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68" r:id="rId2"/>
    <p:sldId id="262" r:id="rId3"/>
    <p:sldId id="264" r:id="rId4"/>
    <p:sldId id="265" r:id="rId5"/>
    <p:sldId id="266" r:id="rId6"/>
    <p:sldId id="267"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9F87EAE-6CC1-99D4-8E31-202EF7FA06F2}" name="Trish Wilson" initials="TW" userId="1a8d7cc3620296f7"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AB2E2"/>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1368" autoAdjust="0"/>
    <p:restoredTop sz="92615" autoAdjust="0"/>
  </p:normalViewPr>
  <p:slideViewPr>
    <p:cSldViewPr>
      <p:cViewPr>
        <p:scale>
          <a:sx n="100" d="100"/>
          <a:sy n="100" d="100"/>
        </p:scale>
        <p:origin x="474" y="-24"/>
      </p:cViewPr>
      <p:guideLst>
        <p:guide orient="horz" pos="2160"/>
        <p:guide pos="2880"/>
      </p:guideLst>
    </p:cSldViewPr>
  </p:slideViewPr>
  <p:outlineViewPr>
    <p:cViewPr>
      <p:scale>
        <a:sx n="33" d="100"/>
        <a:sy n="33" d="100"/>
      </p:scale>
      <p:origin x="0" y="0"/>
    </p:cViewPr>
  </p:outlineViewPr>
  <p:notesTextViewPr>
    <p:cViewPr>
      <p:scale>
        <a:sx n="1" d="1"/>
        <a:sy n="1" d="1"/>
      </p:scale>
      <p:origin x="0" y="-54"/>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rish Wilson" userId="1a8d7cc3620296f7" providerId="LiveId" clId="{72DFAA6C-CD55-4EFE-AFEB-EF0D46292B9C}"/>
    <pc:docChg chg="modSld">
      <pc:chgData name="Trish Wilson" userId="1a8d7cc3620296f7" providerId="LiveId" clId="{72DFAA6C-CD55-4EFE-AFEB-EF0D46292B9C}" dt="2024-02-04T22:44:00.036" v="131" actId="20577"/>
      <pc:docMkLst>
        <pc:docMk/>
      </pc:docMkLst>
      <pc:sldChg chg="addCm modCm">
        <pc:chgData name="Trish Wilson" userId="1a8d7cc3620296f7" providerId="LiveId" clId="{72DFAA6C-CD55-4EFE-AFEB-EF0D46292B9C}" dt="2024-02-04T22:32:02.651" v="49"/>
        <pc:sldMkLst>
          <pc:docMk/>
          <pc:sldMk cId="4005511372" sldId="262"/>
        </pc:sldMkLst>
      </pc:sldChg>
      <pc:sldChg chg="modSp mod addCm modCm">
        <pc:chgData name="Trish Wilson" userId="1a8d7cc3620296f7" providerId="LiveId" clId="{72DFAA6C-CD55-4EFE-AFEB-EF0D46292B9C}" dt="2024-02-04T22:31:35.439" v="48"/>
        <pc:sldMkLst>
          <pc:docMk/>
          <pc:sldMk cId="2758803033" sldId="264"/>
        </pc:sldMkLst>
        <pc:spChg chg="mod">
          <ac:chgData name="Trish Wilson" userId="1a8d7cc3620296f7" providerId="LiveId" clId="{72DFAA6C-CD55-4EFE-AFEB-EF0D46292B9C}" dt="2024-02-04T22:28:37.181" v="47" actId="20577"/>
          <ac:spMkLst>
            <pc:docMk/>
            <pc:sldMk cId="2758803033" sldId="264"/>
            <ac:spMk id="3" creationId="{64C4174F-66F6-2F9B-C3C2-B93A37F07FED}"/>
          </ac:spMkLst>
        </pc:spChg>
      </pc:sldChg>
      <pc:sldChg chg="modSp mod addCm modCm modNotesTx">
        <pc:chgData name="Trish Wilson" userId="1a8d7cc3620296f7" providerId="LiveId" clId="{72DFAA6C-CD55-4EFE-AFEB-EF0D46292B9C}" dt="2024-02-04T22:39:18.720" v="117" actId="20577"/>
        <pc:sldMkLst>
          <pc:docMk/>
          <pc:sldMk cId="3061217330" sldId="265"/>
        </pc:sldMkLst>
        <pc:spChg chg="mod">
          <ac:chgData name="Trish Wilson" userId="1a8d7cc3620296f7" providerId="LiveId" clId="{72DFAA6C-CD55-4EFE-AFEB-EF0D46292B9C}" dt="2024-02-04T22:35:16.957" v="87" actId="20577"/>
          <ac:spMkLst>
            <pc:docMk/>
            <pc:sldMk cId="3061217330" sldId="265"/>
            <ac:spMk id="6" creationId="{C5BCCE99-7C49-2C2F-19FC-521B59C7368B}"/>
          </ac:spMkLst>
        </pc:spChg>
        <pc:spChg chg="mod">
          <ac:chgData name="Trish Wilson" userId="1a8d7cc3620296f7" providerId="LiveId" clId="{72DFAA6C-CD55-4EFE-AFEB-EF0D46292B9C}" dt="2024-02-04T22:38:37.380" v="112" actId="20577"/>
          <ac:spMkLst>
            <pc:docMk/>
            <pc:sldMk cId="3061217330" sldId="265"/>
            <ac:spMk id="7" creationId="{F28AD9D6-710C-BAE2-A45B-D64A559256AF}"/>
          </ac:spMkLst>
        </pc:spChg>
      </pc:sldChg>
      <pc:sldChg chg="modSp mod addCm modCm">
        <pc:chgData name="Trish Wilson" userId="1a8d7cc3620296f7" providerId="LiveId" clId="{72DFAA6C-CD55-4EFE-AFEB-EF0D46292B9C}" dt="2024-02-04T22:41:12.308" v="128" actId="20577"/>
        <pc:sldMkLst>
          <pc:docMk/>
          <pc:sldMk cId="2582965283" sldId="266"/>
        </pc:sldMkLst>
        <pc:spChg chg="mod">
          <ac:chgData name="Trish Wilson" userId="1a8d7cc3620296f7" providerId="LiveId" clId="{72DFAA6C-CD55-4EFE-AFEB-EF0D46292B9C}" dt="2024-02-04T22:41:12.308" v="128" actId="20577"/>
          <ac:spMkLst>
            <pc:docMk/>
            <pc:sldMk cId="2582965283" sldId="266"/>
            <ac:spMk id="6" creationId="{C5BCCE99-7C49-2C2F-19FC-521B59C7368B}"/>
          </ac:spMkLst>
        </pc:spChg>
      </pc:sldChg>
      <pc:sldChg chg="modSp mod addCm">
        <pc:chgData name="Trish Wilson" userId="1a8d7cc3620296f7" providerId="LiveId" clId="{72DFAA6C-CD55-4EFE-AFEB-EF0D46292B9C}" dt="2024-02-04T22:44:00.036" v="131" actId="20577"/>
        <pc:sldMkLst>
          <pc:docMk/>
          <pc:sldMk cId="1746409383" sldId="267"/>
        </pc:sldMkLst>
        <pc:spChg chg="mod">
          <ac:chgData name="Trish Wilson" userId="1a8d7cc3620296f7" providerId="LiveId" clId="{72DFAA6C-CD55-4EFE-AFEB-EF0D46292B9C}" dt="2024-02-04T22:44:00.036" v="131" actId="20577"/>
          <ac:spMkLst>
            <pc:docMk/>
            <pc:sldMk cId="1746409383" sldId="267"/>
            <ac:spMk id="6" creationId="{C5BCCE99-7C49-2C2F-19FC-521B59C7368B}"/>
          </ac:spMkLst>
        </pc:spChg>
      </pc:sldChg>
      <pc:sldChg chg="modNotesTx">
        <pc:chgData name="Trish Wilson" userId="1a8d7cc3620296f7" providerId="LiveId" clId="{72DFAA6C-CD55-4EFE-AFEB-EF0D46292B9C}" dt="2024-02-04T05:51:33.938" v="24" actId="20577"/>
        <pc:sldMkLst>
          <pc:docMk/>
          <pc:sldMk cId="3655751067" sldId="268"/>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71256A4-61FE-4A76-BB28-6B79A6931F6F}" type="datetimeFigureOut">
              <a:rPr lang="en-AU" smtClean="0"/>
              <a:t>13/02/2024</a:t>
            </a:fld>
            <a:endParaRPr lang="en-AU"/>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D904A82-F77A-4F2F-A04D-9E9D63F3DBDF}" type="slidenum">
              <a:rPr lang="en-AU" smtClean="0"/>
              <a:t>‹#›</a:t>
            </a:fld>
            <a:endParaRPr lang="en-AU"/>
          </a:p>
        </p:txBody>
      </p:sp>
    </p:spTree>
    <p:extLst>
      <p:ext uri="{BB962C8B-B14F-4D97-AF65-F5344CB8AC3E}">
        <p14:creationId xmlns:p14="http://schemas.microsoft.com/office/powerpoint/2010/main" val="31026972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v9.australiancurriculum.edu.au/f-10-curriculum/learning-areas/mathematics/year-10/content-description?subject-identifier=MATMATY10&amp;content-description-code=AC9M10SP02&amp;load-extra-subject=MATMATY10&amp;detailed-content-descriptions=0&amp;hide-ccp=0&amp;hide-gc=0&amp;achievement-standard=df3909a9-764f-470a-a778-1a6cb1be8983&amp;side-by-side=1&amp;strands-start-index=3&amp;subjects-start-index=0&amp;view=quick" TargetMode="External"/><Relationship Id="rId2" Type="http://schemas.openxmlformats.org/officeDocument/2006/relationships/slide" Target="../slides/slide1.xml"/><Relationship Id="rId1" Type="http://schemas.openxmlformats.org/officeDocument/2006/relationships/notesMaster" Target="../notesMasters/notesMaster1.xml"/><Relationship Id="rId4" Type="http://schemas.openxmlformats.org/officeDocument/2006/relationships/hyperlink" Target="https://v9.australiancurriculum.edu.au/f-10-curriculum/learning-areas/mathematics/year-10/content-description?subject-identifier=MATMATY10&amp;content-description-code=AC9M10A04&amp;load-extra-subject=MATMATY10&amp;detailed-content-descriptions=0&amp;hide-ccp=0&amp;hide-gc=0&amp;achievement-standard=df3909a9-764f-470a-a778-1a6cb1be8983&amp;side-by-side=1&amp;strands-start-index=1&amp;subjects-start-index=0&amp;view=quick" TargetMode="Externa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Image: Free download via </a:t>
            </a:r>
            <a:r>
              <a:rPr lang="en-AU" dirty="0" err="1"/>
              <a:t>Pexels</a:t>
            </a:r>
            <a:r>
              <a:rPr lang="en-AU" dirty="0"/>
              <a:t>: CCO</a:t>
            </a:r>
          </a:p>
          <a:p>
            <a:pPr marL="342900" lvl="0" indent="-342900">
              <a:lnSpc>
                <a:spcPct val="120000"/>
              </a:lnSpc>
              <a:buFont typeface="Symbol" panose="05050102010706020507" pitchFamily="18" charset="2"/>
              <a:buChar char=""/>
            </a:pPr>
            <a:r>
              <a:rPr lang="en-US" sz="1800" dirty="0">
                <a:solidFill>
                  <a:srgbClr val="000000"/>
                </a:solidFill>
                <a:effectLst/>
                <a:latin typeface="Calibri" panose="020F0502020204030204" pitchFamily="34" charset="0"/>
                <a:ea typeface="DengXian" panose="020B0503020204020204" pitchFamily="2" charset="-122"/>
                <a:cs typeface="Calibri" panose="020F0502020204030204" pitchFamily="34" charset="0"/>
              </a:rPr>
              <a:t>Year 10</a:t>
            </a:r>
            <a:endParaRPr lang="en-AU" sz="1800" dirty="0">
              <a:solidFill>
                <a:srgbClr val="000000"/>
              </a:solidFill>
              <a:effectLst/>
              <a:latin typeface="Calibri" panose="020F0502020204030204" pitchFamily="34" charset="0"/>
              <a:ea typeface="DengXian" panose="020B0503020204020204" pitchFamily="2" charset="-122"/>
              <a:cs typeface="Cordia New" panose="020B0304020202020204" pitchFamily="34" charset="-34"/>
            </a:endParaRPr>
          </a:p>
          <a:p>
            <a:pPr marL="342900" lvl="0" indent="-342900">
              <a:lnSpc>
                <a:spcPct val="120000"/>
              </a:lnSpc>
              <a:buFont typeface="Symbol" panose="05050102010706020507" pitchFamily="18" charset="2"/>
              <a:buChar char=""/>
            </a:pPr>
            <a:r>
              <a:rPr lang="en-US" sz="1800" dirty="0">
                <a:solidFill>
                  <a:srgbClr val="000000"/>
                </a:solidFill>
                <a:effectLst/>
                <a:latin typeface="Calibri" panose="020F0502020204030204" pitchFamily="34" charset="0"/>
                <a:ea typeface="DengXian" panose="020B0503020204020204" pitchFamily="2" charset="-122"/>
                <a:cs typeface="Calibri" panose="020F0502020204030204" pitchFamily="34" charset="0"/>
              </a:rPr>
              <a:t>Space/Algebra</a:t>
            </a:r>
            <a:endParaRPr lang="en-AU" sz="1800" dirty="0">
              <a:solidFill>
                <a:srgbClr val="000000"/>
              </a:solidFill>
              <a:effectLst/>
              <a:latin typeface="Calibri" panose="020F0502020204030204" pitchFamily="34" charset="0"/>
              <a:ea typeface="DengXian" panose="020B0503020204020204" pitchFamily="2" charset="-122"/>
              <a:cs typeface="Cordia New" panose="020B0304020202020204" pitchFamily="34" charset="-34"/>
            </a:endParaRPr>
          </a:p>
          <a:p>
            <a:pPr marL="342900" lvl="0" indent="-342900">
              <a:lnSpc>
                <a:spcPct val="120000"/>
              </a:lnSpc>
              <a:buFont typeface="Symbol" panose="05050102010706020507" pitchFamily="18" charset="2"/>
              <a:buChar char=""/>
            </a:pPr>
            <a:r>
              <a:rPr lang="en-US" sz="1800" dirty="0">
                <a:solidFill>
                  <a:srgbClr val="000000"/>
                </a:solidFill>
                <a:effectLst/>
                <a:latin typeface="Calibri" panose="020F0502020204030204" pitchFamily="34" charset="0"/>
                <a:ea typeface="DengXian" panose="020B0503020204020204" pitchFamily="2" charset="-122"/>
                <a:cs typeface="Calibri" panose="020F0502020204030204" pitchFamily="34" charset="0"/>
              </a:rPr>
              <a:t> 55 mins</a:t>
            </a:r>
            <a:endParaRPr lang="en-AU" sz="1800" dirty="0">
              <a:solidFill>
                <a:srgbClr val="000000"/>
              </a:solidFill>
              <a:effectLst/>
              <a:latin typeface="Calibri" panose="020F0502020204030204" pitchFamily="34" charset="0"/>
              <a:ea typeface="DengXian" panose="020B0503020204020204" pitchFamily="2" charset="-122"/>
              <a:cs typeface="Cordia New" panose="020B0304020202020204" pitchFamily="34" charset="-34"/>
            </a:endParaRPr>
          </a:p>
          <a:p>
            <a:r>
              <a:rPr lang="en-AU" sz="1800" u="sng" dirty="0">
                <a:solidFill>
                  <a:srgbClr val="000000"/>
                </a:solidFill>
                <a:effectLst/>
                <a:latin typeface="Calibri" panose="020F0502020204030204" pitchFamily="34" charset="0"/>
                <a:ea typeface="Arial" panose="020B0604020202020204" pitchFamily="34" charset="0"/>
                <a:cs typeface="Calibri" panose="020F0502020204030204" pitchFamily="34" charset="0"/>
                <a:hlinkClick r:id="rId3"/>
              </a:rPr>
              <a:t>AC9M10SP02</a:t>
            </a:r>
            <a:r>
              <a:rPr lang="en-AU" sz="1800" u="sng" dirty="0">
                <a:solidFill>
                  <a:srgbClr val="0000FF"/>
                </a:solidFill>
                <a:effectLst/>
                <a:latin typeface="Calibri" panose="020F0502020204030204" pitchFamily="34" charset="0"/>
                <a:ea typeface="Arial" panose="020B0604020202020204" pitchFamily="34" charset="0"/>
              </a:rPr>
              <a:t>, </a:t>
            </a:r>
            <a:r>
              <a:rPr lang="en-AU" sz="1800" dirty="0">
                <a:solidFill>
                  <a:srgbClr val="000000"/>
                </a:solidFill>
                <a:effectLst/>
                <a:latin typeface="Calibri" panose="020F0502020204030204" pitchFamily="34" charset="0"/>
                <a:ea typeface="Arial" panose="020B0604020202020204" pitchFamily="34" charset="0"/>
              </a:rPr>
              <a:t> </a:t>
            </a:r>
            <a:r>
              <a:rPr lang="en-AU" sz="1800" u="sng" dirty="0">
                <a:solidFill>
                  <a:srgbClr val="000000"/>
                </a:solidFill>
                <a:effectLst/>
                <a:latin typeface="Calibri" panose="020F0502020204030204" pitchFamily="34" charset="0"/>
                <a:ea typeface="Arial" panose="020B0604020202020204" pitchFamily="34" charset="0"/>
                <a:cs typeface="Calibri" panose="020F0502020204030204" pitchFamily="34" charset="0"/>
                <a:hlinkClick r:id="rId4"/>
              </a:rPr>
              <a:t>AC9M10A04</a:t>
            </a:r>
            <a:endParaRPr lang="en-AU" dirty="0"/>
          </a:p>
          <a:p>
            <a:endParaRPr lang="en-AU" dirty="0"/>
          </a:p>
          <a:p>
            <a:r>
              <a:rPr lang="en-AU" b="1" dirty="0"/>
              <a:t>Lesson summary</a:t>
            </a:r>
          </a:p>
          <a:p>
            <a:r>
              <a:rPr lang="en-AU" sz="1800" dirty="0">
                <a:solidFill>
                  <a:srgbClr val="000000"/>
                </a:solidFill>
                <a:effectLst/>
                <a:latin typeface="Calibri" panose="020F0502020204030204" pitchFamily="34" charset="0"/>
                <a:ea typeface="Calibri" panose="020F0502020204030204" pitchFamily="34" charset="0"/>
              </a:rPr>
              <a:t>This is the second lesson in the Capital Airways series and follows the lesson Capital Airways: Part 2. Students investigate a network through an airline route map. The task is a mathematical modelling activity whereby students collaborate to re-design the network map to improve the airline’s profitability.</a:t>
            </a:r>
          </a:p>
          <a:p>
            <a:endParaRPr lang="en-AU" sz="1800" dirty="0">
              <a:solidFill>
                <a:srgbClr val="000000"/>
              </a:solidFill>
              <a:effectLst/>
              <a:latin typeface="Calibri" panose="020F0502020204030204" pitchFamily="34" charset="0"/>
              <a:ea typeface="Calibri" panose="020F0502020204030204" pitchFamily="34" charset="0"/>
            </a:endParaRPr>
          </a:p>
          <a:p>
            <a:r>
              <a:rPr lang="en-AU" sz="1800" b="1" dirty="0">
                <a:solidFill>
                  <a:srgbClr val="000000"/>
                </a:solidFill>
                <a:effectLst/>
                <a:latin typeface="Calibri" panose="020F0502020204030204" pitchFamily="34" charset="0"/>
                <a:ea typeface="Calibri" panose="020F0502020204030204" pitchFamily="34" charset="0"/>
              </a:rPr>
              <a:t>Resources</a:t>
            </a:r>
          </a:p>
          <a:p>
            <a:pPr marL="342900" lvl="0" indent="-342900">
              <a:lnSpc>
                <a:spcPct val="120000"/>
              </a:lnSpc>
              <a:buFont typeface="Symbol" panose="05050102010706020507" pitchFamily="18" charset="2"/>
              <a:buChar char=""/>
            </a:pPr>
            <a:r>
              <a:rPr lang="en-US" sz="1800" dirty="0">
                <a:solidFill>
                  <a:srgbClr val="000000"/>
                </a:solidFill>
                <a:effectLst/>
                <a:latin typeface="Calibri" panose="020F0502020204030204" pitchFamily="34" charset="0"/>
                <a:ea typeface="DengXian" panose="02010600030101010101" pitchFamily="2" charset="-122"/>
                <a:cs typeface="Calibri" panose="020F0502020204030204" pitchFamily="34" charset="0"/>
              </a:rPr>
              <a:t>Teacher’s slides (PowerPoint)</a:t>
            </a:r>
            <a:endParaRPr lang="en-AU" sz="1800" dirty="0">
              <a:solidFill>
                <a:srgbClr val="000000"/>
              </a:solidFill>
              <a:effectLst/>
              <a:latin typeface="Calibri" panose="020F0502020204030204" pitchFamily="34" charset="0"/>
              <a:ea typeface="DengXian" panose="02010600030101010101" pitchFamily="2" charset="-122"/>
              <a:cs typeface="Cordia New" panose="020B0304020202020204" pitchFamily="34" charset="-34"/>
            </a:endParaRPr>
          </a:p>
          <a:p>
            <a:pPr marL="342900" lvl="0" indent="-342900">
              <a:lnSpc>
                <a:spcPct val="120000"/>
              </a:lnSpc>
              <a:buFont typeface="Symbol" panose="05050102010706020507" pitchFamily="18" charset="2"/>
              <a:buChar char=""/>
            </a:pPr>
            <a:r>
              <a:rPr lang="en-US" sz="1800" dirty="0">
                <a:solidFill>
                  <a:srgbClr val="000000"/>
                </a:solidFill>
                <a:effectLst/>
                <a:latin typeface="Calibri" panose="020F0502020204030204" pitchFamily="34" charset="0"/>
                <a:ea typeface="DengXian" panose="02010600030101010101" pitchFamily="2" charset="-122"/>
                <a:cs typeface="Calibri" panose="020F0502020204030204" pitchFamily="34" charset="0"/>
              </a:rPr>
              <a:t>Capital Airways Activity 2 worksheet (Word)</a:t>
            </a:r>
            <a:endParaRPr lang="en-AU" sz="1800" dirty="0">
              <a:solidFill>
                <a:srgbClr val="000000"/>
              </a:solidFill>
              <a:effectLst/>
              <a:latin typeface="Calibri" panose="020F0502020204030204" pitchFamily="34" charset="0"/>
              <a:ea typeface="DengXian" panose="02010600030101010101" pitchFamily="2" charset="-122"/>
              <a:cs typeface="Cordia New" panose="020B0304020202020204" pitchFamily="34" charset="-34"/>
            </a:endParaRPr>
          </a:p>
          <a:p>
            <a:pPr marL="342900" lvl="0" indent="-342900">
              <a:lnSpc>
                <a:spcPct val="120000"/>
              </a:lnSpc>
              <a:buFont typeface="Symbol" panose="05050102010706020507" pitchFamily="18" charset="2"/>
              <a:buChar char=""/>
            </a:pPr>
            <a:r>
              <a:rPr lang="en-US" sz="1800" dirty="0">
                <a:solidFill>
                  <a:srgbClr val="000000"/>
                </a:solidFill>
                <a:effectLst/>
                <a:latin typeface="Calibri" panose="020F0502020204030204" pitchFamily="34" charset="0"/>
                <a:ea typeface="DengXian" panose="02010600030101010101" pitchFamily="2" charset="-122"/>
                <a:cs typeface="Calibri" panose="020F0502020204030204" pitchFamily="34" charset="0"/>
              </a:rPr>
              <a:t>Capital Airways spreadsheet (Excel)</a:t>
            </a:r>
          </a:p>
          <a:p>
            <a:pPr marL="342900" lvl="0" indent="-342900">
              <a:lnSpc>
                <a:spcPct val="120000"/>
              </a:lnSpc>
              <a:buFont typeface="Symbol" panose="05050102010706020507" pitchFamily="18" charset="2"/>
              <a:buChar char=""/>
            </a:pPr>
            <a:r>
              <a:rPr lang="en-AU" sz="1800" dirty="0">
                <a:solidFill>
                  <a:srgbClr val="000000"/>
                </a:solidFill>
                <a:effectLst/>
                <a:latin typeface="Calibri" panose="020F0502020204030204" pitchFamily="34" charset="0"/>
                <a:ea typeface="Calibri" panose="020F0502020204030204" pitchFamily="34" charset="0"/>
              </a:rPr>
              <a:t>Laptops / iPads with spreadsheet package available</a:t>
            </a:r>
            <a:endParaRPr lang="en-AU" dirty="0"/>
          </a:p>
        </p:txBody>
      </p:sp>
      <p:sp>
        <p:nvSpPr>
          <p:cNvPr id="4" name="Slide Number Placeholder 3"/>
          <p:cNvSpPr>
            <a:spLocks noGrp="1"/>
          </p:cNvSpPr>
          <p:nvPr>
            <p:ph type="sldNum" sz="quarter" idx="10"/>
          </p:nvPr>
        </p:nvSpPr>
        <p:spPr/>
        <p:txBody>
          <a:bodyPr/>
          <a:lstStyle/>
          <a:p>
            <a:fld id="{5D904A82-F77A-4F2F-A04D-9E9D63F3DBDF}" type="slidenum">
              <a:rPr lang="en-AU" smtClean="0"/>
              <a:t>1</a:t>
            </a:fld>
            <a:endParaRPr lang="en-AU"/>
          </a:p>
        </p:txBody>
      </p:sp>
    </p:spTree>
    <p:extLst>
      <p:ext uri="{BB962C8B-B14F-4D97-AF65-F5344CB8AC3E}">
        <p14:creationId xmlns:p14="http://schemas.microsoft.com/office/powerpoint/2010/main" val="12074157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20000"/>
              </a:lnSpc>
              <a:spcBef>
                <a:spcPts val="400"/>
              </a:spcBef>
            </a:pP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This lesson follows Capital Airways: Part 1, which is required learning before this part of the lesson, which involves students conducting a mathematical investigation on networks. </a:t>
            </a:r>
            <a:endParaRPr lang="en-AU" sz="1800" dirty="0">
              <a:solidFill>
                <a:srgbClr val="000000"/>
              </a:solidFill>
              <a:effectLst/>
              <a:latin typeface="Calibri" panose="020F0502020204030204" pitchFamily="34" charset="0"/>
              <a:ea typeface="Calibri" panose="020F0502020204030204" pitchFamily="34" charset="0"/>
              <a:cs typeface="Cordia New" panose="020B0304020202020204" pitchFamily="34" charset="-34"/>
            </a:endParaRPr>
          </a:p>
          <a:p>
            <a:r>
              <a:rPr lang="en-AU" sz="1800" dirty="0">
                <a:solidFill>
                  <a:srgbClr val="000000"/>
                </a:solidFill>
                <a:effectLst/>
                <a:latin typeface="Calibri" panose="020F0502020204030204" pitchFamily="34" charset="0"/>
                <a:ea typeface="Calibri" panose="020F0502020204030204" pitchFamily="34" charset="0"/>
              </a:rPr>
              <a:t>Begin this lesson by first covering the learnings of Part 1. Download the teacher’s slides that accompany this lesson and go to slide 2 to refer to the network diagrams, key vocabulary and main concepts. If not already done so last lesson, go through the solutions to Activity 1 and ensure that all students feel confident to keep learning. </a:t>
            </a:r>
            <a:endParaRPr lang="en-AU" dirty="0"/>
          </a:p>
        </p:txBody>
      </p:sp>
      <p:sp>
        <p:nvSpPr>
          <p:cNvPr id="4" name="Slide Number Placeholder 3"/>
          <p:cNvSpPr>
            <a:spLocks noGrp="1"/>
          </p:cNvSpPr>
          <p:nvPr>
            <p:ph type="sldNum" sz="quarter" idx="10"/>
          </p:nvPr>
        </p:nvSpPr>
        <p:spPr/>
        <p:txBody>
          <a:bodyPr/>
          <a:lstStyle/>
          <a:p>
            <a:fld id="{5D904A82-F77A-4F2F-A04D-9E9D63F3DBDF}" type="slidenum">
              <a:rPr lang="en-AU" smtClean="0"/>
              <a:t>2</a:t>
            </a:fld>
            <a:endParaRPr lang="en-AU"/>
          </a:p>
        </p:txBody>
      </p:sp>
    </p:spTree>
    <p:extLst>
      <p:ext uri="{BB962C8B-B14F-4D97-AF65-F5344CB8AC3E}">
        <p14:creationId xmlns:p14="http://schemas.microsoft.com/office/powerpoint/2010/main" val="7796319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31800" indent="-215900">
              <a:lnSpc>
                <a:spcPct val="120000"/>
              </a:lnSpc>
            </a:pPr>
            <a:r>
              <a:rPr lang="en-US" sz="1800" b="1" dirty="0">
                <a:solidFill>
                  <a:srgbClr val="000000"/>
                </a:solidFill>
                <a:effectLst/>
                <a:latin typeface="Calibri" panose="020F0502020204030204" pitchFamily="34" charset="0"/>
                <a:ea typeface="DengXian" panose="02010600030101010101" pitchFamily="2" charset="-122"/>
                <a:cs typeface="Calibri" panose="020F0502020204030204" pitchFamily="34" charset="0"/>
              </a:rPr>
              <a:t>Optimising a network and creating network diagrams</a:t>
            </a:r>
            <a:endParaRPr lang="en-AU" sz="1800" dirty="0">
              <a:solidFill>
                <a:srgbClr val="000000"/>
              </a:solidFill>
              <a:effectLst/>
              <a:latin typeface="Calibri" panose="020F0502020204030204" pitchFamily="34" charset="0"/>
              <a:ea typeface="DengXian" panose="02010600030101010101" pitchFamily="2" charset="-122"/>
              <a:cs typeface="Cordia New" panose="020B0304020202020204" pitchFamily="34" charset="-34"/>
            </a:endParaRPr>
          </a:p>
          <a:p>
            <a:pPr marL="431800" indent="-215900">
              <a:lnSpc>
                <a:spcPct val="120000"/>
              </a:lnSpc>
            </a:pPr>
            <a:r>
              <a:rPr lang="en-US" sz="1800" dirty="0">
                <a:solidFill>
                  <a:srgbClr val="000000"/>
                </a:solidFill>
                <a:effectLst/>
                <a:latin typeface="Calibri" panose="020F0502020204030204" pitchFamily="34" charset="0"/>
                <a:ea typeface="DengXian" panose="02010600030101010101" pitchFamily="2" charset="-122"/>
                <a:cs typeface="Calibri" panose="020F0502020204030204" pitchFamily="34" charset="0"/>
              </a:rPr>
              <a:t>Organise students into groups of 3–4 and introduce Activity 2 – Improving the Capital Airways network referring to slide 3. </a:t>
            </a:r>
            <a:endParaRPr lang="en-AU" sz="1800" dirty="0">
              <a:solidFill>
                <a:srgbClr val="000000"/>
              </a:solidFill>
              <a:effectLst/>
              <a:latin typeface="Calibri" panose="020F0502020204030204" pitchFamily="34" charset="0"/>
              <a:ea typeface="DengXian" panose="02010600030101010101" pitchFamily="2" charset="-122"/>
              <a:cs typeface="Cordia New" panose="020B0304020202020204" pitchFamily="34" charset="-34"/>
            </a:endParaRPr>
          </a:p>
          <a:p>
            <a:pPr marL="431800" indent="-215900">
              <a:lnSpc>
                <a:spcPct val="120000"/>
              </a:lnSpc>
            </a:pPr>
            <a:r>
              <a:rPr lang="en-US" sz="1800" dirty="0">
                <a:solidFill>
                  <a:srgbClr val="000000"/>
                </a:solidFill>
                <a:effectLst/>
                <a:latin typeface="Calibri" panose="020F0502020204030204" pitchFamily="34" charset="0"/>
                <a:ea typeface="DengXian" panose="02010600030101010101" pitchFamily="2" charset="-122"/>
                <a:cs typeface="Calibri" panose="020F0502020204030204" pitchFamily="34" charset="0"/>
              </a:rPr>
              <a:t>Introduce the new scenario. </a:t>
            </a:r>
            <a:endParaRPr lang="en-AU" sz="1800" dirty="0">
              <a:solidFill>
                <a:srgbClr val="000000"/>
              </a:solidFill>
              <a:effectLst/>
              <a:latin typeface="Calibri" panose="020F0502020204030204" pitchFamily="34" charset="0"/>
              <a:ea typeface="DengXian" panose="02010600030101010101" pitchFamily="2" charset="-122"/>
              <a:cs typeface="Cordia New" panose="020B0304020202020204" pitchFamily="34" charset="-34"/>
            </a:endParaRPr>
          </a:p>
          <a:p>
            <a:pPr marL="457200" indent="-228600">
              <a:lnSpc>
                <a:spcPct val="120000"/>
              </a:lnSpc>
            </a:pPr>
            <a:r>
              <a:rPr lang="en-AU" sz="1800" dirty="0">
                <a:solidFill>
                  <a:srgbClr val="000000"/>
                </a:solidFill>
                <a:effectLst/>
                <a:latin typeface="Calibri" panose="020F0502020204030204" pitchFamily="34" charset="0"/>
                <a:ea typeface="DengXian" panose="02010600030101010101" pitchFamily="2" charset="-122"/>
                <a:cs typeface="Calibri" panose="020F0502020204030204" pitchFamily="34" charset="0"/>
              </a:rPr>
              <a:t>Ask </a:t>
            </a:r>
            <a:r>
              <a:rPr lang="en-US" sz="1800" dirty="0">
                <a:solidFill>
                  <a:srgbClr val="000000"/>
                </a:solidFill>
                <a:effectLst/>
                <a:latin typeface="Calibri" panose="020F0502020204030204" pitchFamily="34" charset="0"/>
                <a:ea typeface="DengXian" panose="02010600030101010101" pitchFamily="2" charset="-122"/>
                <a:cs typeface="Calibri" panose="020F0502020204030204" pitchFamily="34" charset="0"/>
              </a:rPr>
              <a:t>groups</a:t>
            </a:r>
            <a:r>
              <a:rPr lang="en-AU" sz="1800" dirty="0">
                <a:solidFill>
                  <a:srgbClr val="000000"/>
                </a:solidFill>
                <a:effectLst/>
                <a:latin typeface="Calibri" panose="020F0502020204030204" pitchFamily="34" charset="0"/>
                <a:ea typeface="DengXian" panose="02010600030101010101" pitchFamily="2" charset="-122"/>
                <a:cs typeface="Calibri" panose="020F0502020204030204" pitchFamily="34" charset="0"/>
              </a:rPr>
              <a:t> to brainstorm a list of information they need to know to build their model and make decisions about routes and pricing.</a:t>
            </a:r>
            <a:endParaRPr lang="en-AU" sz="1800" dirty="0">
              <a:solidFill>
                <a:srgbClr val="000000"/>
              </a:solidFill>
              <a:effectLst/>
              <a:latin typeface="Calibri" panose="020F0502020204030204" pitchFamily="34" charset="0"/>
              <a:ea typeface="DengXian" panose="02010600030101010101" pitchFamily="2" charset="-122"/>
              <a:cs typeface="Cordia New" panose="020B0304020202020204" pitchFamily="34" charset="-34"/>
            </a:endParaRPr>
          </a:p>
          <a:p>
            <a:endParaRPr lang="en-AU" dirty="0"/>
          </a:p>
        </p:txBody>
      </p:sp>
      <p:sp>
        <p:nvSpPr>
          <p:cNvPr id="4" name="Slide Number Placeholder 3"/>
          <p:cNvSpPr>
            <a:spLocks noGrp="1"/>
          </p:cNvSpPr>
          <p:nvPr>
            <p:ph type="sldNum" sz="quarter" idx="10"/>
          </p:nvPr>
        </p:nvSpPr>
        <p:spPr/>
        <p:txBody>
          <a:bodyPr/>
          <a:lstStyle/>
          <a:p>
            <a:fld id="{5D904A82-F77A-4F2F-A04D-9E9D63F3DBDF}" type="slidenum">
              <a:rPr lang="en-AU" smtClean="0"/>
              <a:t>3</a:t>
            </a:fld>
            <a:endParaRPr lang="en-AU"/>
          </a:p>
        </p:txBody>
      </p:sp>
    </p:spTree>
    <p:extLst>
      <p:ext uri="{BB962C8B-B14F-4D97-AF65-F5344CB8AC3E}">
        <p14:creationId xmlns:p14="http://schemas.microsoft.com/office/powerpoint/2010/main" val="33820652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solidFill>
                  <a:srgbClr val="000000"/>
                </a:solidFill>
                <a:effectLst/>
                <a:latin typeface="Calibri" panose="020F0502020204030204" pitchFamily="34" charset="0"/>
                <a:ea typeface="DengXian" panose="02010600030101010101" pitchFamily="2" charset="-122"/>
                <a:cs typeface="Calibri" panose="020F0502020204030204" pitchFamily="34" charset="0"/>
              </a:rPr>
              <a:t>Collect a range of suggestions from the different groups and compare these with this list of possible inputs and variables, clarifying the rationale or the effect on the different inputs and variables. Note that many mathematical models, such as those that predict future climates can contain literally hundreds of variables, but clearly these are highly complex to build and to understand.</a:t>
            </a:r>
            <a:endParaRPr lang="en-AU" sz="1800" dirty="0">
              <a:solidFill>
                <a:srgbClr val="000000"/>
              </a:solidFill>
              <a:effectLst/>
              <a:latin typeface="Calibri" panose="020F0502020204030204" pitchFamily="34" charset="0"/>
              <a:ea typeface="DengXian" panose="02010600030101010101" pitchFamily="2" charset="-122"/>
              <a:cs typeface="Cordia New" panose="020B0304020202020204" pitchFamily="34" charset="-34"/>
            </a:endParaRPr>
          </a:p>
          <a:p>
            <a:endParaRPr lang="en-AU" dirty="0"/>
          </a:p>
        </p:txBody>
      </p:sp>
      <p:sp>
        <p:nvSpPr>
          <p:cNvPr id="4" name="Slide Number Placeholder 3"/>
          <p:cNvSpPr>
            <a:spLocks noGrp="1"/>
          </p:cNvSpPr>
          <p:nvPr>
            <p:ph type="sldNum" sz="quarter" idx="10"/>
          </p:nvPr>
        </p:nvSpPr>
        <p:spPr/>
        <p:txBody>
          <a:bodyPr/>
          <a:lstStyle/>
          <a:p>
            <a:fld id="{5D904A82-F77A-4F2F-A04D-9E9D63F3DBDF}" type="slidenum">
              <a:rPr lang="en-AU" smtClean="0"/>
              <a:t>4</a:t>
            </a:fld>
            <a:endParaRPr lang="en-AU"/>
          </a:p>
        </p:txBody>
      </p:sp>
    </p:spTree>
    <p:extLst>
      <p:ext uri="{BB962C8B-B14F-4D97-AF65-F5344CB8AC3E}">
        <p14:creationId xmlns:p14="http://schemas.microsoft.com/office/powerpoint/2010/main" val="41474633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31800" indent="-215900">
              <a:lnSpc>
                <a:spcPct val="120000"/>
              </a:lnSpc>
            </a:pPr>
            <a:r>
              <a:rPr lang="en-US" sz="1100" dirty="0">
                <a:solidFill>
                  <a:srgbClr val="000000"/>
                </a:solidFill>
                <a:effectLst/>
                <a:latin typeface="Calibri" panose="020F0502020204030204" pitchFamily="34" charset="0"/>
                <a:ea typeface="DengXian" panose="02010600030101010101" pitchFamily="2" charset="-122"/>
                <a:cs typeface="Calibri" panose="020F0502020204030204" pitchFamily="34" charset="0"/>
              </a:rPr>
              <a:t>Introduce the simplified modelling task as detailed on the slide.</a:t>
            </a:r>
            <a:endParaRPr lang="en-AU" dirty="0"/>
          </a:p>
        </p:txBody>
      </p:sp>
      <p:sp>
        <p:nvSpPr>
          <p:cNvPr id="4" name="Slide Number Placeholder 3"/>
          <p:cNvSpPr>
            <a:spLocks noGrp="1"/>
          </p:cNvSpPr>
          <p:nvPr>
            <p:ph type="sldNum" sz="quarter" idx="10"/>
          </p:nvPr>
        </p:nvSpPr>
        <p:spPr/>
        <p:txBody>
          <a:bodyPr/>
          <a:lstStyle/>
          <a:p>
            <a:fld id="{5D904A82-F77A-4F2F-A04D-9E9D63F3DBDF}" type="slidenum">
              <a:rPr lang="en-AU" smtClean="0"/>
              <a:t>5</a:t>
            </a:fld>
            <a:endParaRPr lang="en-AU"/>
          </a:p>
        </p:txBody>
      </p:sp>
    </p:spTree>
    <p:extLst>
      <p:ext uri="{BB962C8B-B14F-4D97-AF65-F5344CB8AC3E}">
        <p14:creationId xmlns:p14="http://schemas.microsoft.com/office/powerpoint/2010/main" val="23701775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31800" indent="-215900">
              <a:lnSpc>
                <a:spcPct val="120000"/>
              </a:lnSpc>
            </a:pPr>
            <a:r>
              <a:rPr lang="en-US" sz="1800" dirty="0">
                <a:solidFill>
                  <a:srgbClr val="000000"/>
                </a:solidFill>
                <a:effectLst/>
                <a:latin typeface="Calibri" panose="020F0502020204030204" pitchFamily="34" charset="0"/>
                <a:ea typeface="DengXian" panose="02010600030101010101" pitchFamily="2" charset="-122"/>
                <a:cs typeface="Calibri" panose="020F0502020204030204" pitchFamily="34" charset="0"/>
              </a:rPr>
              <a:t>Explain the key steps and model inputs that the students need to determine as outlined on the slide.</a:t>
            </a:r>
            <a:endParaRPr lang="en-AU" sz="1800" dirty="0">
              <a:solidFill>
                <a:srgbClr val="000000"/>
              </a:solidFill>
              <a:effectLst/>
              <a:latin typeface="Calibri" panose="020F0502020204030204" pitchFamily="34" charset="0"/>
              <a:ea typeface="DengXian" panose="02010600030101010101" pitchFamily="2" charset="-122"/>
              <a:cs typeface="Cordia New" panose="020B0304020202020204" pitchFamily="34" charset="-34"/>
            </a:endParaRPr>
          </a:p>
          <a:p>
            <a:r>
              <a:rPr lang="en-AU" sz="1800" dirty="0">
                <a:solidFill>
                  <a:srgbClr val="000000"/>
                </a:solidFill>
                <a:effectLst/>
                <a:latin typeface="Calibri" panose="020F0502020204030204" pitchFamily="34" charset="0"/>
                <a:ea typeface="Calibri" panose="020F0502020204030204" pitchFamily="34" charset="0"/>
              </a:rPr>
              <a:t>It may be helpful at this stage to project the Excel model and explore the tabs containing additional information, which may also be downloaded and distributed to students. Explain the input protocol – blue cells are inputs, green cells auto-populate based on previous inputs, white cells are calculations. Explore the calculations underpinning the example Adelaide to Brisbane route. Students should then work in their groups to complete the task with the teacher monitoring progress. </a:t>
            </a:r>
          </a:p>
        </p:txBody>
      </p:sp>
      <p:sp>
        <p:nvSpPr>
          <p:cNvPr id="4" name="Slide Number Placeholder 3"/>
          <p:cNvSpPr>
            <a:spLocks noGrp="1"/>
          </p:cNvSpPr>
          <p:nvPr>
            <p:ph type="sldNum" sz="quarter" idx="10"/>
          </p:nvPr>
        </p:nvSpPr>
        <p:spPr/>
        <p:txBody>
          <a:bodyPr/>
          <a:lstStyle/>
          <a:p>
            <a:fld id="{5D904A82-F77A-4F2F-A04D-9E9D63F3DBDF}" type="slidenum">
              <a:rPr lang="en-AU" smtClean="0"/>
              <a:t>6</a:t>
            </a:fld>
            <a:endParaRPr lang="en-AU"/>
          </a:p>
        </p:txBody>
      </p:sp>
    </p:spTree>
    <p:extLst>
      <p:ext uri="{BB962C8B-B14F-4D97-AF65-F5344CB8AC3E}">
        <p14:creationId xmlns:p14="http://schemas.microsoft.com/office/powerpoint/2010/main" val="39092946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AU"/>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AU"/>
          </a:p>
        </p:txBody>
      </p:sp>
      <p:sp>
        <p:nvSpPr>
          <p:cNvPr id="4" name="Date Placeholder 3"/>
          <p:cNvSpPr>
            <a:spLocks noGrp="1"/>
          </p:cNvSpPr>
          <p:nvPr>
            <p:ph type="dt" sz="half" idx="10"/>
          </p:nvPr>
        </p:nvSpPr>
        <p:spPr/>
        <p:txBody>
          <a:bodyPr/>
          <a:lstStyle/>
          <a:p>
            <a:fld id="{8A3CC2A7-6B72-40F1-BA15-CE4E09321D37}" type="datetimeFigureOut">
              <a:rPr lang="en-AU" smtClean="0"/>
              <a:t>13/02/2024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35218965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p>
            <a:fld id="{8A3CC2A7-6B72-40F1-BA15-CE4E09321D37}" type="datetimeFigureOut">
              <a:rPr lang="en-AU" smtClean="0"/>
              <a:t>13/02/2024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35709452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AU"/>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p>
            <a:fld id="{8A3CC2A7-6B72-40F1-BA15-CE4E09321D37}" type="datetimeFigureOut">
              <a:rPr lang="en-AU" smtClean="0"/>
              <a:t>13/02/2024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31858844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p>
            <a:fld id="{8A3CC2A7-6B72-40F1-BA15-CE4E09321D37}" type="datetimeFigureOut">
              <a:rPr lang="en-AU" smtClean="0"/>
              <a:t>13/02/2024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2429019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AU"/>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A3CC2A7-6B72-40F1-BA15-CE4E09321D37}" type="datetimeFigureOut">
              <a:rPr lang="en-AU" smtClean="0"/>
              <a:t>13/02/2024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38292471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Date Placeholder 4"/>
          <p:cNvSpPr>
            <a:spLocks noGrp="1"/>
          </p:cNvSpPr>
          <p:nvPr>
            <p:ph type="dt" sz="half" idx="10"/>
          </p:nvPr>
        </p:nvSpPr>
        <p:spPr/>
        <p:txBody>
          <a:bodyPr/>
          <a:lstStyle/>
          <a:p>
            <a:fld id="{8A3CC2A7-6B72-40F1-BA15-CE4E09321D37}" type="datetimeFigureOut">
              <a:rPr lang="en-AU" smtClean="0"/>
              <a:t>13/02/2024</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2050659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A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Date Placeholder 6"/>
          <p:cNvSpPr>
            <a:spLocks noGrp="1"/>
          </p:cNvSpPr>
          <p:nvPr>
            <p:ph type="dt" sz="half" idx="10"/>
          </p:nvPr>
        </p:nvSpPr>
        <p:spPr/>
        <p:txBody>
          <a:bodyPr/>
          <a:lstStyle/>
          <a:p>
            <a:fld id="{8A3CC2A7-6B72-40F1-BA15-CE4E09321D37}" type="datetimeFigureOut">
              <a:rPr lang="en-AU" smtClean="0"/>
              <a:t>13/02/2024</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13664249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Date Placeholder 2"/>
          <p:cNvSpPr>
            <a:spLocks noGrp="1"/>
          </p:cNvSpPr>
          <p:nvPr>
            <p:ph type="dt" sz="half" idx="10"/>
          </p:nvPr>
        </p:nvSpPr>
        <p:spPr/>
        <p:txBody>
          <a:bodyPr/>
          <a:lstStyle/>
          <a:p>
            <a:fld id="{8A3CC2A7-6B72-40F1-BA15-CE4E09321D37}" type="datetimeFigureOut">
              <a:rPr lang="en-AU" smtClean="0"/>
              <a:t>13/02/2024</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19245383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A3CC2A7-6B72-40F1-BA15-CE4E09321D37}" type="datetimeFigureOut">
              <a:rPr lang="en-AU" smtClean="0"/>
              <a:t>13/02/2024</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40691655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AU"/>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A3CC2A7-6B72-40F1-BA15-CE4E09321D37}" type="datetimeFigureOut">
              <a:rPr lang="en-AU" smtClean="0"/>
              <a:t>13/02/2024</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21117383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AU"/>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A3CC2A7-6B72-40F1-BA15-CE4E09321D37}" type="datetimeFigureOut">
              <a:rPr lang="en-AU" smtClean="0"/>
              <a:t>13/02/2024</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10350625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AU"/>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A3CC2A7-6B72-40F1-BA15-CE4E09321D37}" type="datetimeFigureOut">
              <a:rPr lang="en-AU" smtClean="0"/>
              <a:t>13/02/2024</a:t>
            </a:fld>
            <a:endParaRPr lang="en-AU"/>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9ABC576-B878-448C-BD9F-E8E656A57717}" type="slidenum">
              <a:rPr lang="en-AU" smtClean="0"/>
              <a:t>‹#›</a:t>
            </a:fld>
            <a:endParaRPr lang="en-AU"/>
          </a:p>
        </p:txBody>
      </p:sp>
    </p:spTree>
    <p:extLst>
      <p:ext uri="{BB962C8B-B14F-4D97-AF65-F5344CB8AC3E}">
        <p14:creationId xmlns:p14="http://schemas.microsoft.com/office/powerpoint/2010/main" val="41104302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9.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8.jpeg"/><Relationship Id="rId5" Type="http://schemas.openxmlformats.org/officeDocument/2006/relationships/image" Target="../media/image3.png"/><Relationship Id="rId10" Type="http://schemas.openxmlformats.org/officeDocument/2006/relationships/image" Target="../media/image7.png"/><Relationship Id="rId4" Type="http://schemas.openxmlformats.org/officeDocument/2006/relationships/image" Target="../media/image2.png"/><Relationship Id="rId9" Type="http://schemas.openxmlformats.org/officeDocument/2006/relationships/hyperlink" Target="https://www.mathematicshub.edu.au/" TargetMode="External"/></Relationships>
</file>

<file path=ppt/slides/_rels/slide2.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8.jpeg"/><Relationship Id="rId3" Type="http://schemas.openxmlformats.org/officeDocument/2006/relationships/image" Target="../media/image10.png"/><Relationship Id="rId7" Type="http://schemas.openxmlformats.org/officeDocument/2006/relationships/image" Target="../media/image5.png"/><Relationship Id="rId12"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4.png"/><Relationship Id="rId11" Type="http://schemas.openxmlformats.org/officeDocument/2006/relationships/hyperlink" Target="https://www.mathematicshub.edu.au/" TargetMode="External"/><Relationship Id="rId5" Type="http://schemas.openxmlformats.org/officeDocument/2006/relationships/image" Target="../media/image12.png"/><Relationship Id="rId10" Type="http://schemas.openxmlformats.org/officeDocument/2006/relationships/image" Target="../media/image14.png"/><Relationship Id="rId4" Type="http://schemas.openxmlformats.org/officeDocument/2006/relationships/image" Target="../media/image11.png"/><Relationship Id="rId9" Type="http://schemas.openxmlformats.org/officeDocument/2006/relationships/image" Target="../media/image13.png"/></Relationships>
</file>

<file path=ppt/slides/_rels/slide3.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0.png"/><Relationship Id="rId7"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4.png"/><Relationship Id="rId11" Type="http://schemas.openxmlformats.org/officeDocument/2006/relationships/image" Target="../media/image8.jpeg"/><Relationship Id="rId5" Type="http://schemas.openxmlformats.org/officeDocument/2006/relationships/image" Target="../media/image12.png"/><Relationship Id="rId10" Type="http://schemas.openxmlformats.org/officeDocument/2006/relationships/image" Target="../media/image7.png"/><Relationship Id="rId4" Type="http://schemas.openxmlformats.org/officeDocument/2006/relationships/image" Target="../media/image11.png"/><Relationship Id="rId9" Type="http://schemas.openxmlformats.org/officeDocument/2006/relationships/hyperlink" Target="https://www.mathematicshub.edu.au/" TargetMode="External"/></Relationships>
</file>

<file path=ppt/slides/_rels/slide4.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0.png"/><Relationship Id="rId7"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4.png"/><Relationship Id="rId11" Type="http://schemas.openxmlformats.org/officeDocument/2006/relationships/image" Target="../media/image8.jpeg"/><Relationship Id="rId5" Type="http://schemas.openxmlformats.org/officeDocument/2006/relationships/image" Target="../media/image12.png"/><Relationship Id="rId10" Type="http://schemas.openxmlformats.org/officeDocument/2006/relationships/image" Target="../media/image7.png"/><Relationship Id="rId4" Type="http://schemas.openxmlformats.org/officeDocument/2006/relationships/image" Target="../media/image11.png"/><Relationship Id="rId9" Type="http://schemas.openxmlformats.org/officeDocument/2006/relationships/hyperlink" Target="https://www.mathematicshub.edu.au/" TargetMode="External"/></Relationships>
</file>

<file path=ppt/slides/_rels/slide5.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0.png"/><Relationship Id="rId7"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4.png"/><Relationship Id="rId11" Type="http://schemas.openxmlformats.org/officeDocument/2006/relationships/image" Target="../media/image8.jpeg"/><Relationship Id="rId5" Type="http://schemas.openxmlformats.org/officeDocument/2006/relationships/image" Target="../media/image12.png"/><Relationship Id="rId10" Type="http://schemas.openxmlformats.org/officeDocument/2006/relationships/image" Target="../media/image7.png"/><Relationship Id="rId4" Type="http://schemas.openxmlformats.org/officeDocument/2006/relationships/image" Target="../media/image11.png"/><Relationship Id="rId9" Type="http://schemas.openxmlformats.org/officeDocument/2006/relationships/hyperlink" Target="https://www.mathematicshub.edu.au/" TargetMode="External"/></Relationships>
</file>

<file path=ppt/slides/_rels/slide6.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0.png"/><Relationship Id="rId7"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4.png"/><Relationship Id="rId11" Type="http://schemas.openxmlformats.org/officeDocument/2006/relationships/image" Target="../media/image8.jpeg"/><Relationship Id="rId5" Type="http://schemas.openxmlformats.org/officeDocument/2006/relationships/image" Target="../media/image12.png"/><Relationship Id="rId10" Type="http://schemas.openxmlformats.org/officeDocument/2006/relationships/image" Target="../media/image7.png"/><Relationship Id="rId4" Type="http://schemas.openxmlformats.org/officeDocument/2006/relationships/image" Target="../media/image11.png"/><Relationship Id="rId9" Type="http://schemas.openxmlformats.org/officeDocument/2006/relationships/hyperlink" Target="https://www.mathematicshub.edu.au/"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3EA804A7-72E1-6EB1-42EE-A68C798E8691}"/>
              </a:ext>
              <a:ext uri="{C183D7F6-B498-43B3-948B-1728B52AA6E4}">
                <adec:decorative xmlns:adec="http://schemas.microsoft.com/office/drawing/2017/decorative" val="1"/>
              </a:ext>
            </a:extLst>
          </p:cNvPr>
          <p:cNvGrpSpPr/>
          <p:nvPr/>
        </p:nvGrpSpPr>
        <p:grpSpPr>
          <a:xfrm>
            <a:off x="0" y="839552"/>
            <a:ext cx="9145016" cy="6093296"/>
            <a:chOff x="0" y="839552"/>
            <a:chExt cx="9145016" cy="6093296"/>
          </a:xfrm>
        </p:grpSpPr>
        <p:pic>
          <p:nvPicPr>
            <p:cNvPr id="11" name="Picture 2">
              <a:extLst>
                <a:ext uri="{FF2B5EF4-FFF2-40B4-BE49-F238E27FC236}">
                  <a16:creationId xmlns:a16="http://schemas.microsoft.com/office/drawing/2014/main" id="{3B02FFA8-B4DD-A659-847C-40D9461084A4}"/>
                </a:ext>
                <a:ext uri="{C183D7F6-B498-43B3-948B-1728B52AA6E4}">
                  <adec:decorative xmlns:adec="http://schemas.microsoft.com/office/drawing/2017/decorative" val="1"/>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3863" r="504"/>
            <a:stretch/>
          </p:blipFill>
          <p:spPr bwMode="auto">
            <a:xfrm>
              <a:off x="0" y="839552"/>
              <a:ext cx="9145016" cy="609329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3" name="Content Placeholder 12">
              <a:extLst>
                <a:ext uri="{FF2B5EF4-FFF2-40B4-BE49-F238E27FC236}">
                  <a16:creationId xmlns:a16="http://schemas.microsoft.com/office/drawing/2014/main" id="{9DCF8F58-C60D-901F-35B3-D3E3317351AB}"/>
                </a:ext>
              </a:extLst>
            </p:cNvPr>
            <p:cNvPicPr>
              <a:picLocks noChangeAspect="1"/>
            </p:cNvPicPr>
            <p:nvPr/>
          </p:nvPicPr>
          <p:blipFill>
            <a:blip r:embed="rId4"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7078224" y="6321883"/>
              <a:ext cx="826992" cy="541175"/>
            </a:xfrm>
            <a:prstGeom prst="rect">
              <a:avLst/>
            </a:prstGeom>
          </p:spPr>
        </p:pic>
        <p:pic>
          <p:nvPicPr>
            <p:cNvPr id="14" name="Picture 13">
              <a:extLst>
                <a:ext uri="{FF2B5EF4-FFF2-40B4-BE49-F238E27FC236}">
                  <a16:creationId xmlns:a16="http://schemas.microsoft.com/office/drawing/2014/main" id="{C6CAEB35-3FA9-E5F5-E1FB-19C117DF53F5}"/>
                </a:ext>
                <a:ext uri="{C183D7F6-B498-43B3-948B-1728B52AA6E4}">
                  <adec:decorative xmlns:adec="http://schemas.microsoft.com/office/drawing/2017/decorative" val="1"/>
                </a:ext>
              </a:extLst>
            </p:cNvPr>
            <p:cNvPicPr>
              <a:picLocks noChangeAspect="1"/>
            </p:cNvPicPr>
            <p:nvPr/>
          </p:nvPicPr>
          <p:blipFill>
            <a:blip r:embed="rId5"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555195" y="5728619"/>
              <a:ext cx="556021" cy="566359"/>
            </a:xfrm>
            <a:prstGeom prst="rect">
              <a:avLst/>
            </a:prstGeom>
          </p:spPr>
        </p:pic>
        <p:pic>
          <p:nvPicPr>
            <p:cNvPr id="15" name="Picture 14">
              <a:extLst>
                <a:ext uri="{FF2B5EF4-FFF2-40B4-BE49-F238E27FC236}">
                  <a16:creationId xmlns:a16="http://schemas.microsoft.com/office/drawing/2014/main" id="{3DA1EFB8-9C6B-504E-9053-5A6D4DAD5F43}"/>
                </a:ext>
              </a:extLst>
            </p:cNvPr>
            <p:cNvPicPr>
              <a:picLocks noChangeAspect="1"/>
            </p:cNvPicPr>
            <p:nvPr/>
          </p:nvPicPr>
          <p:blipFill>
            <a:blip r:embed="rId6"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945463" y="5876935"/>
              <a:ext cx="546257" cy="562567"/>
            </a:xfrm>
            <a:prstGeom prst="rect">
              <a:avLst/>
            </a:prstGeom>
          </p:spPr>
        </p:pic>
        <p:pic>
          <p:nvPicPr>
            <p:cNvPr id="16" name="Picture 15">
              <a:extLst>
                <a:ext uri="{FF2B5EF4-FFF2-40B4-BE49-F238E27FC236}">
                  <a16:creationId xmlns:a16="http://schemas.microsoft.com/office/drawing/2014/main" id="{CBBC9B71-3753-FCC0-23B1-BD79FCBEE49C}"/>
                </a:ext>
              </a:extLst>
            </p:cNvPr>
            <p:cNvPicPr>
              <a:picLocks noChangeAspect="1"/>
            </p:cNvPicPr>
            <p:nvPr/>
          </p:nvPicPr>
          <p:blipFill>
            <a:blip r:embed="rId7"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088903" y="6158218"/>
              <a:ext cx="856560" cy="555469"/>
            </a:xfrm>
            <a:prstGeom prst="rect">
              <a:avLst/>
            </a:prstGeom>
          </p:spPr>
        </p:pic>
        <p:pic>
          <p:nvPicPr>
            <p:cNvPr id="17" name="Picture 16">
              <a:extLst>
                <a:ext uri="{FF2B5EF4-FFF2-40B4-BE49-F238E27FC236}">
                  <a16:creationId xmlns:a16="http://schemas.microsoft.com/office/drawing/2014/main" id="{F35613ED-5998-B6F6-5767-AEC151A193B5}"/>
                </a:ext>
              </a:extLst>
            </p:cNvPr>
            <p:cNvPicPr>
              <a:picLocks noChangeAspect="1"/>
            </p:cNvPicPr>
            <p:nvPr/>
          </p:nvPicPr>
          <p:blipFill>
            <a:blip r:embed="rId8"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19637115">
              <a:off x="5449800" y="6075762"/>
              <a:ext cx="554625" cy="727479"/>
            </a:xfrm>
            <a:prstGeom prst="rect">
              <a:avLst/>
            </a:prstGeom>
          </p:spPr>
        </p:pic>
      </p:grpSp>
      <p:grpSp>
        <p:nvGrpSpPr>
          <p:cNvPr id="12" name="Group 11">
            <a:extLst>
              <a:ext uri="{FF2B5EF4-FFF2-40B4-BE49-F238E27FC236}">
                <a16:creationId xmlns:a16="http://schemas.microsoft.com/office/drawing/2014/main" id="{E86B8A94-CC1C-123A-52BA-66D076BF05A9}"/>
              </a:ext>
              <a:ext uri="{C183D7F6-B498-43B3-948B-1728B52AA6E4}">
                <adec:decorative xmlns:adec="http://schemas.microsoft.com/office/drawing/2017/decorative" val="1"/>
              </a:ext>
            </a:extLst>
          </p:cNvPr>
          <p:cNvGrpSpPr/>
          <p:nvPr/>
        </p:nvGrpSpPr>
        <p:grpSpPr>
          <a:xfrm>
            <a:off x="5438976" y="5733256"/>
            <a:ext cx="2661416" cy="1101548"/>
            <a:chOff x="5438976" y="5733256"/>
            <a:chExt cx="2661416" cy="1101548"/>
          </a:xfrm>
        </p:grpSpPr>
        <p:pic>
          <p:nvPicPr>
            <p:cNvPr id="6" name="Content Placeholder 12"/>
            <p:cNvPicPr>
              <a:picLocks noChangeAspect="1"/>
            </p:cNvPicPr>
            <p:nvPr/>
          </p:nvPicPr>
          <p:blipFill>
            <a:blip r:embed="rId4"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7067400" y="6309319"/>
              <a:ext cx="826992" cy="525485"/>
            </a:xfrm>
            <a:prstGeom prst="rect">
              <a:avLst/>
            </a:prstGeom>
          </p:spPr>
        </p:pic>
        <p:pic>
          <p:nvPicPr>
            <p:cNvPr id="5" name="Picture 4"/>
            <p:cNvPicPr>
              <a:picLocks noChangeAspect="1"/>
            </p:cNvPicPr>
            <p:nvPr/>
          </p:nvPicPr>
          <p:blipFill>
            <a:blip r:embed="rId5"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544371" y="5733256"/>
              <a:ext cx="556021" cy="549939"/>
            </a:xfrm>
            <a:prstGeom prst="rect">
              <a:avLst/>
            </a:prstGeom>
          </p:spPr>
        </p:pic>
        <p:pic>
          <p:nvPicPr>
            <p:cNvPr id="8" name="Picture 7"/>
            <p:cNvPicPr>
              <a:picLocks noChangeAspect="1"/>
            </p:cNvPicPr>
            <p:nvPr/>
          </p:nvPicPr>
          <p:blipFill>
            <a:blip r:embed="rId6"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934639" y="5877272"/>
              <a:ext cx="546257" cy="546257"/>
            </a:xfrm>
            <a:prstGeom prst="rect">
              <a:avLst/>
            </a:prstGeom>
          </p:spPr>
        </p:pic>
        <p:pic>
          <p:nvPicPr>
            <p:cNvPr id="7" name="Picture 6"/>
            <p:cNvPicPr>
              <a:picLocks noChangeAspect="1"/>
            </p:cNvPicPr>
            <p:nvPr/>
          </p:nvPicPr>
          <p:blipFill>
            <a:blip r:embed="rId7"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078079" y="6150399"/>
              <a:ext cx="856560" cy="539365"/>
            </a:xfrm>
            <a:prstGeom prst="rect">
              <a:avLst/>
            </a:prstGeom>
          </p:spPr>
        </p:pic>
        <p:pic>
          <p:nvPicPr>
            <p:cNvPr id="10" name="Picture 9"/>
            <p:cNvPicPr>
              <a:picLocks noChangeAspect="1"/>
            </p:cNvPicPr>
            <p:nvPr/>
          </p:nvPicPr>
          <p:blipFill>
            <a:blip r:embed="rId8"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19637115">
              <a:off x="5438976" y="6070334"/>
              <a:ext cx="554625" cy="706388"/>
            </a:xfrm>
            <a:prstGeom prst="rect">
              <a:avLst/>
            </a:prstGeom>
          </p:spPr>
        </p:pic>
      </p:grpSp>
      <p:pic>
        <p:nvPicPr>
          <p:cNvPr id="18" name="Picture 17">
            <a:hlinkClick r:id="rId9"/>
            <a:extLst>
              <a:ext uri="{FF2B5EF4-FFF2-40B4-BE49-F238E27FC236}">
                <a16:creationId xmlns:a16="http://schemas.microsoft.com/office/drawing/2014/main" id="{21603C69-507F-5BCD-B704-ED0EB4A96C25}"/>
              </a:ext>
              <a:ext uri="{C183D7F6-B498-43B3-948B-1728B52AA6E4}">
                <adec:decorative xmlns:adec="http://schemas.microsoft.com/office/drawing/2017/decorative" val="1"/>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79512" y="31205"/>
            <a:ext cx="1409307" cy="830062"/>
          </a:xfrm>
          <a:prstGeom prst="rect">
            <a:avLst/>
          </a:prstGeom>
        </p:spPr>
      </p:pic>
      <p:sp>
        <p:nvSpPr>
          <p:cNvPr id="19" name="Footer Placeholder 12">
            <a:extLst>
              <a:ext uri="{FF2B5EF4-FFF2-40B4-BE49-F238E27FC236}">
                <a16:creationId xmlns:a16="http://schemas.microsoft.com/office/drawing/2014/main" id="{985946D7-FAE3-79D8-3E2C-C4D8FEA243F9}"/>
              </a:ext>
              <a:ext uri="{C183D7F6-B498-43B3-948B-1728B52AA6E4}">
                <adec:decorative xmlns:adec="http://schemas.microsoft.com/office/drawing/2017/decorative" val="1"/>
              </a:ext>
            </a:extLst>
          </p:cNvPr>
          <p:cNvSpPr>
            <a:spLocks noGrp="1"/>
          </p:cNvSpPr>
          <p:nvPr>
            <p:ph type="ftr" sz="quarter" idx="11"/>
          </p:nvPr>
        </p:nvSpPr>
        <p:spPr>
          <a:xfrm>
            <a:off x="0" y="6264701"/>
            <a:ext cx="2333704" cy="559607"/>
          </a:xfrm>
        </p:spPr>
        <p:txBody>
          <a:bodyPr/>
          <a:lstStyle/>
          <a:p>
            <a:pPr algn="l"/>
            <a:r>
              <a:rPr lang="en-US" sz="900" dirty="0"/>
              <a:t>mathematicshub.edu.au</a:t>
            </a:r>
          </a:p>
          <a:p>
            <a:pPr algn="l"/>
            <a:r>
              <a:rPr lang="en-US" sz="900" dirty="0"/>
              <a:t>© 2023 Commonwealth of Australia, unless otherwise indicated. Creative Commons Attribution 4.0, unless otherwise indicated. </a:t>
            </a:r>
            <a:endParaRPr lang="en-AU" sz="900" dirty="0"/>
          </a:p>
        </p:txBody>
      </p:sp>
      <p:pic>
        <p:nvPicPr>
          <p:cNvPr id="20" name="Picture 19">
            <a:extLst>
              <a:ext uri="{FF2B5EF4-FFF2-40B4-BE49-F238E27FC236}">
                <a16:creationId xmlns:a16="http://schemas.microsoft.com/office/drawing/2014/main" id="{16F4A165-DE2B-1F2B-9D3B-83A4DCFAF5AE}"/>
              </a:ext>
              <a:ext uri="{C183D7F6-B498-43B3-948B-1728B52AA6E4}">
                <adec:decorative xmlns:adec="http://schemas.microsoft.com/office/drawing/2017/decorative" val="1"/>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186747" y="6650654"/>
            <a:ext cx="559435" cy="198755"/>
          </a:xfrm>
          <a:prstGeom prst="rect">
            <a:avLst/>
          </a:prstGeom>
        </p:spPr>
      </p:pic>
      <p:sp>
        <p:nvSpPr>
          <p:cNvPr id="23" name="Title 22">
            <a:extLst>
              <a:ext uri="{FF2B5EF4-FFF2-40B4-BE49-F238E27FC236}">
                <a16:creationId xmlns:a16="http://schemas.microsoft.com/office/drawing/2014/main" id="{47DCFF94-4FCF-109B-7CF6-58BAEE1432C4}"/>
              </a:ext>
            </a:extLst>
          </p:cNvPr>
          <p:cNvSpPr>
            <a:spLocks noGrp="1"/>
          </p:cNvSpPr>
          <p:nvPr>
            <p:ph type="ctrTitle"/>
          </p:nvPr>
        </p:nvSpPr>
        <p:spPr>
          <a:xfrm>
            <a:off x="611560" y="1102956"/>
            <a:ext cx="7772400" cy="1470025"/>
          </a:xfrm>
        </p:spPr>
        <p:txBody>
          <a:bodyPr/>
          <a:lstStyle/>
          <a:p>
            <a:r>
              <a:rPr lang="en-AU" dirty="0">
                <a:solidFill>
                  <a:schemeClr val="tx2"/>
                </a:solidFill>
              </a:rPr>
              <a:t>Capital Airways: Part 2</a:t>
            </a:r>
            <a:endParaRPr lang="en-GB" dirty="0">
              <a:solidFill>
                <a:schemeClr val="tx2"/>
              </a:solidFill>
            </a:endParaRPr>
          </a:p>
        </p:txBody>
      </p:sp>
      <p:pic>
        <p:nvPicPr>
          <p:cNvPr id="4" name="Picture 3">
            <a:extLst>
              <a:ext uri="{FF2B5EF4-FFF2-40B4-BE49-F238E27FC236}">
                <a16:creationId xmlns:a16="http://schemas.microsoft.com/office/drawing/2014/main" id="{417E4F1F-9897-9AEF-1948-93C37CF768F9}"/>
              </a:ext>
              <a:ext uri="{C183D7F6-B498-43B3-948B-1728B52AA6E4}">
                <adec:decorative xmlns:adec="http://schemas.microsoft.com/office/drawing/2017/decorative" val="1"/>
              </a:ext>
            </a:extLst>
          </p:cNvPr>
          <p:cNvPicPr>
            <a:picLocks noChangeAspect="1"/>
          </p:cNvPicPr>
          <p:nvPr/>
        </p:nvPicPr>
        <p:blipFill>
          <a:blip r:embed="rId12"/>
          <a:stretch>
            <a:fillRect/>
          </a:stretch>
        </p:blipFill>
        <p:spPr>
          <a:xfrm>
            <a:off x="1870010" y="2326305"/>
            <a:ext cx="5403979" cy="3274011"/>
          </a:xfrm>
          <a:prstGeom prst="rect">
            <a:avLst/>
          </a:prstGeom>
        </p:spPr>
      </p:pic>
    </p:spTree>
    <p:extLst>
      <p:ext uri="{BB962C8B-B14F-4D97-AF65-F5344CB8AC3E}">
        <p14:creationId xmlns:p14="http://schemas.microsoft.com/office/powerpoint/2010/main" val="36557510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00" name="Picture 4">
            <a:extLs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nvPicPr>
        <p:blipFill>
          <a:blip r:embed="rId3">
            <a:extLst>
              <a:ext uri="{28A0092B-C50C-407E-A947-70E740481C1C}">
                <a14:useLocalDpi xmlns:a14="http://schemas.microsoft.com/office/drawing/2010/main" val="0"/>
              </a:ext>
            </a:extLst>
          </a:blip>
          <a:srcRect/>
          <a:stretch>
            <a:fillRect/>
          </a:stretch>
        </p:blipFill>
        <p:spPr bwMode="auto">
          <a:xfrm>
            <a:off x="-35200" y="-29915"/>
            <a:ext cx="9214399" cy="69420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title"/>
          </p:nvPr>
        </p:nvSpPr>
        <p:spPr>
          <a:xfrm>
            <a:off x="1166852" y="-78937"/>
            <a:ext cx="8229600" cy="1143000"/>
          </a:xfrm>
        </p:spPr>
        <p:txBody>
          <a:bodyPr/>
          <a:lstStyle/>
          <a:p>
            <a:r>
              <a:rPr lang="en-AU" dirty="0">
                <a:solidFill>
                  <a:schemeClr val="tx2"/>
                </a:solidFill>
              </a:rPr>
              <a:t>The language of networks</a:t>
            </a:r>
          </a:p>
        </p:txBody>
      </p:sp>
      <p:pic>
        <p:nvPicPr>
          <p:cNvPr id="13" name="Content Placeholder 12">
            <a:extLs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ph idx="1"/>
          </p:nvPr>
        </p:nvPicPr>
        <p:blipFill>
          <a:blip r:embed="rId4"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6804248" y="6408712"/>
            <a:ext cx="808483" cy="548680"/>
          </a:xfrm>
        </p:spPr>
      </p:pic>
      <p:pic>
        <p:nvPicPr>
          <p:cNvPr id="15" name="Picture 14">
            <a:extLs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nvPicPr>
        <p:blipFill>
          <a:blip r:embed="rId5"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009649" y="5832648"/>
            <a:ext cx="586688" cy="619755"/>
          </a:xfrm>
          <a:prstGeom prst="rect">
            <a:avLst/>
          </a:prstGeom>
        </p:spPr>
      </p:pic>
      <p:pic>
        <p:nvPicPr>
          <p:cNvPr id="14" name="Picture 13">
            <a:extLs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nvPicPr>
        <p:blipFill>
          <a:blip r:embed="rId6"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463391" y="6105776"/>
            <a:ext cx="511455" cy="546257"/>
          </a:xfrm>
          <a:prstGeom prst="rect">
            <a:avLst/>
          </a:prstGeom>
        </p:spPr>
      </p:pic>
      <p:pic>
        <p:nvPicPr>
          <p:cNvPr id="17" name="Picture 16">
            <a:extLs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nvPicPr>
        <p:blipFill>
          <a:blip r:embed="rId7"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5642559" y="6372750"/>
            <a:ext cx="801989" cy="539365"/>
          </a:xfrm>
          <a:prstGeom prst="rect">
            <a:avLst/>
          </a:prstGeom>
        </p:spPr>
      </p:pic>
      <p:pic>
        <p:nvPicPr>
          <p:cNvPr id="16" name="Picture 15">
            <a:extLs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nvPicPr>
        <p:blipFill>
          <a:blip r:embed="rId8"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19222758">
            <a:off x="5014998" y="6036976"/>
            <a:ext cx="519289" cy="706388"/>
          </a:xfrm>
          <a:prstGeom prst="rect">
            <a:avLst/>
          </a:prstGeom>
        </p:spPr>
      </p:pic>
      <p:sp>
        <p:nvSpPr>
          <p:cNvPr id="21" name="TextBox 20">
            <a:extLst>
              <a:ext uri="{FF2B5EF4-FFF2-40B4-BE49-F238E27FC236}">
                <a16:creationId xmlns:a16="http://schemas.microsoft.com/office/drawing/2014/main" id="{5AE6AE76-F895-9EB8-9ADF-E53ABA9F6BE1}"/>
              </a:ext>
            </a:extLst>
          </p:cNvPr>
          <p:cNvSpPr txBox="1"/>
          <p:nvPr/>
        </p:nvSpPr>
        <p:spPr>
          <a:xfrm>
            <a:off x="6834279" y="1741710"/>
            <a:ext cx="1910509" cy="3693319"/>
          </a:xfrm>
          <a:prstGeom prst="rect">
            <a:avLst/>
          </a:prstGeom>
          <a:noFill/>
        </p:spPr>
        <p:txBody>
          <a:bodyPr wrap="square">
            <a:spAutoFit/>
          </a:bodyPr>
          <a:lstStyle/>
          <a:p>
            <a:r>
              <a:rPr lang="en-AU" sz="1800" dirty="0">
                <a:solidFill>
                  <a:schemeClr val="tx2"/>
                </a:solidFill>
                <a:effectLst/>
                <a:latin typeface="Calibri" panose="020F0502020204030204" pitchFamily="34" charset="0"/>
                <a:ea typeface="SimSun" panose="02010600030101010101" pitchFamily="2" charset="-122"/>
                <a:cs typeface="Calibri" panose="020F0502020204030204" pitchFamily="34" charset="0"/>
              </a:rPr>
              <a:t>An </a:t>
            </a:r>
            <a:r>
              <a:rPr lang="en-AU" sz="1800" b="1" dirty="0">
                <a:solidFill>
                  <a:schemeClr val="tx2"/>
                </a:solidFill>
                <a:effectLst/>
                <a:latin typeface="Calibri" panose="020F0502020204030204" pitchFamily="34" charset="0"/>
                <a:ea typeface="SimSun" panose="02010600030101010101" pitchFamily="2" charset="-122"/>
                <a:cs typeface="Calibri" panose="020F0502020204030204" pitchFamily="34" charset="0"/>
              </a:rPr>
              <a:t>edge</a:t>
            </a:r>
            <a:r>
              <a:rPr lang="en-AU" sz="1800" dirty="0">
                <a:solidFill>
                  <a:schemeClr val="tx2"/>
                </a:solidFill>
                <a:effectLst/>
                <a:latin typeface="Calibri" panose="020F0502020204030204" pitchFamily="34" charset="0"/>
                <a:ea typeface="SimSun" panose="02010600030101010101" pitchFamily="2" charset="-122"/>
                <a:cs typeface="Calibri" panose="020F0502020204030204" pitchFamily="34" charset="0"/>
              </a:rPr>
              <a:t> is the line segment that joins two vertices. </a:t>
            </a:r>
          </a:p>
          <a:p>
            <a:endParaRPr lang="en-AU" dirty="0">
              <a:solidFill>
                <a:schemeClr val="tx2"/>
              </a:solidFill>
              <a:latin typeface="Calibri" panose="020F0502020204030204" pitchFamily="34" charset="0"/>
              <a:ea typeface="SimSun" panose="02010600030101010101" pitchFamily="2" charset="-122"/>
              <a:cs typeface="Calibri" panose="020F0502020204030204" pitchFamily="34" charset="0"/>
            </a:endParaRPr>
          </a:p>
          <a:p>
            <a:r>
              <a:rPr lang="en-AU" sz="1800" dirty="0">
                <a:solidFill>
                  <a:schemeClr val="tx2"/>
                </a:solidFill>
                <a:effectLst/>
                <a:latin typeface="Calibri" panose="020F0502020204030204" pitchFamily="34" charset="0"/>
                <a:ea typeface="SimSun" panose="02010600030101010101" pitchFamily="2" charset="-122"/>
                <a:cs typeface="Calibri" panose="020F0502020204030204" pitchFamily="34" charset="0"/>
              </a:rPr>
              <a:t>Edges are often given a </a:t>
            </a:r>
            <a:r>
              <a:rPr lang="en-AU" sz="1800" b="1" dirty="0">
                <a:solidFill>
                  <a:schemeClr val="tx2"/>
                </a:solidFill>
                <a:effectLst/>
                <a:latin typeface="Calibri" panose="020F0502020204030204" pitchFamily="34" charset="0"/>
                <a:ea typeface="SimSun" panose="02010600030101010101" pitchFamily="2" charset="-122"/>
                <a:cs typeface="Calibri" panose="020F0502020204030204" pitchFamily="34" charset="0"/>
              </a:rPr>
              <a:t>weight</a:t>
            </a:r>
            <a:r>
              <a:rPr lang="en-AU" b="1" dirty="0">
                <a:solidFill>
                  <a:schemeClr val="tx2"/>
                </a:solidFill>
                <a:latin typeface="Calibri" panose="020F0502020204030204" pitchFamily="34" charset="0"/>
                <a:ea typeface="SimSun" panose="02010600030101010101" pitchFamily="2" charset="-122"/>
                <a:cs typeface="Calibri" panose="020F0502020204030204" pitchFamily="34" charset="0"/>
              </a:rPr>
              <a:t>, </a:t>
            </a:r>
            <a:r>
              <a:rPr lang="en-AU" dirty="0">
                <a:solidFill>
                  <a:schemeClr val="tx2"/>
                </a:solidFill>
                <a:latin typeface="Calibri" panose="020F0502020204030204" pitchFamily="34" charset="0"/>
                <a:ea typeface="SimSun" panose="02010600030101010101" pitchFamily="2" charset="-122"/>
                <a:cs typeface="Calibri" panose="020F0502020204030204" pitchFamily="34" charset="0"/>
              </a:rPr>
              <a:t>which is </a:t>
            </a:r>
            <a:r>
              <a:rPr lang="en-AU" sz="1800" dirty="0">
                <a:solidFill>
                  <a:schemeClr val="tx2"/>
                </a:solidFill>
                <a:effectLst/>
                <a:latin typeface="Calibri" panose="020F0502020204030204" pitchFamily="34" charset="0"/>
                <a:ea typeface="SimSun" panose="02010600030101010101" pitchFamily="2" charset="-122"/>
                <a:cs typeface="Calibri" panose="020F0502020204030204" pitchFamily="34" charset="0"/>
              </a:rPr>
              <a:t>a number that represents the relationship between two vertices, such as a distance, travel time or cost.</a:t>
            </a:r>
            <a:endParaRPr lang="en-US" dirty="0">
              <a:solidFill>
                <a:schemeClr val="tx2"/>
              </a:solidFill>
              <a:latin typeface="Calibri" panose="020F0502020204030204" pitchFamily="34" charset="0"/>
              <a:cs typeface="Calibri" panose="020F0502020204030204" pitchFamily="34" charset="0"/>
            </a:endParaRPr>
          </a:p>
        </p:txBody>
      </p:sp>
      <p:grpSp>
        <p:nvGrpSpPr>
          <p:cNvPr id="27" name="Group 26" descr="Network diagrams showing dots or vertices, also known as nodes, joined by lines, or edges">
            <a:extLst>
              <a:ext uri="{FF2B5EF4-FFF2-40B4-BE49-F238E27FC236}">
                <a16:creationId xmlns:a16="http://schemas.microsoft.com/office/drawing/2014/main" id="{CB527D13-9954-DB0B-EE82-9F3EB6977E6E}"/>
              </a:ext>
            </a:extLst>
          </p:cNvPr>
          <p:cNvGrpSpPr/>
          <p:nvPr/>
        </p:nvGrpSpPr>
        <p:grpSpPr>
          <a:xfrm>
            <a:off x="2733209" y="1504109"/>
            <a:ext cx="3499335" cy="3655508"/>
            <a:chOff x="2768134" y="1508913"/>
            <a:chExt cx="3499335" cy="3655508"/>
          </a:xfrm>
        </p:grpSpPr>
        <p:pic>
          <p:nvPicPr>
            <p:cNvPr id="5" name="Picture 4" descr="Network icon of five dots or vertices where each vertex is joined by a line, known as an edge.">
              <a:extLst>
                <a:ext uri="{FF2B5EF4-FFF2-40B4-BE49-F238E27FC236}">
                  <a16:creationId xmlns:a16="http://schemas.microsoft.com/office/drawing/2014/main" id="{B9D29A32-02CF-8059-C1C4-2740F7B71928}"/>
                </a:ext>
              </a:extLst>
            </p:cNvPr>
            <p:cNvPicPr>
              <a:picLocks noChangeAspect="1"/>
            </p:cNvPicPr>
            <p:nvPr/>
          </p:nvPicPr>
          <p:blipFill>
            <a:blip r:embed="rId9"/>
            <a:stretch>
              <a:fillRect/>
            </a:stretch>
          </p:blipFill>
          <p:spPr>
            <a:xfrm>
              <a:off x="2768134" y="1768475"/>
              <a:ext cx="1971402" cy="2033657"/>
            </a:xfrm>
            <a:prstGeom prst="rect">
              <a:avLst/>
            </a:prstGeom>
          </p:spPr>
        </p:pic>
        <p:pic>
          <p:nvPicPr>
            <p:cNvPr id="8" name="Picture 7" descr="Four vertices including one central vertex.  Each vertices is joined by an edge to the central vertex.">
              <a:extLst>
                <a:ext uri="{FF2B5EF4-FFF2-40B4-BE49-F238E27FC236}">
                  <a16:creationId xmlns:a16="http://schemas.microsoft.com/office/drawing/2014/main" id="{A9B9F999-55A3-EE28-B1B0-17CEF562F638}"/>
                </a:ext>
              </a:extLst>
            </p:cNvPr>
            <p:cNvPicPr>
              <a:picLocks noChangeAspect="1"/>
            </p:cNvPicPr>
            <p:nvPr/>
          </p:nvPicPr>
          <p:blipFill>
            <a:blip r:embed="rId10"/>
            <a:stretch>
              <a:fillRect/>
            </a:stretch>
          </p:blipFill>
          <p:spPr>
            <a:xfrm>
              <a:off x="4350052" y="3353527"/>
              <a:ext cx="1917417" cy="1810894"/>
            </a:xfrm>
            <a:prstGeom prst="rect">
              <a:avLst/>
            </a:prstGeom>
          </p:spPr>
        </p:pic>
        <p:sp>
          <p:nvSpPr>
            <p:cNvPr id="53" name="TextBox 52">
              <a:extLst>
                <a:ext uri="{FF2B5EF4-FFF2-40B4-BE49-F238E27FC236}">
                  <a16:creationId xmlns:a16="http://schemas.microsoft.com/office/drawing/2014/main" id="{D3139A11-E20A-2B57-2AA8-8EF9AF660384}"/>
                </a:ext>
              </a:extLst>
            </p:cNvPr>
            <p:cNvSpPr txBox="1"/>
            <p:nvPr/>
          </p:nvSpPr>
          <p:spPr>
            <a:xfrm>
              <a:off x="3367017" y="1508913"/>
              <a:ext cx="2492145" cy="369332"/>
            </a:xfrm>
            <a:prstGeom prst="rect">
              <a:avLst/>
            </a:prstGeom>
            <a:noFill/>
          </p:spPr>
          <p:txBody>
            <a:bodyPr wrap="square" rtlCol="0">
              <a:spAutoFit/>
            </a:bodyPr>
            <a:lstStyle/>
            <a:p>
              <a:r>
                <a:rPr lang="en-US" b="1" dirty="0">
                  <a:solidFill>
                    <a:schemeClr val="tx2"/>
                  </a:solidFill>
                </a:rPr>
                <a:t>NETWORK DIAGRAMS</a:t>
              </a:r>
            </a:p>
          </p:txBody>
        </p:sp>
      </p:grpSp>
      <p:sp>
        <p:nvSpPr>
          <p:cNvPr id="11" name="TextBox 10">
            <a:extLst>
              <a:ext uri="{FF2B5EF4-FFF2-40B4-BE49-F238E27FC236}">
                <a16:creationId xmlns:a16="http://schemas.microsoft.com/office/drawing/2014/main" id="{2BB53640-745B-F890-40D3-4EA58AA5D481}"/>
              </a:ext>
            </a:extLst>
          </p:cNvPr>
          <p:cNvSpPr txBox="1"/>
          <p:nvPr/>
        </p:nvSpPr>
        <p:spPr>
          <a:xfrm>
            <a:off x="250249" y="1532253"/>
            <a:ext cx="2510703" cy="3139321"/>
          </a:xfrm>
          <a:prstGeom prst="rect">
            <a:avLst/>
          </a:prstGeom>
          <a:noFill/>
        </p:spPr>
        <p:txBody>
          <a:bodyPr wrap="square">
            <a:spAutoFit/>
          </a:bodyPr>
          <a:lstStyle/>
          <a:p>
            <a:r>
              <a:rPr lang="en-AU" sz="1800" dirty="0">
                <a:solidFill>
                  <a:schemeClr val="tx2"/>
                </a:solidFill>
                <a:effectLst/>
                <a:latin typeface="+mj-lt"/>
                <a:ea typeface="SimSun" panose="02010600030101010101" pitchFamily="2" charset="-122"/>
                <a:cs typeface="Times New Roman" panose="02020603050405020304" pitchFamily="18" charset="0"/>
              </a:rPr>
              <a:t>A </a:t>
            </a:r>
            <a:r>
              <a:rPr lang="en-AU" sz="1800" b="1" dirty="0">
                <a:solidFill>
                  <a:schemeClr val="tx2"/>
                </a:solidFill>
                <a:effectLst/>
                <a:latin typeface="+mj-lt"/>
                <a:ea typeface="SimSun" panose="02010600030101010101" pitchFamily="2" charset="-122"/>
                <a:cs typeface="Times New Roman" panose="02020603050405020304" pitchFamily="18" charset="0"/>
              </a:rPr>
              <a:t>vertex </a:t>
            </a:r>
            <a:r>
              <a:rPr lang="en-AU" sz="1800" dirty="0">
                <a:solidFill>
                  <a:schemeClr val="tx2"/>
                </a:solidFill>
                <a:effectLst/>
                <a:latin typeface="+mj-lt"/>
                <a:ea typeface="SimSun" panose="02010600030101010101" pitchFamily="2" charset="-122"/>
                <a:cs typeface="Times New Roman" panose="02020603050405020304" pitchFamily="18" charset="0"/>
              </a:rPr>
              <a:t>(plural vertices) is represented by a circle or dot in a network diagram. It may also be called a </a:t>
            </a:r>
            <a:r>
              <a:rPr lang="en-AU" sz="1800" b="1" dirty="0">
                <a:solidFill>
                  <a:schemeClr val="tx2"/>
                </a:solidFill>
                <a:effectLst/>
                <a:latin typeface="+mj-lt"/>
                <a:ea typeface="SimSun" panose="02010600030101010101" pitchFamily="2" charset="-122"/>
                <a:cs typeface="Times New Roman" panose="02020603050405020304" pitchFamily="18" charset="0"/>
              </a:rPr>
              <a:t>node</a:t>
            </a:r>
            <a:r>
              <a:rPr lang="en-AU" sz="1800" dirty="0">
                <a:solidFill>
                  <a:schemeClr val="tx2"/>
                </a:solidFill>
                <a:effectLst/>
                <a:latin typeface="+mj-lt"/>
                <a:ea typeface="SimSun" panose="02010600030101010101" pitchFamily="2" charset="-122"/>
                <a:cs typeface="Times New Roman" panose="02020603050405020304" pitchFamily="18" charset="0"/>
              </a:rPr>
              <a:t>. </a:t>
            </a:r>
          </a:p>
          <a:p>
            <a:endParaRPr lang="en-AU" b="1" dirty="0">
              <a:solidFill>
                <a:schemeClr val="tx2"/>
              </a:solidFill>
              <a:latin typeface="+mj-lt"/>
              <a:ea typeface="SimSun" panose="02010600030101010101" pitchFamily="2" charset="-122"/>
              <a:cs typeface="Times New Roman" panose="02020603050405020304" pitchFamily="18" charset="0"/>
            </a:endParaRPr>
          </a:p>
          <a:p>
            <a:r>
              <a:rPr lang="en-AU" sz="1800" b="1" dirty="0">
                <a:solidFill>
                  <a:schemeClr val="tx2"/>
                </a:solidFill>
                <a:effectLst/>
                <a:latin typeface="+mj-lt"/>
                <a:ea typeface="SimSun" panose="02010600030101010101" pitchFamily="2" charset="-122"/>
                <a:cs typeface="Times New Roman" panose="02020603050405020304" pitchFamily="18" charset="0"/>
              </a:rPr>
              <a:t>Vertices</a:t>
            </a:r>
            <a:r>
              <a:rPr lang="en-AU" sz="1800" dirty="0">
                <a:solidFill>
                  <a:schemeClr val="tx2"/>
                </a:solidFill>
                <a:effectLst/>
                <a:latin typeface="+mj-lt"/>
                <a:ea typeface="SimSun" panose="02010600030101010101" pitchFamily="2" charset="-122"/>
                <a:cs typeface="Times New Roman" panose="02020603050405020304" pitchFamily="18" charset="0"/>
              </a:rPr>
              <a:t> are often given labels to indicate what is being represented</a:t>
            </a:r>
            <a:r>
              <a:rPr lang="en-AU" dirty="0">
                <a:solidFill>
                  <a:schemeClr val="tx2"/>
                </a:solidFill>
                <a:effectLst/>
                <a:latin typeface="+mj-lt"/>
              </a:rPr>
              <a:t> e.g. the name of a person, place or computer.</a:t>
            </a:r>
            <a:endParaRPr lang="en-US" dirty="0">
              <a:solidFill>
                <a:schemeClr val="tx2"/>
              </a:solidFill>
              <a:latin typeface="+mj-lt"/>
            </a:endParaRPr>
          </a:p>
        </p:txBody>
      </p:sp>
      <p:grpSp>
        <p:nvGrpSpPr>
          <p:cNvPr id="10" name="Group 9">
            <a:extLst>
              <a:ext uri="{FF2B5EF4-FFF2-40B4-BE49-F238E27FC236}">
                <a16:creationId xmlns:a16="http://schemas.microsoft.com/office/drawing/2014/main" id="{DA7096DC-323E-C03E-AC9C-C716523CAA4E}"/>
              </a:ext>
              <a:ext uri="{C183D7F6-B498-43B3-948B-1728B52AA6E4}">
                <adec:decorative xmlns:adec="http://schemas.microsoft.com/office/drawing/2017/decorative" val="1"/>
              </a:ext>
            </a:extLst>
          </p:cNvPr>
          <p:cNvGrpSpPr/>
          <p:nvPr/>
        </p:nvGrpSpPr>
        <p:grpSpPr>
          <a:xfrm>
            <a:off x="723583" y="3636042"/>
            <a:ext cx="5683447" cy="2631463"/>
            <a:chOff x="723583" y="3636042"/>
            <a:chExt cx="5683447" cy="2631463"/>
          </a:xfrm>
        </p:grpSpPr>
        <p:sp>
          <p:nvSpPr>
            <p:cNvPr id="3" name="TextBox 2">
              <a:extLst>
                <a:ext uri="{FF2B5EF4-FFF2-40B4-BE49-F238E27FC236}">
                  <a16:creationId xmlns:a16="http://schemas.microsoft.com/office/drawing/2014/main" id="{871D9EAE-1C1B-B466-1A25-E835B2BEE334}"/>
                </a:ext>
              </a:extLst>
            </p:cNvPr>
            <p:cNvSpPr txBox="1"/>
            <p:nvPr/>
          </p:nvSpPr>
          <p:spPr>
            <a:xfrm>
              <a:off x="723583" y="5344175"/>
              <a:ext cx="5683447" cy="923330"/>
            </a:xfrm>
            <a:prstGeom prst="rect">
              <a:avLst/>
            </a:prstGeom>
            <a:noFill/>
          </p:spPr>
          <p:txBody>
            <a:bodyPr wrap="square">
              <a:spAutoFit/>
            </a:bodyPr>
            <a:lstStyle/>
            <a:p>
              <a:r>
                <a:rPr lang="en-AU" sz="1800" dirty="0">
                  <a:solidFill>
                    <a:schemeClr val="tx2"/>
                  </a:solidFill>
                  <a:effectLst/>
                  <a:latin typeface="Calibri" panose="020F0502020204030204" pitchFamily="34" charset="0"/>
                  <a:ea typeface="SimSun" panose="02010600030101010101" pitchFamily="2" charset="-122"/>
                  <a:cs typeface="Calibri" panose="020F0502020204030204" pitchFamily="34" charset="0"/>
                </a:rPr>
                <a:t>The </a:t>
              </a:r>
              <a:r>
                <a:rPr lang="en-AU" sz="1800" b="1" dirty="0">
                  <a:solidFill>
                    <a:schemeClr val="tx2"/>
                  </a:solidFill>
                  <a:effectLst/>
                  <a:latin typeface="Calibri" panose="020F0502020204030204" pitchFamily="34" charset="0"/>
                  <a:ea typeface="SimSun" panose="02010600030101010101" pitchFamily="2" charset="-122"/>
                  <a:cs typeface="Calibri" panose="020F0502020204030204" pitchFamily="34" charset="0"/>
                </a:rPr>
                <a:t>degree of a vertex </a:t>
              </a:r>
              <a:r>
                <a:rPr lang="en-AU" sz="1800" dirty="0">
                  <a:solidFill>
                    <a:schemeClr val="tx2"/>
                  </a:solidFill>
                  <a:effectLst/>
                  <a:latin typeface="Calibri" panose="020F0502020204030204" pitchFamily="34" charset="0"/>
                  <a:ea typeface="SimSun" panose="02010600030101010101" pitchFamily="2" charset="-122"/>
                  <a:cs typeface="Calibri" panose="020F0502020204030204" pitchFamily="34" charset="0"/>
                </a:rPr>
                <a:t>is a number indicating how many edges are connected to it. </a:t>
              </a:r>
              <a:r>
                <a:rPr lang="en-AU" dirty="0">
                  <a:solidFill>
                    <a:schemeClr val="tx2"/>
                  </a:solidFill>
                  <a:latin typeface="Calibri" panose="020F0502020204030204" pitchFamily="34" charset="0"/>
                  <a:ea typeface="SimSun" panose="02010600030101010101" pitchFamily="2" charset="-122"/>
                  <a:cs typeface="Calibri" panose="020F0502020204030204" pitchFamily="34" charset="0"/>
                </a:rPr>
                <a:t>This vertex has </a:t>
              </a:r>
              <a:r>
                <a:rPr lang="en-AU" b="1" dirty="0">
                  <a:solidFill>
                    <a:schemeClr val="tx2"/>
                  </a:solidFill>
                  <a:latin typeface="Calibri" panose="020F0502020204030204" pitchFamily="34" charset="0"/>
                  <a:ea typeface="SimSun" panose="02010600030101010101" pitchFamily="2" charset="-122"/>
                  <a:cs typeface="Calibri" panose="020F0502020204030204" pitchFamily="34" charset="0"/>
                </a:rPr>
                <a:t>degree 3.</a:t>
              </a:r>
              <a:endParaRPr lang="en-US" b="1" dirty="0">
                <a:solidFill>
                  <a:schemeClr val="tx2"/>
                </a:solidFill>
                <a:latin typeface="Calibri" panose="020F0502020204030204" pitchFamily="34" charset="0"/>
                <a:cs typeface="Calibri" panose="020F0502020204030204" pitchFamily="34" charset="0"/>
              </a:endParaRPr>
            </a:p>
            <a:p>
              <a:r>
                <a:rPr lang="en-AU" sz="1800" dirty="0">
                  <a:solidFill>
                    <a:schemeClr val="tx2"/>
                  </a:solidFill>
                  <a:effectLst/>
                  <a:latin typeface="Calibri" panose="020F0502020204030204" pitchFamily="34" charset="0"/>
                  <a:ea typeface="SimSun" panose="02010600030101010101" pitchFamily="2" charset="-122"/>
                  <a:cs typeface="Calibri" panose="020F0502020204030204" pitchFamily="34" charset="0"/>
                </a:rPr>
                <a:t> </a:t>
              </a:r>
            </a:p>
          </p:txBody>
        </p:sp>
        <p:cxnSp>
          <p:nvCxnSpPr>
            <p:cNvPr id="19" name="Straight Arrow Connector 18">
              <a:extLst>
                <a:ext uri="{FF2B5EF4-FFF2-40B4-BE49-F238E27FC236}">
                  <a16:creationId xmlns:a16="http://schemas.microsoft.com/office/drawing/2014/main" id="{CEE73539-6083-00F9-F54D-E27C69CC075D}"/>
                </a:ext>
                <a:ext uri="{C183D7F6-B498-43B3-948B-1728B52AA6E4}">
                  <adec:decorative xmlns:adec="http://schemas.microsoft.com/office/drawing/2017/decorative" val="1"/>
                </a:ext>
              </a:extLst>
            </p:cNvPr>
            <p:cNvCxnSpPr>
              <a:cxnSpLocks/>
            </p:cNvCxnSpPr>
            <p:nvPr/>
          </p:nvCxnSpPr>
          <p:spPr>
            <a:xfrm flipV="1">
              <a:off x="3176162" y="3636042"/>
              <a:ext cx="122164" cy="1784579"/>
            </a:xfrm>
            <a:prstGeom prst="straightConnector1">
              <a:avLst/>
            </a:prstGeom>
            <a:ln>
              <a:tailEnd type="triangle"/>
            </a:ln>
          </p:spPr>
          <p:style>
            <a:lnRef idx="2">
              <a:schemeClr val="accent6"/>
            </a:lnRef>
            <a:fillRef idx="0">
              <a:schemeClr val="accent6"/>
            </a:fillRef>
            <a:effectRef idx="1">
              <a:schemeClr val="accent6"/>
            </a:effectRef>
            <a:fontRef idx="minor">
              <a:schemeClr val="tx1"/>
            </a:fontRef>
          </p:style>
        </p:cxnSp>
      </p:grpSp>
      <p:pic>
        <p:nvPicPr>
          <p:cNvPr id="4" name="Picture 3">
            <a:hlinkClick r:id="rId11"/>
            <a:extLst>
              <a:ext uri="{FF2B5EF4-FFF2-40B4-BE49-F238E27FC236}">
                <a16:creationId xmlns:a16="http://schemas.microsoft.com/office/drawing/2014/main" id="{12185887-C4F0-CBFD-646B-83BA29935AD6}"/>
              </a:ext>
              <a:ext uri="{C183D7F6-B498-43B3-948B-1728B52AA6E4}">
                <adec:decorative xmlns:adec="http://schemas.microsoft.com/office/drawing/2017/decorative" val="1"/>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79512" y="31205"/>
            <a:ext cx="1409307" cy="830062"/>
          </a:xfrm>
          <a:prstGeom prst="rect">
            <a:avLst/>
          </a:prstGeom>
        </p:spPr>
      </p:pic>
      <p:sp>
        <p:nvSpPr>
          <p:cNvPr id="6" name="Footer Placeholder 12">
            <a:extLst>
              <a:ext uri="{FF2B5EF4-FFF2-40B4-BE49-F238E27FC236}">
                <a16:creationId xmlns:a16="http://schemas.microsoft.com/office/drawing/2014/main" id="{568FFAD3-5746-C739-8ED0-CF518CD0B3B7}"/>
              </a:ext>
              <a:ext uri="{C183D7F6-B498-43B3-948B-1728B52AA6E4}">
                <adec:decorative xmlns:adec="http://schemas.microsoft.com/office/drawing/2017/decorative" val="1"/>
              </a:ext>
            </a:extLst>
          </p:cNvPr>
          <p:cNvSpPr>
            <a:spLocks noGrp="1"/>
          </p:cNvSpPr>
          <p:nvPr>
            <p:ph type="ftr" sz="quarter" idx="11"/>
          </p:nvPr>
        </p:nvSpPr>
        <p:spPr>
          <a:xfrm>
            <a:off x="0" y="6264701"/>
            <a:ext cx="2333704" cy="559607"/>
          </a:xfrm>
        </p:spPr>
        <p:txBody>
          <a:bodyPr/>
          <a:lstStyle/>
          <a:p>
            <a:pPr algn="l"/>
            <a:r>
              <a:rPr lang="en-US" sz="900" dirty="0"/>
              <a:t>mathematicshub.edu.au</a:t>
            </a:r>
          </a:p>
          <a:p>
            <a:pPr algn="l"/>
            <a:r>
              <a:rPr lang="en-US" sz="900" dirty="0"/>
              <a:t>© 2023 Commonwealth of Australia, unless otherwise indicated. Creative Commons Attribution 4.0, unless otherwise indicated. </a:t>
            </a:r>
            <a:endParaRPr lang="en-AU" sz="900" dirty="0"/>
          </a:p>
        </p:txBody>
      </p:sp>
      <p:pic>
        <p:nvPicPr>
          <p:cNvPr id="7" name="Picture 6">
            <a:extLst>
              <a:ext uri="{FF2B5EF4-FFF2-40B4-BE49-F238E27FC236}">
                <a16:creationId xmlns:a16="http://schemas.microsoft.com/office/drawing/2014/main" id="{32CD4968-0DE9-A4F5-773F-0045EC03A1E7}"/>
              </a:ext>
              <a:ext uri="{C183D7F6-B498-43B3-948B-1728B52AA6E4}">
                <adec:decorative xmlns:adec="http://schemas.microsoft.com/office/drawing/2017/decorative" val="1"/>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2186747" y="6650654"/>
            <a:ext cx="559435" cy="198755"/>
          </a:xfrm>
          <a:prstGeom prst="rect">
            <a:avLst/>
          </a:prstGeom>
        </p:spPr>
      </p:pic>
      <p:grpSp>
        <p:nvGrpSpPr>
          <p:cNvPr id="25" name="Group 24">
            <a:extLst>
              <a:ext uri="{FF2B5EF4-FFF2-40B4-BE49-F238E27FC236}">
                <a16:creationId xmlns:a16="http://schemas.microsoft.com/office/drawing/2014/main" id="{A9D00427-8093-C62A-3AB8-A08BF1FD67C8}"/>
              </a:ext>
              <a:ext uri="{C183D7F6-B498-43B3-948B-1728B52AA6E4}">
                <adec:decorative xmlns:adec="http://schemas.microsoft.com/office/drawing/2017/decorative" val="1"/>
              </a:ext>
            </a:extLst>
          </p:cNvPr>
          <p:cNvGrpSpPr/>
          <p:nvPr/>
        </p:nvGrpSpPr>
        <p:grpSpPr>
          <a:xfrm>
            <a:off x="4350052" y="2745990"/>
            <a:ext cx="2311343" cy="1781567"/>
            <a:chOff x="4350052" y="2745990"/>
            <a:chExt cx="2311343" cy="1781567"/>
          </a:xfrm>
        </p:grpSpPr>
        <p:cxnSp>
          <p:nvCxnSpPr>
            <p:cNvPr id="45" name="Straight Arrow Connector 44">
              <a:extLst>
                <a:ext uri="{FF2B5EF4-FFF2-40B4-BE49-F238E27FC236}">
                  <a16:creationId xmlns:a16="http://schemas.microsoft.com/office/drawing/2014/main" id="{2C01C4E7-EFB4-F9FC-978A-A9E5495EA466}"/>
                </a:ext>
                <a:ext uri="{C183D7F6-B498-43B3-948B-1728B52AA6E4}">
                  <adec:decorative xmlns:adec="http://schemas.microsoft.com/office/drawing/2017/decorative" val="1"/>
                </a:ext>
              </a:extLst>
            </p:cNvPr>
            <p:cNvCxnSpPr>
              <a:cxnSpLocks/>
            </p:cNvCxnSpPr>
            <p:nvPr/>
          </p:nvCxnSpPr>
          <p:spPr>
            <a:xfrm flipH="1">
              <a:off x="5703859" y="3068580"/>
              <a:ext cx="339694" cy="1458977"/>
            </a:xfrm>
            <a:prstGeom prst="straightConnector1">
              <a:avLst/>
            </a:prstGeom>
            <a:ln>
              <a:tailEnd type="triangle"/>
            </a:ln>
          </p:spPr>
          <p:style>
            <a:lnRef idx="2">
              <a:schemeClr val="accent6"/>
            </a:lnRef>
            <a:fillRef idx="0">
              <a:schemeClr val="accent6"/>
            </a:fillRef>
            <a:effectRef idx="1">
              <a:schemeClr val="accent6"/>
            </a:effectRef>
            <a:fontRef idx="minor">
              <a:schemeClr val="tx1"/>
            </a:fontRef>
          </p:style>
        </p:cxnSp>
        <p:grpSp>
          <p:nvGrpSpPr>
            <p:cNvPr id="23" name="Group 22">
              <a:extLst>
                <a:ext uri="{FF2B5EF4-FFF2-40B4-BE49-F238E27FC236}">
                  <a16:creationId xmlns:a16="http://schemas.microsoft.com/office/drawing/2014/main" id="{48EFE858-D776-73DA-A1DB-8F123CF14DD0}"/>
                </a:ext>
              </a:extLst>
            </p:cNvPr>
            <p:cNvGrpSpPr/>
            <p:nvPr/>
          </p:nvGrpSpPr>
          <p:grpSpPr>
            <a:xfrm>
              <a:off x="4350052" y="2745990"/>
              <a:ext cx="2311343" cy="369332"/>
              <a:chOff x="4350052" y="2745990"/>
              <a:chExt cx="2311343" cy="369332"/>
            </a:xfrm>
          </p:grpSpPr>
          <p:sp>
            <p:nvSpPr>
              <p:cNvPr id="37" name="TextBox 36">
                <a:extLst>
                  <a:ext uri="{FF2B5EF4-FFF2-40B4-BE49-F238E27FC236}">
                    <a16:creationId xmlns:a16="http://schemas.microsoft.com/office/drawing/2014/main" id="{F4F7D5A8-A4DC-FEBE-75BB-2973488FA02B}"/>
                  </a:ext>
                </a:extLst>
              </p:cNvPr>
              <p:cNvSpPr txBox="1"/>
              <p:nvPr/>
            </p:nvSpPr>
            <p:spPr>
              <a:xfrm>
                <a:off x="5718223" y="2745990"/>
                <a:ext cx="943172" cy="369332"/>
              </a:xfrm>
              <a:prstGeom prst="rect">
                <a:avLst/>
              </a:prstGeom>
              <a:noFill/>
            </p:spPr>
            <p:txBody>
              <a:bodyPr wrap="square" rtlCol="0">
                <a:spAutoFit/>
              </a:bodyPr>
              <a:lstStyle/>
              <a:p>
                <a:r>
                  <a:rPr lang="en-US" b="1" dirty="0">
                    <a:solidFill>
                      <a:schemeClr val="tx2"/>
                    </a:solidFill>
                  </a:rPr>
                  <a:t>EDGE</a:t>
                </a:r>
              </a:p>
            </p:txBody>
          </p:sp>
          <p:cxnSp>
            <p:nvCxnSpPr>
              <p:cNvPr id="44" name="Straight Arrow Connector 43">
                <a:extLst>
                  <a:ext uri="{FF2B5EF4-FFF2-40B4-BE49-F238E27FC236}">
                    <a16:creationId xmlns:a16="http://schemas.microsoft.com/office/drawing/2014/main" id="{D5441F0D-A464-C6ED-7FD5-DF4E8DABB354}"/>
                  </a:ext>
                  <a:ext uri="{C183D7F6-B498-43B3-948B-1728B52AA6E4}">
                    <adec:decorative xmlns:adec="http://schemas.microsoft.com/office/drawing/2017/decorative" val="1"/>
                  </a:ext>
                </a:extLst>
              </p:cNvPr>
              <p:cNvCxnSpPr>
                <a:cxnSpLocks/>
              </p:cNvCxnSpPr>
              <p:nvPr/>
            </p:nvCxnSpPr>
            <p:spPr>
              <a:xfrm flipH="1">
                <a:off x="4350052" y="2953130"/>
                <a:ext cx="1315614" cy="0"/>
              </a:xfrm>
              <a:prstGeom prst="straightConnector1">
                <a:avLst/>
              </a:prstGeom>
              <a:ln>
                <a:tailEnd type="triangle"/>
              </a:ln>
            </p:spPr>
            <p:style>
              <a:lnRef idx="2">
                <a:schemeClr val="accent6"/>
              </a:lnRef>
              <a:fillRef idx="0">
                <a:schemeClr val="accent6"/>
              </a:fillRef>
              <a:effectRef idx="1">
                <a:schemeClr val="accent6"/>
              </a:effectRef>
              <a:fontRef idx="minor">
                <a:schemeClr val="tx1"/>
              </a:fontRef>
            </p:style>
          </p:cxnSp>
        </p:grpSp>
      </p:grpSp>
      <p:grpSp>
        <p:nvGrpSpPr>
          <p:cNvPr id="28" name="Group 27">
            <a:extLst>
              <a:ext uri="{FF2B5EF4-FFF2-40B4-BE49-F238E27FC236}">
                <a16:creationId xmlns:a16="http://schemas.microsoft.com/office/drawing/2014/main" id="{49F966C3-2374-F611-FBF8-983489184C9D}"/>
              </a:ext>
              <a:ext uri="{C183D7F6-B498-43B3-948B-1728B52AA6E4}">
                <adec:decorative xmlns:adec="http://schemas.microsoft.com/office/drawing/2017/decorative" val="1"/>
              </a:ext>
            </a:extLst>
          </p:cNvPr>
          <p:cNvGrpSpPr/>
          <p:nvPr/>
        </p:nvGrpSpPr>
        <p:grpSpPr>
          <a:xfrm>
            <a:off x="3725275" y="3636042"/>
            <a:ext cx="1457480" cy="886259"/>
            <a:chOff x="3725275" y="3636042"/>
            <a:chExt cx="1457480" cy="886259"/>
          </a:xfrm>
        </p:grpSpPr>
        <p:grpSp>
          <p:nvGrpSpPr>
            <p:cNvPr id="24" name="Group 23">
              <a:extLst>
                <a:ext uri="{FF2B5EF4-FFF2-40B4-BE49-F238E27FC236}">
                  <a16:creationId xmlns:a16="http://schemas.microsoft.com/office/drawing/2014/main" id="{D8C5F688-2B03-7F08-6E60-F717D39BDD32}"/>
                </a:ext>
              </a:extLst>
            </p:cNvPr>
            <p:cNvGrpSpPr/>
            <p:nvPr/>
          </p:nvGrpSpPr>
          <p:grpSpPr>
            <a:xfrm>
              <a:off x="3725275" y="3636042"/>
              <a:ext cx="943172" cy="886259"/>
              <a:chOff x="3725275" y="3636042"/>
              <a:chExt cx="943172" cy="886259"/>
            </a:xfrm>
          </p:grpSpPr>
          <p:sp>
            <p:nvSpPr>
              <p:cNvPr id="48" name="TextBox 47">
                <a:extLst>
                  <a:ext uri="{FF2B5EF4-FFF2-40B4-BE49-F238E27FC236}">
                    <a16:creationId xmlns:a16="http://schemas.microsoft.com/office/drawing/2014/main" id="{94610529-7C47-D774-9867-BF075B5F1610}"/>
                  </a:ext>
                </a:extLst>
              </p:cNvPr>
              <p:cNvSpPr txBox="1"/>
              <p:nvPr/>
            </p:nvSpPr>
            <p:spPr>
              <a:xfrm>
                <a:off x="3725275" y="4152969"/>
                <a:ext cx="943172" cy="369332"/>
              </a:xfrm>
              <a:prstGeom prst="rect">
                <a:avLst/>
              </a:prstGeom>
              <a:noFill/>
            </p:spPr>
            <p:txBody>
              <a:bodyPr wrap="square" rtlCol="0">
                <a:spAutoFit/>
              </a:bodyPr>
              <a:lstStyle/>
              <a:p>
                <a:r>
                  <a:rPr lang="en-US" b="1" dirty="0">
                    <a:solidFill>
                      <a:schemeClr val="tx2"/>
                    </a:solidFill>
                  </a:rPr>
                  <a:t>VERTEX</a:t>
                </a:r>
              </a:p>
            </p:txBody>
          </p:sp>
          <p:cxnSp>
            <p:nvCxnSpPr>
              <p:cNvPr id="49" name="Straight Arrow Connector 48">
                <a:extLst>
                  <a:ext uri="{FF2B5EF4-FFF2-40B4-BE49-F238E27FC236}">
                    <a16:creationId xmlns:a16="http://schemas.microsoft.com/office/drawing/2014/main" id="{BE6D2CA0-CF45-EA52-D09C-36BF68527D56}"/>
                  </a:ext>
                  <a:ext uri="{C183D7F6-B498-43B3-948B-1728B52AA6E4}">
                    <adec:decorative xmlns:adec="http://schemas.microsoft.com/office/drawing/2017/decorative" val="1"/>
                  </a:ext>
                </a:extLst>
              </p:cNvPr>
              <p:cNvCxnSpPr>
                <a:cxnSpLocks/>
              </p:cNvCxnSpPr>
              <p:nvPr/>
            </p:nvCxnSpPr>
            <p:spPr>
              <a:xfrm flipV="1">
                <a:off x="4034460" y="3636042"/>
                <a:ext cx="7649" cy="516927"/>
              </a:xfrm>
              <a:prstGeom prst="straightConnector1">
                <a:avLst/>
              </a:prstGeom>
              <a:ln>
                <a:tailEnd type="triangle"/>
              </a:ln>
            </p:spPr>
            <p:style>
              <a:lnRef idx="2">
                <a:schemeClr val="accent6"/>
              </a:lnRef>
              <a:fillRef idx="0">
                <a:schemeClr val="accent6"/>
              </a:fillRef>
              <a:effectRef idx="1">
                <a:schemeClr val="accent6"/>
              </a:effectRef>
              <a:fontRef idx="minor">
                <a:schemeClr val="tx1"/>
              </a:fontRef>
            </p:style>
          </p:cxnSp>
        </p:grpSp>
        <p:cxnSp>
          <p:nvCxnSpPr>
            <p:cNvPr id="51" name="Straight Arrow Connector 50">
              <a:extLst>
                <a:ext uri="{FF2B5EF4-FFF2-40B4-BE49-F238E27FC236}">
                  <a16:creationId xmlns:a16="http://schemas.microsoft.com/office/drawing/2014/main" id="{F5845576-0ED0-82D4-C2DF-31D97C26B8A3}"/>
                </a:ext>
                <a:ext uri="{C183D7F6-B498-43B3-948B-1728B52AA6E4}">
                  <adec:decorative xmlns:adec="http://schemas.microsoft.com/office/drawing/2017/decorative" val="1"/>
                </a:ext>
              </a:extLst>
            </p:cNvPr>
            <p:cNvCxnSpPr>
              <a:cxnSpLocks/>
            </p:cNvCxnSpPr>
            <p:nvPr/>
          </p:nvCxnSpPr>
          <p:spPr>
            <a:xfrm flipV="1">
              <a:off x="4546338" y="3730230"/>
              <a:ext cx="636417" cy="597632"/>
            </a:xfrm>
            <a:prstGeom prst="straightConnector1">
              <a:avLst/>
            </a:prstGeom>
            <a:ln>
              <a:tailEnd type="triangle"/>
            </a:ln>
          </p:spPr>
          <p:style>
            <a:lnRef idx="2">
              <a:schemeClr val="accent6"/>
            </a:lnRef>
            <a:fillRef idx="0">
              <a:schemeClr val="accent6"/>
            </a:fillRef>
            <a:effectRef idx="1">
              <a:schemeClr val="accent6"/>
            </a:effectRef>
            <a:fontRef idx="minor">
              <a:schemeClr val="tx1"/>
            </a:fontRef>
          </p:style>
        </p:cxnSp>
      </p:grpSp>
    </p:spTree>
    <p:extLst>
      <p:ext uri="{BB962C8B-B14F-4D97-AF65-F5344CB8AC3E}">
        <p14:creationId xmlns:p14="http://schemas.microsoft.com/office/powerpoint/2010/main" val="40055113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P spid="11"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00" name="Picture 4">
            <a:extLs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nvPicPr>
        <p:blipFill>
          <a:blip r:embed="rId3">
            <a:extLst>
              <a:ext uri="{28A0092B-C50C-407E-A947-70E740481C1C}">
                <a14:useLocalDpi xmlns:a14="http://schemas.microsoft.com/office/drawing/2010/main" val="0"/>
              </a:ext>
            </a:extLst>
          </a:blip>
          <a:srcRect/>
          <a:stretch>
            <a:fillRect/>
          </a:stretch>
        </p:blipFill>
        <p:spPr bwMode="auto">
          <a:xfrm>
            <a:off x="-35200" y="-29915"/>
            <a:ext cx="9214399" cy="69420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title"/>
          </p:nvPr>
        </p:nvSpPr>
        <p:spPr>
          <a:xfrm>
            <a:off x="1269209" y="-45920"/>
            <a:ext cx="8229600" cy="1143000"/>
          </a:xfrm>
        </p:spPr>
        <p:txBody>
          <a:bodyPr>
            <a:normAutofit/>
          </a:bodyPr>
          <a:lstStyle/>
          <a:p>
            <a:r>
              <a:rPr lang="en-AU" sz="2800" dirty="0">
                <a:solidFill>
                  <a:schemeClr val="tx2"/>
                </a:solidFill>
              </a:rPr>
              <a:t>Activity 2 </a:t>
            </a:r>
            <a:r>
              <a:rPr lang="en-AU" sz="1800" dirty="0">
                <a:solidFill>
                  <a:srgbClr val="000000"/>
                </a:solidFill>
                <a:effectLst/>
                <a:latin typeface="Calibri" panose="020F0502020204030204" pitchFamily="34" charset="0"/>
                <a:ea typeface="Calibri" panose="020F0502020204030204" pitchFamily="34" charset="0"/>
                <a:cs typeface="Cordia New" panose="020B0304020202020204" pitchFamily="34" charset="-34"/>
              </a:rPr>
              <a:t>–</a:t>
            </a:r>
            <a:r>
              <a:rPr lang="en-AU" sz="2800" dirty="0">
                <a:solidFill>
                  <a:schemeClr val="tx2"/>
                </a:solidFill>
              </a:rPr>
              <a:t> </a:t>
            </a:r>
            <a:r>
              <a:rPr lang="en-AU" sz="2800" dirty="0">
                <a:solidFill>
                  <a:schemeClr val="tx2"/>
                </a:solidFill>
                <a:latin typeface="Calibri" panose="020F0502020204030204" pitchFamily="34" charset="0"/>
                <a:cs typeface="Times New Roman" panose="02020603050405020304" pitchFamily="18" charset="0"/>
              </a:rPr>
              <a:t>Improv</a:t>
            </a:r>
            <a:r>
              <a:rPr lang="en-AU" sz="28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rPr>
              <a:t>ing the Capital Airways network</a:t>
            </a:r>
            <a:r>
              <a:rPr lang="en-AU" sz="2800" dirty="0">
                <a:solidFill>
                  <a:schemeClr val="tx2"/>
                </a:solidFill>
                <a:effectLst/>
              </a:rPr>
              <a:t> </a:t>
            </a:r>
            <a:endParaRPr lang="en-AU" sz="2800" dirty="0">
              <a:solidFill>
                <a:schemeClr val="tx2"/>
              </a:solidFill>
            </a:endParaRPr>
          </a:p>
        </p:txBody>
      </p:sp>
      <p:pic>
        <p:nvPicPr>
          <p:cNvPr id="13" name="Content Placeholder 12">
            <a:extLs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ph idx="1"/>
          </p:nvPr>
        </p:nvPicPr>
        <p:blipFill>
          <a:blip r:embed="rId4"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6804248" y="6408712"/>
            <a:ext cx="808483" cy="548680"/>
          </a:xfrm>
        </p:spPr>
      </p:pic>
      <p:pic>
        <p:nvPicPr>
          <p:cNvPr id="15" name="Picture 14">
            <a:extLs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nvPicPr>
        <p:blipFill>
          <a:blip r:embed="rId5"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009649" y="5832648"/>
            <a:ext cx="586688" cy="619755"/>
          </a:xfrm>
          <a:prstGeom prst="rect">
            <a:avLst/>
          </a:prstGeom>
        </p:spPr>
      </p:pic>
      <p:pic>
        <p:nvPicPr>
          <p:cNvPr id="14" name="Picture 13">
            <a:extLs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nvPicPr>
        <p:blipFill>
          <a:blip r:embed="rId6"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463391" y="6105776"/>
            <a:ext cx="511455" cy="546257"/>
          </a:xfrm>
          <a:prstGeom prst="rect">
            <a:avLst/>
          </a:prstGeom>
        </p:spPr>
      </p:pic>
      <p:pic>
        <p:nvPicPr>
          <p:cNvPr id="17" name="Picture 16">
            <a:extLs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nvPicPr>
        <p:blipFill>
          <a:blip r:embed="rId7"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5642559" y="6372750"/>
            <a:ext cx="801989" cy="539365"/>
          </a:xfrm>
          <a:prstGeom prst="rect">
            <a:avLst/>
          </a:prstGeom>
        </p:spPr>
      </p:pic>
      <p:pic>
        <p:nvPicPr>
          <p:cNvPr id="16" name="Picture 15">
            <a:extLs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nvPicPr>
        <p:blipFill>
          <a:blip r:embed="rId8"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19222758">
            <a:off x="5014998" y="6036976"/>
            <a:ext cx="519289" cy="706388"/>
          </a:xfrm>
          <a:prstGeom prst="rect">
            <a:avLst/>
          </a:prstGeom>
        </p:spPr>
      </p:pic>
      <p:sp>
        <p:nvSpPr>
          <p:cNvPr id="3" name="TextBox 2">
            <a:extLst>
              <a:ext uri="{FF2B5EF4-FFF2-40B4-BE49-F238E27FC236}">
                <a16:creationId xmlns:a16="http://schemas.microsoft.com/office/drawing/2014/main" id="{64C4174F-66F6-2F9B-C3C2-B93A37F07FED}"/>
              </a:ext>
            </a:extLst>
          </p:cNvPr>
          <p:cNvSpPr txBox="1"/>
          <p:nvPr/>
        </p:nvSpPr>
        <p:spPr>
          <a:xfrm>
            <a:off x="324916" y="1211174"/>
            <a:ext cx="8147248" cy="3170099"/>
          </a:xfrm>
          <a:prstGeom prst="rect">
            <a:avLst/>
          </a:prstGeom>
          <a:noFill/>
        </p:spPr>
        <p:txBody>
          <a:bodyPr wrap="square" rtlCol="0">
            <a:spAutoFit/>
          </a:bodyPr>
          <a:lstStyle/>
          <a:p>
            <a:pPr marL="285750" indent="-285750">
              <a:buFont typeface="Arial" panose="020B0604020202020204" pitchFamily="34" charset="0"/>
              <a:buChar char="•"/>
            </a:pPr>
            <a:r>
              <a:rPr lang="en-AU" sz="2000" dirty="0">
                <a:solidFill>
                  <a:schemeClr val="tx2"/>
                </a:solidFill>
              </a:rPr>
              <a:t>After your tour around the network, you realise that Capital Airways is in serious trouble. It can be hard making a profit as an airline and Capital is suffering big losses. Lots of planes are flying half full (or worse) and you are struggling to cover costs.</a:t>
            </a:r>
          </a:p>
          <a:p>
            <a:pPr marL="285750" indent="-285750">
              <a:buFont typeface="Arial" panose="020B0604020202020204" pitchFamily="34" charset="0"/>
              <a:buChar char="•"/>
            </a:pPr>
            <a:r>
              <a:rPr lang="en-AU" sz="2000" dirty="0">
                <a:solidFill>
                  <a:schemeClr val="accent6">
                    <a:lumMod val="50000"/>
                  </a:schemeClr>
                </a:solidFill>
              </a:rPr>
              <a:t>You think that one of the key ways to improve Capital Airway’s fortunes is to restructure the airline’s route map. You collect your executive team together to implement your plan.</a:t>
            </a:r>
          </a:p>
          <a:p>
            <a:pPr marL="285750" indent="-285750">
              <a:buFont typeface="Arial" panose="020B0604020202020204" pitchFamily="34" charset="0"/>
              <a:buChar char="•"/>
            </a:pPr>
            <a:r>
              <a:rPr lang="en-AU" sz="2000" dirty="0">
                <a:solidFill>
                  <a:schemeClr val="tx2"/>
                </a:solidFill>
              </a:rPr>
              <a:t>Your idea is to build a detailed mathematical model to calculate the profit flying different routes to try and optimise the route map and return Capital to profitability. </a:t>
            </a:r>
            <a:endParaRPr lang="en-US" sz="2000" dirty="0">
              <a:solidFill>
                <a:schemeClr val="tx2"/>
              </a:solidFill>
            </a:endParaRPr>
          </a:p>
        </p:txBody>
      </p:sp>
      <p:sp>
        <p:nvSpPr>
          <p:cNvPr id="4" name="Rounded Rectangle 3" descr="&#10;">
            <a:extLst>
              <a:ext uri="{FF2B5EF4-FFF2-40B4-BE49-F238E27FC236}">
                <a16:creationId xmlns:a16="http://schemas.microsoft.com/office/drawing/2014/main" id="{971696BE-6D1B-5769-8B20-A8306E7BF49D}"/>
              </a:ext>
            </a:extLst>
          </p:cNvPr>
          <p:cNvSpPr/>
          <p:nvPr/>
        </p:nvSpPr>
        <p:spPr>
          <a:xfrm>
            <a:off x="745387" y="4856097"/>
            <a:ext cx="7653223" cy="72043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dirty="0"/>
              <a:t>In your team, brainstorm a list of information you might need to know to build your model and make decisions about routes and pricing.</a:t>
            </a:r>
          </a:p>
        </p:txBody>
      </p:sp>
      <p:pic>
        <p:nvPicPr>
          <p:cNvPr id="5" name="Picture 4">
            <a:hlinkClick r:id="rId9"/>
            <a:extLst>
              <a:ext uri="{FF2B5EF4-FFF2-40B4-BE49-F238E27FC236}">
                <a16:creationId xmlns:a16="http://schemas.microsoft.com/office/drawing/2014/main" id="{F4E8648E-C2EE-FA59-433D-D84713E8851A}"/>
              </a:ext>
              <a:ext uri="{C183D7F6-B498-43B3-948B-1728B52AA6E4}">
                <adec:decorative xmlns:adec="http://schemas.microsoft.com/office/drawing/2017/decorative" val="1"/>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79512" y="31205"/>
            <a:ext cx="1409307" cy="830062"/>
          </a:xfrm>
          <a:prstGeom prst="rect">
            <a:avLst/>
          </a:prstGeom>
        </p:spPr>
      </p:pic>
      <p:sp>
        <p:nvSpPr>
          <p:cNvPr id="6" name="Footer Placeholder 12">
            <a:extLst>
              <a:ext uri="{FF2B5EF4-FFF2-40B4-BE49-F238E27FC236}">
                <a16:creationId xmlns:a16="http://schemas.microsoft.com/office/drawing/2014/main" id="{4D741E4D-ED03-AEBF-8191-CED87B338CD6}"/>
              </a:ext>
              <a:ext uri="{C183D7F6-B498-43B3-948B-1728B52AA6E4}">
                <adec:decorative xmlns:adec="http://schemas.microsoft.com/office/drawing/2017/decorative" val="1"/>
              </a:ext>
            </a:extLst>
          </p:cNvPr>
          <p:cNvSpPr>
            <a:spLocks noGrp="1"/>
          </p:cNvSpPr>
          <p:nvPr>
            <p:ph type="ftr" sz="quarter" idx="11"/>
          </p:nvPr>
        </p:nvSpPr>
        <p:spPr>
          <a:xfrm>
            <a:off x="0" y="6264701"/>
            <a:ext cx="2333704" cy="559607"/>
          </a:xfrm>
        </p:spPr>
        <p:txBody>
          <a:bodyPr/>
          <a:lstStyle/>
          <a:p>
            <a:pPr algn="l"/>
            <a:r>
              <a:rPr lang="en-US" sz="900" dirty="0"/>
              <a:t>mathematicshub.edu.au</a:t>
            </a:r>
          </a:p>
          <a:p>
            <a:pPr algn="l"/>
            <a:r>
              <a:rPr lang="en-US" sz="900" dirty="0"/>
              <a:t>© 2023 Commonwealth of Australia, unless otherwise indicated. Creative Commons Attribution 4.0, unless otherwise indicated. </a:t>
            </a:r>
            <a:endParaRPr lang="en-AU" sz="900" dirty="0"/>
          </a:p>
        </p:txBody>
      </p:sp>
      <p:pic>
        <p:nvPicPr>
          <p:cNvPr id="7" name="Picture 6">
            <a:extLst>
              <a:ext uri="{FF2B5EF4-FFF2-40B4-BE49-F238E27FC236}">
                <a16:creationId xmlns:a16="http://schemas.microsoft.com/office/drawing/2014/main" id="{8DD3E8E0-4ACD-FEF1-D806-CD0F6F5E641C}"/>
              </a:ext>
              <a:ext uri="{C183D7F6-B498-43B3-948B-1728B52AA6E4}">
                <adec:decorative xmlns:adec="http://schemas.microsoft.com/office/drawing/2017/decorative" val="1"/>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186747" y="6650654"/>
            <a:ext cx="559435" cy="198755"/>
          </a:xfrm>
          <a:prstGeom prst="rect">
            <a:avLst/>
          </a:prstGeom>
        </p:spPr>
      </p:pic>
    </p:spTree>
    <p:extLst>
      <p:ext uri="{BB962C8B-B14F-4D97-AF65-F5344CB8AC3E}">
        <p14:creationId xmlns:p14="http://schemas.microsoft.com/office/powerpoint/2010/main" val="27588030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00" name="Picture 4">
            <a:extLs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nvPicPr>
        <p:blipFill>
          <a:blip r:embed="rId3">
            <a:extLst>
              <a:ext uri="{28A0092B-C50C-407E-A947-70E740481C1C}">
                <a14:useLocalDpi xmlns:a14="http://schemas.microsoft.com/office/drawing/2010/main" val="0"/>
              </a:ext>
            </a:extLst>
          </a:blip>
          <a:srcRect/>
          <a:stretch>
            <a:fillRect/>
          </a:stretch>
        </p:blipFill>
        <p:spPr bwMode="auto">
          <a:xfrm>
            <a:off x="-35200" y="-29915"/>
            <a:ext cx="9214399" cy="69420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title"/>
          </p:nvPr>
        </p:nvSpPr>
        <p:spPr>
          <a:xfrm>
            <a:off x="585655" y="68239"/>
            <a:ext cx="8229600" cy="1143000"/>
          </a:xfrm>
        </p:spPr>
        <p:txBody>
          <a:bodyPr>
            <a:normAutofit/>
          </a:bodyPr>
          <a:lstStyle/>
          <a:p>
            <a:r>
              <a:rPr lang="en-AU" sz="2800" dirty="0">
                <a:solidFill>
                  <a:schemeClr val="tx2"/>
                </a:solidFill>
              </a:rPr>
              <a:t>Modelling inputs and variables</a:t>
            </a:r>
          </a:p>
        </p:txBody>
      </p:sp>
      <p:pic>
        <p:nvPicPr>
          <p:cNvPr id="13" name="Content Placeholder 12">
            <a:extLs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ph idx="1"/>
          </p:nvPr>
        </p:nvPicPr>
        <p:blipFill>
          <a:blip r:embed="rId4"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6804248" y="6408712"/>
            <a:ext cx="808483" cy="548680"/>
          </a:xfrm>
        </p:spPr>
      </p:pic>
      <p:pic>
        <p:nvPicPr>
          <p:cNvPr id="15" name="Picture 14">
            <a:extLs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nvPicPr>
        <p:blipFill>
          <a:blip r:embed="rId5"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009649" y="5832648"/>
            <a:ext cx="586688" cy="619755"/>
          </a:xfrm>
          <a:prstGeom prst="rect">
            <a:avLst/>
          </a:prstGeom>
        </p:spPr>
      </p:pic>
      <p:pic>
        <p:nvPicPr>
          <p:cNvPr id="14" name="Picture 13">
            <a:extLs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nvPicPr>
        <p:blipFill>
          <a:blip r:embed="rId6"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463391" y="6105776"/>
            <a:ext cx="511455" cy="546257"/>
          </a:xfrm>
          <a:prstGeom prst="rect">
            <a:avLst/>
          </a:prstGeom>
        </p:spPr>
      </p:pic>
      <p:pic>
        <p:nvPicPr>
          <p:cNvPr id="17" name="Picture 16">
            <a:extLs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nvPicPr>
        <p:blipFill>
          <a:blip r:embed="rId7"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5642559" y="6372750"/>
            <a:ext cx="801989" cy="539365"/>
          </a:xfrm>
          <a:prstGeom prst="rect">
            <a:avLst/>
          </a:prstGeom>
        </p:spPr>
      </p:pic>
      <p:pic>
        <p:nvPicPr>
          <p:cNvPr id="16" name="Picture 15">
            <a:extLs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nvPicPr>
        <p:blipFill>
          <a:blip r:embed="rId8"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19222758">
            <a:off x="5014998" y="6036976"/>
            <a:ext cx="519289" cy="706388"/>
          </a:xfrm>
          <a:prstGeom prst="rect">
            <a:avLst/>
          </a:prstGeom>
        </p:spPr>
      </p:pic>
      <p:sp>
        <p:nvSpPr>
          <p:cNvPr id="6" name="TextBox 5">
            <a:extLst>
              <a:ext uri="{FF2B5EF4-FFF2-40B4-BE49-F238E27FC236}">
                <a16:creationId xmlns:a16="http://schemas.microsoft.com/office/drawing/2014/main" id="{C5BCCE99-7C49-2C2F-19FC-521B59C7368B}"/>
              </a:ext>
            </a:extLst>
          </p:cNvPr>
          <p:cNvSpPr txBox="1"/>
          <p:nvPr/>
        </p:nvSpPr>
        <p:spPr>
          <a:xfrm>
            <a:off x="188593" y="1317441"/>
            <a:ext cx="4511862" cy="3970318"/>
          </a:xfrm>
          <a:prstGeom prst="rect">
            <a:avLst/>
          </a:prstGeom>
          <a:noFill/>
        </p:spPr>
        <p:txBody>
          <a:bodyPr wrap="square">
            <a:spAutoFit/>
          </a:bodyPr>
          <a:lstStyle/>
          <a:p>
            <a:pPr marL="285750" lvl="1" indent="-285750">
              <a:buFont typeface="Arial" panose="020B0604020202020204" pitchFamily="34" charset="0"/>
              <a:buChar char="•"/>
            </a:pPr>
            <a:r>
              <a:rPr lang="en-AU" dirty="0">
                <a:solidFill>
                  <a:schemeClr val="tx2"/>
                </a:solidFill>
              </a:rPr>
              <a:t>How many planes you have</a:t>
            </a:r>
          </a:p>
          <a:p>
            <a:pPr marL="285750" lvl="1" indent="-285750">
              <a:buFont typeface="Arial" panose="020B0604020202020204" pitchFamily="34" charset="0"/>
              <a:buChar char="•"/>
            </a:pPr>
            <a:r>
              <a:rPr lang="en-AU" dirty="0">
                <a:solidFill>
                  <a:schemeClr val="tx2"/>
                </a:solidFill>
              </a:rPr>
              <a:t>Size of planes (max number of passengers)</a:t>
            </a:r>
          </a:p>
          <a:p>
            <a:pPr marL="285750" lvl="1" indent="-285750">
              <a:buFont typeface="Arial" panose="020B0604020202020204" pitchFamily="34" charset="0"/>
              <a:buChar char="•"/>
            </a:pPr>
            <a:r>
              <a:rPr lang="en-AU" dirty="0">
                <a:solidFill>
                  <a:schemeClr val="tx2"/>
                </a:solidFill>
              </a:rPr>
              <a:t>Fuel efficiency – kg of fuel/km travelled</a:t>
            </a:r>
          </a:p>
          <a:p>
            <a:pPr marL="285750" lvl="1" indent="-285750">
              <a:buFont typeface="Arial" panose="020B0604020202020204" pitchFamily="34" charset="0"/>
              <a:buChar char="•"/>
            </a:pPr>
            <a:r>
              <a:rPr lang="en-AU" dirty="0">
                <a:solidFill>
                  <a:schemeClr val="tx2"/>
                </a:solidFill>
              </a:rPr>
              <a:t>Populations of Australian capitals</a:t>
            </a:r>
          </a:p>
          <a:p>
            <a:pPr marL="285750" lvl="1" indent="-285750">
              <a:buFont typeface="Arial" panose="020B0604020202020204" pitchFamily="34" charset="0"/>
              <a:buChar char="•"/>
            </a:pPr>
            <a:r>
              <a:rPr lang="en-AU" dirty="0">
                <a:solidFill>
                  <a:schemeClr val="tx2"/>
                </a:solidFill>
              </a:rPr>
              <a:t>How many people want to fly each route</a:t>
            </a:r>
          </a:p>
          <a:p>
            <a:pPr marL="285750" lvl="1" indent="-285750">
              <a:buFont typeface="Arial" panose="020B0604020202020204" pitchFamily="34" charset="0"/>
              <a:buChar char="•"/>
            </a:pPr>
            <a:r>
              <a:rPr lang="en-AU" dirty="0">
                <a:solidFill>
                  <a:schemeClr val="tx2"/>
                </a:solidFill>
              </a:rPr>
              <a:t>Turn-around time and cost (landing and handling fees)</a:t>
            </a:r>
          </a:p>
          <a:p>
            <a:pPr marL="285750" lvl="1" indent="-285750">
              <a:buFont typeface="Arial" panose="020B0604020202020204" pitchFamily="34" charset="0"/>
              <a:buChar char="•"/>
            </a:pPr>
            <a:r>
              <a:rPr lang="en-AU" dirty="0">
                <a:solidFill>
                  <a:schemeClr val="tx2"/>
                </a:solidFill>
              </a:rPr>
              <a:t>Distances between cities</a:t>
            </a:r>
          </a:p>
          <a:p>
            <a:pPr marL="285750" lvl="1" indent="-285750">
              <a:buFont typeface="Arial" panose="020B0604020202020204" pitchFamily="34" charset="0"/>
              <a:buChar char="•"/>
            </a:pPr>
            <a:r>
              <a:rPr lang="en-AU" dirty="0">
                <a:solidFill>
                  <a:schemeClr val="tx2"/>
                </a:solidFill>
              </a:rPr>
              <a:t>Competitors’ routes and prices</a:t>
            </a:r>
          </a:p>
          <a:p>
            <a:pPr marL="285750" lvl="1" indent="-285750">
              <a:buFont typeface="Arial" panose="020B0604020202020204" pitchFamily="34" charset="0"/>
              <a:buChar char="•"/>
            </a:pPr>
            <a:r>
              <a:rPr lang="en-AU" dirty="0">
                <a:solidFill>
                  <a:schemeClr val="tx2"/>
                </a:solidFill>
              </a:rPr>
              <a:t>Number of airports in each city (e.g. Melbourne – Tullamarine and Avalon)</a:t>
            </a:r>
          </a:p>
          <a:p>
            <a:pPr marL="285750" lvl="1" indent="-285750">
              <a:buFont typeface="Arial" panose="020B0604020202020204" pitchFamily="34" charset="0"/>
              <a:buChar char="•"/>
            </a:pPr>
            <a:r>
              <a:rPr lang="en-AU" dirty="0">
                <a:solidFill>
                  <a:schemeClr val="tx2"/>
                </a:solidFill>
              </a:rPr>
              <a:t>Other airports we can add (e.g. Gold Coast)</a:t>
            </a:r>
          </a:p>
          <a:p>
            <a:pPr marL="285750" lvl="1" indent="-285750">
              <a:buFont typeface="Arial" panose="020B0604020202020204" pitchFamily="34" charset="0"/>
              <a:buChar char="•"/>
            </a:pPr>
            <a:r>
              <a:rPr lang="en-AU" dirty="0">
                <a:solidFill>
                  <a:schemeClr val="tx2"/>
                </a:solidFill>
              </a:rPr>
              <a:t>Do we have international flights we want to meet?</a:t>
            </a:r>
          </a:p>
        </p:txBody>
      </p:sp>
      <p:sp>
        <p:nvSpPr>
          <p:cNvPr id="7" name="TextBox 6">
            <a:extLst>
              <a:ext uri="{FF2B5EF4-FFF2-40B4-BE49-F238E27FC236}">
                <a16:creationId xmlns:a16="http://schemas.microsoft.com/office/drawing/2014/main" id="{F28AD9D6-710C-BAE2-A45B-D64A559256AF}"/>
              </a:ext>
            </a:extLst>
          </p:cNvPr>
          <p:cNvSpPr txBox="1"/>
          <p:nvPr/>
        </p:nvSpPr>
        <p:spPr>
          <a:xfrm>
            <a:off x="4823494" y="1345959"/>
            <a:ext cx="4232585" cy="3139321"/>
          </a:xfrm>
          <a:prstGeom prst="rect">
            <a:avLst/>
          </a:prstGeom>
          <a:noFill/>
        </p:spPr>
        <p:txBody>
          <a:bodyPr wrap="square">
            <a:spAutoFit/>
          </a:bodyPr>
          <a:lstStyle/>
          <a:p>
            <a:pPr marL="285750" lvl="1" indent="-285750">
              <a:buFont typeface="Arial" panose="020B0604020202020204" pitchFamily="34" charset="0"/>
              <a:buChar char="•"/>
            </a:pPr>
            <a:r>
              <a:rPr lang="en-AU" dirty="0">
                <a:solidFill>
                  <a:schemeClr val="tx2"/>
                </a:solidFill>
              </a:rPr>
              <a:t>Mix of business, premium and standard seats</a:t>
            </a:r>
          </a:p>
          <a:p>
            <a:pPr marL="285750" lvl="1" indent="-285750">
              <a:buFont typeface="Arial" panose="020B0604020202020204" pitchFamily="34" charset="0"/>
              <a:buChar char="•"/>
            </a:pPr>
            <a:r>
              <a:rPr lang="en-AU" dirty="0">
                <a:solidFill>
                  <a:schemeClr val="tx2"/>
                </a:solidFill>
              </a:rPr>
              <a:t>Routes selected</a:t>
            </a:r>
          </a:p>
          <a:p>
            <a:pPr marL="285750" lvl="1" indent="-285750">
              <a:buFont typeface="Arial" panose="020B0604020202020204" pitchFamily="34" charset="0"/>
              <a:buChar char="•"/>
            </a:pPr>
            <a:r>
              <a:rPr lang="en-AU" dirty="0">
                <a:solidFill>
                  <a:schemeClr val="tx2"/>
                </a:solidFill>
              </a:rPr>
              <a:t>Ticket prices</a:t>
            </a:r>
          </a:p>
          <a:p>
            <a:pPr marL="285750" lvl="1" indent="-285750">
              <a:buFont typeface="Arial" panose="020B0604020202020204" pitchFamily="34" charset="0"/>
              <a:buChar char="•"/>
            </a:pPr>
            <a:r>
              <a:rPr lang="en-AU" dirty="0">
                <a:solidFill>
                  <a:schemeClr val="tx2"/>
                </a:solidFill>
              </a:rPr>
              <a:t>Capacity (how full planes are)</a:t>
            </a:r>
          </a:p>
          <a:p>
            <a:pPr marL="285750" lvl="1" indent="-285750">
              <a:buFont typeface="Arial" panose="020B0604020202020204" pitchFamily="34" charset="0"/>
              <a:buChar char="•"/>
            </a:pPr>
            <a:r>
              <a:rPr lang="en-AU" dirty="0">
                <a:solidFill>
                  <a:schemeClr val="tx2"/>
                </a:solidFill>
              </a:rPr>
              <a:t>Time of flights</a:t>
            </a:r>
          </a:p>
          <a:p>
            <a:pPr marL="285750" lvl="1" indent="-285750">
              <a:buFont typeface="Arial" panose="020B0604020202020204" pitchFamily="34" charset="0"/>
              <a:buChar char="•"/>
            </a:pPr>
            <a:r>
              <a:rPr lang="en-AU" dirty="0">
                <a:solidFill>
                  <a:schemeClr val="tx2"/>
                </a:solidFill>
              </a:rPr>
              <a:t>Cost of fuel - $/barrel</a:t>
            </a:r>
          </a:p>
          <a:p>
            <a:pPr marL="285750" lvl="1" indent="-285750">
              <a:buFont typeface="Arial" panose="020B0604020202020204" pitchFamily="34" charset="0"/>
              <a:buChar char="•"/>
            </a:pPr>
            <a:r>
              <a:rPr lang="en-AU" dirty="0">
                <a:solidFill>
                  <a:schemeClr val="tx2"/>
                </a:solidFill>
              </a:rPr>
              <a:t>Seasonal demand</a:t>
            </a:r>
          </a:p>
          <a:p>
            <a:pPr marL="285750" lvl="1" indent="-285750">
              <a:buFont typeface="Arial" panose="020B0604020202020204" pitchFamily="34" charset="0"/>
              <a:buChar char="•"/>
            </a:pPr>
            <a:r>
              <a:rPr lang="en-AU" dirty="0">
                <a:solidFill>
                  <a:schemeClr val="tx2"/>
                </a:solidFill>
              </a:rPr>
              <a:t>Optimising plane location (e.g. plane needed in Melbourne for a flight out of Melbourne)</a:t>
            </a:r>
          </a:p>
        </p:txBody>
      </p:sp>
      <p:sp>
        <p:nvSpPr>
          <p:cNvPr id="8" name="Rounded Rectangle 7">
            <a:extLst>
              <a:ext uri="{FF2B5EF4-FFF2-40B4-BE49-F238E27FC236}">
                <a16:creationId xmlns:a16="http://schemas.microsoft.com/office/drawing/2014/main" id="{DEB6FE7D-7F48-B42C-AF3C-241166EC7ADA}"/>
              </a:ext>
            </a:extLst>
          </p:cNvPr>
          <p:cNvSpPr/>
          <p:nvPr/>
        </p:nvSpPr>
        <p:spPr>
          <a:xfrm>
            <a:off x="5206463" y="4798749"/>
            <a:ext cx="3466728" cy="72043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dirty="0"/>
              <a:t>Models can be highly complex!</a:t>
            </a:r>
          </a:p>
        </p:txBody>
      </p:sp>
      <p:pic>
        <p:nvPicPr>
          <p:cNvPr id="3" name="Picture 2">
            <a:hlinkClick r:id="rId9"/>
            <a:extLst>
              <a:ext uri="{FF2B5EF4-FFF2-40B4-BE49-F238E27FC236}">
                <a16:creationId xmlns:a16="http://schemas.microsoft.com/office/drawing/2014/main" id="{CB38B893-2B9C-6049-577D-EA67ED571C3C}"/>
              </a:ext>
              <a:ext uri="{C183D7F6-B498-43B3-948B-1728B52AA6E4}">
                <adec:decorative xmlns:adec="http://schemas.microsoft.com/office/drawing/2017/decorative" val="1"/>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79512" y="31205"/>
            <a:ext cx="1409307" cy="830062"/>
          </a:xfrm>
          <a:prstGeom prst="rect">
            <a:avLst/>
          </a:prstGeom>
        </p:spPr>
      </p:pic>
      <p:sp>
        <p:nvSpPr>
          <p:cNvPr id="4" name="Footer Placeholder 12">
            <a:extLst>
              <a:ext uri="{FF2B5EF4-FFF2-40B4-BE49-F238E27FC236}">
                <a16:creationId xmlns:a16="http://schemas.microsoft.com/office/drawing/2014/main" id="{4A9FA54C-F4CF-E4A3-6213-BF4017087109}"/>
              </a:ext>
              <a:ext uri="{C183D7F6-B498-43B3-948B-1728B52AA6E4}">
                <adec:decorative xmlns:adec="http://schemas.microsoft.com/office/drawing/2017/decorative" val="1"/>
              </a:ext>
            </a:extLst>
          </p:cNvPr>
          <p:cNvSpPr>
            <a:spLocks noGrp="1"/>
          </p:cNvSpPr>
          <p:nvPr>
            <p:ph type="ftr" sz="quarter" idx="11"/>
          </p:nvPr>
        </p:nvSpPr>
        <p:spPr>
          <a:xfrm>
            <a:off x="0" y="6264701"/>
            <a:ext cx="2333704" cy="559607"/>
          </a:xfrm>
        </p:spPr>
        <p:txBody>
          <a:bodyPr/>
          <a:lstStyle/>
          <a:p>
            <a:pPr algn="l"/>
            <a:r>
              <a:rPr lang="en-US" sz="900" dirty="0"/>
              <a:t>mathematicshub.edu.au</a:t>
            </a:r>
          </a:p>
          <a:p>
            <a:pPr algn="l"/>
            <a:r>
              <a:rPr lang="en-US" sz="900" dirty="0"/>
              <a:t>© 2023 Commonwealth of Australia, unless otherwise indicated. Creative Commons Attribution 4.0, unless otherwise indicated. </a:t>
            </a:r>
            <a:endParaRPr lang="en-AU" sz="900" dirty="0"/>
          </a:p>
        </p:txBody>
      </p:sp>
      <p:pic>
        <p:nvPicPr>
          <p:cNvPr id="5" name="Picture 4">
            <a:extLst>
              <a:ext uri="{FF2B5EF4-FFF2-40B4-BE49-F238E27FC236}">
                <a16:creationId xmlns:a16="http://schemas.microsoft.com/office/drawing/2014/main" id="{4540552C-029F-A0CF-326A-009E4AE5B88F}"/>
              </a:ext>
              <a:ext uri="{C183D7F6-B498-43B3-948B-1728B52AA6E4}">
                <adec:decorative xmlns:adec="http://schemas.microsoft.com/office/drawing/2017/decorative" val="1"/>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186747" y="6650654"/>
            <a:ext cx="559435" cy="198755"/>
          </a:xfrm>
          <a:prstGeom prst="rect">
            <a:avLst/>
          </a:prstGeom>
        </p:spPr>
      </p:pic>
    </p:spTree>
    <p:extLst>
      <p:ext uri="{BB962C8B-B14F-4D97-AF65-F5344CB8AC3E}">
        <p14:creationId xmlns:p14="http://schemas.microsoft.com/office/powerpoint/2010/main" val="30612173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00" name="Picture 4">
            <a:extLs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nvPicPr>
        <p:blipFill>
          <a:blip r:embed="rId3">
            <a:extLst>
              <a:ext uri="{28A0092B-C50C-407E-A947-70E740481C1C}">
                <a14:useLocalDpi xmlns:a14="http://schemas.microsoft.com/office/drawing/2010/main" val="0"/>
              </a:ext>
            </a:extLst>
          </a:blip>
          <a:srcRect/>
          <a:stretch>
            <a:fillRect/>
          </a:stretch>
        </p:blipFill>
        <p:spPr bwMode="auto">
          <a:xfrm>
            <a:off x="-35200" y="-29915"/>
            <a:ext cx="9214399" cy="69420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title"/>
          </p:nvPr>
        </p:nvSpPr>
        <p:spPr>
          <a:xfrm>
            <a:off x="457199" y="-88689"/>
            <a:ext cx="8229600" cy="1143000"/>
          </a:xfrm>
        </p:spPr>
        <p:txBody>
          <a:bodyPr>
            <a:normAutofit/>
          </a:bodyPr>
          <a:lstStyle/>
          <a:p>
            <a:r>
              <a:rPr lang="en-AU" sz="2800" dirty="0">
                <a:solidFill>
                  <a:schemeClr val="tx2"/>
                </a:solidFill>
              </a:rPr>
              <a:t>Simplified modelling task</a:t>
            </a:r>
          </a:p>
        </p:txBody>
      </p:sp>
      <p:pic>
        <p:nvPicPr>
          <p:cNvPr id="13" name="Content Placeholder 12">
            <a:extLs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ph idx="1"/>
          </p:nvPr>
        </p:nvPicPr>
        <p:blipFill>
          <a:blip r:embed="rId4"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6804248" y="6408712"/>
            <a:ext cx="808483" cy="548680"/>
          </a:xfrm>
        </p:spPr>
      </p:pic>
      <p:pic>
        <p:nvPicPr>
          <p:cNvPr id="15" name="Picture 14">
            <a:extLs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nvPicPr>
        <p:blipFill>
          <a:blip r:embed="rId5"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009649" y="5832648"/>
            <a:ext cx="586688" cy="619755"/>
          </a:xfrm>
          <a:prstGeom prst="rect">
            <a:avLst/>
          </a:prstGeom>
        </p:spPr>
      </p:pic>
      <p:pic>
        <p:nvPicPr>
          <p:cNvPr id="14" name="Picture 13">
            <a:extLs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nvPicPr>
        <p:blipFill>
          <a:blip r:embed="rId6"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463391" y="6105776"/>
            <a:ext cx="511455" cy="546257"/>
          </a:xfrm>
          <a:prstGeom prst="rect">
            <a:avLst/>
          </a:prstGeom>
        </p:spPr>
      </p:pic>
      <p:pic>
        <p:nvPicPr>
          <p:cNvPr id="17" name="Picture 16">
            <a:extLs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nvPicPr>
        <p:blipFill>
          <a:blip r:embed="rId7"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5642559" y="6372750"/>
            <a:ext cx="801989" cy="539365"/>
          </a:xfrm>
          <a:prstGeom prst="rect">
            <a:avLst/>
          </a:prstGeom>
        </p:spPr>
      </p:pic>
      <p:pic>
        <p:nvPicPr>
          <p:cNvPr id="16" name="Picture 15">
            <a:extLs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nvPicPr>
        <p:blipFill>
          <a:blip r:embed="rId8"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19222758">
            <a:off x="5014998" y="6036976"/>
            <a:ext cx="519289" cy="706388"/>
          </a:xfrm>
          <a:prstGeom prst="rect">
            <a:avLst/>
          </a:prstGeom>
        </p:spPr>
      </p:pic>
      <p:sp>
        <p:nvSpPr>
          <p:cNvPr id="6" name="TextBox 5">
            <a:extLst>
              <a:ext uri="{FF2B5EF4-FFF2-40B4-BE49-F238E27FC236}">
                <a16:creationId xmlns:a16="http://schemas.microsoft.com/office/drawing/2014/main" id="{C5BCCE99-7C49-2C2F-19FC-521B59C7368B}"/>
              </a:ext>
            </a:extLst>
          </p:cNvPr>
          <p:cNvSpPr txBox="1"/>
          <p:nvPr/>
        </p:nvSpPr>
        <p:spPr>
          <a:xfrm>
            <a:off x="336000" y="1253328"/>
            <a:ext cx="8556480" cy="4708981"/>
          </a:xfrm>
          <a:prstGeom prst="rect">
            <a:avLst/>
          </a:prstGeom>
          <a:noFill/>
        </p:spPr>
        <p:txBody>
          <a:bodyPr wrap="square">
            <a:spAutoFit/>
          </a:bodyPr>
          <a:lstStyle/>
          <a:p>
            <a:pPr marL="0" lvl="1"/>
            <a:r>
              <a:rPr lang="en-AU" sz="2000" dirty="0">
                <a:solidFill>
                  <a:schemeClr val="tx2"/>
                </a:solidFill>
              </a:rPr>
              <a:t>Assume that we can fly any </a:t>
            </a:r>
            <a:r>
              <a:rPr lang="en-AU" sz="2000" b="1" dirty="0">
                <a:solidFill>
                  <a:schemeClr val="tx2"/>
                </a:solidFill>
              </a:rPr>
              <a:t>10 routes </a:t>
            </a:r>
            <a:r>
              <a:rPr lang="en-AU" sz="2000" dirty="0">
                <a:solidFill>
                  <a:schemeClr val="tx2"/>
                </a:solidFill>
              </a:rPr>
              <a:t>in the network (that is, connecting any pair of capitals), but the final route map must allow travel between all capitals. There are </a:t>
            </a:r>
            <a:r>
              <a:rPr lang="en-AU" sz="2000" dirty="0">
                <a:solidFill>
                  <a:schemeClr val="tx2"/>
                </a:solidFill>
                <a:latin typeface="Calibri" panose="020F0502020204030204" pitchFamily="34" charset="0"/>
                <a:ea typeface="Times New Roman" panose="02020603050405020304" pitchFamily="18" charset="0"/>
              </a:rPr>
              <a:t>10 planes in the Capital fleet:</a:t>
            </a:r>
          </a:p>
          <a:p>
            <a:pPr marL="800100" lvl="2" indent="-342900">
              <a:buFont typeface="Arial" panose="020B0604020202020204" pitchFamily="34" charset="0"/>
              <a:buChar char="•"/>
            </a:pPr>
            <a:r>
              <a:rPr lang="en-AU" sz="2000" dirty="0">
                <a:solidFill>
                  <a:schemeClr val="tx2"/>
                </a:solidFill>
                <a:latin typeface="Calibri" panose="020F0502020204030204" pitchFamily="34" charset="0"/>
              </a:rPr>
              <a:t>5 Boeing 737-Max 7 planes (140 passengers)</a:t>
            </a:r>
          </a:p>
          <a:p>
            <a:pPr marL="800100" lvl="2" indent="-342900">
              <a:buFont typeface="Arial" panose="020B0604020202020204" pitchFamily="34" charset="0"/>
              <a:buChar char="•"/>
            </a:pPr>
            <a:r>
              <a:rPr lang="en-AU" sz="2000" dirty="0">
                <a:solidFill>
                  <a:schemeClr val="tx2"/>
                </a:solidFill>
                <a:latin typeface="Calibri" panose="020F0502020204030204" pitchFamily="34" charset="0"/>
              </a:rPr>
              <a:t>5 </a:t>
            </a:r>
            <a:r>
              <a:rPr lang="en-AU" sz="2000" dirty="0">
                <a:solidFill>
                  <a:schemeClr val="tx2"/>
                </a:solidFill>
                <a:latin typeface="Calibri" panose="020F0502020204030204" pitchFamily="34" charset="0"/>
                <a:ea typeface="Times New Roman" panose="02020603050405020304" pitchFamily="18" charset="0"/>
              </a:rPr>
              <a:t>Airbus 321 Neos (220 passengers)</a:t>
            </a:r>
          </a:p>
          <a:p>
            <a:pPr lvl="1" indent="-457200">
              <a:buFont typeface="+mj-lt"/>
              <a:buAutoNum type="arabicPeriod"/>
            </a:pPr>
            <a:r>
              <a:rPr lang="en-AU" sz="2000" dirty="0">
                <a:solidFill>
                  <a:schemeClr val="tx2"/>
                </a:solidFill>
              </a:rPr>
              <a:t>Use the information provided on passenger numbers and the population of each capital to determine your routes and which plane will fly each route.</a:t>
            </a:r>
          </a:p>
          <a:p>
            <a:pPr lvl="1" indent="-457200">
              <a:buFont typeface="+mj-lt"/>
              <a:buAutoNum type="arabicPeriod"/>
            </a:pPr>
            <a:r>
              <a:rPr lang="en-AU" sz="2000" dirty="0">
                <a:solidFill>
                  <a:schemeClr val="tx2"/>
                </a:solidFill>
              </a:rPr>
              <a:t>Build a mathematical model calculating the </a:t>
            </a:r>
            <a:r>
              <a:rPr lang="en-AU" sz="2000" b="1" dirty="0">
                <a:solidFill>
                  <a:schemeClr val="tx2"/>
                </a:solidFill>
              </a:rPr>
              <a:t>total daily profit </a:t>
            </a:r>
            <a:r>
              <a:rPr lang="en-AU" sz="2000" dirty="0">
                <a:solidFill>
                  <a:schemeClr val="tx2"/>
                </a:solidFill>
              </a:rPr>
              <a:t>from your route network. </a:t>
            </a:r>
          </a:p>
          <a:p>
            <a:pPr lvl="1" indent="-457200">
              <a:buFont typeface="+mj-lt"/>
              <a:buAutoNum type="arabicPeriod"/>
            </a:pPr>
            <a:r>
              <a:rPr lang="en-AU" sz="2000" dirty="0">
                <a:solidFill>
                  <a:schemeClr val="tx2"/>
                </a:solidFill>
              </a:rPr>
              <a:t>Create </a:t>
            </a:r>
            <a:r>
              <a:rPr lang="en-AU" sz="2000" b="1" dirty="0">
                <a:solidFill>
                  <a:schemeClr val="tx2"/>
                </a:solidFill>
              </a:rPr>
              <a:t>two revised network maps </a:t>
            </a:r>
            <a:r>
              <a:rPr lang="en-AU" sz="2000" dirty="0">
                <a:solidFill>
                  <a:schemeClr val="tx2"/>
                </a:solidFill>
              </a:rPr>
              <a:t>(on the maps provided) showing:</a:t>
            </a:r>
          </a:p>
          <a:p>
            <a:pPr marL="800100" lvl="2" indent="-342900">
              <a:buFont typeface="Arial" panose="020B0604020202020204" pitchFamily="34" charset="0"/>
              <a:buChar char="•"/>
            </a:pPr>
            <a:r>
              <a:rPr lang="en-AU" sz="2000" dirty="0">
                <a:solidFill>
                  <a:schemeClr val="tx2"/>
                </a:solidFill>
              </a:rPr>
              <a:t>your chosen routes</a:t>
            </a:r>
          </a:p>
          <a:p>
            <a:pPr marL="800100" lvl="2" indent="-342900">
              <a:buFont typeface="Arial" panose="020B0604020202020204" pitchFamily="34" charset="0"/>
              <a:buChar char="•"/>
            </a:pPr>
            <a:r>
              <a:rPr lang="en-AU" sz="2000" dirty="0">
                <a:solidFill>
                  <a:schemeClr val="tx2"/>
                </a:solidFill>
                <a:latin typeface="Calibri" panose="020F0502020204030204" pitchFamily="34" charset="0"/>
              </a:rPr>
              <a:t>projected daily passenger numbers on each route</a:t>
            </a:r>
          </a:p>
          <a:p>
            <a:pPr marL="800100" lvl="2" indent="-342900">
              <a:buFont typeface="Arial" panose="020B0604020202020204" pitchFamily="34" charset="0"/>
              <a:buChar char="•"/>
            </a:pPr>
            <a:r>
              <a:rPr lang="en-AU" sz="2000" dirty="0">
                <a:solidFill>
                  <a:schemeClr val="tx2"/>
                </a:solidFill>
                <a:latin typeface="Calibri" panose="020F0502020204030204" pitchFamily="34" charset="0"/>
              </a:rPr>
              <a:t>projected daily profit on each route. </a:t>
            </a:r>
          </a:p>
          <a:p>
            <a:pPr lvl="1" indent="-457200">
              <a:buFont typeface="+mj-lt"/>
              <a:buAutoNum type="arabicPeriod"/>
            </a:pPr>
            <a:r>
              <a:rPr lang="en-AU" sz="2000" dirty="0">
                <a:solidFill>
                  <a:schemeClr val="tx2"/>
                </a:solidFill>
              </a:rPr>
              <a:t>Summarise the key points of your route map in 5 bullet points to be presented </a:t>
            </a:r>
            <a:r>
              <a:rPr lang="en-AU" sz="2000" dirty="0">
                <a:solidFill>
                  <a:schemeClr val="tx2"/>
                </a:solidFill>
                <a:latin typeface="Calibri" panose="020F0502020204030204" pitchFamily="34" charset="0"/>
                <a:ea typeface="Times New Roman" panose="02020603050405020304" pitchFamily="18" charset="0"/>
              </a:rPr>
              <a:t>to the Board.</a:t>
            </a:r>
          </a:p>
        </p:txBody>
      </p:sp>
      <p:pic>
        <p:nvPicPr>
          <p:cNvPr id="3" name="Picture 2">
            <a:hlinkClick r:id="rId9"/>
            <a:extLst>
              <a:ext uri="{FF2B5EF4-FFF2-40B4-BE49-F238E27FC236}">
                <a16:creationId xmlns:a16="http://schemas.microsoft.com/office/drawing/2014/main" id="{A71EA790-E1DF-C69C-B385-C429A97AE0FC}"/>
              </a:ext>
              <a:ext uri="{C183D7F6-B498-43B3-948B-1728B52AA6E4}">
                <adec:decorative xmlns:adec="http://schemas.microsoft.com/office/drawing/2017/decorative" val="1"/>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79512" y="31205"/>
            <a:ext cx="1409307" cy="830062"/>
          </a:xfrm>
          <a:prstGeom prst="rect">
            <a:avLst/>
          </a:prstGeom>
        </p:spPr>
      </p:pic>
      <p:sp>
        <p:nvSpPr>
          <p:cNvPr id="4" name="Footer Placeholder 12">
            <a:extLst>
              <a:ext uri="{FF2B5EF4-FFF2-40B4-BE49-F238E27FC236}">
                <a16:creationId xmlns:a16="http://schemas.microsoft.com/office/drawing/2014/main" id="{1B316480-090E-0D85-B8B1-E2DEA2CFA309}"/>
              </a:ext>
              <a:ext uri="{C183D7F6-B498-43B3-948B-1728B52AA6E4}">
                <adec:decorative xmlns:adec="http://schemas.microsoft.com/office/drawing/2017/decorative" val="1"/>
              </a:ext>
            </a:extLst>
          </p:cNvPr>
          <p:cNvSpPr>
            <a:spLocks noGrp="1"/>
          </p:cNvSpPr>
          <p:nvPr>
            <p:ph type="ftr" sz="quarter" idx="11"/>
          </p:nvPr>
        </p:nvSpPr>
        <p:spPr>
          <a:xfrm>
            <a:off x="0" y="6264701"/>
            <a:ext cx="2333704" cy="559607"/>
          </a:xfrm>
        </p:spPr>
        <p:txBody>
          <a:bodyPr/>
          <a:lstStyle/>
          <a:p>
            <a:pPr algn="l"/>
            <a:r>
              <a:rPr lang="en-US" sz="900" dirty="0"/>
              <a:t>mathematicshub.edu.au</a:t>
            </a:r>
          </a:p>
          <a:p>
            <a:pPr algn="l"/>
            <a:r>
              <a:rPr lang="en-US" sz="900" dirty="0"/>
              <a:t>© 2023 Commonwealth of Australia, unless otherwise indicated. Creative Commons Attribution 4.0, unless otherwise indicated. </a:t>
            </a:r>
            <a:endParaRPr lang="en-AU" sz="900" dirty="0"/>
          </a:p>
        </p:txBody>
      </p:sp>
      <p:pic>
        <p:nvPicPr>
          <p:cNvPr id="5" name="Picture 4">
            <a:extLst>
              <a:ext uri="{FF2B5EF4-FFF2-40B4-BE49-F238E27FC236}">
                <a16:creationId xmlns:a16="http://schemas.microsoft.com/office/drawing/2014/main" id="{FC26E6A0-196C-B2E5-AED8-0A199913707A}"/>
              </a:ext>
              <a:ext uri="{C183D7F6-B498-43B3-948B-1728B52AA6E4}">
                <adec:decorative xmlns:adec="http://schemas.microsoft.com/office/drawing/2017/decorative" val="1"/>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186747" y="6650654"/>
            <a:ext cx="559435" cy="198755"/>
          </a:xfrm>
          <a:prstGeom prst="rect">
            <a:avLst/>
          </a:prstGeom>
        </p:spPr>
      </p:pic>
    </p:spTree>
    <p:extLst>
      <p:ext uri="{BB962C8B-B14F-4D97-AF65-F5344CB8AC3E}">
        <p14:creationId xmlns:p14="http://schemas.microsoft.com/office/powerpoint/2010/main" val="25829652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00" name="Picture 4">
            <a:extLs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nvPicPr>
        <p:blipFill>
          <a:blip r:embed="rId3">
            <a:extLst>
              <a:ext uri="{28A0092B-C50C-407E-A947-70E740481C1C}">
                <a14:useLocalDpi xmlns:a14="http://schemas.microsoft.com/office/drawing/2010/main" val="0"/>
              </a:ext>
            </a:extLst>
          </a:blip>
          <a:srcRect/>
          <a:stretch>
            <a:fillRect/>
          </a:stretch>
        </p:blipFill>
        <p:spPr bwMode="auto">
          <a:xfrm>
            <a:off x="-35200" y="-29915"/>
            <a:ext cx="9214399" cy="69420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title"/>
          </p:nvPr>
        </p:nvSpPr>
        <p:spPr>
          <a:xfrm>
            <a:off x="629989" y="14856"/>
            <a:ext cx="8229600" cy="1143000"/>
          </a:xfrm>
        </p:spPr>
        <p:txBody>
          <a:bodyPr>
            <a:normAutofit/>
          </a:bodyPr>
          <a:lstStyle/>
          <a:p>
            <a:r>
              <a:rPr lang="en-AU" sz="3200" dirty="0">
                <a:solidFill>
                  <a:schemeClr val="tx2"/>
                </a:solidFill>
              </a:rPr>
              <a:t>Model inputs – you will need to …</a:t>
            </a:r>
          </a:p>
        </p:txBody>
      </p:sp>
      <p:pic>
        <p:nvPicPr>
          <p:cNvPr id="13" name="Content Placeholder 12">
            <a:extLs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ph idx="1"/>
          </p:nvPr>
        </p:nvPicPr>
        <p:blipFill>
          <a:blip r:embed="rId4"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6804248" y="6408712"/>
            <a:ext cx="808483" cy="548680"/>
          </a:xfrm>
        </p:spPr>
      </p:pic>
      <p:pic>
        <p:nvPicPr>
          <p:cNvPr id="15" name="Picture 14">
            <a:extLs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nvPicPr>
        <p:blipFill>
          <a:blip r:embed="rId5"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009649" y="5832648"/>
            <a:ext cx="586688" cy="619755"/>
          </a:xfrm>
          <a:prstGeom prst="rect">
            <a:avLst/>
          </a:prstGeom>
        </p:spPr>
      </p:pic>
      <p:pic>
        <p:nvPicPr>
          <p:cNvPr id="14" name="Picture 13">
            <a:extLs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nvPicPr>
        <p:blipFill>
          <a:blip r:embed="rId6"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463391" y="6105776"/>
            <a:ext cx="511455" cy="546257"/>
          </a:xfrm>
          <a:prstGeom prst="rect">
            <a:avLst/>
          </a:prstGeom>
        </p:spPr>
      </p:pic>
      <p:pic>
        <p:nvPicPr>
          <p:cNvPr id="17" name="Picture 16">
            <a:extLs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nvPicPr>
        <p:blipFill>
          <a:blip r:embed="rId7"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5642559" y="6372750"/>
            <a:ext cx="801989" cy="539365"/>
          </a:xfrm>
          <a:prstGeom prst="rect">
            <a:avLst/>
          </a:prstGeom>
        </p:spPr>
      </p:pic>
      <p:pic>
        <p:nvPicPr>
          <p:cNvPr id="16" name="Picture 15">
            <a:extLs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nvPicPr>
        <p:blipFill>
          <a:blip r:embed="rId8"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19222758">
            <a:off x="5014998" y="6036976"/>
            <a:ext cx="519289" cy="706388"/>
          </a:xfrm>
          <a:prstGeom prst="rect">
            <a:avLst/>
          </a:prstGeom>
        </p:spPr>
      </p:pic>
      <p:sp>
        <p:nvSpPr>
          <p:cNvPr id="6" name="TextBox 5">
            <a:extLst>
              <a:ext uri="{FF2B5EF4-FFF2-40B4-BE49-F238E27FC236}">
                <a16:creationId xmlns:a16="http://schemas.microsoft.com/office/drawing/2014/main" id="{C5BCCE99-7C49-2C2F-19FC-521B59C7368B}"/>
              </a:ext>
            </a:extLst>
          </p:cNvPr>
          <p:cNvSpPr txBox="1"/>
          <p:nvPr/>
        </p:nvSpPr>
        <p:spPr>
          <a:xfrm>
            <a:off x="457199" y="1309324"/>
            <a:ext cx="8402389" cy="4401205"/>
          </a:xfrm>
          <a:prstGeom prst="rect">
            <a:avLst/>
          </a:prstGeom>
          <a:noFill/>
        </p:spPr>
        <p:txBody>
          <a:bodyPr wrap="square">
            <a:spAutoFit/>
          </a:bodyPr>
          <a:lstStyle/>
          <a:p>
            <a:pPr marL="0" lvl="1"/>
            <a:r>
              <a:rPr lang="en-AU" sz="2000" dirty="0">
                <a:solidFill>
                  <a:schemeClr val="tx2"/>
                </a:solidFill>
              </a:rPr>
              <a:t>Decide your routes and note the current passenger numbers on each route. F</a:t>
            </a:r>
            <a:r>
              <a:rPr lang="en-AU" sz="2000" dirty="0">
                <a:solidFill>
                  <a:schemeClr val="tx2"/>
                </a:solidFill>
                <a:latin typeface="Calibri" panose="020F0502020204030204" pitchFamily="34" charset="0"/>
                <a:ea typeface="Times New Roman" panose="02020603050405020304" pitchFamily="18" charset="0"/>
              </a:rPr>
              <a:t>or each route you must consider the following:</a:t>
            </a:r>
          </a:p>
          <a:p>
            <a:pPr marL="342900" lvl="1" indent="-342900">
              <a:buFont typeface="Arial" panose="020B0604020202020204" pitchFamily="34" charset="0"/>
              <a:buChar char="•"/>
            </a:pPr>
            <a:r>
              <a:rPr lang="en-AU" sz="2000" b="1" dirty="0">
                <a:solidFill>
                  <a:schemeClr val="accent6">
                    <a:lumMod val="50000"/>
                  </a:schemeClr>
                </a:solidFill>
                <a:latin typeface="Calibri" panose="020F0502020204030204" pitchFamily="34" charset="0"/>
              </a:rPr>
              <a:t>Choose the plane</a:t>
            </a:r>
            <a:r>
              <a:rPr lang="en-AU" sz="2000" dirty="0">
                <a:solidFill>
                  <a:schemeClr val="accent6">
                    <a:lumMod val="50000"/>
                  </a:schemeClr>
                </a:solidFill>
                <a:latin typeface="Calibri" panose="020F0502020204030204" pitchFamily="34" charset="0"/>
              </a:rPr>
              <a:t> you will use; </a:t>
            </a:r>
            <a:r>
              <a:rPr lang="en-AU" sz="2000" b="1" dirty="0">
                <a:solidFill>
                  <a:schemeClr val="accent6">
                    <a:lumMod val="50000"/>
                  </a:schemeClr>
                </a:solidFill>
                <a:latin typeface="Calibri" panose="020F0502020204030204" pitchFamily="34" charset="0"/>
              </a:rPr>
              <a:t>how full </a:t>
            </a:r>
            <a:r>
              <a:rPr lang="en-AU" sz="2000" dirty="0">
                <a:solidFill>
                  <a:schemeClr val="accent6">
                    <a:lumMod val="50000"/>
                  </a:schemeClr>
                </a:solidFill>
                <a:latin typeface="Calibri" panose="020F0502020204030204" pitchFamily="34" charset="0"/>
              </a:rPr>
              <a:t>you estimate it will be (% capacity); and the </a:t>
            </a:r>
            <a:r>
              <a:rPr lang="en-AU" sz="2000" b="1" dirty="0">
                <a:solidFill>
                  <a:schemeClr val="accent6">
                    <a:lumMod val="50000"/>
                  </a:schemeClr>
                </a:solidFill>
                <a:latin typeface="Calibri" panose="020F0502020204030204" pitchFamily="34" charset="0"/>
              </a:rPr>
              <a:t>ticket price</a:t>
            </a:r>
            <a:r>
              <a:rPr lang="en-AU" sz="2000" dirty="0">
                <a:solidFill>
                  <a:schemeClr val="accent6">
                    <a:lumMod val="50000"/>
                  </a:schemeClr>
                </a:solidFill>
                <a:latin typeface="Calibri" panose="020F0502020204030204" pitchFamily="34" charset="0"/>
              </a:rPr>
              <a:t>. </a:t>
            </a:r>
          </a:p>
          <a:p>
            <a:pPr marL="342900" lvl="1" indent="-342900">
              <a:buFont typeface="Arial" panose="020B0604020202020204" pitchFamily="34" charset="0"/>
              <a:buChar char="•"/>
            </a:pPr>
            <a:r>
              <a:rPr lang="en-AU" sz="2000" dirty="0">
                <a:solidFill>
                  <a:schemeClr val="tx2"/>
                </a:solidFill>
                <a:latin typeface="Calibri" panose="020F0502020204030204" pitchFamily="34" charset="0"/>
              </a:rPr>
              <a:t>Remember that as you </a:t>
            </a:r>
            <a:r>
              <a:rPr lang="en-AU" sz="2000">
                <a:solidFill>
                  <a:schemeClr val="tx2"/>
                </a:solidFill>
                <a:latin typeface="Calibri" panose="020F0502020204030204" pitchFamily="34" charset="0"/>
              </a:rPr>
              <a:t>increase price, </a:t>
            </a:r>
            <a:r>
              <a:rPr lang="en-AU" sz="2000" dirty="0">
                <a:solidFill>
                  <a:schemeClr val="tx2"/>
                </a:solidFill>
                <a:latin typeface="Calibri" panose="020F0502020204030204" pitchFamily="34" charset="0"/>
              </a:rPr>
              <a:t>capacity will fall. You will need to consider ticket prices charged by competitors as well as demand on the route (current passenger numbers). </a:t>
            </a:r>
          </a:p>
          <a:p>
            <a:pPr marL="342900" lvl="1" indent="-342900">
              <a:buFont typeface="Arial" panose="020B0604020202020204" pitchFamily="34" charset="0"/>
              <a:buChar char="•"/>
            </a:pPr>
            <a:r>
              <a:rPr lang="en-AU" sz="2000" dirty="0">
                <a:solidFill>
                  <a:schemeClr val="accent6">
                    <a:lumMod val="50000"/>
                  </a:schemeClr>
                </a:solidFill>
                <a:latin typeface="Calibri" panose="020F0502020204030204" pitchFamily="34" charset="0"/>
              </a:rPr>
              <a:t>Calculate </a:t>
            </a:r>
            <a:r>
              <a:rPr lang="en-AU" sz="2000" b="1" dirty="0">
                <a:solidFill>
                  <a:schemeClr val="accent6">
                    <a:lumMod val="50000"/>
                  </a:schemeClr>
                </a:solidFill>
                <a:latin typeface="Calibri" panose="020F0502020204030204" pitchFamily="34" charset="0"/>
              </a:rPr>
              <a:t>fuel cost</a:t>
            </a:r>
            <a:r>
              <a:rPr lang="en-AU" sz="2000" dirty="0">
                <a:solidFill>
                  <a:schemeClr val="accent6">
                    <a:lumMod val="50000"/>
                  </a:schemeClr>
                </a:solidFill>
                <a:latin typeface="Calibri" panose="020F0502020204030204" pitchFamily="34" charset="0"/>
              </a:rPr>
              <a:t>, by finding the route distance and entering it into the model, which will then automatically calculate the daily fuel cost.</a:t>
            </a:r>
          </a:p>
          <a:p>
            <a:pPr marL="342900" lvl="1" indent="-342900">
              <a:buFont typeface="Arial" panose="020B0604020202020204" pitchFamily="34" charset="0"/>
              <a:buChar char="•"/>
            </a:pPr>
            <a:r>
              <a:rPr lang="en-AU" sz="2000" dirty="0">
                <a:solidFill>
                  <a:schemeClr val="tx2"/>
                </a:solidFill>
                <a:latin typeface="Calibri" panose="020F0502020204030204" pitchFamily="34" charset="0"/>
              </a:rPr>
              <a:t>Calculate the </a:t>
            </a:r>
            <a:r>
              <a:rPr lang="en-AU" sz="2000" b="1" dirty="0">
                <a:solidFill>
                  <a:schemeClr val="tx2"/>
                </a:solidFill>
                <a:latin typeface="Calibri" panose="020F0502020204030204" pitchFamily="34" charset="0"/>
              </a:rPr>
              <a:t>ground staff and airport fees</a:t>
            </a:r>
            <a:r>
              <a:rPr lang="en-AU" sz="2000" dirty="0">
                <a:solidFill>
                  <a:schemeClr val="tx2"/>
                </a:solidFill>
                <a:latin typeface="Calibri" panose="020F0502020204030204" pitchFamily="34" charset="0"/>
              </a:rPr>
              <a:t>, which are calculated per passenger but vary for larger versus smaller airports.</a:t>
            </a:r>
          </a:p>
          <a:p>
            <a:pPr marL="342900" lvl="1" indent="-342900">
              <a:buFont typeface="Arial" panose="020B0604020202020204" pitchFamily="34" charset="0"/>
              <a:buChar char="•"/>
            </a:pPr>
            <a:r>
              <a:rPr lang="en-AU" sz="2000" dirty="0">
                <a:solidFill>
                  <a:schemeClr val="accent6">
                    <a:lumMod val="50000"/>
                  </a:schemeClr>
                </a:solidFill>
              </a:rPr>
              <a:t>As you vary inputs (blue cells) to the model the revenue, costs and profit will update, allowing you to test different assumptions.</a:t>
            </a:r>
          </a:p>
          <a:p>
            <a:pPr marL="742950" lvl="1" indent="-285750">
              <a:buFont typeface="Courier New" panose="02070309020205020404" pitchFamily="49" charset="0"/>
              <a:buChar char="o"/>
            </a:pPr>
            <a:endParaRPr lang="en-AU" sz="2000" dirty="0">
              <a:latin typeface="Calibri" panose="020F0502020204030204" pitchFamily="34" charset="0"/>
              <a:ea typeface="Times New Roman" panose="02020603050405020304" pitchFamily="18" charset="0"/>
            </a:endParaRPr>
          </a:p>
        </p:txBody>
      </p:sp>
      <p:pic>
        <p:nvPicPr>
          <p:cNvPr id="3" name="Picture 2">
            <a:hlinkClick r:id="rId9"/>
            <a:extLst>
              <a:ext uri="{FF2B5EF4-FFF2-40B4-BE49-F238E27FC236}">
                <a16:creationId xmlns:a16="http://schemas.microsoft.com/office/drawing/2014/main" id="{E6894083-CE6D-7FCE-6011-4E8C886EDF15}"/>
              </a:ext>
              <a:ext uri="{C183D7F6-B498-43B3-948B-1728B52AA6E4}">
                <adec:decorative xmlns:adec="http://schemas.microsoft.com/office/drawing/2017/decorative" val="1"/>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79512" y="31205"/>
            <a:ext cx="1409307" cy="830062"/>
          </a:xfrm>
          <a:prstGeom prst="rect">
            <a:avLst/>
          </a:prstGeom>
        </p:spPr>
      </p:pic>
      <p:sp>
        <p:nvSpPr>
          <p:cNvPr id="4" name="Footer Placeholder 12">
            <a:extLst>
              <a:ext uri="{FF2B5EF4-FFF2-40B4-BE49-F238E27FC236}">
                <a16:creationId xmlns:a16="http://schemas.microsoft.com/office/drawing/2014/main" id="{80C857B1-97F1-A4C8-F0FD-91C0EA56E4C4}"/>
              </a:ext>
              <a:ext uri="{C183D7F6-B498-43B3-948B-1728B52AA6E4}">
                <adec:decorative xmlns:adec="http://schemas.microsoft.com/office/drawing/2017/decorative" val="1"/>
              </a:ext>
            </a:extLst>
          </p:cNvPr>
          <p:cNvSpPr>
            <a:spLocks noGrp="1"/>
          </p:cNvSpPr>
          <p:nvPr>
            <p:ph type="ftr" sz="quarter" idx="11"/>
          </p:nvPr>
        </p:nvSpPr>
        <p:spPr>
          <a:xfrm>
            <a:off x="0" y="6264701"/>
            <a:ext cx="2333704" cy="559607"/>
          </a:xfrm>
        </p:spPr>
        <p:txBody>
          <a:bodyPr/>
          <a:lstStyle/>
          <a:p>
            <a:pPr algn="l"/>
            <a:r>
              <a:rPr lang="en-US" sz="900" dirty="0"/>
              <a:t>mathematicshub.edu.au</a:t>
            </a:r>
          </a:p>
          <a:p>
            <a:pPr algn="l"/>
            <a:r>
              <a:rPr lang="en-US" sz="900" dirty="0"/>
              <a:t>© 2023 Commonwealth of Australia, unless otherwise indicated. Creative Commons Attribution 4.0, unless otherwise indicated. </a:t>
            </a:r>
            <a:endParaRPr lang="en-AU" sz="900" dirty="0"/>
          </a:p>
        </p:txBody>
      </p:sp>
      <p:pic>
        <p:nvPicPr>
          <p:cNvPr id="5" name="Picture 4">
            <a:extLst>
              <a:ext uri="{FF2B5EF4-FFF2-40B4-BE49-F238E27FC236}">
                <a16:creationId xmlns:a16="http://schemas.microsoft.com/office/drawing/2014/main" id="{08F55355-E5DE-B73D-21A5-57C5287EB19B}"/>
              </a:ext>
              <a:ext uri="{C183D7F6-B498-43B3-948B-1728B52AA6E4}">
                <adec:decorative xmlns:adec="http://schemas.microsoft.com/office/drawing/2017/decorative" val="1"/>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186747" y="6650654"/>
            <a:ext cx="559435" cy="198755"/>
          </a:xfrm>
          <a:prstGeom prst="rect">
            <a:avLst/>
          </a:prstGeom>
        </p:spPr>
      </p:pic>
    </p:spTree>
    <p:extLst>
      <p:ext uri="{BB962C8B-B14F-4D97-AF65-F5344CB8AC3E}">
        <p14:creationId xmlns:p14="http://schemas.microsoft.com/office/powerpoint/2010/main" val="174640938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2428</TotalTime>
  <Words>1314</Words>
  <Application>Microsoft Office PowerPoint</Application>
  <PresentationFormat>On-screen Show (4:3)</PresentationFormat>
  <Paragraphs>99</Paragraphs>
  <Slides>6</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Courier New</vt:lpstr>
      <vt:lpstr>Symbol</vt:lpstr>
      <vt:lpstr>Office Theme</vt:lpstr>
      <vt:lpstr>Capital Airways: Part 2</vt:lpstr>
      <vt:lpstr>The language of networks</vt:lpstr>
      <vt:lpstr>Activity 2 – Improving the Capital Airways network </vt:lpstr>
      <vt:lpstr>Modelling inputs and variables</vt:lpstr>
      <vt:lpstr>Simplified modelling task</vt:lpstr>
      <vt:lpstr>Model inputs – you will need to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Martin</dc:creator>
  <cp:lastModifiedBy>Felicity Clissold</cp:lastModifiedBy>
  <cp:revision>25</cp:revision>
  <dcterms:created xsi:type="dcterms:W3CDTF">2021-03-16T22:56:28Z</dcterms:created>
  <dcterms:modified xsi:type="dcterms:W3CDTF">2024-02-13T05:44:41Z</dcterms:modified>
</cp:coreProperties>
</file>