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2"/>
  </p:notesMasterIdLst>
  <p:sldIdLst>
    <p:sldId id="259" r:id="rId5"/>
    <p:sldId id="296" r:id="rId6"/>
    <p:sldId id="307" r:id="rId7"/>
    <p:sldId id="304" r:id="rId8"/>
    <p:sldId id="309" r:id="rId9"/>
    <p:sldId id="310" r:id="rId10"/>
    <p:sldId id="31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F87EAE-6CC1-99D4-8E31-202EF7FA06F2}" name="Trish Wilson" initials="TW" userId="1a8d7cc3620296f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D"/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41" autoAdjust="0"/>
  </p:normalViewPr>
  <p:slideViewPr>
    <p:cSldViewPr>
      <p:cViewPr varScale="1">
        <p:scale>
          <a:sx n="95" d="100"/>
          <a:sy n="95" d="100"/>
        </p:scale>
        <p:origin x="8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20/02/2024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  <a:p>
            <a:r>
              <a:rPr lang="en-US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unit of learning/lessons are developed through the kind permission of </a:t>
            </a:r>
            <a:r>
              <a:rPr lang="en-US" sz="10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Kanyirninpa</a:t>
            </a:r>
            <a:r>
              <a:rPr lang="en-US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Judurrpa</a:t>
            </a:r>
            <a:r>
              <a:rPr lang="en-US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and Martu and who are the Intellectual Property  and copyright owners.</a:t>
            </a:r>
            <a:endParaRPr lang="en-US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Use this video for students to watch the video to acquire and record data about animal observations </a:t>
            </a:r>
            <a:endParaRPr lang="en-AU" dirty="0">
              <a:ea typeface="Calibri"/>
              <a:cs typeface="Calibri"/>
            </a:endParaRPr>
          </a:p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4422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0774-2F2B-5497-C3BE-422E28206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2E3881-AD5B-E175-AF0E-20278717C9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2C3867-528A-1200-6B01-36E5922C94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>
              <a:ea typeface="Calibri"/>
              <a:cs typeface="Calibri"/>
            </a:endParaRPr>
          </a:p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55B61-46C8-557F-BD65-5CB8373D69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057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8AC7E-081C-296F-3F64-1DCFF1F44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BD9A40-B147-B330-751E-DB6599186F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0D2648-9993-AA72-6E0B-A62BB7E6F2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This is a simple table to record animal species using tally marks. </a:t>
            </a:r>
          </a:p>
          <a:p>
            <a:r>
              <a:rPr lang="en-AU" dirty="0">
                <a:ea typeface="Calibri"/>
                <a:cs typeface="Calibri"/>
              </a:rPr>
              <a:t>Model how to use tally marks to ensure accurate recording of observations </a:t>
            </a:r>
          </a:p>
          <a:p>
            <a:r>
              <a:rPr lang="en-AU" dirty="0">
                <a:ea typeface="Calibri"/>
                <a:cs typeface="Calibri"/>
              </a:rPr>
              <a:t>Draw a line through 4 tally marks to mark a group of 5, this makes it easy to count totals. </a:t>
            </a:r>
          </a:p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6CA10-ECC6-5D14-EDA5-385C21730A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5203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EBB3A-EC52-0260-9F8E-AD91F9F6E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AB1C5A-2455-318B-852D-2141A15CDD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40410E-15B5-143C-1DD1-2D2C381AA3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This form of recording organises data into day and night to show which animals were nocturnal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0D83C-D210-FD46-BC45-448A1A5F90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657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344AA-912D-ADF2-61A0-E93146899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7A525F-3A07-2F84-9903-DE604B9278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C66560-E73A-7529-E526-1987D69C5F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There may be a pattern of observations that is evident during seasons.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F4786-6237-B096-389F-F9804CF4B6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2846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EBBE5-F048-FDE6-71E8-12D0BCB79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B593B0-91B9-677C-7BE8-E13193553E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D4A2C3-E4EF-DD3E-79C3-24AED811E9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This data recording enables students to create a visual timeline which can provide an interesting view of the observations.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5A37E-FFB0-4169-1A5D-938017DAD9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9257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j.org.au/media-films/wanyja-mankarr?rq=mankar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698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  <a:t>Ways to record</a:t>
            </a:r>
            <a:b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</a:br>
            <a:endParaRPr lang="en-AU" sz="3200" dirty="0">
              <a:solidFill>
                <a:srgbClr val="323E4F"/>
              </a:solidFill>
              <a:ea typeface="Calibri"/>
              <a:cs typeface="Calibri"/>
            </a:endParaRPr>
          </a:p>
          <a:p>
            <a:pPr lvl="0">
              <a:spcBef>
                <a:spcPts val="0"/>
              </a:spcBef>
              <a:defRPr/>
            </a:pP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B82132D9-8A8A-0EE2-EEAC-766BBB046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24136"/>
          </a:xfrm>
        </p:spPr>
        <p:txBody>
          <a:bodyPr/>
          <a:lstStyle/>
          <a:p>
            <a:r>
              <a:rPr lang="en-AU" dirty="0"/>
              <a:t>Recording observational data of the bilby (</a:t>
            </a:r>
            <a:r>
              <a:rPr lang="en-AU" dirty="0" err="1"/>
              <a:t>mankarr</a:t>
            </a:r>
            <a:r>
              <a:rPr lang="en-A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7200800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 err="1">
                <a:solidFill>
                  <a:srgbClr val="000000"/>
                </a:solidFill>
              </a:rPr>
              <a:t>Wanyja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Mankarr</a:t>
            </a:r>
            <a:r>
              <a:rPr lang="en-GB" sz="3600" dirty="0">
                <a:solidFill>
                  <a:srgbClr val="000000"/>
                </a:solidFill>
              </a:rPr>
              <a:t>: Where is the bilby?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DDB7F0-9BA4-FE90-266D-1B13EA654B5A}"/>
              </a:ext>
            </a:extLst>
          </p:cNvPr>
          <p:cNvSpPr txBox="1"/>
          <p:nvPr/>
        </p:nvSpPr>
        <p:spPr>
          <a:xfrm>
            <a:off x="677624" y="5623706"/>
            <a:ext cx="45874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 err="1">
                <a:hlinkClick r:id="rId3"/>
              </a:rPr>
              <a:t>Wanyja</a:t>
            </a:r>
            <a:r>
              <a:rPr lang="en-AU" dirty="0">
                <a:hlinkClick r:id="rId3"/>
              </a:rPr>
              <a:t> </a:t>
            </a:r>
            <a:r>
              <a:rPr lang="en-AU" dirty="0" err="1">
                <a:hlinkClick r:id="rId3"/>
              </a:rPr>
              <a:t>Mankarr</a:t>
            </a:r>
            <a:r>
              <a:rPr lang="en-AU" dirty="0">
                <a:hlinkClick r:id="rId3"/>
              </a:rPr>
              <a:t>: Where is the bilby </a:t>
            </a:r>
            <a:endParaRPr lang="en-AU" dirty="0"/>
          </a:p>
        </p:txBody>
      </p:sp>
      <p:pic>
        <p:nvPicPr>
          <p:cNvPr id="12" name="Picture 11" descr="Screen capture of video showing a bilby at night.">
            <a:extLst>
              <a:ext uri="{FF2B5EF4-FFF2-40B4-BE49-F238E27FC236}">
                <a16:creationId xmlns:a16="http://schemas.microsoft.com/office/drawing/2014/main" id="{4641BB56-B1BF-8F09-C654-6DA0BFCEF9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2568" y="1602369"/>
            <a:ext cx="7200800" cy="403244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A3E6EDB-18F3-2A1D-A891-60DAA3DA4883}"/>
              </a:ext>
            </a:extLst>
          </p:cNvPr>
          <p:cNvSpPr txBox="1"/>
          <p:nvPr/>
        </p:nvSpPr>
        <p:spPr>
          <a:xfrm>
            <a:off x="677624" y="929723"/>
            <a:ext cx="65308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spcBef>
                <a:spcPts val="444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data can we collect from the video?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0439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70674-0E51-6258-6AA3-B6D735756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080A621-476C-2E55-8A75-41CA193D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7200800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Data from the video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2642A6-3898-6DE9-F8AD-1908852AE35B}"/>
              </a:ext>
            </a:extLst>
          </p:cNvPr>
          <p:cNvSpPr txBox="1"/>
          <p:nvPr/>
        </p:nvSpPr>
        <p:spPr>
          <a:xfrm>
            <a:off x="827584" y="1844824"/>
            <a:ext cx="6386877" cy="2451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spcBef>
                <a:spcPts val="444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AU" sz="2800" dirty="0">
                <a:latin typeface="Calibri"/>
                <a:cs typeface="Calibri"/>
                <a:sym typeface="Calibri"/>
              </a:rPr>
              <a:t>The video displays information about:</a:t>
            </a:r>
          </a:p>
          <a:p>
            <a:pPr marL="342900" marR="0" lvl="0" indent="-342900" algn="l" rtl="0">
              <a:spcBef>
                <a:spcPts val="444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AU" sz="2800" dirty="0">
                <a:latin typeface="Calibri"/>
                <a:cs typeface="Calibri"/>
                <a:sym typeface="Calibri"/>
              </a:rPr>
              <a:t>month (Martu language)</a:t>
            </a:r>
          </a:p>
          <a:p>
            <a:pPr marL="342900" indent="-342900">
              <a:spcBef>
                <a:spcPts val="444"/>
              </a:spcBef>
              <a:buSzPct val="100000"/>
              <a:buFont typeface="Arial"/>
              <a:buChar char="•"/>
            </a:pPr>
            <a:r>
              <a:rPr lang="en-AU" sz="2800" dirty="0">
                <a:latin typeface="Calibri"/>
                <a:cs typeface="Calibri"/>
                <a:sym typeface="Calibri"/>
              </a:rPr>
              <a:t>animal type (Martu language)</a:t>
            </a:r>
          </a:p>
          <a:p>
            <a:pPr marL="342900" indent="-342900">
              <a:spcBef>
                <a:spcPts val="444"/>
              </a:spcBef>
              <a:buSzPct val="100000"/>
              <a:buFont typeface="Arial"/>
              <a:buChar char="•"/>
            </a:pPr>
            <a:r>
              <a:rPr lang="en-AU" sz="2800" dirty="0">
                <a:latin typeface="Calibri"/>
                <a:cs typeface="Calibri"/>
                <a:sym typeface="Calibri"/>
              </a:rPr>
              <a:t>night or day</a:t>
            </a:r>
          </a:p>
          <a:p>
            <a:pPr marL="342900" indent="-342900">
              <a:spcBef>
                <a:spcPts val="444"/>
              </a:spcBef>
              <a:buSzPct val="100000"/>
              <a:buFont typeface="Arial"/>
              <a:buChar char="•"/>
            </a:pPr>
            <a:r>
              <a:rPr lang="en-AU" sz="2800" dirty="0">
                <a:latin typeface="Calibri"/>
                <a:cs typeface="Calibri"/>
                <a:sym typeface="Calibri"/>
              </a:rPr>
              <a:t>day of sighting.</a:t>
            </a:r>
          </a:p>
        </p:txBody>
      </p:sp>
    </p:spTree>
    <p:extLst>
      <p:ext uri="{BB962C8B-B14F-4D97-AF65-F5344CB8AC3E}">
        <p14:creationId xmlns:p14="http://schemas.microsoft.com/office/powerpoint/2010/main" val="57309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FEEE3-4F6B-BF0E-8095-6FE693290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7D0D8DF-23B6-BCA1-142A-3CB364A1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840" y="34379"/>
            <a:ext cx="5040560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Tallying data of sightings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E0110A-B74C-CE5A-A809-1D5CD154B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947466"/>
              </p:ext>
            </p:extLst>
          </p:nvPr>
        </p:nvGraphicFramePr>
        <p:xfrm>
          <a:off x="0" y="1177379"/>
          <a:ext cx="9144000" cy="491591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203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2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Animal type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Sightings (tally)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Totals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0" u="none" strike="noStrike" cap="none" dirty="0" err="1"/>
                        <a:t>mankarr</a:t>
                      </a:r>
                      <a:r>
                        <a:rPr lang="en-US" sz="1900" b="0" u="none" strike="noStrike" cap="none" dirty="0"/>
                        <a:t> (bilby)</a:t>
                      </a: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u="none" strike="noStrike" cap="none" dirty="0" err="1"/>
                        <a:t>pujikatu</a:t>
                      </a:r>
                      <a:r>
                        <a:rPr lang="en-AU" sz="1900" u="none" strike="noStrike" cap="none" dirty="0"/>
                        <a:t> (</a:t>
                      </a:r>
                      <a:r>
                        <a:rPr lang="en-US" sz="1900" u="none" strike="noStrike" cap="none" dirty="0"/>
                        <a:t>wild cat)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2000" u="none" strike="noStrike" cap="none" dirty="0" err="1"/>
                        <a:t>parnajarrpa</a:t>
                      </a:r>
                      <a:r>
                        <a:rPr lang="en-AU" sz="2000" u="none" strike="noStrike" cap="none" dirty="0"/>
                        <a:t> </a:t>
                      </a:r>
                      <a:r>
                        <a:rPr lang="en-US" sz="1900" u="none" strike="noStrike" cap="none" dirty="0"/>
                        <a:t>(sand goanna)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u="none" strike="noStrike" cap="none" dirty="0"/>
                        <a:t> </a:t>
                      </a:r>
                      <a:r>
                        <a:rPr lang="en-AU" sz="1900" u="none" strike="noStrike" cap="none" dirty="0" err="1"/>
                        <a:t>kamalpa</a:t>
                      </a:r>
                      <a:r>
                        <a:rPr lang="en-AU" sz="1900" u="none" strike="noStrike" cap="none" baseline="0" dirty="0"/>
                        <a:t> </a:t>
                      </a:r>
                      <a:r>
                        <a:rPr lang="en-US" sz="1900" u="none" strike="noStrike" cap="none" baseline="0" dirty="0"/>
                        <a:t>(c</a:t>
                      </a:r>
                      <a:r>
                        <a:rPr lang="en-US" sz="1900" u="none" strike="noStrike" cap="none" dirty="0"/>
                        <a:t>amel)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8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u="none" strike="noStrike" cap="none" dirty="0" err="1"/>
                        <a:t>turru</a:t>
                      </a:r>
                      <a:r>
                        <a:rPr lang="en-AU" sz="1900" u="none" strike="noStrike" cap="none" dirty="0"/>
                        <a:t> (</a:t>
                      </a:r>
                      <a:r>
                        <a:rPr lang="en-US" sz="1900" u="none" strike="noStrike" cap="none" dirty="0"/>
                        <a:t>button</a:t>
                      </a:r>
                      <a:r>
                        <a:rPr lang="en-US" sz="1900" u="none" strike="noStrike" cap="none" baseline="0" dirty="0"/>
                        <a:t> q</a:t>
                      </a:r>
                      <a:r>
                        <a:rPr lang="en-US" sz="1900" u="none" strike="noStrike" cap="none" dirty="0"/>
                        <a:t>uail)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u="none" strike="noStrike" cap="none" dirty="0"/>
                        <a:t> </a:t>
                      </a:r>
                      <a:r>
                        <a:rPr lang="en-AU" sz="1900" u="none" strike="noStrike" cap="none" dirty="0" err="1"/>
                        <a:t>warnapari</a:t>
                      </a:r>
                      <a:r>
                        <a:rPr lang="en-AU" sz="1900" u="none" strike="noStrike" cap="none" dirty="0"/>
                        <a:t> </a:t>
                      </a:r>
                      <a:r>
                        <a:rPr lang="en-US" sz="1900" u="none" strike="noStrike" cap="none" dirty="0"/>
                        <a:t>(dingo)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9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A8010-620E-47A3-42F5-FACA1F4EA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CAD6352-6C2C-E7FA-37EB-93DA60421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4379"/>
            <a:ext cx="7668344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Tallying data of sightings (day and night)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22D380D-7CFA-1D91-87AF-E20158D13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99500"/>
              </p:ext>
            </p:extLst>
          </p:nvPr>
        </p:nvGraphicFramePr>
        <p:xfrm>
          <a:off x="0" y="980728"/>
          <a:ext cx="9144004" cy="51125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779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Animal type</a:t>
                      </a:r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Day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Night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Totals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0" u="none" strike="noStrike" cap="none" dirty="0" err="1"/>
                        <a:t>mankarr</a:t>
                      </a:r>
                      <a:r>
                        <a:rPr lang="en-US" sz="1900" b="0" u="none" strike="noStrike" cap="none" dirty="0"/>
                        <a:t> (bilby)</a:t>
                      </a: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u="none" strike="noStrike" cap="none" dirty="0" err="1"/>
                        <a:t>pujikatu</a:t>
                      </a:r>
                      <a:r>
                        <a:rPr lang="en-AU" sz="1900" u="none" strike="noStrike" cap="none" dirty="0"/>
                        <a:t> (</a:t>
                      </a:r>
                      <a:r>
                        <a:rPr lang="en-US" sz="1900" u="none" strike="noStrike" cap="none" dirty="0"/>
                        <a:t>wild cat)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2000" u="none" strike="noStrike" cap="none" dirty="0" err="1"/>
                        <a:t>parnajarrpa</a:t>
                      </a:r>
                      <a:r>
                        <a:rPr lang="en-AU" sz="2000" u="none" strike="noStrike" cap="none" dirty="0"/>
                        <a:t> </a:t>
                      </a:r>
                      <a:r>
                        <a:rPr lang="en-US" sz="1900" u="none" strike="noStrike" cap="none" dirty="0"/>
                        <a:t>(sand goanna)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u="none" strike="noStrike" cap="none" dirty="0"/>
                        <a:t> </a:t>
                      </a:r>
                      <a:r>
                        <a:rPr lang="en-AU" sz="1900" u="none" strike="noStrike" cap="none" dirty="0" err="1"/>
                        <a:t>kamalpa</a:t>
                      </a:r>
                      <a:r>
                        <a:rPr lang="en-AU" sz="1900" u="none" strike="noStrike" cap="none" baseline="0" dirty="0"/>
                        <a:t> </a:t>
                      </a:r>
                      <a:r>
                        <a:rPr lang="en-US" sz="1900" u="none" strike="noStrike" cap="none" baseline="0" dirty="0"/>
                        <a:t>(c</a:t>
                      </a:r>
                      <a:r>
                        <a:rPr lang="en-US" sz="1900" u="none" strike="noStrike" cap="none" dirty="0"/>
                        <a:t>amel)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u="none" strike="noStrike" cap="none" dirty="0" err="1"/>
                        <a:t>turru</a:t>
                      </a:r>
                      <a:r>
                        <a:rPr lang="en-AU" sz="1900" u="none" strike="noStrike" cap="none" dirty="0"/>
                        <a:t> (</a:t>
                      </a:r>
                      <a:r>
                        <a:rPr lang="en-US" sz="1900" u="none" strike="noStrike" cap="none" dirty="0"/>
                        <a:t>button</a:t>
                      </a:r>
                      <a:r>
                        <a:rPr lang="en-US" sz="1900" u="none" strike="noStrike" cap="none" baseline="0" dirty="0"/>
                        <a:t> q</a:t>
                      </a:r>
                      <a:r>
                        <a:rPr lang="en-US" sz="1900" u="none" strike="noStrike" cap="none" dirty="0"/>
                        <a:t>uail)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u="none" strike="noStrike" cap="none" dirty="0"/>
                        <a:t> </a:t>
                      </a:r>
                      <a:r>
                        <a:rPr lang="en-AU" sz="1900" u="none" strike="noStrike" cap="none" dirty="0" err="1"/>
                        <a:t>warnapari</a:t>
                      </a:r>
                      <a:r>
                        <a:rPr lang="en-AU" sz="1900" u="none" strike="noStrike" cap="none" dirty="0"/>
                        <a:t> </a:t>
                      </a:r>
                      <a:r>
                        <a:rPr lang="en-US" sz="1900" u="none" strike="noStrike" cap="none" dirty="0"/>
                        <a:t>(dingo)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66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DB1926-346D-CD15-68F4-B6F6E578F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33C277B-D8DD-2A4A-408C-8743E947B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4379"/>
            <a:ext cx="7668344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Tallying data of sightings (seasons)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B0DA13-E523-C392-7DA8-E3CC1463F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296749"/>
              </p:ext>
            </p:extLst>
          </p:nvPr>
        </p:nvGraphicFramePr>
        <p:xfrm>
          <a:off x="-35200" y="980728"/>
          <a:ext cx="9179201" cy="4791696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61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11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77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974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Animal type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 err="1"/>
                        <a:t>Kurlijara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AU" sz="1600" b="0" u="none" strike="noStrike" cap="none" dirty="0"/>
                        <a:t>January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 err="1"/>
                        <a:t>Kurlijara</a:t>
                      </a:r>
                      <a:r>
                        <a:rPr lang="en-AU" sz="1600" u="none" strike="noStrike" cap="none" dirty="0"/>
                        <a:t> February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Kurlijara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March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 err="1"/>
                        <a:t>Wantajarra</a:t>
                      </a:r>
                      <a:r>
                        <a:rPr lang="en-AU" sz="1600" u="none" strike="noStrike" cap="none" dirty="0"/>
                        <a:t> April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 err="1"/>
                        <a:t>Wantajarra</a:t>
                      </a:r>
                      <a:r>
                        <a:rPr lang="en-AU" sz="1600" u="none" strike="noStrike" cap="none" dirty="0"/>
                        <a:t> May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Wantajarra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June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Totals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u="none" strike="noStrike" cap="none" dirty="0" err="1"/>
                        <a:t>mankarr</a:t>
                      </a:r>
                      <a:r>
                        <a:rPr lang="en-US" sz="1600" b="0" u="none" strike="noStrike" cap="none" dirty="0"/>
                        <a:t> (bilby)</a:t>
                      </a:r>
                      <a:endParaRPr sz="1600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pujikatu</a:t>
                      </a:r>
                      <a:r>
                        <a:rPr lang="en-AU" sz="1600" u="none" strike="noStrike" cap="none" dirty="0"/>
                        <a:t> (</a:t>
                      </a:r>
                      <a:r>
                        <a:rPr lang="en-US" sz="1600" u="none" strike="noStrike" cap="none" dirty="0"/>
                        <a:t>wild cat)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parnajarrpa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(sand goanna)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u="none" strike="noStrike" cap="none" dirty="0"/>
                        <a:t> </a:t>
                      </a:r>
                      <a:r>
                        <a:rPr lang="en-AU" sz="1600" u="none" strike="noStrike" cap="none" dirty="0" err="1"/>
                        <a:t>kamalpa</a:t>
                      </a:r>
                      <a:r>
                        <a:rPr lang="en-AU" sz="1600" u="none" strike="noStrike" cap="none" baseline="0" dirty="0"/>
                        <a:t> </a:t>
                      </a:r>
                      <a:r>
                        <a:rPr lang="en-US" sz="1600" u="none" strike="noStrike" cap="none" baseline="0" dirty="0"/>
                        <a:t>(c</a:t>
                      </a:r>
                      <a:r>
                        <a:rPr lang="en-US" sz="1600" u="none" strike="noStrike" cap="none" dirty="0"/>
                        <a:t>amel)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5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turru</a:t>
                      </a:r>
                      <a:r>
                        <a:rPr lang="en-AU" sz="1600" u="none" strike="noStrike" cap="none" dirty="0"/>
                        <a:t> (</a:t>
                      </a:r>
                      <a:r>
                        <a:rPr lang="en-US" sz="1600" u="none" strike="noStrike" cap="none" dirty="0"/>
                        <a:t>button</a:t>
                      </a:r>
                      <a:r>
                        <a:rPr lang="en-US" sz="1600" u="none" strike="noStrike" cap="none" baseline="0" dirty="0"/>
                        <a:t> q</a:t>
                      </a:r>
                      <a:r>
                        <a:rPr lang="en-US" sz="1600" u="none" strike="noStrike" cap="none" dirty="0"/>
                        <a:t>uail)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/>
                        <a:t> </a:t>
                      </a:r>
                      <a:r>
                        <a:rPr lang="en-AU" sz="1600" u="none" strike="noStrike" cap="none" dirty="0" err="1"/>
                        <a:t>warnapari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(dingo)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80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4A2BAA-A451-33EE-CBBE-71F7BF71C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328652-C1A1-64C4-A5ED-4BDD0EC0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4379"/>
            <a:ext cx="7668344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Tallying data of sightings (day order)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57CA00-338D-A518-9316-3BF9AA9B8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688946"/>
              </p:ext>
            </p:extLst>
          </p:nvPr>
        </p:nvGraphicFramePr>
        <p:xfrm>
          <a:off x="0" y="980728"/>
          <a:ext cx="9143996" cy="51125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71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0667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Animal type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/>
                        <a:t>1</a:t>
                      </a:r>
                      <a:r>
                        <a:rPr lang="en-AU" sz="1600" u="none" strike="noStrike" cap="none" baseline="30000" dirty="0"/>
                        <a:t>st</a:t>
                      </a:r>
                      <a:r>
                        <a:rPr lang="en-AU" sz="1600" u="none" strike="noStrike" cap="none" baseline="0" dirty="0"/>
                        <a:t> </a:t>
                      </a:r>
                      <a:endParaRPr lang="en-AU" sz="16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nd</a:t>
                      </a: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/>
                        <a:t>3</a:t>
                      </a:r>
                      <a:r>
                        <a:rPr lang="en-AU" sz="1600" u="none" strike="noStrike" cap="none" baseline="30000" dirty="0"/>
                        <a:t>rd</a:t>
                      </a:r>
                      <a:r>
                        <a:rPr lang="en-AU" sz="1600" u="none" strike="noStrike" cap="none" dirty="0"/>
                        <a:t> 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/>
                        <a:t>4</a:t>
                      </a:r>
                      <a:r>
                        <a:rPr lang="en-AU" sz="1600" u="none" strike="noStrike" cap="none" baseline="30000" dirty="0"/>
                        <a:t>th</a:t>
                      </a:r>
                      <a:endParaRPr lang="en-AU" sz="16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lang="en-AU"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8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Include more columns </a:t>
                      </a:r>
                      <a:endParaRPr sz="8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Totals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u="none" strike="noStrike" cap="none" dirty="0" err="1"/>
                        <a:t>mankarr</a:t>
                      </a:r>
                      <a:r>
                        <a:rPr lang="en-US" sz="1600" b="0" u="none" strike="noStrike" cap="none" dirty="0"/>
                        <a:t> (bilby)</a:t>
                      </a:r>
                      <a:endParaRPr sz="1600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dirty="0"/>
                        <a:t>Day 7</a:t>
                      </a: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1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pujikatu</a:t>
                      </a:r>
                      <a:r>
                        <a:rPr lang="en-AU" sz="1600" u="none" strike="noStrike" cap="none" dirty="0"/>
                        <a:t> (</a:t>
                      </a:r>
                      <a:r>
                        <a:rPr lang="en-US" sz="1600" u="none" strike="noStrike" cap="none" dirty="0"/>
                        <a:t>wild cat)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8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parnajarrpa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(sand goanna)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1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u="none" strike="noStrike" cap="none" dirty="0"/>
                        <a:t> </a:t>
                      </a:r>
                      <a:r>
                        <a:rPr lang="en-AU" sz="1600" u="none" strike="noStrike" cap="none" dirty="0" err="1"/>
                        <a:t>kamalpa</a:t>
                      </a:r>
                      <a:r>
                        <a:rPr lang="en-AU" sz="1600" u="none" strike="noStrike" cap="none" baseline="0" dirty="0"/>
                        <a:t> </a:t>
                      </a:r>
                      <a:r>
                        <a:rPr lang="en-US" sz="1600" u="none" strike="noStrike" cap="none" baseline="0" dirty="0"/>
                        <a:t>(c</a:t>
                      </a:r>
                      <a:r>
                        <a:rPr lang="en-US" sz="1600" u="none" strike="noStrike" cap="none" dirty="0"/>
                        <a:t>amel)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1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turru</a:t>
                      </a:r>
                      <a:r>
                        <a:rPr lang="en-AU" sz="1600" u="none" strike="noStrike" cap="none" dirty="0"/>
                        <a:t> (</a:t>
                      </a:r>
                      <a:r>
                        <a:rPr lang="en-US" sz="1600" u="none" strike="noStrike" cap="none" dirty="0"/>
                        <a:t>button</a:t>
                      </a:r>
                      <a:r>
                        <a:rPr lang="en-US" sz="1600" u="none" strike="noStrike" cap="none" baseline="0" dirty="0"/>
                        <a:t> q</a:t>
                      </a:r>
                      <a:r>
                        <a:rPr lang="en-US" sz="1600" u="none" strike="noStrike" cap="none" dirty="0"/>
                        <a:t>uail)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1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/>
                        <a:t> </a:t>
                      </a:r>
                      <a:r>
                        <a:rPr lang="en-AU" sz="1600" u="none" strike="noStrike" cap="none" dirty="0" err="1"/>
                        <a:t>warnapari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(dingo)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4216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401</Words>
  <Application>Microsoft Office PowerPoint</Application>
  <PresentationFormat>On-screen Show (4:3)</PresentationFormat>
  <Paragraphs>84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2_Office Theme</vt:lpstr>
      <vt:lpstr>3_Office Theme</vt:lpstr>
      <vt:lpstr>4_Office Theme</vt:lpstr>
      <vt:lpstr>5_Office Theme</vt:lpstr>
      <vt:lpstr>Ways to record  </vt:lpstr>
      <vt:lpstr>Wanyja Mankarr: Where is the bilby?</vt:lpstr>
      <vt:lpstr>Data from the video</vt:lpstr>
      <vt:lpstr>Tallying data of sightings </vt:lpstr>
      <vt:lpstr>Tallying data of sightings (day and night)</vt:lpstr>
      <vt:lpstr>Tallying data of sightings (seasons)</vt:lpstr>
      <vt:lpstr>Tallying data of sightings (day order)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Alison Laming</cp:lastModifiedBy>
  <cp:revision>977</cp:revision>
  <dcterms:created xsi:type="dcterms:W3CDTF">2021-03-16T22:56:28Z</dcterms:created>
  <dcterms:modified xsi:type="dcterms:W3CDTF">2024-02-20T04:31:28Z</dcterms:modified>
</cp:coreProperties>
</file>