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66" r:id="rId3"/>
    <p:sldId id="259" r:id="rId4"/>
    <p:sldId id="267" r:id="rId5"/>
    <p:sldId id="274"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B61003-566A-49E8-B772-200C4ED8295A}" v="14" dt="2023-11-22T05:53:15.7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9" autoAdjust="0"/>
    <p:restoredTop sz="86441" autoAdjust="0"/>
  </p:normalViewPr>
  <p:slideViewPr>
    <p:cSldViewPr>
      <p:cViewPr varScale="1">
        <p:scale>
          <a:sx n="88" d="100"/>
          <a:sy n="88" d="100"/>
        </p:scale>
        <p:origin x="628" y="4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1256A4-61FE-4A76-BB28-6B79A6931F6F}" type="datetimeFigureOut">
              <a:rPr lang="en-AU" smtClean="0"/>
              <a:t>8/12/2023</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904A82-F77A-4F2F-A04D-9E9D63F3DBDF}" type="slidenum">
              <a:rPr lang="en-AU" smtClean="0"/>
              <a:t>‹#›</a:t>
            </a:fld>
            <a:endParaRPr lang="en-AU"/>
          </a:p>
        </p:txBody>
      </p:sp>
    </p:spTree>
    <p:extLst>
      <p:ext uri="{BB962C8B-B14F-4D97-AF65-F5344CB8AC3E}">
        <p14:creationId xmlns:p14="http://schemas.microsoft.com/office/powerpoint/2010/main" val="310269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a:t>
            </a:fld>
            <a:endParaRPr lang="en-AU"/>
          </a:p>
        </p:txBody>
      </p:sp>
    </p:spTree>
    <p:extLst>
      <p:ext uri="{BB962C8B-B14F-4D97-AF65-F5344CB8AC3E}">
        <p14:creationId xmlns:p14="http://schemas.microsoft.com/office/powerpoint/2010/main" val="1207415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Use the classroom talks strategy in the warm-up activity. </a:t>
            </a:r>
          </a:p>
        </p:txBody>
      </p:sp>
      <p:sp>
        <p:nvSpPr>
          <p:cNvPr id="4" name="Slide Number Placeholder 3"/>
          <p:cNvSpPr>
            <a:spLocks noGrp="1"/>
          </p:cNvSpPr>
          <p:nvPr>
            <p:ph type="sldNum" sz="quarter" idx="10"/>
          </p:nvPr>
        </p:nvSpPr>
        <p:spPr/>
        <p:txBody>
          <a:bodyPr/>
          <a:lstStyle/>
          <a:p>
            <a:fld id="{5D904A82-F77A-4F2F-A04D-9E9D63F3DBDF}" type="slidenum">
              <a:rPr lang="en-AU" smtClean="0"/>
              <a:t>2</a:t>
            </a:fld>
            <a:endParaRPr lang="en-AU"/>
          </a:p>
        </p:txBody>
      </p:sp>
    </p:spTree>
    <p:extLst>
      <p:ext uri="{BB962C8B-B14F-4D97-AF65-F5344CB8AC3E}">
        <p14:creationId xmlns:p14="http://schemas.microsoft.com/office/powerpoint/2010/main" val="8819073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2F2F2F"/>
                </a:solidFill>
                <a:effectLst/>
                <a:latin typeface="-apple-system"/>
              </a:rPr>
              <a:t>The images are released free of copyrights under </a:t>
            </a:r>
            <a:r>
              <a:rPr lang="en-US" b="0" i="0" cap="all" dirty="0">
                <a:solidFill>
                  <a:srgbClr val="000000"/>
                </a:solidFill>
                <a:effectLst/>
                <a:latin typeface="roboto condensed" panose="020F0502020204030204" pitchFamily="2" charset="0"/>
              </a:rPr>
              <a:t>CC0 1.0 DEED </a:t>
            </a:r>
            <a:r>
              <a:rPr lang="en-US" b="0" i="0" dirty="0">
                <a:solidFill>
                  <a:srgbClr val="000000"/>
                </a:solidFill>
                <a:effectLst/>
                <a:latin typeface="roboto condensed" panose="020F0502020204030204" pitchFamily="2" charset="0"/>
              </a:rPr>
              <a:t>CC0 1.0 Universal </a:t>
            </a:r>
          </a:p>
        </p:txBody>
      </p:sp>
      <p:sp>
        <p:nvSpPr>
          <p:cNvPr id="4" name="Slide Number Placeholder 3"/>
          <p:cNvSpPr>
            <a:spLocks noGrp="1"/>
          </p:cNvSpPr>
          <p:nvPr>
            <p:ph type="sldNum" sz="quarter" idx="10"/>
          </p:nvPr>
        </p:nvSpPr>
        <p:spPr/>
        <p:txBody>
          <a:bodyPr/>
          <a:lstStyle/>
          <a:p>
            <a:fld id="{5D904A82-F77A-4F2F-A04D-9E9D63F3DBDF}" type="slidenum">
              <a:rPr lang="en-AU" smtClean="0"/>
              <a:t>3</a:t>
            </a:fld>
            <a:endParaRPr lang="en-AU"/>
          </a:p>
        </p:txBody>
      </p:sp>
    </p:spTree>
    <p:extLst>
      <p:ext uri="{BB962C8B-B14F-4D97-AF65-F5344CB8AC3E}">
        <p14:creationId xmlns:p14="http://schemas.microsoft.com/office/powerpoint/2010/main" val="2834818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4</a:t>
            </a:fld>
            <a:endParaRPr lang="en-AU"/>
          </a:p>
        </p:txBody>
      </p:sp>
    </p:spTree>
    <p:extLst>
      <p:ext uri="{BB962C8B-B14F-4D97-AF65-F5344CB8AC3E}">
        <p14:creationId xmlns:p14="http://schemas.microsoft.com/office/powerpoint/2010/main" val="1507076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0" dirty="0">
              <a:solidFill>
                <a:srgbClr val="374151"/>
              </a:solidFill>
              <a:effectLst/>
              <a:latin typeface="Söhne"/>
            </a:endParaRPr>
          </a:p>
        </p:txBody>
      </p:sp>
      <p:sp>
        <p:nvSpPr>
          <p:cNvPr id="4" name="Slide Number Placeholder 3"/>
          <p:cNvSpPr>
            <a:spLocks noGrp="1"/>
          </p:cNvSpPr>
          <p:nvPr>
            <p:ph type="sldNum" sz="quarter" idx="10"/>
          </p:nvPr>
        </p:nvSpPr>
        <p:spPr/>
        <p:txBody>
          <a:bodyPr/>
          <a:lstStyle/>
          <a:p>
            <a:fld id="{5D904A82-F77A-4F2F-A04D-9E9D63F3DBDF}" type="slidenum">
              <a:rPr lang="en-AU" smtClean="0"/>
              <a:t>5</a:t>
            </a:fld>
            <a:endParaRPr lang="en-AU"/>
          </a:p>
        </p:txBody>
      </p:sp>
    </p:spTree>
    <p:extLst>
      <p:ext uri="{BB962C8B-B14F-4D97-AF65-F5344CB8AC3E}">
        <p14:creationId xmlns:p14="http://schemas.microsoft.com/office/powerpoint/2010/main" val="1287035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8/12/2023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2189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8/12/2023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7094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8/12/2023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18588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8/12/2023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4290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3CC2A7-6B72-40F1-BA15-CE4E09321D37}" type="datetimeFigureOut">
              <a:rPr lang="en-AU" smtClean="0"/>
              <a:t>8/12/2023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82924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8A3CC2A7-6B72-40F1-BA15-CE4E09321D37}" type="datetimeFigureOut">
              <a:rPr lang="en-AU" smtClean="0"/>
              <a:t>8/12/2023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0506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8A3CC2A7-6B72-40F1-BA15-CE4E09321D37}" type="datetimeFigureOut">
              <a:rPr lang="en-AU" smtClean="0"/>
              <a:t>8/12/2023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36642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8A3CC2A7-6B72-40F1-BA15-CE4E09321D37}" type="datetimeFigureOut">
              <a:rPr lang="en-AU" smtClean="0"/>
              <a:t>8/12/2023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92453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CC2A7-6B72-40F1-BA15-CE4E09321D37}" type="datetimeFigureOut">
              <a:rPr lang="en-AU" smtClean="0"/>
              <a:t>8/12/2023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4069165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8/12/2023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111738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8/12/2023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035062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CC2A7-6B72-40F1-BA15-CE4E09321D37}" type="datetimeFigureOut">
              <a:rPr lang="en-AU" smtClean="0"/>
              <a:t>8/12/2023</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BC576-B878-448C-BD9F-E8E656A57717}" type="slidenum">
              <a:rPr lang="en-AU" smtClean="0"/>
              <a:t>‹#›</a:t>
            </a:fld>
            <a:endParaRPr lang="en-AU"/>
          </a:p>
        </p:txBody>
      </p:sp>
    </p:spTree>
    <p:extLst>
      <p:ext uri="{BB962C8B-B14F-4D97-AF65-F5344CB8AC3E}">
        <p14:creationId xmlns:p14="http://schemas.microsoft.com/office/powerpoint/2010/main" val="411043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hyperlink" Target="https://www.mathematicshub.edu.au/"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9.png"/><Relationship Id="rId7" Type="http://schemas.openxmlformats.org/officeDocument/2006/relationships/image" Target="../media/image5.png"/><Relationship Id="rId12"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hyperlink" Target="https://www.mathematicshub.edu.au/" TargetMode="External"/><Relationship Id="rId5" Type="http://schemas.openxmlformats.org/officeDocument/2006/relationships/image" Target="../media/image11.png"/><Relationship Id="rId10" Type="http://schemas.openxmlformats.org/officeDocument/2006/relationships/image" Target="../media/image8.jpeg"/><Relationship Id="rId4" Type="http://schemas.openxmlformats.org/officeDocument/2006/relationships/image" Target="../media/image10.png"/><Relationship Id="rId9" Type="http://schemas.openxmlformats.org/officeDocument/2006/relationships/image" Target="../media/image80.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8.jpeg"/><Relationship Id="rId3" Type="http://schemas.openxmlformats.org/officeDocument/2006/relationships/image" Target="../media/image9.png"/><Relationship Id="rId7" Type="http://schemas.openxmlformats.org/officeDocument/2006/relationships/image" Target="../media/image5.png"/><Relationship Id="rId12" Type="http://schemas.openxmlformats.org/officeDocument/2006/relationships/image" Target="../media/image15.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14.jpeg"/><Relationship Id="rId5" Type="http://schemas.openxmlformats.org/officeDocument/2006/relationships/image" Target="../media/image11.png"/><Relationship Id="rId10" Type="http://schemas.openxmlformats.org/officeDocument/2006/relationships/image" Target="../media/image13.jpeg"/><Relationship Id="rId4" Type="http://schemas.openxmlformats.org/officeDocument/2006/relationships/image" Target="../media/image10.png"/><Relationship Id="rId9" Type="http://schemas.openxmlformats.org/officeDocument/2006/relationships/image" Target="../media/image12.jpe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9.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1.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8.jpe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9.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3EA804A7-72E1-6EB1-42EE-A68C798E8691}"/>
              </a:ext>
              <a:ext uri="{C183D7F6-B498-43B3-948B-1728B52AA6E4}">
                <adec:decorative xmlns:adec="http://schemas.microsoft.com/office/drawing/2017/decorative" val="1"/>
              </a:ext>
            </a:extLst>
          </p:cNvPr>
          <p:cNvGrpSpPr/>
          <p:nvPr/>
        </p:nvGrpSpPr>
        <p:grpSpPr>
          <a:xfrm>
            <a:off x="0" y="839552"/>
            <a:ext cx="9145016" cy="6093296"/>
            <a:chOff x="0" y="839552"/>
            <a:chExt cx="9145016" cy="6093296"/>
          </a:xfrm>
        </p:grpSpPr>
        <p:pic>
          <p:nvPicPr>
            <p:cNvPr id="11" name="Picture 2">
              <a:extLst>
                <a:ext uri="{FF2B5EF4-FFF2-40B4-BE49-F238E27FC236}">
                  <a16:creationId xmlns:a16="http://schemas.microsoft.com/office/drawing/2014/main" id="{3B02FFA8-B4DD-A659-847C-40D9461084A4}"/>
                </a:ex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863" r="504"/>
            <a:stretch/>
          </p:blipFill>
          <p:spPr bwMode="auto">
            <a:xfrm>
              <a:off x="0" y="839552"/>
              <a:ext cx="9145016" cy="6093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FF2B5EF4-FFF2-40B4-BE49-F238E27FC236}">
                  <a16:creationId xmlns:a16="http://schemas.microsoft.com/office/drawing/2014/main" id="{9DCF8F58-C60D-901F-35B3-D3E3317351AB}"/>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78224" y="6321883"/>
              <a:ext cx="826992" cy="541175"/>
            </a:xfrm>
            <a:prstGeom prst="rect">
              <a:avLst/>
            </a:prstGeom>
          </p:spPr>
        </p:pic>
        <p:pic>
          <p:nvPicPr>
            <p:cNvPr id="14" name="Picture 13">
              <a:extLst>
                <a:ext uri="{FF2B5EF4-FFF2-40B4-BE49-F238E27FC236}">
                  <a16:creationId xmlns:a16="http://schemas.microsoft.com/office/drawing/2014/main" id="{C6CAEB35-3FA9-E5F5-E1FB-19C117DF53F5}"/>
                </a:ex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55195" y="5728619"/>
              <a:ext cx="556021" cy="566359"/>
            </a:xfrm>
            <a:prstGeom prst="rect">
              <a:avLst/>
            </a:prstGeom>
          </p:spPr>
        </p:pic>
        <p:pic>
          <p:nvPicPr>
            <p:cNvPr id="15" name="Picture 14">
              <a:extLst>
                <a:ext uri="{FF2B5EF4-FFF2-40B4-BE49-F238E27FC236}">
                  <a16:creationId xmlns:a16="http://schemas.microsoft.com/office/drawing/2014/main" id="{3DA1EFB8-9C6B-504E-9053-5A6D4DAD5F43}"/>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5463" y="5876935"/>
              <a:ext cx="546257" cy="562567"/>
            </a:xfrm>
            <a:prstGeom prst="rect">
              <a:avLst/>
            </a:prstGeom>
          </p:spPr>
        </p:pic>
        <p:pic>
          <p:nvPicPr>
            <p:cNvPr id="16" name="Picture 15">
              <a:extLst>
                <a:ext uri="{FF2B5EF4-FFF2-40B4-BE49-F238E27FC236}">
                  <a16:creationId xmlns:a16="http://schemas.microsoft.com/office/drawing/2014/main" id="{CBBC9B71-3753-FCC0-23B1-BD79FCBEE49C}"/>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88903" y="6158218"/>
              <a:ext cx="856560" cy="555469"/>
            </a:xfrm>
            <a:prstGeom prst="rect">
              <a:avLst/>
            </a:prstGeom>
          </p:spPr>
        </p:pic>
        <p:pic>
          <p:nvPicPr>
            <p:cNvPr id="17" name="Picture 16">
              <a:extLst>
                <a:ext uri="{FF2B5EF4-FFF2-40B4-BE49-F238E27FC236}">
                  <a16:creationId xmlns:a16="http://schemas.microsoft.com/office/drawing/2014/main" id="{F35613ED-5998-B6F6-5767-AEC151A193B5}"/>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49800" y="6075762"/>
              <a:ext cx="554625" cy="727479"/>
            </a:xfrm>
            <a:prstGeom prst="rect">
              <a:avLst/>
            </a:prstGeom>
          </p:spPr>
        </p:pic>
      </p:grpSp>
      <p:grpSp>
        <p:nvGrpSpPr>
          <p:cNvPr id="12" name="Group 11">
            <a:extLst>
              <a:ext uri="{FF2B5EF4-FFF2-40B4-BE49-F238E27FC236}">
                <a16:creationId xmlns:a16="http://schemas.microsoft.com/office/drawing/2014/main" id="{E86B8A94-CC1C-123A-52BA-66D076BF05A9}"/>
              </a:ext>
              <a:ext uri="{C183D7F6-B498-43B3-948B-1728B52AA6E4}">
                <adec:decorative xmlns:adec="http://schemas.microsoft.com/office/drawing/2017/decorative" val="1"/>
              </a:ext>
            </a:extLst>
          </p:cNvPr>
          <p:cNvGrpSpPr/>
          <p:nvPr/>
        </p:nvGrpSpPr>
        <p:grpSpPr>
          <a:xfrm>
            <a:off x="5438976" y="5733256"/>
            <a:ext cx="2661416" cy="1101548"/>
            <a:chOff x="5438976" y="5733256"/>
            <a:chExt cx="2661416" cy="1101548"/>
          </a:xfrm>
        </p:grpSpPr>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pic>
        <p:nvPicPr>
          <p:cNvPr id="18" name="Picture 17">
            <a:hlinkClick r:id="rId9"/>
            <a:extLst>
              <a:ext uri="{FF2B5EF4-FFF2-40B4-BE49-F238E27FC236}">
                <a16:creationId xmlns:a16="http://schemas.microsoft.com/office/drawing/2014/main" id="{21603C69-507F-5BCD-B704-ED0EB4A96C25}"/>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19" name="Footer Placeholder 12">
            <a:extLst>
              <a:ext uri="{FF2B5EF4-FFF2-40B4-BE49-F238E27FC236}">
                <a16:creationId xmlns:a16="http://schemas.microsoft.com/office/drawing/2014/main" id="{985946D7-FAE3-79D8-3E2C-C4D8FEA243F9}"/>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0" name="Picture 19">
            <a:extLst>
              <a:ext uri="{FF2B5EF4-FFF2-40B4-BE49-F238E27FC236}">
                <a16:creationId xmlns:a16="http://schemas.microsoft.com/office/drawing/2014/main" id="{16F4A165-DE2B-1F2B-9D3B-83A4DCFAF5AE}"/>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
        <p:nvSpPr>
          <p:cNvPr id="23" name="Title 22">
            <a:extLst>
              <a:ext uri="{FF2B5EF4-FFF2-40B4-BE49-F238E27FC236}">
                <a16:creationId xmlns:a16="http://schemas.microsoft.com/office/drawing/2014/main" id="{47DCFF94-4FCF-109B-7CF6-58BAEE1432C4}"/>
              </a:ext>
            </a:extLst>
          </p:cNvPr>
          <p:cNvSpPr>
            <a:spLocks noGrp="1"/>
          </p:cNvSpPr>
          <p:nvPr>
            <p:ph type="ctrTitle"/>
          </p:nvPr>
        </p:nvSpPr>
        <p:spPr/>
        <p:txBody>
          <a:bodyPr/>
          <a:lstStyle/>
          <a:p>
            <a:r>
              <a:rPr kumimoji="0" lang="en-US" sz="4400" b="0" i="0" u="none" strike="noStrike" kern="1200" cap="none" spc="0" normalizeH="0" baseline="0" noProof="0" dirty="0">
                <a:ln>
                  <a:noFill/>
                </a:ln>
                <a:solidFill>
                  <a:schemeClr val="tx2"/>
                </a:solidFill>
                <a:effectLst/>
                <a:uLnTx/>
                <a:uFillTx/>
                <a:latin typeface="+mj-lt"/>
                <a:ea typeface="+mj-ea"/>
                <a:cs typeface="+mj-cs"/>
              </a:rPr>
              <a:t>Fruit fractions: Fruit salad </a:t>
            </a:r>
            <a:br>
              <a:rPr kumimoji="0" lang="en-US" sz="4400" b="0" i="0" u="none" strike="noStrike" kern="1200" cap="none" spc="0" normalizeH="0" baseline="0" noProof="0" dirty="0">
                <a:ln>
                  <a:noFill/>
                </a:ln>
                <a:solidFill>
                  <a:schemeClr val="tx2"/>
                </a:solidFill>
                <a:effectLst/>
                <a:uLnTx/>
                <a:uFillTx/>
                <a:latin typeface="+mj-lt"/>
                <a:ea typeface="+mj-ea"/>
                <a:cs typeface="+mj-cs"/>
              </a:rPr>
            </a:br>
            <a:r>
              <a:rPr kumimoji="0" lang="en-US" sz="4400" b="0" i="0" u="none" strike="noStrike" kern="1200" cap="none" spc="0" normalizeH="0" baseline="0" noProof="0" dirty="0">
                <a:ln>
                  <a:noFill/>
                </a:ln>
                <a:solidFill>
                  <a:schemeClr val="tx2"/>
                </a:solidFill>
                <a:effectLst/>
                <a:uLnTx/>
                <a:uFillTx/>
                <a:latin typeface="+mj-lt"/>
                <a:ea typeface="+mj-ea"/>
                <a:cs typeface="+mj-cs"/>
              </a:rPr>
              <a:t>Crafty creations</a:t>
            </a:r>
            <a:endParaRPr lang="en-GB" dirty="0"/>
          </a:p>
        </p:txBody>
      </p:sp>
    </p:spTree>
    <p:extLst>
      <p:ext uri="{BB962C8B-B14F-4D97-AF65-F5344CB8AC3E}">
        <p14:creationId xmlns:p14="http://schemas.microsoft.com/office/powerpoint/2010/main" val="3526238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645" y="-420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9" name="Title 8">
            <a:extLst>
              <a:ext uri="{FF2B5EF4-FFF2-40B4-BE49-F238E27FC236}">
                <a16:creationId xmlns:a16="http://schemas.microsoft.com/office/drawing/2014/main" id="{A5F46C89-DF02-45D2-89E9-91AFD642C077}"/>
              </a:ext>
            </a:extLst>
          </p:cNvPr>
          <p:cNvSpPr txBox="1">
            <a:spLocks noGrp="1"/>
          </p:cNvSpPr>
          <p:nvPr>
            <p:ph type="title" idx="4294967295"/>
          </p:nvPr>
        </p:nvSpPr>
        <p:spPr>
          <a:xfrm>
            <a:off x="6713892" y="205967"/>
            <a:ext cx="2112951" cy="707886"/>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4000" b="0" i="0" u="none" strike="noStrike" kern="1200" cap="none" spc="0" normalizeH="0" baseline="0" noProof="0" dirty="0">
                <a:ln>
                  <a:noFill/>
                </a:ln>
                <a:solidFill>
                  <a:schemeClr val="tx2"/>
                </a:solidFill>
                <a:effectLst/>
                <a:uLnTx/>
                <a:uFillTx/>
                <a:latin typeface="+mn-lt"/>
                <a:ea typeface="+mn-ea"/>
                <a:cs typeface="+mn-cs"/>
              </a:rPr>
              <a:t>Warm up</a:t>
            </a:r>
          </a:p>
        </p:txBody>
      </p:sp>
      <p:sp>
        <p:nvSpPr>
          <p:cNvPr id="21" name="TextBox 20">
            <a:extLst>
              <a:ext uri="{FF2B5EF4-FFF2-40B4-BE49-F238E27FC236}">
                <a16:creationId xmlns:a16="http://schemas.microsoft.com/office/drawing/2014/main" id="{A7F7FF8E-E4DF-3DA2-3441-8AE113F8F926}"/>
              </a:ext>
            </a:extLst>
          </p:cNvPr>
          <p:cNvSpPr txBox="1"/>
          <p:nvPr/>
        </p:nvSpPr>
        <p:spPr>
          <a:xfrm>
            <a:off x="2699792" y="1556792"/>
            <a:ext cx="2820003" cy="707886"/>
          </a:xfrm>
          <a:prstGeom prst="rect">
            <a:avLst/>
          </a:prstGeom>
          <a:noFill/>
        </p:spPr>
        <p:txBody>
          <a:bodyPr wrap="none" rtlCol="0">
            <a:spAutoFit/>
          </a:bodyPr>
          <a:lstStyle/>
          <a:p>
            <a:r>
              <a:rPr lang="en-AU" sz="4000" dirty="0">
                <a:solidFill>
                  <a:schemeClr val="accent6">
                    <a:lumMod val="50000"/>
                  </a:schemeClr>
                </a:solidFill>
              </a:rPr>
              <a:t>Number Talk</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E8612908-20B7-99AE-7071-11197ACE2B1E}"/>
                  </a:ext>
                </a:extLst>
              </p:cNvPr>
              <p:cNvSpPr txBox="1"/>
              <p:nvPr/>
            </p:nvSpPr>
            <p:spPr>
              <a:xfrm>
                <a:off x="3332786" y="2737560"/>
                <a:ext cx="2187009" cy="138287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4800" i="1" smtClean="0">
                              <a:solidFill>
                                <a:schemeClr val="tx2"/>
                              </a:solidFill>
                              <a:latin typeface="Cambria Math" panose="02040503050406030204" pitchFamily="18" charset="0"/>
                            </a:rPr>
                          </m:ctrlPr>
                        </m:fPr>
                        <m:num>
                          <m:r>
                            <a:rPr lang="en-AU" sz="4800" b="0" i="1" smtClean="0">
                              <a:solidFill>
                                <a:schemeClr val="tx2"/>
                              </a:solidFill>
                              <a:latin typeface="Cambria Math" panose="02040503050406030204" pitchFamily="18" charset="0"/>
                            </a:rPr>
                            <m:t>2</m:t>
                          </m:r>
                        </m:num>
                        <m:den>
                          <m:r>
                            <a:rPr lang="en-AU" sz="4800" b="0" i="1" smtClean="0">
                              <a:solidFill>
                                <a:schemeClr val="tx2"/>
                              </a:solidFill>
                              <a:latin typeface="Cambria Math" panose="02040503050406030204" pitchFamily="18" charset="0"/>
                            </a:rPr>
                            <m:t>4</m:t>
                          </m:r>
                        </m:den>
                      </m:f>
                      <m:r>
                        <a:rPr lang="en-AU" sz="4800" b="0" i="1" smtClean="0">
                          <a:solidFill>
                            <a:schemeClr val="tx2"/>
                          </a:solidFill>
                          <a:latin typeface="Cambria Math" panose="02040503050406030204" pitchFamily="18" charset="0"/>
                        </a:rPr>
                        <m:t>+</m:t>
                      </m:r>
                      <m:f>
                        <m:fPr>
                          <m:ctrlPr>
                            <a:rPr lang="en-AU" sz="4800" b="0" i="1" smtClean="0">
                              <a:solidFill>
                                <a:schemeClr val="tx2"/>
                              </a:solidFill>
                              <a:latin typeface="Cambria Math" panose="02040503050406030204" pitchFamily="18" charset="0"/>
                            </a:rPr>
                          </m:ctrlPr>
                        </m:fPr>
                        <m:num>
                          <m:r>
                            <a:rPr lang="en-AU" sz="4800" b="0" i="1" smtClean="0">
                              <a:solidFill>
                                <a:schemeClr val="tx2"/>
                              </a:solidFill>
                              <a:latin typeface="Cambria Math" panose="02040503050406030204" pitchFamily="18" charset="0"/>
                            </a:rPr>
                            <m:t>1</m:t>
                          </m:r>
                        </m:num>
                        <m:den>
                          <m:r>
                            <a:rPr lang="en-AU" sz="4800" b="0" i="1" smtClean="0">
                              <a:solidFill>
                                <a:schemeClr val="tx2"/>
                              </a:solidFill>
                              <a:latin typeface="Cambria Math" panose="02040503050406030204" pitchFamily="18" charset="0"/>
                            </a:rPr>
                            <m:t>2</m:t>
                          </m:r>
                        </m:den>
                      </m:f>
                      <m:r>
                        <a:rPr lang="en-AU" sz="4800" b="0" i="1" smtClean="0">
                          <a:solidFill>
                            <a:schemeClr val="tx2"/>
                          </a:solidFill>
                          <a:latin typeface="Cambria Math" panose="02040503050406030204" pitchFamily="18" charset="0"/>
                        </a:rPr>
                        <m:t>=</m:t>
                      </m:r>
                    </m:oMath>
                  </m:oMathPara>
                </a14:m>
                <a:endParaRPr lang="en-US" sz="4800" dirty="0"/>
              </a:p>
            </p:txBody>
          </p:sp>
        </mc:Choice>
        <mc:Fallback xmlns="">
          <p:sp>
            <p:nvSpPr>
              <p:cNvPr id="3" name="TextBox 2">
                <a:extLst>
                  <a:ext uri="{FF2B5EF4-FFF2-40B4-BE49-F238E27FC236}">
                    <a16:creationId xmlns:a16="http://schemas.microsoft.com/office/drawing/2014/main" id="{E8612908-20B7-99AE-7071-11197ACE2B1E}"/>
                  </a:ext>
                </a:extLst>
              </p:cNvPr>
              <p:cNvSpPr txBox="1">
                <a:spLocks noRot="1" noChangeAspect="1" noMove="1" noResize="1" noEditPoints="1" noAdjustHandles="1" noChangeArrowheads="1" noChangeShapeType="1" noTextEdit="1"/>
              </p:cNvSpPr>
              <p:nvPr/>
            </p:nvSpPr>
            <p:spPr>
              <a:xfrm>
                <a:off x="3332786" y="2737560"/>
                <a:ext cx="2187009" cy="1382879"/>
              </a:xfrm>
              <a:prstGeom prst="rect">
                <a:avLst/>
              </a:prstGeom>
              <a:blipFill>
                <a:blip r:embed="rId9"/>
                <a:stretch>
                  <a:fillRect/>
                </a:stretch>
              </a:blipFill>
            </p:spPr>
            <p:txBody>
              <a:bodyPr/>
              <a:lstStyle/>
              <a:p>
                <a:r>
                  <a:rPr lang="en-GB">
                    <a:noFill/>
                  </a:rPr>
                  <a:t> </a:t>
                </a:r>
              </a:p>
            </p:txBody>
          </p:sp>
        </mc:Fallback>
      </mc:AlternateContent>
      <p:grpSp>
        <p:nvGrpSpPr>
          <p:cNvPr id="5" name="Group 4">
            <a:extLst>
              <a:ext uri="{FF2B5EF4-FFF2-40B4-BE49-F238E27FC236}">
                <a16:creationId xmlns:a16="http://schemas.microsoft.com/office/drawing/2014/main" id="{78B51E90-09A9-25F7-0794-668E6E07DFD7}"/>
              </a:ext>
              <a:ext uri="{C183D7F6-B498-43B3-948B-1728B52AA6E4}">
                <adec:decorative xmlns:adec="http://schemas.microsoft.com/office/drawing/2017/decorative" val="1"/>
              </a:ext>
            </a:extLst>
          </p:cNvPr>
          <p:cNvGrpSpPr/>
          <p:nvPr/>
        </p:nvGrpSpPr>
        <p:grpSpPr>
          <a:xfrm>
            <a:off x="35096" y="6489351"/>
            <a:ext cx="2847785" cy="338455"/>
            <a:chOff x="35096" y="6489351"/>
            <a:chExt cx="2847785" cy="338455"/>
          </a:xfrm>
        </p:grpSpPr>
        <p:pic>
          <p:nvPicPr>
            <p:cNvPr id="2" name="Picture 1">
              <a:extLst>
                <a:ext uri="{FF2B5EF4-FFF2-40B4-BE49-F238E27FC236}">
                  <a16:creationId xmlns:a16="http://schemas.microsoft.com/office/drawing/2014/main" id="{28628637-4F79-CA9B-0B80-AEBD203F956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323446" y="6565778"/>
              <a:ext cx="559435" cy="198755"/>
            </a:xfrm>
            <a:prstGeom prst="rect">
              <a:avLst/>
            </a:prstGeom>
          </p:spPr>
        </p:pic>
        <p:sp>
          <p:nvSpPr>
            <p:cNvPr id="4" name="Text Box 2">
              <a:extLst>
                <a:ext uri="{FF2B5EF4-FFF2-40B4-BE49-F238E27FC236}">
                  <a16:creationId xmlns:a16="http://schemas.microsoft.com/office/drawing/2014/main" id="{46912BCF-8ED5-2D42-AB47-F7C73ED0856B}"/>
                </a:ext>
              </a:extLst>
            </p:cNvPr>
            <p:cNvSpPr txBox="1"/>
            <p:nvPr/>
          </p:nvSpPr>
          <p:spPr>
            <a:xfrm>
              <a:off x="35096" y="6489351"/>
              <a:ext cx="2466028"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a:t>
              </a:r>
            </a:p>
          </p:txBody>
        </p:sp>
      </p:grpSp>
      <p:pic>
        <p:nvPicPr>
          <p:cNvPr id="6" name="Picture 5">
            <a:hlinkClick r:id="rId11"/>
            <a:extLst>
              <a:ext uri="{FF2B5EF4-FFF2-40B4-BE49-F238E27FC236}">
                <a16:creationId xmlns:a16="http://schemas.microsoft.com/office/drawing/2014/main" id="{A2D8C1AF-5F1E-E1BA-C067-BA2D38EF48AF}"/>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2951030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56" y="-299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4" name="Title 3">
            <a:extLst>
              <a:ext uri="{FF2B5EF4-FFF2-40B4-BE49-F238E27FC236}">
                <a16:creationId xmlns:a16="http://schemas.microsoft.com/office/drawing/2014/main" id="{5A257716-D431-1BA6-4A51-486E93E96BAF}"/>
              </a:ext>
            </a:extLst>
          </p:cNvPr>
          <p:cNvSpPr txBox="1">
            <a:spLocks noGrp="1"/>
          </p:cNvSpPr>
          <p:nvPr>
            <p:ph type="title" idx="4294967295"/>
          </p:nvPr>
        </p:nvSpPr>
        <p:spPr>
          <a:xfrm>
            <a:off x="179512" y="6237312"/>
            <a:ext cx="1989642"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chemeClr val="bg1"/>
                </a:solidFill>
                <a:effectLst/>
                <a:uLnTx/>
                <a:uFillTx/>
                <a:latin typeface="+mn-lt"/>
                <a:ea typeface="+mn-ea"/>
                <a:cs typeface="+mn-cs"/>
              </a:rPr>
              <a:t>Fruit Salad</a:t>
            </a:r>
          </a:p>
        </p:txBody>
      </p:sp>
      <p:pic>
        <p:nvPicPr>
          <p:cNvPr id="2" name="Picture 2" descr="apple, plant, fruit, dish, meal, food, salad, produce, breakfast, dessert, cuisine, strawberry, fruits, strawberries, fruit salad, nectarine, pavlova">
            <a:extLst>
              <a:ext uri="{FF2B5EF4-FFF2-40B4-BE49-F238E27FC236}">
                <a16:creationId xmlns:a16="http://schemas.microsoft.com/office/drawing/2014/main" id="{BCAC29AB-567F-3FC2-9900-111ADAD7ABD8}"/>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48768" y="153049"/>
            <a:ext cx="3923928" cy="261595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water, fruit, purple, restaurant, home, isolated, vacation, orange, dish, meal, food, salad, green, red, flavour, produce, vegetable, color, macro, natural, holiday, fresh, colorful, yellow, closeup, lifestyle, breakfast, healthy, snack, watermelon, lunch, cuisine, health, lemon, cocktail, life, lime, kiwi, colour, garnish, nutrition, mango, peach, party, grapes, vegetarian, passion, still, good, slim, diet, starter, melon, ingredients, flavor, flowering plant, greek food, hors d oeuvre, land plant, brochette, wholesome">
            <a:extLst>
              <a:ext uri="{FF2B5EF4-FFF2-40B4-BE49-F238E27FC236}">
                <a16:creationId xmlns:a16="http://schemas.microsoft.com/office/drawing/2014/main" id="{8658B142-4FE7-3774-6363-A86608A54668}"/>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743004" y="127329"/>
            <a:ext cx="3824132" cy="289981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pple, plant, fruit, sweet, flower, summer, dish, food, produce, colorful, healthy, dessert, eat, delicious, strawberry, lime, kiwi, nutrition, fruits, exotic, strawberries, vitamins, sweetness, physalis, blackberries, lemons, citrus fruits, fruit salad, torte, tropical fruits, currants, exotic fruit, pavlova, mixed fruits">
            <a:extLst>
              <a:ext uri="{FF2B5EF4-FFF2-40B4-BE49-F238E27FC236}">
                <a16:creationId xmlns:a16="http://schemas.microsoft.com/office/drawing/2014/main" id="{906D2CA3-5394-B9BB-78AF-53AFA12EB9B8}"/>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76865" y="2949674"/>
            <a:ext cx="3597471" cy="281278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orange, bowl, dish, meal, food, salad, produce, vegetable, banana, healthy, cuisine, kiwi, fruits, fruit salad">
            <a:extLst>
              <a:ext uri="{FF2B5EF4-FFF2-40B4-BE49-F238E27FC236}">
                <a16:creationId xmlns:a16="http://schemas.microsoft.com/office/drawing/2014/main" id="{C50D1CC3-933C-B77B-AA26-8C1ECB6005E2}"/>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743003" y="3039514"/>
            <a:ext cx="3885478" cy="2615952"/>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a:extLst>
              <a:ext uri="{FF2B5EF4-FFF2-40B4-BE49-F238E27FC236}">
                <a16:creationId xmlns:a16="http://schemas.microsoft.com/office/drawing/2014/main" id="{680BD137-FA29-23F1-44EC-B28B237CA7BC}"/>
              </a:ext>
              <a:ext uri="{C183D7F6-B498-43B3-948B-1728B52AA6E4}">
                <adec:decorative xmlns:adec="http://schemas.microsoft.com/office/drawing/2017/decorative" val="1"/>
              </a:ext>
            </a:extLst>
          </p:cNvPr>
          <p:cNvGrpSpPr/>
          <p:nvPr/>
        </p:nvGrpSpPr>
        <p:grpSpPr>
          <a:xfrm>
            <a:off x="2202145" y="6519545"/>
            <a:ext cx="2847785" cy="338455"/>
            <a:chOff x="35096" y="6489351"/>
            <a:chExt cx="2847785" cy="338455"/>
          </a:xfrm>
        </p:grpSpPr>
        <p:pic>
          <p:nvPicPr>
            <p:cNvPr id="6" name="Picture 5">
              <a:extLst>
                <a:ext uri="{FF2B5EF4-FFF2-40B4-BE49-F238E27FC236}">
                  <a16:creationId xmlns:a16="http://schemas.microsoft.com/office/drawing/2014/main" id="{05CBCBD2-17D5-099F-C69A-139B8AE30358}"/>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323446" y="6565778"/>
              <a:ext cx="559435" cy="198755"/>
            </a:xfrm>
            <a:prstGeom prst="rect">
              <a:avLst/>
            </a:prstGeom>
          </p:spPr>
        </p:pic>
        <p:sp>
          <p:nvSpPr>
            <p:cNvPr id="7" name="Text Box 2">
              <a:extLst>
                <a:ext uri="{FF2B5EF4-FFF2-40B4-BE49-F238E27FC236}">
                  <a16:creationId xmlns:a16="http://schemas.microsoft.com/office/drawing/2014/main" id="{025D737A-BA10-C56B-6F90-8895C359BD04}"/>
                </a:ext>
              </a:extLst>
            </p:cNvPr>
            <p:cNvSpPr txBox="1"/>
            <p:nvPr/>
          </p:nvSpPr>
          <p:spPr>
            <a:xfrm>
              <a:off x="35096" y="6489351"/>
              <a:ext cx="2466028"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grpSp>
      <p:sp>
        <p:nvSpPr>
          <p:cNvPr id="3" name="Text Box 2">
            <a:extLst>
              <a:ext uri="{FF2B5EF4-FFF2-40B4-BE49-F238E27FC236}">
                <a16:creationId xmlns:a16="http://schemas.microsoft.com/office/drawing/2014/main" id="{B2796C12-1F20-2EDF-51AA-57D67DEC0368}"/>
              </a:ext>
            </a:extLst>
          </p:cNvPr>
          <p:cNvSpPr txBox="1"/>
          <p:nvPr/>
        </p:nvSpPr>
        <p:spPr>
          <a:xfrm>
            <a:off x="2198108" y="6294611"/>
            <a:ext cx="2466028" cy="215091"/>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Images</a:t>
            </a:r>
            <a:r>
              <a:rPr lang="en-GB" sz="800" dirty="0">
                <a:solidFill>
                  <a:schemeClr val="tx1">
                    <a:lumMod val="65000"/>
                    <a:lumOff val="35000"/>
                  </a:schemeClr>
                </a:solidFill>
                <a:effectLst/>
                <a:ea typeface="DengXian" panose="02010600030101010101" pitchFamily="2" charset="-122"/>
                <a:cs typeface="Calibri Light" panose="020F0302020204030204" pitchFamily="34" charset="0"/>
              </a:rPr>
              <a:t>: </a:t>
            </a:r>
            <a:r>
              <a:rPr lang="en-US" sz="650" dirty="0">
                <a:solidFill>
                  <a:srgbClr val="595959"/>
                </a:solidFill>
                <a:ea typeface="DengXian" panose="02010600030101010101" pitchFamily="2" charset="-122"/>
                <a:cs typeface="Calibri Light" panose="020F0302020204030204" pitchFamily="34" charset="0"/>
              </a:rPr>
              <a:t>CC0 1.0 DEED CC0 1.0 Universal </a:t>
            </a:r>
            <a:endParaRPr lang="en-GB" sz="650" dirty="0">
              <a:solidFill>
                <a:srgbClr val="595959"/>
              </a:solidFill>
              <a:ea typeface="DengXian" panose="02010600030101010101" pitchFamily="2" charset="-122"/>
              <a:cs typeface="Calibri Light" panose="020F0302020204030204" pitchFamily="34" charset="0"/>
            </a:endParaRPr>
          </a:p>
          <a:p>
            <a:pP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spTree>
    <p:extLst>
      <p:ext uri="{BB962C8B-B14F-4D97-AF65-F5344CB8AC3E}">
        <p14:creationId xmlns:p14="http://schemas.microsoft.com/office/powerpoint/2010/main" val="2031233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645" y="-420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9" name="Title 8">
            <a:extLst>
              <a:ext uri="{FF2B5EF4-FFF2-40B4-BE49-F238E27FC236}">
                <a16:creationId xmlns:a16="http://schemas.microsoft.com/office/drawing/2014/main" id="{A5F46C89-DF02-45D2-89E9-91AFD642C077}"/>
              </a:ext>
            </a:extLst>
          </p:cNvPr>
          <p:cNvSpPr txBox="1">
            <a:spLocks noGrp="1"/>
          </p:cNvSpPr>
          <p:nvPr>
            <p:ph type="title" idx="4294967295"/>
          </p:nvPr>
        </p:nvSpPr>
        <p:spPr>
          <a:xfrm>
            <a:off x="6444548" y="205966"/>
            <a:ext cx="2205989" cy="707886"/>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4000" b="0" i="0" u="none" strike="noStrike" kern="1200" cap="none" spc="0" normalizeH="0" baseline="0" noProof="0" dirty="0">
                <a:ln>
                  <a:noFill/>
                </a:ln>
                <a:solidFill>
                  <a:schemeClr val="tx2"/>
                </a:solidFill>
                <a:effectLst/>
                <a:uLnTx/>
                <a:uFillTx/>
                <a:latin typeface="+mn-lt"/>
                <a:ea typeface="+mn-ea"/>
                <a:cs typeface="+mn-cs"/>
              </a:rPr>
              <a:t>Exit ticket</a:t>
            </a:r>
          </a:p>
        </p:txBody>
      </p:sp>
      <p:sp>
        <p:nvSpPr>
          <p:cNvPr id="21" name="TextBox 20">
            <a:extLst>
              <a:ext uri="{FF2B5EF4-FFF2-40B4-BE49-F238E27FC236}">
                <a16:creationId xmlns:a16="http://schemas.microsoft.com/office/drawing/2014/main" id="{A7F7FF8E-E4DF-3DA2-3441-8AE113F8F926}"/>
              </a:ext>
            </a:extLst>
          </p:cNvPr>
          <p:cNvSpPr txBox="1"/>
          <p:nvPr/>
        </p:nvSpPr>
        <p:spPr>
          <a:xfrm>
            <a:off x="596393" y="2801928"/>
            <a:ext cx="7918322" cy="707886"/>
          </a:xfrm>
          <a:prstGeom prst="rect">
            <a:avLst/>
          </a:prstGeom>
          <a:noFill/>
        </p:spPr>
        <p:txBody>
          <a:bodyPr wrap="none" rtlCol="0">
            <a:spAutoFit/>
          </a:bodyPr>
          <a:lstStyle/>
          <a:p>
            <a:r>
              <a:rPr lang="en-AU" sz="4000" dirty="0">
                <a:solidFill>
                  <a:schemeClr val="accent6">
                    <a:lumMod val="50000"/>
                  </a:schemeClr>
                </a:solidFill>
              </a:rPr>
              <a:t>Celebrate with a hands-on fruit feast.</a:t>
            </a:r>
          </a:p>
        </p:txBody>
      </p:sp>
      <p:grpSp>
        <p:nvGrpSpPr>
          <p:cNvPr id="2" name="Group 1">
            <a:extLst>
              <a:ext uri="{FF2B5EF4-FFF2-40B4-BE49-F238E27FC236}">
                <a16:creationId xmlns:a16="http://schemas.microsoft.com/office/drawing/2014/main" id="{670644E1-E31C-5705-AFE0-F1EE201D618B}"/>
              </a:ext>
              <a:ext uri="{C183D7F6-B498-43B3-948B-1728B52AA6E4}">
                <adec:decorative xmlns:adec="http://schemas.microsoft.com/office/drawing/2017/decorative" val="1"/>
              </a:ext>
            </a:extLst>
          </p:cNvPr>
          <p:cNvGrpSpPr/>
          <p:nvPr/>
        </p:nvGrpSpPr>
        <p:grpSpPr>
          <a:xfrm>
            <a:off x="35096" y="6489351"/>
            <a:ext cx="2847785" cy="338455"/>
            <a:chOff x="35096" y="6489351"/>
            <a:chExt cx="2847785" cy="338455"/>
          </a:xfrm>
        </p:grpSpPr>
        <p:pic>
          <p:nvPicPr>
            <p:cNvPr id="3" name="Picture 2">
              <a:extLst>
                <a:ext uri="{FF2B5EF4-FFF2-40B4-BE49-F238E27FC236}">
                  <a16:creationId xmlns:a16="http://schemas.microsoft.com/office/drawing/2014/main" id="{B70B238E-1739-B864-36AC-FD9C3141DEB2}"/>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323446" y="6565778"/>
              <a:ext cx="559435" cy="198755"/>
            </a:xfrm>
            <a:prstGeom prst="rect">
              <a:avLst/>
            </a:prstGeom>
          </p:spPr>
        </p:pic>
        <p:sp>
          <p:nvSpPr>
            <p:cNvPr id="4" name="Text Box 2">
              <a:extLst>
                <a:ext uri="{FF2B5EF4-FFF2-40B4-BE49-F238E27FC236}">
                  <a16:creationId xmlns:a16="http://schemas.microsoft.com/office/drawing/2014/main" id="{97A46234-9F38-32F7-E419-9814E62EC953}"/>
                </a:ext>
              </a:extLst>
            </p:cNvPr>
            <p:cNvSpPr txBox="1"/>
            <p:nvPr/>
          </p:nvSpPr>
          <p:spPr>
            <a:xfrm>
              <a:off x="35096" y="6489351"/>
              <a:ext cx="2466028"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a:t>
              </a:r>
            </a:p>
          </p:txBody>
        </p:sp>
      </p:grpSp>
      <p:pic>
        <p:nvPicPr>
          <p:cNvPr id="5" name="Picture 4">
            <a:hlinkClick r:id="rId10"/>
            <a:extLst>
              <a:ext uri="{FF2B5EF4-FFF2-40B4-BE49-F238E27FC236}">
                <a16:creationId xmlns:a16="http://schemas.microsoft.com/office/drawing/2014/main" id="{1D1A1E2A-B530-3964-3713-22FC80CFA6D7}"/>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1511381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399" y="-114225"/>
            <a:ext cx="9214399" cy="70263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9" name="Title 8">
            <a:extLst>
              <a:ext uri="{FF2B5EF4-FFF2-40B4-BE49-F238E27FC236}">
                <a16:creationId xmlns:a16="http://schemas.microsoft.com/office/drawing/2014/main" id="{A5F46C89-DF02-45D2-89E9-91AFD642C077}"/>
              </a:ext>
            </a:extLst>
          </p:cNvPr>
          <p:cNvSpPr txBox="1">
            <a:spLocks noGrp="1"/>
          </p:cNvSpPr>
          <p:nvPr>
            <p:ph type="title" idx="4294967295"/>
          </p:nvPr>
        </p:nvSpPr>
        <p:spPr>
          <a:xfrm>
            <a:off x="232534" y="241926"/>
            <a:ext cx="2764090" cy="584775"/>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3200" b="0" i="0" u="none" strike="noStrike" kern="1200" cap="none" spc="0" normalizeH="0" baseline="0" noProof="0" dirty="0">
                <a:ln>
                  <a:noFill/>
                </a:ln>
                <a:solidFill>
                  <a:schemeClr val="tx2"/>
                </a:solidFill>
                <a:effectLst/>
                <a:uLnTx/>
                <a:uFillTx/>
                <a:latin typeface="+mn-lt"/>
                <a:ea typeface="+mn-ea"/>
                <a:cs typeface="+mn-cs"/>
              </a:rPr>
              <a:t>Teachers’ notes</a:t>
            </a:r>
          </a:p>
        </p:txBody>
      </p:sp>
      <p:sp>
        <p:nvSpPr>
          <p:cNvPr id="3" name="TextBox 2">
            <a:extLst>
              <a:ext uri="{FF2B5EF4-FFF2-40B4-BE49-F238E27FC236}">
                <a16:creationId xmlns:a16="http://schemas.microsoft.com/office/drawing/2014/main" id="{736FAA13-3E6F-7271-A8D6-25A59F39EBBA}"/>
              </a:ext>
            </a:extLst>
          </p:cNvPr>
          <p:cNvSpPr txBox="1"/>
          <p:nvPr/>
        </p:nvSpPr>
        <p:spPr>
          <a:xfrm>
            <a:off x="216320" y="826701"/>
            <a:ext cx="8640960" cy="4708981"/>
          </a:xfrm>
          <a:prstGeom prst="rect">
            <a:avLst/>
          </a:prstGeom>
          <a:noFill/>
        </p:spPr>
        <p:txBody>
          <a:bodyPr wrap="square">
            <a:spAutoFit/>
          </a:bodyPr>
          <a:lstStyle/>
          <a:p>
            <a:r>
              <a:rPr lang="en-US" sz="1500" b="0" i="0" dirty="0">
                <a:solidFill>
                  <a:srgbClr val="374151"/>
                </a:solidFill>
                <a:effectLst/>
                <a:latin typeface="Söhne"/>
              </a:rPr>
              <a:t>Sullivan and Lilburn (2015) state that ‘good’ questions are those:</a:t>
            </a:r>
          </a:p>
          <a:p>
            <a:pPr marL="285750" indent="-285750">
              <a:buFont typeface="Arial" panose="020B0604020202020204" pitchFamily="34" charset="0"/>
              <a:buChar char="•"/>
            </a:pPr>
            <a:r>
              <a:rPr lang="en-US" sz="1500" dirty="0">
                <a:solidFill>
                  <a:srgbClr val="374151"/>
                </a:solidFill>
                <a:latin typeface="Söhne"/>
              </a:rPr>
              <a:t>that r</a:t>
            </a:r>
            <a:r>
              <a:rPr lang="en-US" sz="1500" b="0" i="0" dirty="0">
                <a:solidFill>
                  <a:srgbClr val="374151"/>
                </a:solidFill>
                <a:effectLst/>
                <a:latin typeface="Söhne"/>
              </a:rPr>
              <a:t>equire more than remembering a fact or reproducing a skill</a:t>
            </a:r>
          </a:p>
          <a:p>
            <a:pPr marL="285750" indent="-285750">
              <a:buFont typeface="Arial" panose="020B0604020202020204" pitchFamily="34" charset="0"/>
              <a:buChar char="•"/>
            </a:pPr>
            <a:r>
              <a:rPr lang="en-US" sz="1500" dirty="0">
                <a:solidFill>
                  <a:srgbClr val="374151"/>
                </a:solidFill>
                <a:latin typeface="Söhne"/>
              </a:rPr>
              <a:t>where s</a:t>
            </a:r>
            <a:r>
              <a:rPr lang="en-US" sz="1500" b="0" i="0" dirty="0">
                <a:solidFill>
                  <a:srgbClr val="374151"/>
                </a:solidFill>
                <a:effectLst/>
                <a:latin typeface="Söhne"/>
              </a:rPr>
              <a:t>tudents can learn by answering the questions, and the teacher learns about each student from the attempt</a:t>
            </a:r>
          </a:p>
          <a:p>
            <a:pPr marL="285750" indent="-285750">
              <a:buFont typeface="Arial" panose="020B0604020202020204" pitchFamily="34" charset="0"/>
              <a:buChar char="•"/>
            </a:pPr>
            <a:r>
              <a:rPr lang="en-US" sz="1500" dirty="0">
                <a:solidFill>
                  <a:srgbClr val="374151"/>
                </a:solidFill>
                <a:latin typeface="Söhne"/>
              </a:rPr>
              <a:t>where t</a:t>
            </a:r>
            <a:r>
              <a:rPr lang="en-US" sz="1500" b="0" i="0" dirty="0">
                <a:solidFill>
                  <a:srgbClr val="374151"/>
                </a:solidFill>
                <a:effectLst/>
                <a:latin typeface="Söhne"/>
              </a:rPr>
              <a:t>here may be several acceptable answers.</a:t>
            </a:r>
          </a:p>
          <a:p>
            <a:r>
              <a:rPr lang="en-US" sz="1500" b="0" i="0" dirty="0">
                <a:solidFill>
                  <a:srgbClr val="374151"/>
                </a:solidFill>
                <a:effectLst/>
                <a:latin typeface="Söhne"/>
              </a:rPr>
              <a:t>Sullivan, P. &amp; Lilburn, P. (2015). </a:t>
            </a:r>
            <a:r>
              <a:rPr lang="en-US" sz="1500" b="0" i="1" dirty="0">
                <a:solidFill>
                  <a:srgbClr val="374151"/>
                </a:solidFill>
                <a:effectLst/>
                <a:latin typeface="Söhne"/>
              </a:rPr>
              <a:t>Open-ended </a:t>
            </a:r>
            <a:r>
              <a:rPr lang="en-US" sz="1500" i="1" dirty="0" err="1">
                <a:solidFill>
                  <a:srgbClr val="374151"/>
                </a:solidFill>
                <a:latin typeface="Söhne"/>
              </a:rPr>
              <a:t>m</a:t>
            </a:r>
            <a:r>
              <a:rPr lang="en-US" sz="1500" b="0" i="1" dirty="0" err="1">
                <a:solidFill>
                  <a:srgbClr val="374151"/>
                </a:solidFill>
                <a:effectLst/>
                <a:latin typeface="Söhne"/>
              </a:rPr>
              <a:t>aths</a:t>
            </a:r>
            <a:r>
              <a:rPr lang="en-US" sz="1500" b="0" i="1" dirty="0">
                <a:solidFill>
                  <a:srgbClr val="374151"/>
                </a:solidFill>
                <a:effectLst/>
                <a:latin typeface="Söhne"/>
              </a:rPr>
              <a:t> activities </a:t>
            </a:r>
            <a:r>
              <a:rPr lang="en-US" sz="1500" b="0" i="0" dirty="0">
                <a:solidFill>
                  <a:srgbClr val="374151"/>
                </a:solidFill>
                <a:effectLst/>
                <a:latin typeface="Söhne"/>
              </a:rPr>
              <a:t>(2nd Ed.). Oxford University Press.</a:t>
            </a:r>
          </a:p>
          <a:p>
            <a:pPr marL="0" indent="0">
              <a:buNone/>
            </a:pPr>
            <a:endParaRPr lang="en-US" sz="1500" b="0" i="0" dirty="0">
              <a:solidFill>
                <a:srgbClr val="374151"/>
              </a:solidFill>
              <a:effectLst/>
              <a:latin typeface="Söhne"/>
            </a:endParaRPr>
          </a:p>
          <a:p>
            <a:pPr marL="0" indent="0">
              <a:buNone/>
            </a:pPr>
            <a:r>
              <a:rPr lang="en-US" sz="1500" b="0" i="0" dirty="0">
                <a:solidFill>
                  <a:srgbClr val="374151"/>
                </a:solidFill>
                <a:effectLst/>
                <a:latin typeface="Söhne"/>
              </a:rPr>
              <a:t>Dan Meyer (2010) gives the following advice:</a:t>
            </a:r>
          </a:p>
          <a:p>
            <a:pPr marL="228600" indent="-228600">
              <a:buAutoNum type="arabicPeriod"/>
            </a:pPr>
            <a:r>
              <a:rPr lang="en-US" sz="1500" b="0" i="0" dirty="0">
                <a:solidFill>
                  <a:srgbClr val="374151"/>
                </a:solidFill>
                <a:effectLst/>
                <a:latin typeface="Söhne"/>
              </a:rPr>
              <a:t>Use multimedia.</a:t>
            </a:r>
          </a:p>
          <a:p>
            <a:pPr marL="228600" indent="-228600">
              <a:buAutoNum type="arabicPeriod"/>
            </a:pPr>
            <a:r>
              <a:rPr lang="en-US" sz="1500" b="0" i="0" dirty="0">
                <a:solidFill>
                  <a:srgbClr val="374151"/>
                </a:solidFill>
                <a:effectLst/>
                <a:latin typeface="Söhne"/>
              </a:rPr>
              <a:t>Encourage student intuition.</a:t>
            </a:r>
          </a:p>
          <a:p>
            <a:pPr marL="228600" indent="-228600">
              <a:buAutoNum type="arabicPeriod"/>
            </a:pPr>
            <a:r>
              <a:rPr lang="en-US" sz="1500" b="0" i="0" dirty="0">
                <a:solidFill>
                  <a:srgbClr val="374151"/>
                </a:solidFill>
                <a:effectLst/>
                <a:latin typeface="Söhne"/>
              </a:rPr>
              <a:t>Ask the shortest question you can.</a:t>
            </a:r>
          </a:p>
          <a:p>
            <a:pPr marL="228600" indent="-228600">
              <a:buAutoNum type="arabicPeriod"/>
            </a:pPr>
            <a:r>
              <a:rPr lang="en-US" sz="1500" b="0" i="0" dirty="0">
                <a:solidFill>
                  <a:srgbClr val="374151"/>
                </a:solidFill>
                <a:effectLst/>
                <a:latin typeface="Söhne"/>
              </a:rPr>
              <a:t>Let students build the problem.</a:t>
            </a:r>
          </a:p>
          <a:p>
            <a:pPr marL="228600" indent="-228600">
              <a:buAutoNum type="arabicPeriod"/>
            </a:pPr>
            <a:r>
              <a:rPr lang="en-US" sz="1500" b="0" i="0" dirty="0">
                <a:solidFill>
                  <a:srgbClr val="374151"/>
                </a:solidFill>
                <a:effectLst/>
                <a:latin typeface="Söhne"/>
              </a:rPr>
              <a:t>Be less helpful.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500" b="0" i="0" dirty="0">
                <a:solidFill>
                  <a:srgbClr val="374151"/>
                </a:solidFill>
                <a:effectLst/>
                <a:latin typeface="Söhne"/>
              </a:rPr>
              <a:t>This time should be a safe </a:t>
            </a:r>
            <a:r>
              <a:rPr lang="en-US" sz="1500" b="0" i="0" dirty="0" err="1">
                <a:solidFill>
                  <a:srgbClr val="374151"/>
                </a:solidFill>
                <a:effectLst/>
                <a:latin typeface="Söhne"/>
              </a:rPr>
              <a:t>maths</a:t>
            </a:r>
            <a:r>
              <a:rPr lang="en-US" sz="1500" b="0" i="0" dirty="0">
                <a:solidFill>
                  <a:srgbClr val="374151"/>
                </a:solidFill>
                <a:effectLst/>
                <a:latin typeface="Söhne"/>
              </a:rPr>
              <a:t> space for </a:t>
            </a:r>
            <a:r>
              <a:rPr lang="en-US" sz="1500" dirty="0">
                <a:solidFill>
                  <a:srgbClr val="374151"/>
                </a:solidFill>
                <a:latin typeface="Söhne"/>
              </a:rPr>
              <a:t>students</a:t>
            </a:r>
            <a:r>
              <a:rPr lang="en-US" sz="1500" b="0" i="0" dirty="0">
                <a:solidFill>
                  <a:srgbClr val="374151"/>
                </a:solidFill>
                <a:effectLst/>
                <a:latin typeface="Söhne"/>
              </a:rPr>
              <a:t> to share potential thoughts/answers without judgement. </a:t>
            </a:r>
          </a:p>
          <a:p>
            <a:pPr marL="0" indent="0">
              <a:buNone/>
            </a:pPr>
            <a:r>
              <a:rPr lang="en-US" sz="1500" b="0" i="0" dirty="0">
                <a:solidFill>
                  <a:srgbClr val="374151"/>
                </a:solidFill>
                <a:effectLst/>
                <a:latin typeface="Söhne"/>
              </a:rPr>
              <a:t>Using this information as a general guide, pose this problem to your class and take on the role of facilitating/ posing questions, giving students wait and pause time, allowing students to share their thoughts with others, and differentiating as required for all students to be challenged within their zone of proximal development. Take time at the end of the activity to </a:t>
            </a:r>
            <a:r>
              <a:rPr lang="en-US" sz="1500" b="0" i="0" dirty="0" err="1">
                <a:solidFill>
                  <a:srgbClr val="374151"/>
                </a:solidFill>
                <a:effectLst/>
                <a:latin typeface="Söhne"/>
              </a:rPr>
              <a:t>summarise</a:t>
            </a:r>
            <a:r>
              <a:rPr lang="en-US" sz="1500" b="0" i="0" dirty="0">
                <a:solidFill>
                  <a:srgbClr val="374151"/>
                </a:solidFill>
                <a:effectLst/>
                <a:latin typeface="Söhne"/>
              </a:rPr>
              <a:t> students’ thoughts, their progress in thinking, and clarify any misconceptions. </a:t>
            </a:r>
          </a:p>
          <a:p>
            <a:pPr marL="0" indent="0">
              <a:buNone/>
            </a:pPr>
            <a:r>
              <a:rPr lang="en-US" sz="1500" b="0" i="0" dirty="0">
                <a:solidFill>
                  <a:srgbClr val="374151"/>
                </a:solidFill>
                <a:effectLst/>
                <a:latin typeface="Söhne"/>
              </a:rPr>
              <a:t>Meyer, D. (2010, March). </a:t>
            </a:r>
            <a:r>
              <a:rPr lang="en-US" sz="1500" b="0" i="1" dirty="0">
                <a:solidFill>
                  <a:srgbClr val="374151"/>
                </a:solidFill>
                <a:effectLst/>
                <a:latin typeface="Söhne"/>
              </a:rPr>
              <a:t>Math class </a:t>
            </a:r>
            <a:r>
              <a:rPr lang="en-US" sz="1500" i="1" dirty="0">
                <a:solidFill>
                  <a:srgbClr val="374151"/>
                </a:solidFill>
                <a:latin typeface="Söhne"/>
              </a:rPr>
              <a:t>n</a:t>
            </a:r>
            <a:r>
              <a:rPr lang="en-US" sz="1500" b="0" i="1" dirty="0">
                <a:solidFill>
                  <a:srgbClr val="374151"/>
                </a:solidFill>
                <a:effectLst/>
                <a:latin typeface="Söhne"/>
              </a:rPr>
              <a:t>eeds a makeover </a:t>
            </a:r>
            <a:r>
              <a:rPr lang="en-US" sz="1500" b="0" i="0" dirty="0">
                <a:solidFill>
                  <a:srgbClr val="374151"/>
                </a:solidFill>
                <a:effectLst/>
                <a:latin typeface="Söhne"/>
              </a:rPr>
              <a:t>[Video]. </a:t>
            </a:r>
          </a:p>
        </p:txBody>
      </p:sp>
      <p:grpSp>
        <p:nvGrpSpPr>
          <p:cNvPr id="2" name="Group 1">
            <a:extLst>
              <a:ext uri="{FF2B5EF4-FFF2-40B4-BE49-F238E27FC236}">
                <a16:creationId xmlns:a16="http://schemas.microsoft.com/office/drawing/2014/main" id="{5CDC7A93-F725-CD31-6DA6-6D6146A7FBF7}"/>
              </a:ext>
              <a:ext uri="{C183D7F6-B498-43B3-948B-1728B52AA6E4}">
                <adec:decorative xmlns:adec="http://schemas.microsoft.com/office/drawing/2017/decorative" val="1"/>
              </a:ext>
            </a:extLst>
          </p:cNvPr>
          <p:cNvGrpSpPr/>
          <p:nvPr/>
        </p:nvGrpSpPr>
        <p:grpSpPr>
          <a:xfrm>
            <a:off x="35096" y="6489351"/>
            <a:ext cx="2847785" cy="338455"/>
            <a:chOff x="35096" y="6489351"/>
            <a:chExt cx="2847785" cy="338455"/>
          </a:xfrm>
        </p:grpSpPr>
        <p:pic>
          <p:nvPicPr>
            <p:cNvPr id="4" name="Picture 3">
              <a:extLst>
                <a:ext uri="{FF2B5EF4-FFF2-40B4-BE49-F238E27FC236}">
                  <a16:creationId xmlns:a16="http://schemas.microsoft.com/office/drawing/2014/main" id="{B4DC3189-7374-DAE3-A9C8-4081BD171F93}"/>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323446" y="6565778"/>
              <a:ext cx="559435" cy="198755"/>
            </a:xfrm>
            <a:prstGeom prst="rect">
              <a:avLst/>
            </a:prstGeom>
          </p:spPr>
        </p:pic>
        <p:sp>
          <p:nvSpPr>
            <p:cNvPr id="5" name="Text Box 2">
              <a:extLst>
                <a:ext uri="{FF2B5EF4-FFF2-40B4-BE49-F238E27FC236}">
                  <a16:creationId xmlns:a16="http://schemas.microsoft.com/office/drawing/2014/main" id="{02DDA6E3-B865-A7D5-1D4C-EDC96B41C482}"/>
                </a:ext>
              </a:extLst>
            </p:cNvPr>
            <p:cNvSpPr txBox="1"/>
            <p:nvPr/>
          </p:nvSpPr>
          <p:spPr>
            <a:xfrm>
              <a:off x="35096" y="6489351"/>
              <a:ext cx="2466028"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a:t>
              </a:r>
            </a:p>
          </p:txBody>
        </p:sp>
      </p:grpSp>
    </p:spTree>
    <p:extLst>
      <p:ext uri="{BB962C8B-B14F-4D97-AF65-F5344CB8AC3E}">
        <p14:creationId xmlns:p14="http://schemas.microsoft.com/office/powerpoint/2010/main" val="17030007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497</TotalTime>
  <Words>400</Words>
  <Application>Microsoft Office PowerPoint</Application>
  <PresentationFormat>On-screen Show (4:3)</PresentationFormat>
  <Paragraphs>42</Paragraphs>
  <Slides>5</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-apple-system</vt:lpstr>
      <vt:lpstr>Söhne</vt:lpstr>
      <vt:lpstr>Arial</vt:lpstr>
      <vt:lpstr>Calibri</vt:lpstr>
      <vt:lpstr>Cambria Math</vt:lpstr>
      <vt:lpstr>roboto condensed</vt:lpstr>
      <vt:lpstr>Office Theme</vt:lpstr>
      <vt:lpstr>Fruit fractions: Fruit salad  Crafty creations</vt:lpstr>
      <vt:lpstr>Warm up</vt:lpstr>
      <vt:lpstr>Fruit Salad</vt:lpstr>
      <vt:lpstr>Exit ticket</vt:lpstr>
      <vt:lpstr>Teachers’ notes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Felicity Clissold</cp:lastModifiedBy>
  <cp:revision>36</cp:revision>
  <dcterms:created xsi:type="dcterms:W3CDTF">2021-03-16T22:56:28Z</dcterms:created>
  <dcterms:modified xsi:type="dcterms:W3CDTF">2023-12-08T02:36:55Z</dcterms:modified>
</cp:coreProperties>
</file>