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0" r:id="rId5"/>
    <p:sldMasterId id="2147483696" r:id="rId6"/>
    <p:sldMasterId id="2147483708" r:id="rId7"/>
  </p:sldMasterIdLst>
  <p:notesMasterIdLst>
    <p:notesMasterId r:id="rId20"/>
  </p:notesMasterIdLst>
  <p:handoutMasterIdLst>
    <p:handoutMasterId r:id="rId21"/>
  </p:handoutMasterIdLst>
  <p:sldIdLst>
    <p:sldId id="283" r:id="rId8"/>
    <p:sldId id="284" r:id="rId9"/>
    <p:sldId id="263" r:id="rId10"/>
    <p:sldId id="264" r:id="rId11"/>
    <p:sldId id="282" r:id="rId12"/>
    <p:sldId id="302" r:id="rId13"/>
    <p:sldId id="304" r:id="rId14"/>
    <p:sldId id="308" r:id="rId15"/>
    <p:sldId id="306" r:id="rId16"/>
    <p:sldId id="305" r:id="rId17"/>
    <p:sldId id="307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F87EAE-6CC1-99D4-8E31-202EF7FA06F2}" name="Trish Wilson" initials="TW" userId="1a8d7cc3620296f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FA373-9716-47C4-9182-62997D8EE897}" v="2" dt="2024-05-08T01:13:19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5641" autoAdjust="0"/>
  </p:normalViewPr>
  <p:slideViewPr>
    <p:cSldViewPr snapToGrid="0">
      <p:cViewPr varScale="1">
        <p:scale>
          <a:sx n="120" d="100"/>
          <a:sy n="120" d="100"/>
        </p:scale>
        <p:origin x="55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Laming" userId="7425d2b2-954e-4809-ab5f-8b9bb8823a01" providerId="ADAL" clId="{F78FA373-9716-47C4-9182-62997D8EE897}"/>
    <pc:docChg chg="undo custSel modSld">
      <pc:chgData name="Alison Laming" userId="7425d2b2-954e-4809-ab5f-8b9bb8823a01" providerId="ADAL" clId="{F78FA373-9716-47C4-9182-62997D8EE897}" dt="2024-05-08T01:13:23.958" v="15" actId="1076"/>
      <pc:docMkLst>
        <pc:docMk/>
      </pc:docMkLst>
      <pc:sldChg chg="addSp modSp mod modNotesTx">
        <pc:chgData name="Alison Laming" userId="7425d2b2-954e-4809-ab5f-8b9bb8823a01" providerId="ADAL" clId="{F78FA373-9716-47C4-9182-62997D8EE897}" dt="2024-05-08T01:12:38.313" v="9" actId="6549"/>
        <pc:sldMkLst>
          <pc:docMk/>
          <pc:sldMk cId="643458852" sldId="284"/>
        </pc:sldMkLst>
        <pc:spChg chg="add mod">
          <ac:chgData name="Alison Laming" userId="7425d2b2-954e-4809-ab5f-8b9bb8823a01" providerId="ADAL" clId="{F78FA373-9716-47C4-9182-62997D8EE897}" dt="2024-05-08T01:12:32.951" v="8" actId="1076"/>
          <ac:spMkLst>
            <pc:docMk/>
            <pc:sldMk cId="643458852" sldId="284"/>
            <ac:spMk id="5" creationId="{BF8D2600-88FF-62B9-AC47-B45F8D06A9E0}"/>
          </ac:spMkLst>
        </pc:spChg>
      </pc:sldChg>
      <pc:sldChg chg="addSp modSp mod">
        <pc:chgData name="Alison Laming" userId="7425d2b2-954e-4809-ab5f-8b9bb8823a01" providerId="ADAL" clId="{F78FA373-9716-47C4-9182-62997D8EE897}" dt="2024-05-08T01:13:23.958" v="15" actId="1076"/>
        <pc:sldMkLst>
          <pc:docMk/>
          <pc:sldMk cId="2179689147" sldId="303"/>
        </pc:sldMkLst>
        <pc:spChg chg="add mod">
          <ac:chgData name="Alison Laming" userId="7425d2b2-954e-4809-ab5f-8b9bb8823a01" providerId="ADAL" clId="{F78FA373-9716-47C4-9182-62997D8EE897}" dt="2024-05-08T01:13:23.958" v="15" actId="1076"/>
          <ac:spMkLst>
            <pc:docMk/>
            <pc:sldMk cId="2179689147" sldId="303"/>
            <ac:spMk id="3" creationId="{7D53A602-1D00-21BE-9640-785130D2A221}"/>
          </ac:spMkLst>
        </pc:spChg>
      </pc:sldChg>
      <pc:sldChg chg="addSp modSp mod">
        <pc:chgData name="Alison Laming" userId="7425d2b2-954e-4809-ab5f-8b9bb8823a01" providerId="ADAL" clId="{F78FA373-9716-47C4-9182-62997D8EE897}" dt="2024-05-08T01:13:13.383" v="13" actId="1076"/>
        <pc:sldMkLst>
          <pc:docMk/>
          <pc:sldMk cId="66166970" sldId="307"/>
        </pc:sldMkLst>
        <pc:spChg chg="mod">
          <ac:chgData name="Alison Laming" userId="7425d2b2-954e-4809-ab5f-8b9bb8823a01" providerId="ADAL" clId="{F78FA373-9716-47C4-9182-62997D8EE897}" dt="2024-05-08T01:13:09.723" v="12" actId="1076"/>
          <ac:spMkLst>
            <pc:docMk/>
            <pc:sldMk cId="66166970" sldId="307"/>
            <ac:spMk id="3" creationId="{81849A7B-310F-6FA9-D61D-64AA3C57058F}"/>
          </ac:spMkLst>
        </pc:spChg>
        <pc:spChg chg="add mod">
          <ac:chgData name="Alison Laming" userId="7425d2b2-954e-4809-ab5f-8b9bb8823a01" providerId="ADAL" clId="{F78FA373-9716-47C4-9182-62997D8EE897}" dt="2024-05-08T01:13:13.383" v="13" actId="1076"/>
          <ac:spMkLst>
            <pc:docMk/>
            <pc:sldMk cId="66166970" sldId="307"/>
            <ac:spMk id="4" creationId="{125BC2F7-05F9-E998-E809-50DC1E7B3E14}"/>
          </ac:spMkLst>
        </pc:spChg>
      </pc:sldChg>
    </pc:docChg>
  </pc:docChgLst>
  <pc:docChgLst>
    <pc:chgData name="Trish Wilson" userId="1a8d7cc3620296f7" providerId="LiveId" clId="{FC778E3B-F434-4352-8109-496C3E95D096}"/>
    <pc:docChg chg="custSel modSld">
      <pc:chgData name="Trish Wilson" userId="1a8d7cc3620296f7" providerId="LiveId" clId="{FC778E3B-F434-4352-8109-496C3E95D096}" dt="2024-03-15T05:02:47.984" v="121" actId="20577"/>
      <pc:docMkLst>
        <pc:docMk/>
      </pc:docMkLst>
      <pc:sldChg chg="modSp mod addCm delCm">
        <pc:chgData name="Trish Wilson" userId="1a8d7cc3620296f7" providerId="LiveId" clId="{FC778E3B-F434-4352-8109-496C3E95D096}" dt="2024-03-15T02:41:00.336" v="41" actId="20577"/>
        <pc:sldMkLst>
          <pc:docMk/>
          <pc:sldMk cId="3938349100" sldId="263"/>
        </pc:sldMkLst>
        <pc:spChg chg="mod">
          <ac:chgData name="Trish Wilson" userId="1a8d7cc3620296f7" providerId="LiveId" clId="{FC778E3B-F434-4352-8109-496C3E95D096}" dt="2024-03-15T02:41:00.336" v="41" actId="20577"/>
          <ac:spMkLst>
            <pc:docMk/>
            <pc:sldMk cId="3938349100" sldId="263"/>
            <ac:spMk id="9" creationId="{89BBC11C-9157-18B4-1848-123EBA251461}"/>
          </ac:spMkLst>
        </pc:spChg>
      </pc:sldChg>
      <pc:sldChg chg="modSp mod addCm modNotesTx">
        <pc:chgData name="Trish Wilson" userId="1a8d7cc3620296f7" providerId="LiveId" clId="{FC778E3B-F434-4352-8109-496C3E95D096}" dt="2024-03-15T02:45:07.364" v="45"/>
        <pc:sldMkLst>
          <pc:docMk/>
          <pc:sldMk cId="2527781108" sldId="264"/>
        </pc:sldMkLst>
        <pc:spChg chg="mod">
          <ac:chgData name="Trish Wilson" userId="1a8d7cc3620296f7" providerId="LiveId" clId="{FC778E3B-F434-4352-8109-496C3E95D096}" dt="2024-03-15T02:38:09.040" v="21" actId="20577"/>
          <ac:spMkLst>
            <pc:docMk/>
            <pc:sldMk cId="2527781108" sldId="264"/>
            <ac:spMk id="16" creationId="{0219967F-FD02-D9E1-5AD4-04941E8D0154}"/>
          </ac:spMkLst>
        </pc:spChg>
        <pc:spChg chg="mod">
          <ac:chgData name="Trish Wilson" userId="1a8d7cc3620296f7" providerId="LiveId" clId="{FC778E3B-F434-4352-8109-496C3E95D096}" dt="2024-03-15T02:38:44.046" v="30" actId="14100"/>
          <ac:spMkLst>
            <pc:docMk/>
            <pc:sldMk cId="2527781108" sldId="264"/>
            <ac:spMk id="17" creationId="{03FBFEE1-D3E6-E695-AB72-A3BF27412ADF}"/>
          </ac:spMkLst>
        </pc:spChg>
        <pc:graphicFrameChg chg="mod modGraphic">
          <ac:chgData name="Trish Wilson" userId="1a8d7cc3620296f7" providerId="LiveId" clId="{FC778E3B-F434-4352-8109-496C3E95D096}" dt="2024-03-15T02:41:15.298" v="43" actId="20577"/>
          <ac:graphicFrameMkLst>
            <pc:docMk/>
            <pc:sldMk cId="2527781108" sldId="264"/>
            <ac:graphicFrameMk id="15" creationId="{ADC8F64B-DC2E-5905-EBBF-78226296A7D0}"/>
          </ac:graphicFrameMkLst>
        </pc:graphicFrameChg>
      </pc:sldChg>
      <pc:sldChg chg="modSp mod">
        <pc:chgData name="Trish Wilson" userId="1a8d7cc3620296f7" providerId="LiveId" clId="{FC778E3B-F434-4352-8109-496C3E95D096}" dt="2024-03-15T04:36:12.866" v="83" actId="20577"/>
        <pc:sldMkLst>
          <pc:docMk/>
          <pc:sldMk cId="759086575" sldId="282"/>
        </pc:sldMkLst>
        <pc:spChg chg="mod">
          <ac:chgData name="Trish Wilson" userId="1a8d7cc3620296f7" providerId="LiveId" clId="{FC778E3B-F434-4352-8109-496C3E95D096}" dt="2024-03-15T04:35:51.808" v="79" actId="20577"/>
          <ac:spMkLst>
            <pc:docMk/>
            <pc:sldMk cId="759086575" sldId="282"/>
            <ac:spMk id="18" creationId="{C09E2446-45B0-EB07-76CC-93A4124D5FAF}"/>
          </ac:spMkLst>
        </pc:spChg>
        <pc:graphicFrameChg chg="modGraphic">
          <ac:chgData name="Trish Wilson" userId="1a8d7cc3620296f7" providerId="LiveId" clId="{FC778E3B-F434-4352-8109-496C3E95D096}" dt="2024-03-15T04:36:12.866" v="83" actId="20577"/>
          <ac:graphicFrameMkLst>
            <pc:docMk/>
            <pc:sldMk cId="759086575" sldId="282"/>
            <ac:graphicFrameMk id="7" creationId="{5CF7F8DA-06BE-0ADA-82CB-8AB9AE9AB3A2}"/>
          </ac:graphicFrameMkLst>
        </pc:graphicFrameChg>
      </pc:sldChg>
      <pc:sldChg chg="modSp mod">
        <pc:chgData name="Trish Wilson" userId="1a8d7cc3620296f7" providerId="LiveId" clId="{FC778E3B-F434-4352-8109-496C3E95D096}" dt="2024-03-15T04:46:57.772" v="112" actId="20577"/>
        <pc:sldMkLst>
          <pc:docMk/>
          <pc:sldMk cId="1257339733" sldId="302"/>
        </pc:sldMkLst>
        <pc:spChg chg="mod">
          <ac:chgData name="Trish Wilson" userId="1a8d7cc3620296f7" providerId="LiveId" clId="{FC778E3B-F434-4352-8109-496C3E95D096}" dt="2024-03-15T04:44:43.842" v="84" actId="1076"/>
          <ac:spMkLst>
            <pc:docMk/>
            <pc:sldMk cId="1257339733" sldId="302"/>
            <ac:spMk id="2" creationId="{231B074C-B7DE-C8BA-2CDC-7FCD3CE649B8}"/>
          </ac:spMkLst>
        </pc:spChg>
        <pc:spChg chg="mod">
          <ac:chgData name="Trish Wilson" userId="1a8d7cc3620296f7" providerId="LiveId" clId="{FC778E3B-F434-4352-8109-496C3E95D096}" dt="2024-03-15T04:46:02.590" v="93" actId="948"/>
          <ac:spMkLst>
            <pc:docMk/>
            <pc:sldMk cId="1257339733" sldId="302"/>
            <ac:spMk id="7" creationId="{1A87E5FD-EB9F-9349-0FAF-C4111CACCF14}"/>
          </ac:spMkLst>
        </pc:spChg>
        <pc:graphicFrameChg chg="mod modGraphic">
          <ac:chgData name="Trish Wilson" userId="1a8d7cc3620296f7" providerId="LiveId" clId="{FC778E3B-F434-4352-8109-496C3E95D096}" dt="2024-03-15T04:46:57.772" v="112" actId="20577"/>
          <ac:graphicFrameMkLst>
            <pc:docMk/>
            <pc:sldMk cId="1257339733" sldId="302"/>
            <ac:graphicFrameMk id="5" creationId="{675F2B00-2E65-A2D6-F505-BFBD302689DF}"/>
          </ac:graphicFrameMkLst>
        </pc:graphicFrameChg>
      </pc:sldChg>
      <pc:sldChg chg="modSp mod">
        <pc:chgData name="Trish Wilson" userId="1a8d7cc3620296f7" providerId="LiveId" clId="{FC778E3B-F434-4352-8109-496C3E95D096}" dt="2024-03-15T05:00:43.980" v="115" actId="20577"/>
        <pc:sldMkLst>
          <pc:docMk/>
          <pc:sldMk cId="2179689147" sldId="303"/>
        </pc:sldMkLst>
        <pc:spChg chg="mod">
          <ac:chgData name="Trish Wilson" userId="1a8d7cc3620296f7" providerId="LiveId" clId="{FC778E3B-F434-4352-8109-496C3E95D096}" dt="2024-03-15T05:00:43.980" v="115" actId="20577"/>
          <ac:spMkLst>
            <pc:docMk/>
            <pc:sldMk cId="2179689147" sldId="303"/>
            <ac:spMk id="8" creationId="{FA4B8D02-2918-334E-1F40-4742CFA5DAC8}"/>
          </ac:spMkLst>
        </pc:spChg>
      </pc:sldChg>
      <pc:sldChg chg="modNotesTx">
        <pc:chgData name="Trish Wilson" userId="1a8d7cc3620296f7" providerId="LiveId" clId="{FC778E3B-F434-4352-8109-496C3E95D096}" dt="2024-03-15T05:02:47.984" v="121" actId="20577"/>
        <pc:sldMkLst>
          <pc:docMk/>
          <pc:sldMk cId="4261950765" sldId="304"/>
        </pc:sldMkLst>
      </pc:sldChg>
      <pc:sldChg chg="modNotesTx">
        <pc:chgData name="Trish Wilson" userId="1a8d7cc3620296f7" providerId="LiveId" clId="{FC778E3B-F434-4352-8109-496C3E95D096}" dt="2024-03-15T05:01:06.798" v="117" actId="20577"/>
        <pc:sldMkLst>
          <pc:docMk/>
          <pc:sldMk cId="2897766984" sldId="3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54390B-5C56-577D-824A-B3B31B1F69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E614C-962E-9F9B-2F54-5F628389AA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A3DD-7295-44FD-A1AB-16B38D788965}" type="datetimeFigureOut">
              <a:rPr lang="en-AU" smtClean="0"/>
              <a:t>8/05/2024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EBF54-C2CD-54BC-0243-093ED99408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FF911-4810-EC60-BBE9-C387A0E3D0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7BE55-1896-4A7E-A6E2-66D7734415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38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8/05/2024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Sacha is the team leader.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419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0FF9F-B895-EF56-5B41-2D75A90C4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EBAFE7-35E2-D97B-8ED0-BCF0E4E27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8E0B4E-B92A-2472-9937-6B03A8316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61220-F484-E4D2-9A9C-5F48BFDED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14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02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03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If students viewed the video, ask them what their estimate was for wingspan.</a:t>
            </a:r>
          </a:p>
          <a:p>
            <a:r>
              <a:rPr lang="en-AU" dirty="0"/>
              <a:t>Discuss the wingspan length of 180 cm in relative terms such as the height of a tall person is 180 cm or nearly two metre rulers put together.</a:t>
            </a:r>
          </a:p>
          <a:p>
            <a:endParaRPr lang="en-AU" dirty="0"/>
          </a:p>
          <a:p>
            <a:r>
              <a:rPr lang="en-AU" dirty="0"/>
              <a:t>Note:</a:t>
            </a:r>
            <a:r>
              <a:rPr lang="en-AU" baseline="0" dirty="0"/>
              <a:t> in discussions we often use the term ‘weight’ to describe how heavy something is. </a:t>
            </a:r>
            <a:r>
              <a:rPr lang="en-GB" b="0" i="0" baseline="0" dirty="0">
                <a:solidFill>
                  <a:srgbClr val="0D0D0D"/>
                </a:solidFill>
                <a:effectLst/>
                <a:latin typeface="Söhne"/>
              </a:rPr>
              <a:t>W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eight is the force exerted on an object due to gravity.</a:t>
            </a:r>
            <a:endParaRPr lang="en-AU" baseline="0" dirty="0"/>
          </a:p>
          <a:p>
            <a:r>
              <a:rPr lang="en-AU" baseline="0" dirty="0"/>
              <a:t>The correct term is ‘mass’ and is commonly measured in grams and kilograms. </a:t>
            </a:r>
          </a:p>
          <a:p>
            <a:endParaRPr lang="en-A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Answer for Q 1 is C 500g; </a:t>
            </a:r>
            <a:r>
              <a:rPr lang="en-AU" sz="1200" dirty="0"/>
              <a:t>Weight females (average) 2.0 kg,</a:t>
            </a:r>
            <a:r>
              <a:rPr lang="en-AU" sz="1200" baseline="0" dirty="0"/>
              <a:t> </a:t>
            </a:r>
            <a:r>
              <a:rPr lang="en-AU" sz="1200" dirty="0"/>
              <a:t>Weight males (average) 1.5kg difference</a:t>
            </a:r>
            <a:r>
              <a:rPr lang="en-AU" sz="1200" baseline="0" dirty="0"/>
              <a:t> </a:t>
            </a:r>
            <a:r>
              <a:rPr lang="en-AU" sz="1200" dirty="0"/>
              <a:t>500g or half a kilogram.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Answer for Q 2 is 2.1kg to 2.8kg;  7 days multiplied by 300-400 g a day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424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52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may notice: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wingspan for all four birds is longer than their body length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raptors have a large wingspan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longer the body length, the longer the wingspan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b</a:t>
            </a:r>
            <a:r>
              <a:rPr lang="en-AU" sz="1200" u="none" strike="noStrike" dirty="0">
                <a:effectLst/>
              </a:rPr>
              <a:t>udgerigar has a small wingspan.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48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Introduce the side-by-side column graph. </a:t>
            </a:r>
          </a:p>
          <a:p>
            <a:r>
              <a:rPr lang="en-AU" dirty="0"/>
              <a:t>You may want to use the Excel spreadsheet provided as a teaching tool and demonstrate how to create a chart.</a:t>
            </a:r>
          </a:p>
          <a:p>
            <a:endParaRPr lang="en-A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Explain that the data in the table is provided as a range for example the Andean condor’s body length was on average between </a:t>
            </a:r>
            <a:r>
              <a:rPr lang="en-US" sz="1200" b="0" i="0" u="none" strike="noStrike" baseline="0" noProof="0" dirty="0">
                <a:solidFill>
                  <a:srgbClr val="1F497D"/>
                </a:solidFill>
                <a:latin typeface="Calibri"/>
              </a:rPr>
              <a:t>120</a:t>
            </a:r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–</a:t>
            </a:r>
            <a:r>
              <a:rPr lang="en-US" sz="1200" b="0" i="0" u="none" strike="noStrike" baseline="0" noProof="0" dirty="0">
                <a:solidFill>
                  <a:srgbClr val="1F497D"/>
                </a:solidFill>
                <a:latin typeface="Calibri"/>
              </a:rPr>
              <a:t>130 cm.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noProof="0" dirty="0">
                <a:solidFill>
                  <a:srgbClr val="1F497D"/>
                </a:solidFill>
                <a:latin typeface="Calibri"/>
              </a:rPr>
              <a:t>For our purposes we chose the middle value of 125 as the body length was between 120</a:t>
            </a:r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–</a:t>
            </a:r>
            <a:r>
              <a:rPr lang="en-US" sz="1200" b="0" i="0" u="none" strike="noStrike" baseline="0" noProof="0" dirty="0">
                <a:solidFill>
                  <a:srgbClr val="1F497D"/>
                </a:solidFill>
                <a:latin typeface="Calibri"/>
              </a:rPr>
              <a:t>130 cm.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noProof="0" dirty="0">
                <a:solidFill>
                  <a:srgbClr val="1F497D"/>
                </a:solidFill>
                <a:latin typeface="Calibri"/>
              </a:rPr>
              <a:t>The same process needs to be followed for the remaining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19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DC851-74AE-9703-9F5A-21BB7E1D4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9727D-CB26-219F-1384-46C68C740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FA30F-13C9-D7C1-4361-2CA612287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 this visualisation students may suggest that the </a:t>
            </a:r>
            <a:r>
              <a:rPr lang="en-AU" baseline="0" dirty="0"/>
              <a:t>body length is less than half the wingspan for all four bird species. </a:t>
            </a:r>
          </a:p>
          <a:p>
            <a:r>
              <a:rPr lang="en-AU" baseline="0" dirty="0"/>
              <a:t>Mathematically we can calculate the relationship by dividing the wingspan by the body length</a:t>
            </a:r>
          </a:p>
          <a:p>
            <a:endParaRPr lang="en-A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Explain to students that the data in the table was a range for example the Andean condor’s body length was on average between </a:t>
            </a:r>
            <a:r>
              <a:rPr lang="en-US" sz="1200" b="0" i="0" u="none" strike="noStrike" baseline="0" noProof="0" dirty="0">
                <a:solidFill>
                  <a:srgbClr val="1F497D"/>
                </a:solidFill>
                <a:latin typeface="Calibri"/>
              </a:rPr>
              <a:t>120 - 130cm.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noProof="0" dirty="0">
                <a:solidFill>
                  <a:srgbClr val="1F497D"/>
                </a:solidFill>
                <a:latin typeface="Calibri"/>
              </a:rPr>
              <a:t>For our purposes we chose the middle value of 125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noProof="0" dirty="0">
                <a:solidFill>
                  <a:srgbClr val="1F497D"/>
                </a:solidFill>
                <a:latin typeface="Calibri"/>
              </a:rPr>
              <a:t>The same process was followed for the data given as a range; the middle value was chosen. </a:t>
            </a:r>
            <a:endParaRPr lang="en-US" dirty="0"/>
          </a:p>
          <a:p>
            <a:r>
              <a:rPr lang="en-GB" baseline="0" dirty="0"/>
              <a:t>side-by-side comparison of wingspan and body length of four bird species. Each bird is represented as two columns with a data label. </a:t>
            </a:r>
            <a:endParaRPr lang="en-AU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5839E-DFFB-79E1-08CA-18196D156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248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F113F-FDBC-0E9E-0F76-7CCE4E05C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71C74-2D3B-EF1E-0B70-7A2620506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6EDB0-0566-DC1E-9EA8-F7949B073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Use questioning to prompt students to describe the </a:t>
            </a:r>
            <a:r>
              <a:rPr lang="en-US" sz="1200" dirty="0">
                <a:cs typeface="Calibri"/>
              </a:rPr>
              <a:t>relationship between body length and wingspan.</a:t>
            </a:r>
          </a:p>
          <a:p>
            <a:r>
              <a:rPr lang="en-AU" baseline="0" dirty="0"/>
              <a:t>Model the Andean condor: 300 divided by 125 is approximately 2.4</a:t>
            </a:r>
          </a:p>
          <a:p>
            <a:r>
              <a:rPr lang="en-AU" baseline="0" dirty="0"/>
              <a:t>The </a:t>
            </a:r>
            <a:r>
              <a:rPr lang="en-GB" sz="12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White-bellied sea eagle is 2.5 and the</a:t>
            </a:r>
            <a:r>
              <a:rPr lang="en-GB" dirty="0"/>
              <a:t> </a:t>
            </a:r>
            <a:r>
              <a:rPr lang="en-GB" sz="12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Powerful owl is 2.4</a:t>
            </a:r>
          </a:p>
          <a:p>
            <a:r>
              <a:rPr lang="en-GB" sz="12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Students may note these are all raptors and are all close to 2.5</a:t>
            </a:r>
          </a:p>
          <a:p>
            <a:r>
              <a:rPr lang="en-GB" sz="12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The budgerigar,</a:t>
            </a:r>
            <a:r>
              <a:rPr lang="en-GB" dirty="0"/>
              <a:t> however, is 1.7 and is a parrot and not a raptor.</a:t>
            </a:r>
          </a:p>
          <a:p>
            <a:endParaRPr lang="en-AU" dirty="0"/>
          </a:p>
          <a:p>
            <a:r>
              <a:rPr lang="en-US" sz="1200" dirty="0">
                <a:cs typeface="Calibri"/>
              </a:rPr>
              <a:t>Interpreting the table of data students may draw conclusions such as:</a:t>
            </a:r>
          </a:p>
          <a:p>
            <a:r>
              <a:rPr lang="en-US" sz="1200" dirty="0">
                <a:cs typeface="Calibri"/>
              </a:rPr>
              <a:t>For </a:t>
            </a:r>
            <a:r>
              <a:rPr lang="en-GB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Andean condor, 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White-bellied sea eagle and 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Powerful owl </a:t>
            </a:r>
            <a:r>
              <a:rPr lang="en-US" sz="1200" dirty="0">
                <a:cs typeface="Calibri"/>
              </a:rPr>
              <a:t>which are all raptors the  wingspan is approximately 2.5 times bigger than the body length. </a:t>
            </a:r>
          </a:p>
          <a:p>
            <a:r>
              <a:rPr lang="en-US" sz="1200" dirty="0">
                <a:cs typeface="Calibri"/>
              </a:rPr>
              <a:t>The budgerigar in comparison the wingspan is approximately 1.7 times bigger than the body length. </a:t>
            </a:r>
          </a:p>
          <a:p>
            <a:endParaRPr lang="en-US" sz="1200" dirty="0"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DA995-D6B6-F4D9-084E-2696068C3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67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Use questioning to prompt students to describe the </a:t>
            </a:r>
            <a:r>
              <a:rPr lang="en-US" sz="1200" dirty="0">
                <a:cs typeface="Calibri"/>
              </a:rPr>
              <a:t>relationship between body length and wingspan on this graph called a scatter plot. </a:t>
            </a:r>
          </a:p>
          <a:p>
            <a:r>
              <a:rPr lang="en-US" sz="1200" dirty="0">
                <a:cs typeface="Calibri"/>
              </a:rPr>
              <a:t>For </a:t>
            </a:r>
            <a:r>
              <a:rPr lang="en-GB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Andean condor, 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White-bellied sea eagle and 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Powerful owl </a:t>
            </a:r>
            <a:r>
              <a:rPr lang="en-GB" dirty="0"/>
              <a:t> </a:t>
            </a:r>
            <a:r>
              <a:rPr lang="en-US" sz="1200" dirty="0">
                <a:cs typeface="Calibri"/>
              </a:rPr>
              <a:t>which are all raptors the  wingspan is approximately 2.5 times bigger than the body length. </a:t>
            </a:r>
          </a:p>
          <a:p>
            <a:r>
              <a:rPr lang="en-US" sz="1200" dirty="0">
                <a:cs typeface="Calibri"/>
              </a:rPr>
              <a:t>Students may notice that the 4 points roughly make a straight line. </a:t>
            </a:r>
          </a:p>
          <a:p>
            <a:r>
              <a:rPr lang="en-US" sz="1200" dirty="0">
                <a:cs typeface="Calibri"/>
              </a:rPr>
              <a:t>Ask students to predict if a bird had a body length of 100 what might you expect its wingspan to be? Why? (they may suggest 250cm if it follows the pattern) </a:t>
            </a:r>
          </a:p>
          <a:p>
            <a:r>
              <a:rPr lang="en-US" sz="1200" dirty="0">
                <a:cs typeface="Calibri"/>
              </a:rPr>
              <a:t>What about a bird with a body length of 40? What would you expect its wingspan to be? (Students may suggest about 100 if it follows the same pattern). </a:t>
            </a:r>
          </a:p>
          <a:p>
            <a:r>
              <a:rPr lang="en-US" sz="1200" dirty="0">
                <a:cs typeface="Calibri"/>
              </a:rPr>
              <a:t>Mathematically you could show that as 2.5 x 40 =100 </a:t>
            </a:r>
          </a:p>
          <a:p>
            <a:endParaRPr lang="en-US" sz="1200" dirty="0"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36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mathematicshub.edu.a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meo.com/17106950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cid:A933BA70-32E1-40AA-848A-8BD45C5111F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2D92B23-2727-FD16-7723-ADF1C1123F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Flight of the osprey</a:t>
            </a:r>
            <a:endParaRPr lang="en-AU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F1EA74F-82EC-A729-63CA-EED31BC51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78619"/>
            <a:ext cx="64008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cs typeface="Calibri"/>
              </a:rPr>
              <a:t>Bird dimensions </a:t>
            </a:r>
          </a:p>
        </p:txBody>
      </p:sp>
      <p:pic>
        <p:nvPicPr>
          <p:cNvPr id="2" name="Picture 1" descr="A logo for a science company">
            <a:extLst>
              <a:ext uri="{FF2B5EF4-FFF2-40B4-BE49-F238E27FC236}">
                <a16:creationId xmlns:a16="http://schemas.microsoft.com/office/drawing/2014/main" id="{09B1E00C-D106-B956-6949-6D280130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698" y="-2422"/>
            <a:ext cx="1190625" cy="847725"/>
          </a:xfrm>
          <a:prstGeom prst="rect">
            <a:avLst/>
          </a:prstGeom>
        </p:spPr>
      </p:pic>
      <p:pic>
        <p:nvPicPr>
          <p:cNvPr id="3" name="Picture 2" descr="A logo with text and birds">
            <a:extLst>
              <a:ext uri="{FF2B5EF4-FFF2-40B4-BE49-F238E27FC236}">
                <a16:creationId xmlns:a16="http://schemas.microsoft.com/office/drawing/2014/main" id="{C1781FE4-9D94-53EE-0297-001D2A486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124" y="72648"/>
            <a:ext cx="7429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6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3900E-4CF1-35F1-2C69-CCCD292DE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AA33-4193-612B-CE7A-1AD0994A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232" y="426852"/>
            <a:ext cx="6851104" cy="42027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cs typeface="Calibri"/>
              </a:rPr>
              <a:t>Can you see a relationship between body length and wingspan? 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7C829-4770-5721-2DA4-7FE58F88D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00" y="1424238"/>
            <a:ext cx="6600000" cy="4009524"/>
          </a:xfrm>
          <a:prstGeom prst="rect">
            <a:avLst/>
          </a:prstGeom>
        </p:spPr>
      </p:pic>
      <p:pic>
        <p:nvPicPr>
          <p:cNvPr id="7" name="Picture 6" descr="Wingspan versus body length of 4 bird species plotted on graph.">
            <a:extLst>
              <a:ext uri="{FF2B5EF4-FFF2-40B4-BE49-F238E27FC236}">
                <a16:creationId xmlns:a16="http://schemas.microsoft.com/office/drawing/2014/main" id="{BD41F560-A502-EDD1-71BE-AE37FB661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00" y="1424238"/>
            <a:ext cx="6600000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FF1EB-F8FC-487A-0BA3-028AD8D3B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B2FE-5B8B-9C06-2A13-ACBD7F58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17" y="405081"/>
            <a:ext cx="6851104" cy="42027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cs typeface="Calibri"/>
              </a:rPr>
              <a:t>Report your findings on the osprey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D39B004-B597-743A-1E26-DF0A62DAC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7850" y="1361247"/>
            <a:ext cx="5050971" cy="3178096"/>
          </a:xfrm>
          <a:prstGeom prst="wedgeRoundRectCallout">
            <a:avLst>
              <a:gd name="adj1" fmla="val -47677"/>
              <a:gd name="adj2" fmla="val 666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have you discovered about the wingspan and body length of birds?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Provide a brief report for our research team with your conclusions together with any visualisations you have created. 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How does the wingspan and body length of an osprey compare to other raptors? </a:t>
            </a:r>
          </a:p>
        </p:txBody>
      </p:sp>
      <p:sp>
        <p:nvSpPr>
          <p:cNvPr id="3" name="Oval 2" descr="Image of a woman with long blond hair">
            <a:extLst>
              <a:ext uri="{FF2B5EF4-FFF2-40B4-BE49-F238E27FC236}">
                <a16:creationId xmlns:a16="http://schemas.microsoft.com/office/drawing/2014/main" id="{81849A7B-310F-6FA9-D61D-64AA3C57058F}"/>
              </a:ext>
            </a:extLst>
          </p:cNvPr>
          <p:cNvSpPr/>
          <p:nvPr/>
        </p:nvSpPr>
        <p:spPr>
          <a:xfrm>
            <a:off x="1335982" y="4532804"/>
            <a:ext cx="1351868" cy="128603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BC2F7-05F9-E998-E809-50DC1E7B3E14}"/>
              </a:ext>
            </a:extLst>
          </p:cNvPr>
          <p:cNvSpPr txBox="1"/>
          <p:nvPr/>
        </p:nvSpPr>
        <p:spPr>
          <a:xfrm>
            <a:off x="147100" y="5818838"/>
            <a:ext cx="29777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6616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72840-3B8C-0757-E77C-8A0208242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D3AC609-5AD8-41DC-E8E4-7F4CFC354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973" y="868476"/>
            <a:ext cx="5591026" cy="106002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54164A-1A5E-98FF-F201-DC2FEF1F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10" y="198252"/>
            <a:ext cx="6715494" cy="420276"/>
          </a:xfrm>
        </p:spPr>
        <p:txBody>
          <a:bodyPr>
            <a:normAutofit fontScale="90000"/>
          </a:bodyPr>
          <a:lstStyle/>
          <a:p>
            <a:r>
              <a:rPr lang="en-AU" dirty="0">
                <a:ea typeface="Calibri"/>
                <a:cs typeface="Calibri"/>
              </a:rPr>
              <a:t>Research complete (for now)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B8D02-2918-334E-1F40-4742CFA5DAC8}"/>
              </a:ext>
            </a:extLst>
          </p:cNvPr>
          <p:cNvSpPr txBox="1"/>
          <p:nvPr/>
        </p:nvSpPr>
        <p:spPr>
          <a:xfrm>
            <a:off x="576127" y="833455"/>
            <a:ext cx="588813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 dirty="0"/>
              <a:t>Thanks, you </a:t>
            </a:r>
            <a:r>
              <a:rPr lang="en-AU" sz="2000" dirty="0">
                <a:cs typeface="Calibri"/>
              </a:rPr>
              <a:t>really know some  important information from today's research. </a:t>
            </a:r>
            <a:endParaRPr lang="en-US" dirty="0"/>
          </a:p>
          <a:p>
            <a:r>
              <a:rPr lang="en-AU" sz="2000" dirty="0">
                <a:cs typeface="Calibri"/>
              </a:rPr>
              <a:t>My team will need your help again soon. </a:t>
            </a:r>
            <a:r>
              <a:rPr lang="en-US" sz="2000" dirty="0">
                <a:ea typeface="Calibri"/>
                <a:cs typeface="Calibri"/>
              </a:rPr>
              <a:t> </a:t>
            </a:r>
            <a:endParaRPr lang="en-US" dirty="0"/>
          </a:p>
          <a:p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2" name="Content Placeholder 1" descr="A person with long blonde hair wearing a parachute">
            <a:extLst>
              <a:ext uri="{FF2B5EF4-FFF2-40B4-BE49-F238E27FC236}">
                <a16:creationId xmlns:a16="http://schemas.microsoft.com/office/drawing/2014/main" id="{7D07797E-4F55-A23B-5BAA-97550AAB4D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83" y="2107309"/>
            <a:ext cx="5588430" cy="33567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3A602-1D00-21BE-9640-785130D2A221}"/>
              </a:ext>
            </a:extLst>
          </p:cNvPr>
          <p:cNvSpPr txBox="1"/>
          <p:nvPr/>
        </p:nvSpPr>
        <p:spPr>
          <a:xfrm>
            <a:off x="576127" y="546407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217968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59640-80C5-10FD-C25B-599D181F2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E33FDF-05C4-EFD0-9E0A-25DD852A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10" y="198252"/>
            <a:ext cx="4865384" cy="420276"/>
          </a:xfrm>
        </p:spPr>
        <p:txBody>
          <a:bodyPr>
            <a:normAutofit fontScale="90000"/>
          </a:bodyPr>
          <a:lstStyle/>
          <a:p>
            <a:r>
              <a:rPr lang="en-AU" dirty="0">
                <a:ea typeface="Calibri"/>
                <a:cs typeface="Calibri"/>
              </a:rPr>
              <a:t>Today’s task</a:t>
            </a:r>
            <a:endParaRPr lang="en-AU" dirty="0"/>
          </a:p>
        </p:txBody>
      </p:sp>
      <p:pic>
        <p:nvPicPr>
          <p:cNvPr id="2" name="Content Placeholder 1" descr="A person with long blonde hair wearing a parachute">
            <a:extLst>
              <a:ext uri="{FF2B5EF4-FFF2-40B4-BE49-F238E27FC236}">
                <a16:creationId xmlns:a16="http://schemas.microsoft.com/office/drawing/2014/main" id="{F55F46B7-8A1F-71B7-53F8-5489A34F61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32" y="1603614"/>
            <a:ext cx="5588430" cy="3356763"/>
          </a:xfr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551BAB3-7C26-D454-0F60-D677484A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525" y="736170"/>
            <a:ext cx="3845516" cy="1084881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10A5E-9737-49A5-C164-4C448A5785EC}"/>
              </a:ext>
            </a:extLst>
          </p:cNvPr>
          <p:cNvSpPr txBox="1"/>
          <p:nvPr/>
        </p:nvSpPr>
        <p:spPr>
          <a:xfrm>
            <a:off x="1340604" y="962832"/>
            <a:ext cx="32565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>
                <a:ea typeface="+mn-lt"/>
                <a:cs typeface="+mn-lt"/>
              </a:rPr>
              <a:t>Ready for some more work as a junior researcher?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D2600-88FF-62B9-AC47-B45F8D06A9E0}"/>
              </a:ext>
            </a:extLst>
          </p:cNvPr>
          <p:cNvSpPr txBox="1"/>
          <p:nvPr/>
        </p:nvSpPr>
        <p:spPr>
          <a:xfrm>
            <a:off x="409493" y="496037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64345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E85899-198D-B629-2336-B710F430C4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90773" y="302868"/>
            <a:ext cx="230425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Osprey diet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89BBC11C-9157-18B4-1848-123EBA251461}"/>
              </a:ext>
            </a:extLst>
          </p:cNvPr>
          <p:cNvSpPr txBox="1">
            <a:spLocks/>
          </p:cNvSpPr>
          <p:nvPr/>
        </p:nvSpPr>
        <p:spPr>
          <a:xfrm>
            <a:off x="182289" y="1154547"/>
            <a:ext cx="634882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0" dirty="0"/>
              <a:t>Ospreys hunt for food – it’s a battle they need to win to survive! </a:t>
            </a:r>
            <a:endParaRPr lang="en-US" dirty="0"/>
          </a:p>
          <a:p>
            <a:r>
              <a:rPr lang="en-AU" sz="1800" b="0" dirty="0">
                <a:cs typeface="Calibri"/>
              </a:rPr>
              <a:t>The osprey is a raptor bird and survives on a diet of fish only.</a:t>
            </a:r>
          </a:p>
          <a:p>
            <a:endParaRPr lang="en-AU" sz="1800" b="0" dirty="0">
              <a:cs typeface="Calibri"/>
            </a:endParaRPr>
          </a:p>
        </p:txBody>
      </p:sp>
      <p:pic>
        <p:nvPicPr>
          <p:cNvPr id="5" name="Picture 4" descr="A bird with wings spread and a fish in the air">
            <a:extLst>
              <a:ext uri="{FF2B5EF4-FFF2-40B4-BE49-F238E27FC236}">
                <a16:creationId xmlns:a16="http://schemas.microsoft.com/office/drawing/2014/main" id="{7DD2E3F6-DB32-3E45-9D42-CBC0DE5C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84" y="1811465"/>
            <a:ext cx="6303085" cy="34903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6EDBF4-7476-70AE-0D4C-587B3AF518F6}"/>
              </a:ext>
            </a:extLst>
          </p:cNvPr>
          <p:cNvSpPr txBox="1"/>
          <p:nvPr/>
        </p:nvSpPr>
        <p:spPr>
          <a:xfrm>
            <a:off x="299384" y="5347151"/>
            <a:ext cx="57370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dirty="0">
                <a:cs typeface="Segoe UI"/>
              </a:rPr>
              <a:t>Watch this 2 min </a:t>
            </a:r>
            <a:r>
              <a:rPr lang="en-AU" dirty="0">
                <a:cs typeface="Segoe UI"/>
                <a:hlinkClick r:id="rId4"/>
              </a:rPr>
              <a:t>video</a:t>
            </a:r>
            <a:r>
              <a:rPr lang="en-AU" dirty="0">
                <a:cs typeface="Segoe UI"/>
              </a:rPr>
              <a:t> of the Osprey hunting for fish. </a:t>
            </a:r>
          </a:p>
          <a:p>
            <a:r>
              <a:rPr lang="en-AU" dirty="0">
                <a:cs typeface="Segoe UI"/>
              </a:rPr>
              <a:t>As you watch estimate the size of its wings!​</a:t>
            </a:r>
          </a:p>
        </p:txBody>
      </p:sp>
    </p:spTree>
    <p:extLst>
      <p:ext uri="{BB962C8B-B14F-4D97-AF65-F5344CB8AC3E}">
        <p14:creationId xmlns:p14="http://schemas.microsoft.com/office/powerpoint/2010/main" val="393834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240B9FA-4FAE-360D-AF64-7EC7E08F8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4706" y="320463"/>
            <a:ext cx="6851650" cy="420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Know your Osprey! A Quick quiz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5E0F4-A9AF-4E8C-49C3-CD6F64AFAB98}"/>
              </a:ext>
            </a:extLst>
          </p:cNvPr>
          <p:cNvSpPr txBox="1"/>
          <p:nvPr/>
        </p:nvSpPr>
        <p:spPr>
          <a:xfrm>
            <a:off x="251519" y="10017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chemeClr val="tx1"/>
                </a:solidFill>
              </a:rPr>
              <a:t>Osprey – Bird of Prey </a:t>
            </a: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ADC8F64B-DC2E-5905-EBBF-78226296A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284726"/>
              </p:ext>
            </p:extLst>
          </p:nvPr>
        </p:nvGraphicFramePr>
        <p:xfrm>
          <a:off x="251519" y="1402569"/>
          <a:ext cx="5810954" cy="430874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99795">
                  <a:extLst>
                    <a:ext uri="{9D8B030D-6E8A-4147-A177-3AD203B41FA5}">
                      <a16:colId xmlns:a16="http://schemas.microsoft.com/office/drawing/2014/main" val="3223317138"/>
                    </a:ext>
                  </a:extLst>
                </a:gridCol>
                <a:gridCol w="3711159">
                  <a:extLst>
                    <a:ext uri="{9D8B030D-6E8A-4147-A177-3AD203B41FA5}">
                      <a16:colId xmlns:a16="http://schemas.microsoft.com/office/drawing/2014/main" val="3194687455"/>
                    </a:ext>
                  </a:extLst>
                </a:gridCol>
              </a:tblGrid>
              <a:tr h="279449">
                <a:tc>
                  <a:txBody>
                    <a:bodyPr/>
                    <a:lstStyle/>
                    <a:p>
                      <a:pPr algn="l"/>
                      <a:r>
                        <a:rPr lang="en-AU" sz="1600" b="1" dirty="0">
                          <a:solidFill>
                            <a:schemeClr val="tx1"/>
                          </a:solidFill>
                        </a:rPr>
                        <a:t>About the osprey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b="1" dirty="0">
                          <a:solidFill>
                            <a:schemeClr val="tx1"/>
                          </a:solidFill>
                        </a:rPr>
                        <a:t>Information and measurements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6254196"/>
                  </a:ext>
                </a:extLst>
              </a:tr>
              <a:tr h="265118">
                <a:tc>
                  <a:txBody>
                    <a:bodyPr/>
                    <a:lstStyle/>
                    <a:p>
                      <a:r>
                        <a:rPr lang="en-AU" sz="1600" dirty="0"/>
                        <a:t>Body length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55–62 cm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34144"/>
                  </a:ext>
                </a:extLst>
              </a:tr>
              <a:tr h="265118">
                <a:tc>
                  <a:txBody>
                    <a:bodyPr/>
                    <a:lstStyle/>
                    <a:p>
                      <a:r>
                        <a:rPr lang="en-AU" sz="1600" dirty="0"/>
                        <a:t>Wingspan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145–180 cm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5611329"/>
                  </a:ext>
                </a:extLst>
              </a:tr>
              <a:tr h="265118">
                <a:tc>
                  <a:txBody>
                    <a:bodyPr/>
                    <a:lstStyle/>
                    <a:p>
                      <a:r>
                        <a:rPr lang="en-AU" sz="1600"/>
                        <a:t>Lifespan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30 years in wild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7035625"/>
                  </a:ext>
                </a:extLst>
              </a:tr>
              <a:tr h="265118">
                <a:tc>
                  <a:txBody>
                    <a:bodyPr/>
                    <a:lstStyle/>
                    <a:p>
                      <a:r>
                        <a:rPr lang="en-AU" sz="1600" dirty="0"/>
                        <a:t>Weight females (average)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1.6–2.0 kg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172437"/>
                  </a:ext>
                </a:extLst>
              </a:tr>
              <a:tr h="265118">
                <a:tc>
                  <a:txBody>
                    <a:bodyPr/>
                    <a:lstStyle/>
                    <a:p>
                      <a:r>
                        <a:rPr lang="en-AU" sz="1600" dirty="0"/>
                        <a:t>Weight males (average)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1.2–1.5kg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1435074"/>
                  </a:ext>
                </a:extLst>
              </a:tr>
              <a:tr h="346983">
                <a:tc>
                  <a:txBody>
                    <a:bodyPr/>
                    <a:lstStyle/>
                    <a:p>
                      <a:r>
                        <a:rPr lang="en-AU" sz="1600" dirty="0"/>
                        <a:t>Colour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Dark brown with white on chests and legs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0076629"/>
                  </a:ext>
                </a:extLst>
              </a:tr>
              <a:tr h="265118">
                <a:tc>
                  <a:txBody>
                    <a:bodyPr/>
                    <a:lstStyle/>
                    <a:p>
                      <a:r>
                        <a:rPr lang="en-AU" sz="1600"/>
                        <a:t>Diet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Fish 300–400 g a day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1581955"/>
                  </a:ext>
                </a:extLst>
              </a:tr>
              <a:tr h="330708">
                <a:tc>
                  <a:txBody>
                    <a:bodyPr/>
                    <a:lstStyle/>
                    <a:p>
                      <a:r>
                        <a:rPr lang="en-AU" sz="1600"/>
                        <a:t>Location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All continents except Antarctica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5948599"/>
                  </a:ext>
                </a:extLst>
              </a:tr>
              <a:tr h="322050">
                <a:tc>
                  <a:txBody>
                    <a:bodyPr/>
                    <a:lstStyle/>
                    <a:p>
                      <a:r>
                        <a:rPr lang="en-AU" sz="1600" dirty="0"/>
                        <a:t>Habitat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Lakes, rivers, estuaries and coastal waterways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8319605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r>
                        <a:rPr lang="en-AU" sz="1600"/>
                        <a:t>Breeding season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March to September in the UK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8522279"/>
                  </a:ext>
                </a:extLst>
              </a:tr>
              <a:tr h="265118">
                <a:tc>
                  <a:txBody>
                    <a:bodyPr/>
                    <a:lstStyle/>
                    <a:p>
                      <a:r>
                        <a:rPr lang="en-AU" sz="1600"/>
                        <a:t>Young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2- 4 eggs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494463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219967F-FD02-D9E1-5AD4-04941E8D0154}"/>
              </a:ext>
            </a:extLst>
          </p:cNvPr>
          <p:cNvSpPr txBox="1"/>
          <p:nvPr/>
        </p:nvSpPr>
        <p:spPr>
          <a:xfrm>
            <a:off x="6799810" y="1336692"/>
            <a:ext cx="2288219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1. The difference in maximum average mass between females and males maximum average is:</a:t>
            </a:r>
          </a:p>
          <a:p>
            <a:pPr marL="600075" lvl="1" indent="-257175">
              <a:buFont typeface="+mj-lt"/>
              <a:buAutoNum type="alphaUcPeriod"/>
            </a:pPr>
            <a:r>
              <a:rPr lang="en-AU" sz="1600" dirty="0"/>
              <a:t>5 g</a:t>
            </a:r>
            <a:endParaRPr lang="en-AU" sz="1600" dirty="0">
              <a:cs typeface="Calibri"/>
            </a:endParaRPr>
          </a:p>
          <a:p>
            <a:pPr marL="600075" lvl="1" indent="-257175">
              <a:buFont typeface="+mj-lt"/>
              <a:buAutoNum type="alphaUcPeriod"/>
            </a:pPr>
            <a:r>
              <a:rPr lang="en-AU" sz="1600" dirty="0"/>
              <a:t>50 g</a:t>
            </a:r>
            <a:endParaRPr lang="en-AU" sz="1600" dirty="0">
              <a:cs typeface="Calibri"/>
            </a:endParaRPr>
          </a:p>
          <a:p>
            <a:pPr marL="600075" lvl="1" indent="-257175">
              <a:buFont typeface="+mj-lt"/>
              <a:buAutoNum type="alphaUcPeriod"/>
            </a:pPr>
            <a:r>
              <a:rPr lang="en-AU" sz="1600" dirty="0"/>
              <a:t>500 g </a:t>
            </a:r>
            <a:endParaRPr lang="en-AU" sz="1600" dirty="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FBFEE1-D3E6-E695-AB72-A3BF27412ADF}"/>
              </a:ext>
            </a:extLst>
          </p:cNvPr>
          <p:cNvSpPr txBox="1"/>
          <p:nvPr/>
        </p:nvSpPr>
        <p:spPr>
          <a:xfrm>
            <a:off x="6799810" y="3429000"/>
            <a:ext cx="2407800" cy="17774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2. Osprey need 300–400 g of fish in their diet a day. In a week they need:</a:t>
            </a:r>
          </a:p>
          <a:p>
            <a:pPr marL="600075" lvl="1" indent="-257175">
              <a:buFont typeface="+mj-lt"/>
              <a:buAutoNum type="alphaUcPeriod"/>
            </a:pPr>
            <a:r>
              <a:rPr lang="en-AU" sz="1600" dirty="0"/>
              <a:t>210 g to 280 g</a:t>
            </a:r>
            <a:endParaRPr lang="en-AU" sz="1600" dirty="0">
              <a:cs typeface="Calibri"/>
            </a:endParaRPr>
          </a:p>
          <a:p>
            <a:pPr marL="600075" lvl="1" indent="-257175">
              <a:buFont typeface="+mj-lt"/>
              <a:buAutoNum type="alphaUcPeriod"/>
            </a:pPr>
            <a:r>
              <a:rPr lang="en-AU" sz="1600" dirty="0"/>
              <a:t>2.1 kg to 2.8 kg </a:t>
            </a:r>
          </a:p>
          <a:p>
            <a:pPr marL="600075" lvl="1" indent="-257175">
              <a:buFont typeface="+mj-lt"/>
              <a:buAutoNum type="alphaUcPeriod"/>
            </a:pPr>
            <a:r>
              <a:rPr lang="en-AU" sz="1600" dirty="0"/>
              <a:t>2100 kg to 2800 kg </a:t>
            </a:r>
            <a:endParaRPr lang="en-AU" sz="1600" dirty="0">
              <a:cs typeface="Calibri"/>
            </a:endParaRPr>
          </a:p>
          <a:p>
            <a:pPr marL="600075" lvl="1" indent="-257175">
              <a:buFont typeface="+mj-lt"/>
              <a:buAutoNum type="alphaUcPeriod"/>
            </a:pP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252778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006A7F0-EE62-CD19-E987-739B65C34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27190" y="-10100363"/>
            <a:ext cx="540932" cy="23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F544D9-B67D-6CB7-B42C-9A82A23A1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1367"/>
              </p:ext>
            </p:extLst>
          </p:nvPr>
        </p:nvGraphicFramePr>
        <p:xfrm>
          <a:off x="3527190" y="-7082977"/>
          <a:ext cx="45719" cy="28476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5719">
                  <a:extLst>
                    <a:ext uri="{9D8B030D-6E8A-4147-A177-3AD203B41FA5}">
                      <a16:colId xmlns:a16="http://schemas.microsoft.com/office/drawing/2014/main" val="104004452"/>
                    </a:ext>
                  </a:extLst>
                </a:gridCol>
              </a:tblGrid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104619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204797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920270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13437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46333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28474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741371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97102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050437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599327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863444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859689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8489"/>
                  </a:ext>
                </a:extLst>
              </a:tr>
              <a:tr h="1312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62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875F161-AE9A-A2BE-2D8C-BCE5923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7836" y="3956547"/>
            <a:ext cx="29000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i="1" dirty="0"/>
              <a:t>Image credit Nerida McGeachie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240B9FA-4FAE-360D-AF64-7EC7E08F8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9491" y="145535"/>
            <a:ext cx="685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295283"/>
                </a:solidFill>
              </a:rPr>
              <a:t>Body length versus wingspan</a:t>
            </a:r>
            <a:endParaRPr lang="en-US" dirty="0"/>
          </a:p>
        </p:txBody>
      </p:sp>
      <p:pic>
        <p:nvPicPr>
          <p:cNvPr id="6" name="A933BA70-32E1-40AA-848A-8BD45C5111F1" descr="A person with arms spread out like a bird with a bird behind them &#10;">
            <a:extLst>
              <a:ext uri="{FF2B5EF4-FFF2-40B4-BE49-F238E27FC236}">
                <a16:creationId xmlns:a16="http://schemas.microsoft.com/office/drawing/2014/main" id="{1F19EE5C-9B47-79DB-15FE-4AC43B3B2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b="36000"/>
          <a:stretch>
            <a:fillRect/>
          </a:stretch>
        </p:blipFill>
        <p:spPr bwMode="auto">
          <a:xfrm>
            <a:off x="332960" y="811558"/>
            <a:ext cx="6009476" cy="31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168797-D86F-AC19-55AA-83ED070062F1}"/>
              </a:ext>
            </a:extLst>
          </p:cNvPr>
          <p:cNvSpPr txBox="1"/>
          <p:nvPr/>
        </p:nvSpPr>
        <p:spPr>
          <a:xfrm>
            <a:off x="178073" y="4530236"/>
            <a:ext cx="3159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AU" sz="1800" b="0" dirty="0">
                <a:solidFill>
                  <a:schemeClr val="tx1"/>
                </a:solidFill>
              </a:rPr>
              <a:t>Osprey measurements 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F7F8DA-06BE-0ADA-82CB-8AB9AE9AB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28384"/>
              </p:ext>
            </p:extLst>
          </p:nvPr>
        </p:nvGraphicFramePr>
        <p:xfrm>
          <a:off x="178073" y="4899568"/>
          <a:ext cx="3159625" cy="88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61">
                  <a:extLst>
                    <a:ext uri="{9D8B030D-6E8A-4147-A177-3AD203B41FA5}">
                      <a16:colId xmlns:a16="http://schemas.microsoft.com/office/drawing/2014/main" val="632368193"/>
                    </a:ext>
                  </a:extLst>
                </a:gridCol>
                <a:gridCol w="1702764">
                  <a:extLst>
                    <a:ext uri="{9D8B030D-6E8A-4147-A177-3AD203B41FA5}">
                      <a16:colId xmlns:a16="http://schemas.microsoft.com/office/drawing/2014/main" val="304238927"/>
                    </a:ext>
                  </a:extLst>
                </a:gridCol>
              </a:tblGrid>
              <a:tr h="444292">
                <a:tc>
                  <a:txBody>
                    <a:bodyPr/>
                    <a:lstStyle/>
                    <a:p>
                      <a:r>
                        <a:rPr lang="en-AU" sz="1800" b="0">
                          <a:solidFill>
                            <a:schemeClr val="tx1"/>
                          </a:solidFill>
                        </a:rPr>
                        <a:t>Body length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55–62 cm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63396"/>
                  </a:ext>
                </a:extLst>
              </a:tr>
              <a:tr h="444292">
                <a:tc>
                  <a:txBody>
                    <a:bodyPr/>
                    <a:lstStyle/>
                    <a:p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Wingspan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>
                          <a:solidFill>
                            <a:schemeClr val="tx1"/>
                          </a:solidFill>
                        </a:rPr>
                        <a:t>145–180 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cm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7147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41B3CFB-8CC3-6882-BD57-DBD2EE63FDC4}"/>
              </a:ext>
            </a:extLst>
          </p:cNvPr>
          <p:cNvSpPr txBox="1"/>
          <p:nvPr/>
        </p:nvSpPr>
        <p:spPr>
          <a:xfrm>
            <a:off x="3550049" y="4506035"/>
            <a:ext cx="2808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AU" sz="1800" b="0" dirty="0">
                <a:solidFill>
                  <a:schemeClr val="tx1"/>
                </a:solidFill>
              </a:rPr>
              <a:t>Your measurements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23081D-5396-2584-C2D2-8537C8412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681305"/>
              </p:ext>
            </p:extLst>
          </p:nvPr>
        </p:nvGraphicFramePr>
        <p:xfrm>
          <a:off x="3527190" y="4899568"/>
          <a:ext cx="2869539" cy="88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531">
                  <a:extLst>
                    <a:ext uri="{9D8B030D-6E8A-4147-A177-3AD203B41FA5}">
                      <a16:colId xmlns:a16="http://schemas.microsoft.com/office/drawing/2014/main" val="632368193"/>
                    </a:ext>
                  </a:extLst>
                </a:gridCol>
                <a:gridCol w="1333008">
                  <a:extLst>
                    <a:ext uri="{9D8B030D-6E8A-4147-A177-3AD203B41FA5}">
                      <a16:colId xmlns:a16="http://schemas.microsoft.com/office/drawing/2014/main" val="304238927"/>
                    </a:ext>
                  </a:extLst>
                </a:gridCol>
              </a:tblGrid>
              <a:tr h="474233">
                <a:tc>
                  <a:txBody>
                    <a:bodyPr/>
                    <a:lstStyle/>
                    <a:p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Body length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63396"/>
                  </a:ext>
                </a:extLst>
              </a:tr>
              <a:tr h="414351">
                <a:tc>
                  <a:txBody>
                    <a:bodyPr/>
                    <a:lstStyle/>
                    <a:p>
                      <a:r>
                        <a:rPr lang="en-AU" sz="1800" b="0">
                          <a:solidFill>
                            <a:schemeClr val="tx1"/>
                          </a:solidFill>
                        </a:rPr>
                        <a:t>Arm span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7147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09E2446-45B0-EB07-76CC-93A4124D5FAF}"/>
              </a:ext>
            </a:extLst>
          </p:cNvPr>
          <p:cNvSpPr txBox="1"/>
          <p:nvPr/>
        </p:nvSpPr>
        <p:spPr>
          <a:xfrm>
            <a:off x="6779299" y="434824"/>
            <a:ext cx="2364701" cy="49090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/>
              <a:t>Work in pairs to measure your arm span. </a:t>
            </a:r>
          </a:p>
          <a:p>
            <a:pPr>
              <a:spcAft>
                <a:spcPts val="600"/>
              </a:spcAft>
            </a:pPr>
            <a:r>
              <a:rPr lang="en-AU" dirty="0"/>
              <a:t>Stretch out your arms. Measure the length of your arms from fingertip to fingertip. </a:t>
            </a:r>
          </a:p>
          <a:p>
            <a:pPr>
              <a:spcAft>
                <a:spcPts val="600"/>
              </a:spcAft>
            </a:pPr>
            <a:r>
              <a:rPr lang="en-AU" dirty="0"/>
              <a:t>Now measure your height (body length).</a:t>
            </a:r>
            <a:endParaRPr lang="en-AU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AU" dirty="0"/>
              <a:t>Compare your arm span and your height.   </a:t>
            </a:r>
          </a:p>
          <a:p>
            <a:pPr>
              <a:spcAft>
                <a:spcPts val="600"/>
              </a:spcAft>
            </a:pPr>
            <a:r>
              <a:rPr lang="en-AU" dirty="0"/>
              <a:t>Compare these to the Osprey. </a:t>
            </a:r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Describe your comparisons mathematically. 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75908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074C-B7DE-C8BA-2CDC-7FCD3CE6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16" y="409131"/>
            <a:ext cx="6851104" cy="420276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How big is big? 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5F2B00-2E65-A2D6-F505-BFBD302689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5237187"/>
              </p:ext>
            </p:extLst>
          </p:nvPr>
        </p:nvGraphicFramePr>
        <p:xfrm>
          <a:off x="289216" y="1169130"/>
          <a:ext cx="6377044" cy="32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261">
                  <a:extLst>
                    <a:ext uri="{9D8B030D-6E8A-4147-A177-3AD203B41FA5}">
                      <a16:colId xmlns:a16="http://schemas.microsoft.com/office/drawing/2014/main" val="3906221052"/>
                    </a:ext>
                  </a:extLst>
                </a:gridCol>
                <a:gridCol w="1594261">
                  <a:extLst>
                    <a:ext uri="{9D8B030D-6E8A-4147-A177-3AD203B41FA5}">
                      <a16:colId xmlns:a16="http://schemas.microsoft.com/office/drawing/2014/main" val="1496682338"/>
                    </a:ext>
                  </a:extLst>
                </a:gridCol>
                <a:gridCol w="1594261">
                  <a:extLst>
                    <a:ext uri="{9D8B030D-6E8A-4147-A177-3AD203B41FA5}">
                      <a16:colId xmlns:a16="http://schemas.microsoft.com/office/drawing/2014/main" val="1621877382"/>
                    </a:ext>
                  </a:extLst>
                </a:gridCol>
                <a:gridCol w="1594261">
                  <a:extLst>
                    <a:ext uri="{9D8B030D-6E8A-4147-A177-3AD203B41FA5}">
                      <a16:colId xmlns:a16="http://schemas.microsoft.com/office/drawing/2014/main" val="3547573934"/>
                    </a:ext>
                  </a:extLst>
                </a:gridCol>
              </a:tblGrid>
              <a:tr h="652664">
                <a:tc>
                  <a:txBody>
                    <a:bodyPr/>
                    <a:lstStyle/>
                    <a:p>
                      <a:r>
                        <a:rPr lang="en-US" dirty="0"/>
                        <a:t>Bird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Body length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Wingspan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48740"/>
                  </a:ext>
                </a:extLst>
              </a:tr>
              <a:tr h="6526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2000" u="none" strike="noStrike" dirty="0">
                          <a:effectLst/>
                        </a:rPr>
                        <a:t>Andean condor 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Raptor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1F497D"/>
                          </a:solidFill>
                          <a:latin typeface="Calibri"/>
                        </a:rPr>
                        <a:t>120–130 cm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280–320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546905"/>
                  </a:ext>
                </a:extLst>
              </a:tr>
              <a:tr h="6526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2000" u="none" strike="noStrike" dirty="0">
                          <a:effectLst/>
                        </a:rPr>
                        <a:t>White-bellied sea eagle 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Raptor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1F497D"/>
                          </a:solidFill>
                          <a:latin typeface="Calibri"/>
                        </a:rPr>
                        <a:t>75–85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1F497D"/>
                          </a:solidFill>
                          <a:latin typeface="Calibri"/>
                        </a:rPr>
                        <a:t>180–220 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24467"/>
                  </a:ext>
                </a:extLst>
              </a:tr>
              <a:tr h="6526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2000" u="none" strike="noStrike" dirty="0">
                          <a:effectLst/>
                        </a:rPr>
                        <a:t>Powerful owl 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Raptor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1F497D"/>
                          </a:solidFill>
                          <a:latin typeface="Calibri"/>
                        </a:rPr>
                        <a:t>50–60cm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1F497D"/>
                          </a:solidFill>
                          <a:latin typeface="Calibri"/>
                        </a:rPr>
                        <a:t>120–140 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3384"/>
                  </a:ext>
                </a:extLst>
              </a:tr>
              <a:tr h="6526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2000" u="none" strike="noStrike" dirty="0">
                          <a:effectLst/>
                        </a:rPr>
                        <a:t>Budgerigar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Parakeet (parrot)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18–20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30–35 cm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91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87E5FD-EB9F-9349-0FAF-C4111CACCF14}"/>
              </a:ext>
            </a:extLst>
          </p:cNvPr>
          <p:cNvSpPr txBox="1"/>
          <p:nvPr/>
        </p:nvSpPr>
        <p:spPr>
          <a:xfrm>
            <a:off x="6763324" y="920621"/>
            <a:ext cx="225004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ea typeface="Calibri"/>
                <a:cs typeface="Calibri"/>
              </a:rPr>
              <a:t>Look at the size of each of the birds' body length and wingspan. </a:t>
            </a:r>
            <a:endParaRPr lang="en-AU" sz="2000" dirty="0">
              <a:ea typeface="Calibri"/>
              <a:cs typeface="Calibri"/>
            </a:endParaRPr>
          </a:p>
          <a:p>
            <a:pPr>
              <a:spcAft>
                <a:spcPts val="800"/>
              </a:spcAft>
            </a:pPr>
            <a:r>
              <a:rPr lang="en-AU" sz="2000" dirty="0">
                <a:ea typeface="Calibri"/>
                <a:cs typeface="Calibri"/>
              </a:rPr>
              <a:t>What do you notice?</a:t>
            </a:r>
            <a:endParaRPr lang="en-US" sz="2000" dirty="0">
              <a:ea typeface="Calibri"/>
              <a:cs typeface="Calibri"/>
            </a:endParaRPr>
          </a:p>
          <a:p>
            <a:pPr>
              <a:spcAft>
                <a:spcPts val="800"/>
              </a:spcAft>
            </a:pPr>
            <a:r>
              <a:rPr lang="en-AU" sz="2000" dirty="0">
                <a:ea typeface="Calibri"/>
                <a:cs typeface="Calibri"/>
              </a:rPr>
              <a:t>Is there a relationship between </a:t>
            </a:r>
            <a:r>
              <a:rPr lang="en-US" dirty="0">
                <a:ea typeface="Calibri"/>
                <a:cs typeface="Calibri"/>
              </a:rPr>
              <a:t>body </a:t>
            </a:r>
            <a:r>
              <a:rPr lang="en-US" sz="2000" dirty="0">
                <a:ea typeface="Calibri"/>
                <a:cs typeface="Calibri"/>
              </a:rPr>
              <a:t>length and wingspan?</a:t>
            </a:r>
          </a:p>
          <a:p>
            <a:r>
              <a:rPr lang="en-US" sz="2000" dirty="0">
                <a:ea typeface="Calibri"/>
                <a:cs typeface="Calibri"/>
              </a:rPr>
              <a:t>How can we visualise that data? </a:t>
            </a:r>
          </a:p>
        </p:txBody>
      </p:sp>
    </p:spTree>
    <p:extLst>
      <p:ext uri="{BB962C8B-B14F-4D97-AF65-F5344CB8AC3E}">
        <p14:creationId xmlns:p14="http://schemas.microsoft.com/office/powerpoint/2010/main" val="125733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0068F-3646-A4A3-CF31-7686B8CE1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D4DC-FCF7-1298-E7EB-E8F1AD35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cs typeface="Calibri"/>
              </a:rPr>
              <a:t>Using a side-by-side column graph</a:t>
            </a:r>
            <a:endParaRPr lang="en-US" sz="3600" dirty="0"/>
          </a:p>
        </p:txBody>
      </p:sp>
      <p:pic>
        <p:nvPicPr>
          <p:cNvPr id="5" name="Picture 4" descr="Image of side-by-side column graph showing comparison of wingspan and body length of four bird species.">
            <a:extLst>
              <a:ext uri="{FF2B5EF4-FFF2-40B4-BE49-F238E27FC236}">
                <a16:creationId xmlns:a16="http://schemas.microsoft.com/office/drawing/2014/main" id="{CFAF1F65-E202-0B1E-D142-A34820E0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30" y="1051561"/>
            <a:ext cx="7602539" cy="436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5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4C96B-7E83-C9A0-A265-B1E17FCB6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F73A-A9B5-6A58-DD5D-E3C1A10D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What do you notice? </a:t>
            </a:r>
            <a:endParaRPr lang="en-US" dirty="0"/>
          </a:p>
        </p:txBody>
      </p:sp>
      <p:pic>
        <p:nvPicPr>
          <p:cNvPr id="5" name="Picture 4" descr="Image of side-by-side column graph showing comparison of wingspan and body length of four bird species.">
            <a:extLst>
              <a:ext uri="{FF2B5EF4-FFF2-40B4-BE49-F238E27FC236}">
                <a16:creationId xmlns:a16="http://schemas.microsoft.com/office/drawing/2014/main" id="{F8570FED-C2C1-D4C9-04E9-8BFDC0BA2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128840"/>
            <a:ext cx="7497651" cy="42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3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1950B-F590-0D78-54B0-3CBD13C67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65DB-59AC-D5DC-CA7F-72810FA3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232" y="426852"/>
            <a:ext cx="6851104" cy="42027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cs typeface="Calibri"/>
              </a:rPr>
              <a:t>Wingspan divided by body length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DF4209-2132-B39A-120B-42B1F2B27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50478"/>
              </p:ext>
            </p:extLst>
          </p:nvPr>
        </p:nvGraphicFramePr>
        <p:xfrm>
          <a:off x="384048" y="1575626"/>
          <a:ext cx="8449057" cy="334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525">
                  <a:extLst>
                    <a:ext uri="{9D8B030D-6E8A-4147-A177-3AD203B41FA5}">
                      <a16:colId xmlns:a16="http://schemas.microsoft.com/office/drawing/2014/main" val="3267532946"/>
                    </a:ext>
                  </a:extLst>
                </a:gridCol>
                <a:gridCol w="1373979">
                  <a:extLst>
                    <a:ext uri="{9D8B030D-6E8A-4147-A177-3AD203B41FA5}">
                      <a16:colId xmlns:a16="http://schemas.microsoft.com/office/drawing/2014/main" val="1391000842"/>
                    </a:ext>
                  </a:extLst>
                </a:gridCol>
                <a:gridCol w="1373979">
                  <a:extLst>
                    <a:ext uri="{9D8B030D-6E8A-4147-A177-3AD203B41FA5}">
                      <a16:colId xmlns:a16="http://schemas.microsoft.com/office/drawing/2014/main" val="3560684320"/>
                    </a:ext>
                  </a:extLst>
                </a:gridCol>
                <a:gridCol w="1788252">
                  <a:extLst>
                    <a:ext uri="{9D8B030D-6E8A-4147-A177-3AD203B41FA5}">
                      <a16:colId xmlns:a16="http://schemas.microsoft.com/office/drawing/2014/main" val="2807221911"/>
                    </a:ext>
                  </a:extLst>
                </a:gridCol>
                <a:gridCol w="1710322">
                  <a:extLst>
                    <a:ext uri="{9D8B030D-6E8A-4147-A177-3AD203B41FA5}">
                      <a16:colId xmlns:a16="http://schemas.microsoft.com/office/drawing/2014/main" val="2074524140"/>
                    </a:ext>
                  </a:extLst>
                </a:gridCol>
              </a:tblGrid>
              <a:tr h="896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Bird </a:t>
                      </a:r>
                      <a:endParaRPr lang="en-AU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Body length (cm) </a:t>
                      </a:r>
                      <a:endParaRPr lang="en-AU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Wingspan </a:t>
                      </a:r>
                    </a:p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(cm)</a:t>
                      </a:r>
                      <a:endParaRPr lang="en-AU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Wingspan/body length</a:t>
                      </a:r>
                      <a:endParaRPr lang="en-AU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252322"/>
                  </a:ext>
                </a:extLst>
              </a:tr>
              <a:tr h="4793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Andean condor 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Raptor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125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300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2.4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872296"/>
                  </a:ext>
                </a:extLst>
              </a:tr>
              <a:tr h="896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White-bellied sea eagle 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Raptor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80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>
                          <a:effectLst/>
                        </a:rPr>
                        <a:t>200</a:t>
                      </a:r>
                      <a:endParaRPr lang="en-AU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2.5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37540"/>
                  </a:ext>
                </a:extLst>
              </a:tr>
              <a:tr h="458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Powerful owl 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Raptor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>
                          <a:effectLst/>
                        </a:rPr>
                        <a:t>55</a:t>
                      </a:r>
                      <a:endParaRPr lang="en-AU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>
                          <a:effectLst/>
                        </a:rPr>
                        <a:t>130</a:t>
                      </a:r>
                      <a:endParaRPr lang="en-AU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2.4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062783"/>
                  </a:ext>
                </a:extLst>
              </a:tr>
              <a:tr h="458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Budgerigar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Parakeet (parrot)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19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33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u="none" strike="noStrike" dirty="0">
                          <a:effectLst/>
                        </a:rPr>
                        <a:t>1.7</a:t>
                      </a:r>
                      <a:endParaRPr lang="en-AU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3639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76698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Props1.xml><?xml version="1.0" encoding="utf-8"?>
<ds:datastoreItem xmlns:ds="http://schemas.openxmlformats.org/officeDocument/2006/customXml" ds:itemID="{6DFC2CCB-F588-42FA-A332-9B0B7BDB2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ff3df-e3d6-48ed-978f-45ff25640900"/>
    <ds:schemaRef ds:uri="ff236c08-9611-4854-a4bb-16d44b732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186AF3-4394-42AE-B8EB-3B938ED70D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D52223-E61D-47CE-A3AA-79CD291E2D05}">
  <ds:schemaRefs>
    <ds:schemaRef ds:uri="http://schemas.microsoft.com/office/2006/metadata/properties"/>
    <ds:schemaRef ds:uri="http://schemas.microsoft.com/office/infopath/2007/PartnerControls"/>
    <ds:schemaRef ds:uri="ff236c08-9611-4854-a4bb-16d44b7327b6"/>
    <ds:schemaRef ds:uri="64eff3df-e3d6-48ed-978f-45ff256409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1219</Words>
  <Application>Microsoft Office PowerPoint</Application>
  <PresentationFormat>On-screen Show (4:3)</PresentationFormat>
  <Paragraphs>197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DengXian</vt:lpstr>
      <vt:lpstr>Söhne</vt:lpstr>
      <vt:lpstr>Aptos</vt:lpstr>
      <vt:lpstr>Arial</vt:lpstr>
      <vt:lpstr>Calibri</vt:lpstr>
      <vt:lpstr>Segoe UI</vt:lpstr>
      <vt:lpstr>2_Office Theme</vt:lpstr>
      <vt:lpstr>3_Office Theme</vt:lpstr>
      <vt:lpstr>4_Office Theme</vt:lpstr>
      <vt:lpstr>5_Office Theme</vt:lpstr>
      <vt:lpstr>Flight of the osprey</vt:lpstr>
      <vt:lpstr>Today’s task</vt:lpstr>
      <vt:lpstr>Osprey diet</vt:lpstr>
      <vt:lpstr>Know your Osprey! A Quick quiz  </vt:lpstr>
      <vt:lpstr>Body length versus wingspan</vt:lpstr>
      <vt:lpstr>How big is big? </vt:lpstr>
      <vt:lpstr>Using a side-by-side column graph</vt:lpstr>
      <vt:lpstr>What do you notice? </vt:lpstr>
      <vt:lpstr>Wingspan divided by body length</vt:lpstr>
      <vt:lpstr>Can you see a relationship between body length and wingspan? </vt:lpstr>
      <vt:lpstr>Report your findings on the osprey</vt:lpstr>
      <vt:lpstr>Research complete (for now)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Alison Laming</cp:lastModifiedBy>
  <cp:revision>10</cp:revision>
  <dcterms:created xsi:type="dcterms:W3CDTF">2021-03-16T22:56:28Z</dcterms:created>
  <dcterms:modified xsi:type="dcterms:W3CDTF">2024-05-08T01:13:29Z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Order">
    <vt:r8>129542000</vt:r8>
  </property>
  <property fmtid="{D5CDD505-2E9C-101B-9397-08002B2CF9AE}" pid="4" name="MediaServiceImageTags">
    <vt:lpwstr/>
  </property>
</Properties>
</file>