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57" r:id="rId3"/>
    <p:sldId id="271" r:id="rId4"/>
    <p:sldId id="269" r:id="rId5"/>
    <p:sldId id="261" r:id="rId6"/>
    <p:sldId id="258" r:id="rId7"/>
    <p:sldId id="259" r:id="rId8"/>
    <p:sldId id="260" r:id="rId9"/>
    <p:sldId id="262" r:id="rId10"/>
    <p:sldId id="266" r:id="rId11"/>
    <p:sldId id="264"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2E2"/>
    <a:srgbClr val="B9D2E8"/>
    <a:srgbClr val="3C5F64"/>
    <a:srgbClr val="5C91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B9156-8E95-4F4B-AB93-D300EF7B1A7A}" v="35" dt="2024-01-29T01:54:58.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69613" autoAdjust="0"/>
  </p:normalViewPr>
  <p:slideViewPr>
    <p:cSldViewPr>
      <p:cViewPr varScale="1">
        <p:scale>
          <a:sx n="60" d="100"/>
          <a:sy n="60" d="100"/>
        </p:scale>
        <p:origin x="172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Wilson" userId="1a8d7cc3620296f7" providerId="LiveId" clId="{663B9156-8E95-4F4B-AB93-D300EF7B1A7A}"/>
    <pc:docChg chg="undo custSel modSld">
      <pc:chgData name="Trish Wilson" userId="1a8d7cc3620296f7" providerId="LiveId" clId="{663B9156-8E95-4F4B-AB93-D300EF7B1A7A}" dt="2024-01-29T01:54:58.428" v="134" actId="20577"/>
      <pc:docMkLst>
        <pc:docMk/>
      </pc:docMkLst>
      <pc:sldChg chg="modSp">
        <pc:chgData name="Trish Wilson" userId="1a8d7cc3620296f7" providerId="LiveId" clId="{663B9156-8E95-4F4B-AB93-D300EF7B1A7A}" dt="2024-01-29T00:09:01.453" v="38" actId="20577"/>
        <pc:sldMkLst>
          <pc:docMk/>
          <pc:sldMk cId="1570513510" sldId="257"/>
        </pc:sldMkLst>
        <pc:spChg chg="mod">
          <ac:chgData name="Trish Wilson" userId="1a8d7cc3620296f7" providerId="LiveId" clId="{663B9156-8E95-4F4B-AB93-D300EF7B1A7A}" dt="2024-01-29T00:09:01.453" v="38" actId="20577"/>
          <ac:spMkLst>
            <pc:docMk/>
            <pc:sldMk cId="1570513510" sldId="257"/>
            <ac:spMk id="11" creationId="{93717150-1611-29BA-F097-6E7505561540}"/>
          </ac:spMkLst>
        </pc:spChg>
      </pc:sldChg>
      <pc:sldChg chg="modSp mod">
        <pc:chgData name="Trish Wilson" userId="1a8d7cc3620296f7" providerId="LiveId" clId="{663B9156-8E95-4F4B-AB93-D300EF7B1A7A}" dt="2024-01-29T00:31:34.909" v="87" actId="20577"/>
        <pc:sldMkLst>
          <pc:docMk/>
          <pc:sldMk cId="945667224" sldId="259"/>
        </pc:sldMkLst>
        <pc:spChg chg="mod">
          <ac:chgData name="Trish Wilson" userId="1a8d7cc3620296f7" providerId="LiveId" clId="{663B9156-8E95-4F4B-AB93-D300EF7B1A7A}" dt="2024-01-29T00:31:34.909" v="87" actId="20577"/>
          <ac:spMkLst>
            <pc:docMk/>
            <pc:sldMk cId="945667224" sldId="259"/>
            <ac:spMk id="15" creationId="{F2C494DC-249D-6A48-A744-E5B9F1B18E81}"/>
          </ac:spMkLst>
        </pc:spChg>
      </pc:sldChg>
      <pc:sldChg chg="modSp mod">
        <pc:chgData name="Trish Wilson" userId="1a8d7cc3620296f7" providerId="LiveId" clId="{663B9156-8E95-4F4B-AB93-D300EF7B1A7A}" dt="2024-01-29T01:53:12.551" v="103" actId="20577"/>
        <pc:sldMkLst>
          <pc:docMk/>
          <pc:sldMk cId="3211349143" sldId="262"/>
        </pc:sldMkLst>
        <pc:spChg chg="mod">
          <ac:chgData name="Trish Wilson" userId="1a8d7cc3620296f7" providerId="LiveId" clId="{663B9156-8E95-4F4B-AB93-D300EF7B1A7A}" dt="2024-01-29T01:53:12.551" v="103" actId="20577"/>
          <ac:spMkLst>
            <pc:docMk/>
            <pc:sldMk cId="3211349143" sldId="262"/>
            <ac:spMk id="2" creationId="{00000000-0000-0000-0000-000000000000}"/>
          </ac:spMkLst>
        </pc:spChg>
      </pc:sldChg>
      <pc:sldChg chg="modSp mod">
        <pc:chgData name="Trish Wilson" userId="1a8d7cc3620296f7" providerId="LiveId" clId="{663B9156-8E95-4F4B-AB93-D300EF7B1A7A}" dt="2024-01-29T01:54:25.516" v="120" actId="14100"/>
        <pc:sldMkLst>
          <pc:docMk/>
          <pc:sldMk cId="1720372848" sldId="264"/>
        </pc:sldMkLst>
        <pc:spChg chg="mod">
          <ac:chgData name="Trish Wilson" userId="1a8d7cc3620296f7" providerId="LiveId" clId="{663B9156-8E95-4F4B-AB93-D300EF7B1A7A}" dt="2024-01-29T01:54:25.516" v="120" actId="14100"/>
          <ac:spMkLst>
            <pc:docMk/>
            <pc:sldMk cId="1720372848" sldId="264"/>
            <ac:spMk id="9" creationId="{CF2710C2-86BA-530F-68C5-4656C8251F12}"/>
          </ac:spMkLst>
        </pc:spChg>
        <pc:spChg chg="mod">
          <ac:chgData name="Trish Wilson" userId="1a8d7cc3620296f7" providerId="LiveId" clId="{663B9156-8E95-4F4B-AB93-D300EF7B1A7A}" dt="2024-01-29T01:54:04.858" v="108" actId="1076"/>
          <ac:spMkLst>
            <pc:docMk/>
            <pc:sldMk cId="1720372848" sldId="264"/>
            <ac:spMk id="12" creationId="{41A2A073-6428-FCE5-BD40-295EF96D845E}"/>
          </ac:spMkLst>
        </pc:spChg>
      </pc:sldChg>
      <pc:sldChg chg="modSp mod">
        <pc:chgData name="Trish Wilson" userId="1a8d7cc3620296f7" providerId="LiveId" clId="{663B9156-8E95-4F4B-AB93-D300EF7B1A7A}" dt="2024-01-29T01:53:45.985" v="107" actId="1076"/>
        <pc:sldMkLst>
          <pc:docMk/>
          <pc:sldMk cId="3796561900" sldId="266"/>
        </pc:sldMkLst>
        <pc:spChg chg="mod">
          <ac:chgData name="Trish Wilson" userId="1a8d7cc3620296f7" providerId="LiveId" clId="{663B9156-8E95-4F4B-AB93-D300EF7B1A7A}" dt="2024-01-29T01:53:45.985" v="107" actId="1076"/>
          <ac:spMkLst>
            <pc:docMk/>
            <pc:sldMk cId="3796561900" sldId="266"/>
            <ac:spMk id="2" creationId="{00000000-0000-0000-0000-000000000000}"/>
          </ac:spMkLst>
        </pc:spChg>
        <pc:picChg chg="mod">
          <ac:chgData name="Trish Wilson" userId="1a8d7cc3620296f7" providerId="LiveId" clId="{663B9156-8E95-4F4B-AB93-D300EF7B1A7A}" dt="2024-01-29T01:53:38.095" v="105" actId="1076"/>
          <ac:picMkLst>
            <pc:docMk/>
            <pc:sldMk cId="3796561900" sldId="266"/>
            <ac:picMk id="4100" creationId="{00000000-0000-0000-0000-000000000000}"/>
          </ac:picMkLst>
        </pc:picChg>
      </pc:sldChg>
      <pc:sldChg chg="modSp">
        <pc:chgData name="Trish Wilson" userId="1a8d7cc3620296f7" providerId="LiveId" clId="{663B9156-8E95-4F4B-AB93-D300EF7B1A7A}" dt="2024-01-29T01:54:58.428" v="134" actId="20577"/>
        <pc:sldMkLst>
          <pc:docMk/>
          <pc:sldMk cId="447203525" sldId="267"/>
        </pc:sldMkLst>
        <pc:spChg chg="mod">
          <ac:chgData name="Trish Wilson" userId="1a8d7cc3620296f7" providerId="LiveId" clId="{663B9156-8E95-4F4B-AB93-D300EF7B1A7A}" dt="2024-01-29T01:54:58.428" v="134" actId="20577"/>
          <ac:spMkLst>
            <pc:docMk/>
            <pc:sldMk cId="447203525" sldId="267"/>
            <ac:spMk id="11" creationId="{8487B77E-53AD-1E98-1811-7DE727FE5C0C}"/>
          </ac:spMkLst>
        </pc:spChg>
      </pc:sldChg>
      <pc:sldChg chg="modSp mod">
        <pc:chgData name="Trish Wilson" userId="1a8d7cc3620296f7" providerId="LiveId" clId="{663B9156-8E95-4F4B-AB93-D300EF7B1A7A}" dt="2024-01-29T01:51:43.374" v="102" actId="20577"/>
        <pc:sldMkLst>
          <pc:docMk/>
          <pc:sldMk cId="3797441885" sldId="269"/>
        </pc:sldMkLst>
        <pc:spChg chg="mod">
          <ac:chgData name="Trish Wilson" userId="1a8d7cc3620296f7" providerId="LiveId" clId="{663B9156-8E95-4F4B-AB93-D300EF7B1A7A}" dt="2024-01-29T01:51:43.374" v="102" actId="20577"/>
          <ac:spMkLst>
            <pc:docMk/>
            <pc:sldMk cId="3797441885" sldId="269"/>
            <ac:spMk id="8" creationId="{51F5360B-F17A-21D5-75E9-3D116869AA65}"/>
          </ac:spMkLst>
        </pc:spChg>
        <pc:spChg chg="mod">
          <ac:chgData name="Trish Wilson" userId="1a8d7cc3620296f7" providerId="LiveId" clId="{663B9156-8E95-4F4B-AB93-D300EF7B1A7A}" dt="2024-01-29T01:50:38.300" v="93" actId="20577"/>
          <ac:spMkLst>
            <pc:docMk/>
            <pc:sldMk cId="3797441885" sldId="269"/>
            <ac:spMk id="15" creationId="{F2C494DC-249D-6A48-A744-E5B9F1B18E81}"/>
          </ac:spMkLst>
        </pc:spChg>
      </pc:sldChg>
      <pc:sldChg chg="modNotesTx">
        <pc:chgData name="Trish Wilson" userId="1a8d7cc3620296f7" providerId="LiveId" clId="{663B9156-8E95-4F4B-AB93-D300EF7B1A7A}" dt="2024-01-29T00:04:32.920" v="29" actId="20577"/>
        <pc:sldMkLst>
          <pc:docMk/>
          <pc:sldMk cId="482943929"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29/01/2024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9.australiancurriculum.edu.au/f-10-curriculum/learning-areas/mathematics/year-10/content-description?subject-identifier=MATMATY10&amp;content-description-code=AC9M10M01&amp;detailed-content-descriptions=0&amp;hide-ccp=0&amp;hide-gc=0&amp;side-by-side=1&amp;strands-start-index=0&amp;subjects-start-index=0&amp;view=quic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v9.australiancurriculum.edu.au/f-10-curriculum/learning-areas/mathematics/year-10?view=quick&amp;detailed-content-descriptions=0&amp;hide-ccp=0&amp;hide-gc=0&amp;side-by-side=1&amp;strands-start-index=0&amp;subjects-start-index=0#:~:text=)-,AC9M10M05,-us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va.com/design/DAF6xSt13Jo/JnCbnG4SrevbheTh6fr0QQ/edi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va.com/design/DAF6xSt13Jo/JnCbnG4SrevbheTh6fr0QQ/edi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Ruslan </a:t>
            </a:r>
            <a:r>
              <a:rPr lang="en-AU" dirty="0" err="1"/>
              <a:t>Khmelevsky</a:t>
            </a:r>
            <a:r>
              <a:rPr lang="en-AU" dirty="0"/>
              <a:t> from </a:t>
            </a:r>
            <a:r>
              <a:rPr lang="en-AU" dirty="0" err="1"/>
              <a:t>Pexels</a:t>
            </a:r>
            <a:endParaRPr lang="en-AU" dirty="0"/>
          </a:p>
          <a:p>
            <a:endParaRPr lang="en-AU" dirty="0"/>
          </a:p>
          <a:p>
            <a:pPr lvl="0"/>
            <a:r>
              <a:rPr lang="en-US" sz="1200" kern="1200" dirty="0">
                <a:solidFill>
                  <a:schemeClr val="tx1"/>
                </a:solidFill>
                <a:effectLst/>
                <a:latin typeface="+mn-lt"/>
                <a:ea typeface="+mn-ea"/>
                <a:cs typeface="+mn-cs"/>
              </a:rPr>
              <a:t>Year 10, Measurement, </a:t>
            </a:r>
            <a:r>
              <a:rPr lang="en-AU" sz="1200" u="sng" kern="1200" dirty="0">
                <a:solidFill>
                  <a:schemeClr val="tx1"/>
                </a:solidFill>
                <a:effectLst/>
                <a:latin typeface="+mn-lt"/>
                <a:ea typeface="+mn-ea"/>
                <a:cs typeface="+mn-cs"/>
                <a:hlinkClick r:id="rId3"/>
              </a:rPr>
              <a:t>AC9M10M01</a:t>
            </a:r>
            <a:r>
              <a:rPr lang="en-AU" sz="1200" kern="1200" dirty="0">
                <a:solidFill>
                  <a:schemeClr val="tx1"/>
                </a:solidFill>
                <a:effectLst/>
                <a:latin typeface="+mn-lt"/>
                <a:ea typeface="+mn-ea"/>
                <a:cs typeface="+mn-cs"/>
              </a:rPr>
              <a:t> and </a:t>
            </a:r>
            <a:r>
              <a:rPr lang="en-AU" sz="1200" u="sng" kern="1200" dirty="0">
                <a:solidFill>
                  <a:schemeClr val="tx1"/>
                </a:solidFill>
                <a:effectLst/>
                <a:latin typeface="+mn-lt"/>
                <a:ea typeface="+mn-ea"/>
                <a:cs typeface="+mn-cs"/>
                <a:hlinkClick r:id="rId4"/>
              </a:rPr>
              <a:t>AC9M10M05</a:t>
            </a:r>
            <a:endParaRPr lang="en-AU" sz="1200" u="sng"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Lesson summary </a:t>
            </a:r>
          </a:p>
          <a:p>
            <a:pPr lvl="0"/>
            <a:r>
              <a:rPr lang="en-AU" sz="1200" kern="1200" dirty="0">
                <a:solidFill>
                  <a:schemeClr val="tx1"/>
                </a:solidFill>
                <a:effectLst/>
                <a:latin typeface="+mn-lt"/>
                <a:ea typeface="+mn-ea"/>
                <a:cs typeface="+mn-cs"/>
              </a:rPr>
              <a:t>In this lesson, students build on their skills finding volumes and surface areas of prisms and cylinders, to design a multi-level celebration cake for a party. They use mathematical modelling to vary the size and shape of the component cakes and to calculate how much icing is needed.</a:t>
            </a:r>
          </a:p>
          <a:p>
            <a:pPr lvl="0"/>
            <a:r>
              <a:rPr lang="en-AU" sz="1200" b="1" kern="1200" dirty="0">
                <a:solidFill>
                  <a:schemeClr val="tx1"/>
                </a:solidFill>
                <a:effectLst/>
                <a:latin typeface="+mn-lt"/>
                <a:ea typeface="+mn-ea"/>
                <a:cs typeface="+mn-cs"/>
              </a:rPr>
              <a:t>Why are we learning about this? </a:t>
            </a:r>
          </a:p>
          <a:p>
            <a:pPr lvl="0"/>
            <a:r>
              <a:rPr lang="en-AU" sz="1200" kern="1200" dirty="0">
                <a:solidFill>
                  <a:schemeClr val="tx1"/>
                </a:solidFill>
                <a:effectLst/>
                <a:latin typeface="+mn-lt"/>
                <a:ea typeface="+mn-ea"/>
                <a:cs typeface="+mn-cs"/>
              </a:rPr>
              <a:t>Surface area and volume have many real-world applications, such as calculating how much paint is needed to paint a house or how much chlorine has to be added to a swimming pool. In manufacturing and engineering processes, a detailed understanding of volume and surface area calculations is essential and as most objects are not ‘known solids’, an ability to decompose into separate solids is required. </a:t>
            </a: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120741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145378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11</a:t>
            </a:fld>
            <a:endParaRPr lang="en-AU"/>
          </a:p>
        </p:txBody>
      </p:sp>
    </p:spTree>
    <p:extLst>
      <p:ext uri="{BB962C8B-B14F-4D97-AF65-F5344CB8AC3E}">
        <p14:creationId xmlns:p14="http://schemas.microsoft.com/office/powerpoint/2010/main" val="398292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12</a:t>
            </a:fld>
            <a:endParaRPr lang="en-AU"/>
          </a:p>
        </p:txBody>
      </p:sp>
    </p:spTree>
    <p:extLst>
      <p:ext uri="{BB962C8B-B14F-4D97-AF65-F5344CB8AC3E}">
        <p14:creationId xmlns:p14="http://schemas.microsoft.com/office/powerpoint/2010/main" val="514673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13</a:t>
            </a:fld>
            <a:endParaRPr lang="en-AU"/>
          </a:p>
        </p:txBody>
      </p:sp>
    </p:spTree>
    <p:extLst>
      <p:ext uri="{BB962C8B-B14F-4D97-AF65-F5344CB8AC3E}">
        <p14:creationId xmlns:p14="http://schemas.microsoft.com/office/powerpoint/2010/main" val="128943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err="1"/>
              <a:t>ASPhotoStudio</a:t>
            </a:r>
            <a:r>
              <a:rPr lang="en-AU" dirty="0"/>
              <a:t> free image from Canva.com; </a:t>
            </a:r>
            <a:r>
              <a:rPr lang="en-GB" b="0" i="0" u="sng" strike="noStrike" dirty="0">
                <a:solidFill>
                  <a:srgbClr val="0000FF"/>
                </a:solidFill>
                <a:effectLst/>
                <a:latin typeface="Canva Sans"/>
                <a:hlinkClick r:id="rId3">
                  <a:extLst>
                    <a:ext uri="{A12FA001-AC4F-418D-AE19-62706E023703}">
                      <ahyp:hlinkClr xmlns:ahyp="http://schemas.microsoft.com/office/drawing/2018/hyperlinkcolor" val="tx"/>
                    </a:ext>
                  </a:extLst>
                </a:hlinkClick>
              </a:rPr>
              <a:t>Ruslan </a:t>
            </a:r>
            <a:r>
              <a:rPr lang="en-GB" b="0" i="0" u="sng" strike="noStrike" dirty="0" err="1">
                <a:solidFill>
                  <a:schemeClr val="bg1">
                    <a:lumMod val="50000"/>
                  </a:schemeClr>
                </a:solidFill>
                <a:effectLst/>
                <a:latin typeface="Canva Sans"/>
                <a:hlinkClick r:id="rId3">
                  <a:extLst>
                    <a:ext uri="{A12FA001-AC4F-418D-AE19-62706E023703}">
                      <ahyp:hlinkClr xmlns:ahyp="http://schemas.microsoft.com/office/drawing/2018/hyperlinkcolor" val="tx"/>
                    </a:ext>
                  </a:extLst>
                </a:hlinkClick>
              </a:rPr>
              <a:t>Khmelevsky</a:t>
            </a:r>
            <a:r>
              <a:rPr lang="en-GB" b="0" i="0" u="sng" dirty="0">
                <a:solidFill>
                  <a:schemeClr val="bg1">
                    <a:lumMod val="50000"/>
                  </a:schemeClr>
                </a:solidFill>
                <a:effectLst/>
                <a:latin typeface="Canva Sans"/>
              </a:rPr>
              <a:t> from </a:t>
            </a:r>
            <a:r>
              <a:rPr lang="en-GB" b="0" i="0" u="sng" strike="noStrike" dirty="0" err="1">
                <a:solidFill>
                  <a:schemeClr val="bg1">
                    <a:lumMod val="50000"/>
                  </a:schemeClr>
                </a:solidFill>
                <a:effectLst/>
                <a:latin typeface="Canva Sans"/>
                <a:hlinkClick r:id="rId3">
                  <a:extLst>
                    <a:ext uri="{A12FA001-AC4F-418D-AE19-62706E023703}">
                      <ahyp:hlinkClr xmlns:ahyp="http://schemas.microsoft.com/office/drawing/2018/hyperlinkcolor" val="tx"/>
                    </a:ext>
                  </a:extLst>
                </a:hlinkClick>
              </a:rPr>
              <a:t>Pexels</a:t>
            </a:r>
            <a:endParaRPr lang="en-AU" u="sng"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12600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err="1"/>
              <a:t>ASPhotoStudio</a:t>
            </a:r>
            <a:r>
              <a:rPr lang="en-AU" dirty="0"/>
              <a:t> free image from Canva.com; </a:t>
            </a:r>
            <a:r>
              <a:rPr lang="en-GB" b="0" i="0" u="sng" strike="noStrike" dirty="0">
                <a:solidFill>
                  <a:srgbClr val="0000FF"/>
                </a:solidFill>
                <a:effectLst/>
                <a:latin typeface="Canva Sans"/>
                <a:hlinkClick r:id="rId3">
                  <a:extLst>
                    <a:ext uri="{A12FA001-AC4F-418D-AE19-62706E023703}">
                      <ahyp:hlinkClr xmlns:ahyp="http://schemas.microsoft.com/office/drawing/2018/hyperlinkcolor" val="tx"/>
                    </a:ext>
                  </a:extLst>
                </a:hlinkClick>
              </a:rPr>
              <a:t>Ruslan </a:t>
            </a:r>
            <a:r>
              <a:rPr lang="en-GB" b="0" i="0" u="sng" strike="noStrike" dirty="0" err="1">
                <a:solidFill>
                  <a:schemeClr val="bg1">
                    <a:lumMod val="50000"/>
                  </a:schemeClr>
                </a:solidFill>
                <a:effectLst/>
                <a:latin typeface="Canva Sans"/>
                <a:hlinkClick r:id="rId3">
                  <a:extLst>
                    <a:ext uri="{A12FA001-AC4F-418D-AE19-62706E023703}">
                      <ahyp:hlinkClr xmlns:ahyp="http://schemas.microsoft.com/office/drawing/2018/hyperlinkcolor" val="tx"/>
                    </a:ext>
                  </a:extLst>
                </a:hlinkClick>
              </a:rPr>
              <a:t>Khmelevsky</a:t>
            </a:r>
            <a:r>
              <a:rPr lang="en-GB" b="0" i="0" u="sng" dirty="0">
                <a:solidFill>
                  <a:schemeClr val="bg1">
                    <a:lumMod val="50000"/>
                  </a:schemeClr>
                </a:solidFill>
                <a:effectLst/>
                <a:latin typeface="Canva Sans"/>
              </a:rPr>
              <a:t> from </a:t>
            </a:r>
            <a:r>
              <a:rPr lang="en-GB" b="0" i="0" u="sng" strike="noStrike" dirty="0" err="1">
                <a:solidFill>
                  <a:schemeClr val="bg1">
                    <a:lumMod val="50000"/>
                  </a:schemeClr>
                </a:solidFill>
                <a:effectLst/>
                <a:latin typeface="Canva Sans"/>
                <a:hlinkClick r:id="rId3">
                  <a:extLst>
                    <a:ext uri="{A12FA001-AC4F-418D-AE19-62706E023703}">
                      <ahyp:hlinkClr xmlns:ahyp="http://schemas.microsoft.com/office/drawing/2018/hyperlinkcolor" val="tx"/>
                    </a:ext>
                  </a:extLst>
                </a:hlinkClick>
              </a:rPr>
              <a:t>Pexels</a:t>
            </a:r>
            <a:endParaRPr lang="en-AU" u="sng"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300583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178039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Images care of Jai Kumar via </a:t>
            </a:r>
            <a:r>
              <a:rPr lang="en-AU" dirty="0" err="1"/>
              <a:t>Pexels</a:t>
            </a:r>
            <a:r>
              <a:rPr lang="en-AU" dirty="0"/>
              <a:t>; </a:t>
            </a:r>
            <a:r>
              <a:rPr lang="en-AU" dirty="0" err="1"/>
              <a:t>Avonne</a:t>
            </a:r>
            <a:r>
              <a:rPr lang="en-AU" dirty="0"/>
              <a:t> Stalling via </a:t>
            </a:r>
            <a:r>
              <a:rPr lang="en-AU" dirty="0" err="1"/>
              <a:t>Pexels</a:t>
            </a:r>
            <a:r>
              <a:rPr lang="en-AU" dirty="0"/>
              <a:t>; Jeremy Wong via </a:t>
            </a:r>
            <a:r>
              <a:rPr lang="en-AU" dirty="0" err="1"/>
              <a:t>Pexels</a:t>
            </a:r>
            <a:r>
              <a:rPr lang="en-AU" dirty="0"/>
              <a:t>; Rene </a:t>
            </a:r>
            <a:r>
              <a:rPr lang="en-AU" dirty="0" err="1"/>
              <a:t>Asmussen</a:t>
            </a:r>
            <a:r>
              <a:rPr lang="en-AU" dirty="0"/>
              <a:t> via </a:t>
            </a:r>
            <a:r>
              <a:rPr lang="en-AU" dirty="0" err="1"/>
              <a:t>Pexels</a:t>
            </a: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102738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Images: Helen Lopes via </a:t>
            </a:r>
            <a:r>
              <a:rPr lang="en-AU" dirty="0" err="1"/>
              <a:t>Pexels</a:t>
            </a:r>
            <a:r>
              <a:rPr lang="en-AU" dirty="0"/>
              <a:t>; Polina </a:t>
            </a:r>
            <a:r>
              <a:rPr lang="en-AU" dirty="0" err="1"/>
              <a:t>Tankilevitch</a:t>
            </a:r>
            <a:r>
              <a:rPr lang="en-AU" dirty="0"/>
              <a:t> via </a:t>
            </a:r>
            <a:r>
              <a:rPr lang="en-AU" dirty="0" err="1"/>
              <a:t>Pexels</a:t>
            </a:r>
            <a:r>
              <a:rPr lang="en-AU" dirty="0"/>
              <a:t>; Anna </a:t>
            </a:r>
            <a:r>
              <a:rPr lang="en-AU" dirty="0" err="1"/>
              <a:t>Svetts</a:t>
            </a:r>
            <a:r>
              <a:rPr lang="en-AU" dirty="0"/>
              <a:t> via </a:t>
            </a:r>
            <a:r>
              <a:rPr lang="en-AU" dirty="0" err="1"/>
              <a:t>Pexels</a:t>
            </a:r>
            <a:r>
              <a:rPr lang="en-AU" dirty="0"/>
              <a:t>; Rodrigo Souza via </a:t>
            </a:r>
            <a:r>
              <a:rPr lang="en-AU" dirty="0" err="1"/>
              <a:t>Pexels</a:t>
            </a:r>
            <a:r>
              <a:rPr lang="en-AU" dirty="0"/>
              <a:t>; </a:t>
            </a:r>
            <a:r>
              <a:rPr lang="en-AU" dirty="0" err="1"/>
              <a:t>Jerimah</a:t>
            </a:r>
            <a:r>
              <a:rPr lang="en-AU" dirty="0"/>
              <a:t> G via </a:t>
            </a:r>
            <a:r>
              <a:rPr lang="en-AU" dirty="0" err="1"/>
              <a:t>Pexels</a:t>
            </a:r>
            <a:r>
              <a:rPr lang="en-AU" dirty="0"/>
              <a:t>; </a:t>
            </a:r>
            <a:r>
              <a:rPr lang="en-US" dirty="0"/>
              <a:t>Ginger Gorman, CC BY-SA 4.0 via Wikimedia Commons</a:t>
            </a: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283481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80134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sourced from Canva.com, free from </a:t>
            </a:r>
            <a:r>
              <a:rPr lang="en-AU" dirty="0" err="1"/>
              <a:t>Sketchify</a:t>
            </a:r>
            <a:r>
              <a:rPr lang="en-AU" dirty="0"/>
              <a:t> Mexico.</a:t>
            </a:r>
          </a:p>
        </p:txBody>
      </p:sp>
      <p:sp>
        <p:nvSpPr>
          <p:cNvPr id="4" name="Slide Number Placeholder 3"/>
          <p:cNvSpPr>
            <a:spLocks noGrp="1"/>
          </p:cNvSpPr>
          <p:nvPr>
            <p:ph type="sldNum" sz="quarter" idx="10"/>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61935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129620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2189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7094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18588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4290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2924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A3CC2A7-6B72-40F1-BA15-CE4E09321D37}" type="datetimeFigureOut">
              <a:rPr lang="en-AU" smtClean="0"/>
              <a:t>29/01/2024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0506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A3CC2A7-6B72-40F1-BA15-CE4E09321D37}" type="datetimeFigureOut">
              <a:rPr lang="en-AU" smtClean="0"/>
              <a:t>29/01/2024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366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A3CC2A7-6B72-40F1-BA15-CE4E09321D37}" type="datetimeFigureOut">
              <a:rPr lang="en-AU" smtClean="0"/>
              <a:t>29/01/2024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92453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CC2A7-6B72-40F1-BA15-CE4E09321D37}" type="datetimeFigureOut">
              <a:rPr lang="en-AU" smtClean="0"/>
              <a:t>29/01/2024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406916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29/01/2024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11173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29/01/2024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03506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CC2A7-6B72-40F1-BA15-CE4E09321D37}" type="datetimeFigureOut">
              <a:rPr lang="en-AU" smtClean="0"/>
              <a:t>29/01/2024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BC576-B878-448C-BD9F-E8E656A57717}" type="slidenum">
              <a:rPr lang="en-AU" smtClean="0"/>
              <a:t>‹#›</a:t>
            </a:fld>
            <a:endParaRPr lang="en-AU"/>
          </a:p>
        </p:txBody>
      </p:sp>
    </p:spTree>
    <p:extLst>
      <p:ext uri="{BB962C8B-B14F-4D97-AF65-F5344CB8AC3E}">
        <p14:creationId xmlns:p14="http://schemas.microsoft.com/office/powerpoint/2010/main" val="4110430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www.mathematicshub.edu.a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hyperlink" Target="https://www.mathematicshub.edu.au/"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hyperlink" Target="https://www.mathematicshub.edu.au/"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hyperlink" Target="https://www.mathematicshub.edu.au/"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mathematicshub.edu.au/" TargetMode="External"/><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1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hyperlink" Target="https://www.mathematicshub.edu.au/" TargetMode="Externa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6.png"/><Relationship Id="rId12"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www.mathematicshub.edu.au/" TargetMode="External"/><Relationship Id="rId4" Type="http://schemas.openxmlformats.org/officeDocument/2006/relationships/image" Target="../media/image17.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5.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21.png"/><Relationship Id="rId15" Type="http://schemas.openxmlformats.org/officeDocument/2006/relationships/image" Target="../media/image25.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hyperlink" Target="https://www.mathematicshub.edu.au/" TargetMode="External"/><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5.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21.png"/><Relationship Id="rId1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hyperlink" Target="https://www.mathematicshub.edu.au/" TargetMode="External"/><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hyperlink" Target="https://www.mathematicshub.edu.au/" TargetMode="External"/><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17.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hyperlink" Target="https://www.mathematicshub.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EA804A7-72E1-6EB1-42EE-A68C798E8691}"/>
              </a:ext>
              <a:ext uri="{C183D7F6-B498-43B3-948B-1728B52AA6E4}">
                <adec:decorative xmlns:adec="http://schemas.microsoft.com/office/drawing/2017/decorative" val="1"/>
              </a:ext>
            </a:extLst>
          </p:cNvPr>
          <p:cNvGrpSpPr/>
          <p:nvPr/>
        </p:nvGrpSpPr>
        <p:grpSpPr>
          <a:xfrm>
            <a:off x="0" y="839552"/>
            <a:ext cx="9145016" cy="6093296"/>
            <a:chOff x="0" y="839552"/>
            <a:chExt cx="9145016" cy="6093296"/>
          </a:xfrm>
        </p:grpSpPr>
        <p:pic>
          <p:nvPicPr>
            <p:cNvPr id="11" name="Picture 2">
              <a:extLst>
                <a:ext uri="{FF2B5EF4-FFF2-40B4-BE49-F238E27FC236}">
                  <a16:creationId xmlns:a16="http://schemas.microsoft.com/office/drawing/2014/main" id="{3B02FFA8-B4DD-A659-847C-40D9461084A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FF2B5EF4-FFF2-40B4-BE49-F238E27FC236}">
                  <a16:creationId xmlns:a16="http://schemas.microsoft.com/office/drawing/2014/main" id="{9DCF8F58-C60D-901F-35B3-D3E3317351AB}"/>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78224" y="6321883"/>
              <a:ext cx="826992" cy="541175"/>
            </a:xfrm>
            <a:prstGeom prst="rect">
              <a:avLst/>
            </a:prstGeom>
          </p:spPr>
        </p:pic>
        <p:pic>
          <p:nvPicPr>
            <p:cNvPr id="14" name="Picture 13">
              <a:extLst>
                <a:ext uri="{FF2B5EF4-FFF2-40B4-BE49-F238E27FC236}">
                  <a16:creationId xmlns:a16="http://schemas.microsoft.com/office/drawing/2014/main" id="{C6CAEB35-3FA9-E5F5-E1FB-19C117DF53F5}"/>
                </a:ex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55195" y="5728619"/>
              <a:ext cx="556021" cy="566359"/>
            </a:xfrm>
            <a:prstGeom prst="rect">
              <a:avLst/>
            </a:prstGeom>
          </p:spPr>
        </p:pic>
        <p:pic>
          <p:nvPicPr>
            <p:cNvPr id="15" name="Picture 14">
              <a:extLst>
                <a:ext uri="{FF2B5EF4-FFF2-40B4-BE49-F238E27FC236}">
                  <a16:creationId xmlns:a16="http://schemas.microsoft.com/office/drawing/2014/main" id="{3DA1EFB8-9C6B-504E-9053-5A6D4DAD5F43}"/>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5463" y="5876935"/>
              <a:ext cx="546257" cy="562567"/>
            </a:xfrm>
            <a:prstGeom prst="rect">
              <a:avLst/>
            </a:prstGeom>
          </p:spPr>
        </p:pic>
        <p:pic>
          <p:nvPicPr>
            <p:cNvPr id="16" name="Picture 15">
              <a:extLst>
                <a:ext uri="{FF2B5EF4-FFF2-40B4-BE49-F238E27FC236}">
                  <a16:creationId xmlns:a16="http://schemas.microsoft.com/office/drawing/2014/main" id="{CBBC9B71-3753-FCC0-23B1-BD79FCBEE49C}"/>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88903" y="6158218"/>
              <a:ext cx="856560" cy="555469"/>
            </a:xfrm>
            <a:prstGeom prst="rect">
              <a:avLst/>
            </a:prstGeom>
          </p:spPr>
        </p:pic>
        <p:pic>
          <p:nvPicPr>
            <p:cNvPr id="17" name="Picture 16">
              <a:extLst>
                <a:ext uri="{FF2B5EF4-FFF2-40B4-BE49-F238E27FC236}">
                  <a16:creationId xmlns:a16="http://schemas.microsoft.com/office/drawing/2014/main" id="{F35613ED-5998-B6F6-5767-AEC151A193B5}"/>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637115">
              <a:off x="5449800" y="6075762"/>
              <a:ext cx="554625" cy="727479"/>
            </a:xfrm>
            <a:prstGeom prst="rect">
              <a:avLst/>
            </a:prstGeom>
          </p:spPr>
        </p:pic>
      </p:grpSp>
      <p:pic>
        <p:nvPicPr>
          <p:cNvPr id="18" name="Picture 17">
            <a:hlinkClick r:id="rId9"/>
            <a:extLst>
              <a:ext uri="{FF2B5EF4-FFF2-40B4-BE49-F238E27FC236}">
                <a16:creationId xmlns:a16="http://schemas.microsoft.com/office/drawing/2014/main" id="{21603C69-507F-5BCD-B704-ED0EB4A96C2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9" name="Footer Placeholder 12">
            <a:extLst>
              <a:ext uri="{FF2B5EF4-FFF2-40B4-BE49-F238E27FC236}">
                <a16:creationId xmlns:a16="http://schemas.microsoft.com/office/drawing/2014/main" id="{985946D7-FAE3-79D8-3E2C-C4D8FEA243F9}"/>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20" name="Picture 19">
            <a:extLst>
              <a:ext uri="{FF2B5EF4-FFF2-40B4-BE49-F238E27FC236}">
                <a16:creationId xmlns:a16="http://schemas.microsoft.com/office/drawing/2014/main" id="{16F4A165-DE2B-1F2B-9D3B-83A4DCFAF5AE}"/>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23" name="Title 22">
            <a:extLst>
              <a:ext uri="{FF2B5EF4-FFF2-40B4-BE49-F238E27FC236}">
                <a16:creationId xmlns:a16="http://schemas.microsoft.com/office/drawing/2014/main" id="{47DCFF94-4FCF-109B-7CF6-58BAEE1432C4}"/>
              </a:ext>
            </a:extLst>
          </p:cNvPr>
          <p:cNvSpPr>
            <a:spLocks noGrp="1"/>
          </p:cNvSpPr>
          <p:nvPr>
            <p:ph type="ctrTitle"/>
          </p:nvPr>
        </p:nvSpPr>
        <p:spPr>
          <a:xfrm>
            <a:off x="539552" y="961252"/>
            <a:ext cx="7772400" cy="1470025"/>
          </a:xfrm>
        </p:spPr>
        <p:txBody>
          <a:bodyPr/>
          <a:lstStyle/>
          <a:p>
            <a:r>
              <a:rPr lang="en-AU" dirty="0">
                <a:solidFill>
                  <a:schemeClr val="tx2"/>
                </a:solidFill>
              </a:rPr>
              <a:t>A piece of cake</a:t>
            </a:r>
            <a:endParaRPr lang="en-GB" dirty="0">
              <a:solidFill>
                <a:schemeClr val="tx2"/>
              </a:solidFill>
            </a:endParaRPr>
          </a:p>
        </p:txBody>
      </p:sp>
      <p:pic>
        <p:nvPicPr>
          <p:cNvPr id="22" name="Picture 21" descr="Different-shaped slices of cake">
            <a:extLst>
              <a:ext uri="{FF2B5EF4-FFF2-40B4-BE49-F238E27FC236}">
                <a16:creationId xmlns:a16="http://schemas.microsoft.com/office/drawing/2014/main" id="{E8E8446F-D560-2ADC-6A98-2A9B6B23BAF8}"/>
              </a:ext>
            </a:extLst>
          </p:cNvPr>
          <p:cNvPicPr>
            <a:picLocks noChangeAspect="1"/>
          </p:cNvPicPr>
          <p:nvPr/>
        </p:nvPicPr>
        <p:blipFill>
          <a:blip r:embed="rId12"/>
          <a:stretch>
            <a:fillRect/>
          </a:stretch>
        </p:blipFill>
        <p:spPr>
          <a:xfrm>
            <a:off x="1952982" y="2179279"/>
            <a:ext cx="4945540" cy="3574765"/>
          </a:xfrm>
          <a:prstGeom prst="rect">
            <a:avLst/>
          </a:prstGeom>
        </p:spPr>
      </p:pic>
    </p:spTree>
    <p:extLst>
      <p:ext uri="{BB962C8B-B14F-4D97-AF65-F5344CB8AC3E}">
        <p14:creationId xmlns:p14="http://schemas.microsoft.com/office/powerpoint/2010/main" val="48294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9" y="0"/>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08603" y="296174"/>
            <a:ext cx="8229600" cy="1143000"/>
          </a:xfrm>
        </p:spPr>
        <p:txBody>
          <a:bodyPr>
            <a:noAutofit/>
          </a:bodyPr>
          <a:lstStyle/>
          <a:p>
            <a:pPr algn="l"/>
            <a:r>
              <a:rPr lang="en-AU" sz="3200" dirty="0">
                <a:solidFill>
                  <a:schemeClr val="accent1">
                    <a:lumMod val="50000"/>
                  </a:schemeClr>
                </a:solidFill>
              </a:rPr>
              <a:t>Count and calculate surface area</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grpSp>
        <p:nvGrpSpPr>
          <p:cNvPr id="8" name="Group 7" descr="Two tiered round cake">
            <a:extLst>
              <a:ext uri="{FF2B5EF4-FFF2-40B4-BE49-F238E27FC236}">
                <a16:creationId xmlns:a16="http://schemas.microsoft.com/office/drawing/2014/main" id="{4B6EBAC2-96F0-B16E-FD6F-AFDFECDC0272}"/>
              </a:ext>
            </a:extLst>
          </p:cNvPr>
          <p:cNvGrpSpPr/>
          <p:nvPr/>
        </p:nvGrpSpPr>
        <p:grpSpPr>
          <a:xfrm>
            <a:off x="2987824" y="2368535"/>
            <a:ext cx="2880320" cy="1725277"/>
            <a:chOff x="2987824" y="2368535"/>
            <a:chExt cx="2880320" cy="1725277"/>
          </a:xfrm>
        </p:grpSpPr>
        <p:sp>
          <p:nvSpPr>
            <p:cNvPr id="3" name="Can 2">
              <a:extLst>
                <a:ext uri="{FF2B5EF4-FFF2-40B4-BE49-F238E27FC236}">
                  <a16:creationId xmlns:a16="http://schemas.microsoft.com/office/drawing/2014/main" id="{6323BACD-BEA3-AD7C-2547-B279CF1D59BA}"/>
                </a:ext>
              </a:extLst>
            </p:cNvPr>
            <p:cNvSpPr/>
            <p:nvPr/>
          </p:nvSpPr>
          <p:spPr>
            <a:xfrm>
              <a:off x="2987824" y="3157708"/>
              <a:ext cx="2880320" cy="936104"/>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3">
              <a:extLst>
                <a:ext uri="{FF2B5EF4-FFF2-40B4-BE49-F238E27FC236}">
                  <a16:creationId xmlns:a16="http://schemas.microsoft.com/office/drawing/2014/main" id="{5EDF0BFC-4A29-7FF6-587C-30E05CDE1FB0}"/>
                </a:ext>
              </a:extLst>
            </p:cNvPr>
            <p:cNvSpPr/>
            <p:nvPr/>
          </p:nvSpPr>
          <p:spPr>
            <a:xfrm>
              <a:off x="3330502" y="2368535"/>
              <a:ext cx="2088232" cy="936104"/>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Arrow Connector 18">
            <a:extLst>
              <a:ext uri="{FF2B5EF4-FFF2-40B4-BE49-F238E27FC236}">
                <a16:creationId xmlns:a16="http://schemas.microsoft.com/office/drawing/2014/main" id="{4B4BBAB5-F9CC-FD36-E13E-DA139EF9E73D}"/>
              </a:ext>
              <a:ext uri="{C183D7F6-B498-43B3-948B-1728B52AA6E4}">
                <adec:decorative xmlns:adec="http://schemas.microsoft.com/office/drawing/2017/decorative" val="1"/>
              </a:ext>
            </a:extLst>
          </p:cNvPr>
          <p:cNvCxnSpPr/>
          <p:nvPr/>
        </p:nvCxnSpPr>
        <p:spPr>
          <a:xfrm flipV="1">
            <a:off x="3330502" y="4093812"/>
            <a:ext cx="1044116" cy="9913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B5C6FFD-8F2C-BD9F-72C0-EE65269C7158}"/>
              </a:ext>
            </a:extLst>
          </p:cNvPr>
          <p:cNvSpPr txBox="1"/>
          <p:nvPr/>
        </p:nvSpPr>
        <p:spPr>
          <a:xfrm>
            <a:off x="1475656" y="5092944"/>
            <a:ext cx="2664296" cy="707886"/>
          </a:xfrm>
          <a:prstGeom prst="rect">
            <a:avLst/>
          </a:prstGeom>
          <a:noFill/>
        </p:spPr>
        <p:txBody>
          <a:bodyPr wrap="square" rtlCol="0">
            <a:spAutoFit/>
          </a:bodyPr>
          <a:lstStyle/>
          <a:p>
            <a:r>
              <a:rPr lang="en-US" sz="2000" dirty="0">
                <a:solidFill>
                  <a:schemeClr val="accent1">
                    <a:lumMod val="50000"/>
                  </a:schemeClr>
                </a:solidFill>
              </a:rPr>
              <a:t>Do cakes have frosting underneath?</a:t>
            </a:r>
          </a:p>
        </p:txBody>
      </p:sp>
      <p:cxnSp>
        <p:nvCxnSpPr>
          <p:cNvPr id="21" name="Straight Arrow Connector 20">
            <a:extLst>
              <a:ext uri="{FF2B5EF4-FFF2-40B4-BE49-F238E27FC236}">
                <a16:creationId xmlns:a16="http://schemas.microsoft.com/office/drawing/2014/main" id="{52E23B4D-7BC6-7621-56C3-AEA4802CCF01}"/>
              </a:ext>
              <a:ext uri="{C183D7F6-B498-43B3-948B-1728B52AA6E4}">
                <adec:decorative xmlns:adec="http://schemas.microsoft.com/office/drawing/2017/decorative" val="1"/>
              </a:ext>
            </a:extLst>
          </p:cNvPr>
          <p:cNvCxnSpPr>
            <a:cxnSpLocks/>
          </p:cNvCxnSpPr>
          <p:nvPr/>
        </p:nvCxnSpPr>
        <p:spPr>
          <a:xfrm>
            <a:off x="2051720" y="2836587"/>
            <a:ext cx="1278782" cy="3211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DCA4206-CAE5-F890-C38B-09AEB471DB0D}"/>
              </a:ext>
            </a:extLst>
          </p:cNvPr>
          <p:cNvSpPr txBox="1"/>
          <p:nvPr/>
        </p:nvSpPr>
        <p:spPr>
          <a:xfrm>
            <a:off x="143508" y="2250066"/>
            <a:ext cx="2088232" cy="1631216"/>
          </a:xfrm>
          <a:prstGeom prst="rect">
            <a:avLst/>
          </a:prstGeom>
          <a:noFill/>
        </p:spPr>
        <p:txBody>
          <a:bodyPr wrap="square" rtlCol="0">
            <a:spAutoFit/>
          </a:bodyPr>
          <a:lstStyle/>
          <a:p>
            <a:r>
              <a:rPr lang="en-US" sz="2000" dirty="0">
                <a:solidFill>
                  <a:schemeClr val="accent1">
                    <a:lumMod val="50000"/>
                  </a:schemeClr>
                </a:solidFill>
              </a:rPr>
              <a:t>Think about hidden surfaces between cakes  and whether they need frosting.</a:t>
            </a:r>
          </a:p>
        </p:txBody>
      </p:sp>
      <p:sp>
        <p:nvSpPr>
          <p:cNvPr id="25" name="TextBox 24">
            <a:extLst>
              <a:ext uri="{FF2B5EF4-FFF2-40B4-BE49-F238E27FC236}">
                <a16:creationId xmlns:a16="http://schemas.microsoft.com/office/drawing/2014/main" id="{E819B628-5EDD-B5BE-46CA-1E08C4670C82}"/>
              </a:ext>
            </a:extLst>
          </p:cNvPr>
          <p:cNvSpPr txBox="1"/>
          <p:nvPr/>
        </p:nvSpPr>
        <p:spPr>
          <a:xfrm>
            <a:off x="6598568" y="3274724"/>
            <a:ext cx="2088232" cy="1938992"/>
          </a:xfrm>
          <a:prstGeom prst="rect">
            <a:avLst/>
          </a:prstGeom>
          <a:noFill/>
        </p:spPr>
        <p:txBody>
          <a:bodyPr wrap="square" rtlCol="0">
            <a:spAutoFit/>
          </a:bodyPr>
          <a:lstStyle/>
          <a:p>
            <a:r>
              <a:rPr lang="en-US" sz="2000" dirty="0">
                <a:solidFill>
                  <a:schemeClr val="accent1">
                    <a:lumMod val="50000"/>
                  </a:schemeClr>
                </a:solidFill>
              </a:rPr>
              <a:t>Can you mentally ‘move’ other cakes to fill in odd shapes, making your calculations easier?</a:t>
            </a:r>
          </a:p>
        </p:txBody>
      </p:sp>
      <p:cxnSp>
        <p:nvCxnSpPr>
          <p:cNvPr id="26" name="Straight Arrow Connector 25">
            <a:extLst>
              <a:ext uri="{FF2B5EF4-FFF2-40B4-BE49-F238E27FC236}">
                <a16:creationId xmlns:a16="http://schemas.microsoft.com/office/drawing/2014/main" id="{1B00893A-AC6C-D244-44E0-3B7DA9F2ABB2}"/>
              </a:ext>
              <a:ext uri="{C183D7F6-B498-43B3-948B-1728B52AA6E4}">
                <adec:decorative xmlns:adec="http://schemas.microsoft.com/office/drawing/2017/decorative" val="1"/>
              </a:ext>
            </a:extLst>
          </p:cNvPr>
          <p:cNvCxnSpPr>
            <a:cxnSpLocks/>
          </p:cNvCxnSpPr>
          <p:nvPr/>
        </p:nvCxnSpPr>
        <p:spPr>
          <a:xfrm flipH="1" flipV="1">
            <a:off x="5642559" y="3274724"/>
            <a:ext cx="1161689" cy="772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5" name="Picture 4">
            <a:hlinkClick r:id="rId9"/>
            <a:extLst>
              <a:ext uri="{FF2B5EF4-FFF2-40B4-BE49-F238E27FC236}">
                <a16:creationId xmlns:a16="http://schemas.microsoft.com/office/drawing/2014/main" id="{2DE3A5C0-DF01-B684-227D-59725874758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6" name="Footer Placeholder 12">
            <a:extLst>
              <a:ext uri="{FF2B5EF4-FFF2-40B4-BE49-F238E27FC236}">
                <a16:creationId xmlns:a16="http://schemas.microsoft.com/office/drawing/2014/main" id="{56D60822-75FA-9681-E0F9-B71393FA8EFF}"/>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7" name="Picture 6">
            <a:extLst>
              <a:ext uri="{FF2B5EF4-FFF2-40B4-BE49-F238E27FC236}">
                <a16:creationId xmlns:a16="http://schemas.microsoft.com/office/drawing/2014/main" id="{00B8292F-7CA7-7A2A-A682-259F82D03180}"/>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379656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4" y="-51790"/>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12" name="Title 1">
            <a:extLst>
              <a:ext uri="{FF2B5EF4-FFF2-40B4-BE49-F238E27FC236}">
                <a16:creationId xmlns:a16="http://schemas.microsoft.com/office/drawing/2014/main" id="{41A2A073-6428-FCE5-BD40-295EF96D845E}"/>
              </a:ext>
            </a:extLst>
          </p:cNvPr>
          <p:cNvSpPr txBox="1">
            <a:spLocks noGrp="1"/>
          </p:cNvSpPr>
          <p:nvPr>
            <p:ph type="title" idx="4294967295"/>
          </p:nvPr>
        </p:nvSpPr>
        <p:spPr>
          <a:xfrm>
            <a:off x="832890" y="238512"/>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a:ln>
                  <a:noFill/>
                </a:ln>
                <a:solidFill>
                  <a:schemeClr val="accent1">
                    <a:lumMod val="50000"/>
                  </a:schemeClr>
                </a:solidFill>
                <a:effectLst/>
                <a:uLnTx/>
                <a:uFillTx/>
                <a:latin typeface="+mj-lt"/>
                <a:ea typeface="+mj-ea"/>
                <a:cs typeface="+mj-cs"/>
              </a:rPr>
              <a:t>Don’t forget the filling</a:t>
            </a:r>
          </a:p>
        </p:txBody>
      </p:sp>
      <p:pic>
        <p:nvPicPr>
          <p:cNvPr id="8" name="Picture 7" descr="Triangle-shaped slice of cake with five slices of cake and frosting in between.">
            <a:extLst>
              <a:ext uri="{FF2B5EF4-FFF2-40B4-BE49-F238E27FC236}">
                <a16:creationId xmlns:a16="http://schemas.microsoft.com/office/drawing/2014/main" id="{3E64C83C-DECA-4DCB-EF3F-70E8D9E120D4}"/>
              </a:ext>
            </a:extLst>
          </p:cNvPr>
          <p:cNvPicPr>
            <a:picLocks noChangeAspect="1"/>
          </p:cNvPicPr>
          <p:nvPr/>
        </p:nvPicPr>
        <p:blipFill>
          <a:blip r:embed="rId9"/>
          <a:stretch>
            <a:fillRect/>
          </a:stretch>
        </p:blipFill>
        <p:spPr>
          <a:xfrm>
            <a:off x="2652314" y="1973895"/>
            <a:ext cx="2295376" cy="2910209"/>
          </a:xfrm>
          <a:prstGeom prst="rect">
            <a:avLst/>
          </a:prstGeom>
        </p:spPr>
      </p:pic>
      <p:sp>
        <p:nvSpPr>
          <p:cNvPr id="9" name="TextBox 8">
            <a:extLst>
              <a:ext uri="{FF2B5EF4-FFF2-40B4-BE49-F238E27FC236}">
                <a16:creationId xmlns:a16="http://schemas.microsoft.com/office/drawing/2014/main" id="{CF2710C2-86BA-530F-68C5-4656C8251F12}"/>
              </a:ext>
            </a:extLst>
          </p:cNvPr>
          <p:cNvSpPr txBox="1"/>
          <p:nvPr/>
        </p:nvSpPr>
        <p:spPr>
          <a:xfrm>
            <a:off x="6413813" y="2909578"/>
            <a:ext cx="2088232" cy="1631216"/>
          </a:xfrm>
          <a:prstGeom prst="rect">
            <a:avLst/>
          </a:prstGeom>
          <a:noFill/>
        </p:spPr>
        <p:txBody>
          <a:bodyPr wrap="square" rtlCol="0">
            <a:spAutoFit/>
          </a:bodyPr>
          <a:lstStyle/>
          <a:p>
            <a:r>
              <a:rPr lang="en-US" sz="2000" dirty="0">
                <a:solidFill>
                  <a:schemeClr val="accent1">
                    <a:lumMod val="50000"/>
                  </a:schemeClr>
                </a:solidFill>
              </a:rPr>
              <a:t>Think about the filling: a five-layer cakes needs four layers of frosting inside.</a:t>
            </a:r>
          </a:p>
        </p:txBody>
      </p:sp>
      <p:cxnSp>
        <p:nvCxnSpPr>
          <p:cNvPr id="10" name="Straight Arrow Connector 9">
            <a:extLst>
              <a:ext uri="{FF2B5EF4-FFF2-40B4-BE49-F238E27FC236}">
                <a16:creationId xmlns:a16="http://schemas.microsoft.com/office/drawing/2014/main" id="{3201672A-06D7-1278-78CA-E76728CB9CDD}"/>
              </a:ext>
              <a:ext uri="{C183D7F6-B498-43B3-948B-1728B52AA6E4}">
                <adec:decorative xmlns:adec="http://schemas.microsoft.com/office/drawing/2017/decorative" val="1"/>
              </a:ext>
            </a:extLst>
          </p:cNvPr>
          <p:cNvCxnSpPr>
            <a:cxnSpLocks/>
          </p:cNvCxnSpPr>
          <p:nvPr/>
        </p:nvCxnSpPr>
        <p:spPr>
          <a:xfrm flipH="1">
            <a:off x="4614029" y="3789040"/>
            <a:ext cx="18305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hlinkClick r:id="rId10"/>
            <a:extLst>
              <a:ext uri="{FF2B5EF4-FFF2-40B4-BE49-F238E27FC236}">
                <a16:creationId xmlns:a16="http://schemas.microsoft.com/office/drawing/2014/main" id="{D4616D27-9213-3C16-F371-4C1DB3A28EC6}"/>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3" name="Footer Placeholder 12">
            <a:extLst>
              <a:ext uri="{FF2B5EF4-FFF2-40B4-BE49-F238E27FC236}">
                <a16:creationId xmlns:a16="http://schemas.microsoft.com/office/drawing/2014/main" id="{5C3D26D4-CEF3-FBCD-71D6-2799AA83AEF7}"/>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4" name="Picture 3">
            <a:extLst>
              <a:ext uri="{FF2B5EF4-FFF2-40B4-BE49-F238E27FC236}">
                <a16:creationId xmlns:a16="http://schemas.microsoft.com/office/drawing/2014/main" id="{F19581FA-FD9C-2B8B-0125-93142A1C64F7}"/>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17203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96"/>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sz="half" idx="2"/>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974846" y="6482258"/>
            <a:ext cx="863600" cy="54610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12" name="Title 1">
            <a:extLst>
              <a:ext uri="{FF2B5EF4-FFF2-40B4-BE49-F238E27FC236}">
                <a16:creationId xmlns:a16="http://schemas.microsoft.com/office/drawing/2014/main" id="{41A2A073-6428-FCE5-BD40-295EF96D845E}"/>
              </a:ext>
            </a:extLst>
          </p:cNvPr>
          <p:cNvSpPr txBox="1">
            <a:spLocks noGrp="1"/>
          </p:cNvSpPr>
          <p:nvPr>
            <p:ph type="title" idx="4294967295"/>
          </p:nvPr>
        </p:nvSpPr>
        <p:spPr>
          <a:xfrm>
            <a:off x="734888" y="-24470"/>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a:ln>
                  <a:noFill/>
                </a:ln>
                <a:solidFill>
                  <a:schemeClr val="accent1">
                    <a:lumMod val="50000"/>
                  </a:schemeClr>
                </a:solidFill>
                <a:effectLst/>
                <a:uLnTx/>
                <a:uFillTx/>
                <a:latin typeface="+mj-lt"/>
                <a:ea typeface="+mj-ea"/>
                <a:cs typeface="+mj-cs"/>
              </a:rPr>
              <a:t>Reflection</a:t>
            </a:r>
          </a:p>
        </p:txBody>
      </p:sp>
      <p:sp>
        <p:nvSpPr>
          <p:cNvPr id="20" name="Rounded Rectangular Callout 19">
            <a:extLst>
              <a:ext uri="{FF2B5EF4-FFF2-40B4-BE49-F238E27FC236}">
                <a16:creationId xmlns:a16="http://schemas.microsoft.com/office/drawing/2014/main" id="{447A2833-962E-FE54-089B-CF243908F0F6}"/>
              </a:ext>
            </a:extLst>
          </p:cNvPr>
          <p:cNvSpPr/>
          <p:nvPr/>
        </p:nvSpPr>
        <p:spPr>
          <a:xfrm>
            <a:off x="378975" y="1758582"/>
            <a:ext cx="4239810" cy="875272"/>
          </a:xfrm>
          <a:prstGeom prst="wedgeRoundRectCallout">
            <a:avLst>
              <a:gd name="adj1" fmla="val -45275"/>
              <a:gd name="adj2" fmla="val 139685"/>
              <a:gd name="adj3" fmla="val 16667"/>
            </a:avLst>
          </a:prstGeom>
          <a:solidFill>
            <a:srgbClr val="5C91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What did I learn today?</a:t>
            </a:r>
          </a:p>
        </p:txBody>
      </p:sp>
      <p:sp>
        <p:nvSpPr>
          <p:cNvPr id="21" name="Oval Callout 20">
            <a:extLst>
              <a:ext uri="{FF2B5EF4-FFF2-40B4-BE49-F238E27FC236}">
                <a16:creationId xmlns:a16="http://schemas.microsoft.com/office/drawing/2014/main" id="{9E67B4FD-1A0A-929B-98C0-253457A3DD9B}"/>
              </a:ext>
            </a:extLst>
          </p:cNvPr>
          <p:cNvSpPr/>
          <p:nvPr/>
        </p:nvSpPr>
        <p:spPr>
          <a:xfrm>
            <a:off x="279918" y="3923950"/>
            <a:ext cx="4275054" cy="1296144"/>
          </a:xfrm>
          <a:prstGeom prst="wedgeEllipseCallout">
            <a:avLst>
              <a:gd name="adj1" fmla="val -52373"/>
              <a:gd name="adj2" fmla="val -65443"/>
            </a:avLst>
          </a:prstGeom>
          <a:solidFill>
            <a:srgbClr val="B9D2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How did I approach the problem?</a:t>
            </a:r>
          </a:p>
        </p:txBody>
      </p:sp>
      <p:sp>
        <p:nvSpPr>
          <p:cNvPr id="22" name="Cloud Callout 21">
            <a:extLst>
              <a:ext uri="{FF2B5EF4-FFF2-40B4-BE49-F238E27FC236}">
                <a16:creationId xmlns:a16="http://schemas.microsoft.com/office/drawing/2014/main" id="{48BB0360-18F3-2971-DDE4-01CA6E5FE604}"/>
              </a:ext>
            </a:extLst>
          </p:cNvPr>
          <p:cNvSpPr/>
          <p:nvPr/>
        </p:nvSpPr>
        <p:spPr>
          <a:xfrm>
            <a:off x="4997760" y="1870694"/>
            <a:ext cx="3536640" cy="1284968"/>
          </a:xfrm>
          <a:prstGeom prst="cloudCallout">
            <a:avLst>
              <a:gd name="adj1" fmla="val 63305"/>
              <a:gd name="adj2" fmla="val 90241"/>
            </a:avLst>
          </a:prstGeom>
          <a:solidFill>
            <a:srgbClr val="3C5F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What was tricky today?</a:t>
            </a:r>
          </a:p>
        </p:txBody>
      </p:sp>
      <p:sp>
        <p:nvSpPr>
          <p:cNvPr id="23" name="Rectangular Callout 22">
            <a:extLst>
              <a:ext uri="{FF2B5EF4-FFF2-40B4-BE49-F238E27FC236}">
                <a16:creationId xmlns:a16="http://schemas.microsoft.com/office/drawing/2014/main" id="{135457B3-50DD-17E3-5ED2-C44283F1E83F}"/>
              </a:ext>
            </a:extLst>
          </p:cNvPr>
          <p:cNvSpPr/>
          <p:nvPr/>
        </p:nvSpPr>
        <p:spPr>
          <a:xfrm>
            <a:off x="4756175" y="4080769"/>
            <a:ext cx="3040191" cy="875271"/>
          </a:xfrm>
          <a:prstGeom prst="wedgeRectCallout">
            <a:avLst>
              <a:gd name="adj1" fmla="val 91829"/>
              <a:gd name="adj2" fmla="val -26034"/>
            </a:avLst>
          </a:prstGeom>
          <a:solidFill>
            <a:srgbClr val="5AB2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do I need to remember?</a:t>
            </a:r>
          </a:p>
        </p:txBody>
      </p:sp>
      <p:pic>
        <p:nvPicPr>
          <p:cNvPr id="2" name="Picture 1">
            <a:hlinkClick r:id="rId9"/>
            <a:extLst>
              <a:ext uri="{FF2B5EF4-FFF2-40B4-BE49-F238E27FC236}">
                <a16:creationId xmlns:a16="http://schemas.microsoft.com/office/drawing/2014/main" id="{3A7F6183-825B-0BF7-FFCF-AD82C43060C7}"/>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3" name="Footer Placeholder 12">
            <a:extLst>
              <a:ext uri="{FF2B5EF4-FFF2-40B4-BE49-F238E27FC236}">
                <a16:creationId xmlns:a16="http://schemas.microsoft.com/office/drawing/2014/main" id="{DDAD2CB3-D7F7-A038-D36B-F8F303F1ABAA}"/>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4" name="Picture 3">
            <a:extLst>
              <a:ext uri="{FF2B5EF4-FFF2-40B4-BE49-F238E27FC236}">
                <a16:creationId xmlns:a16="http://schemas.microsoft.com/office/drawing/2014/main" id="{BB8FBB94-A984-5BBC-48B9-A447002F0DF0}"/>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413618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9" y="-420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a:extLst>
              <a:ext uri="{FF2B5EF4-FFF2-40B4-BE49-F238E27FC236}">
                <a16:creationId xmlns:a16="http://schemas.microsoft.com/office/drawing/2014/main" id="{41A2A073-6428-FCE5-BD40-295EF96D845E}"/>
              </a:ext>
            </a:extLst>
          </p:cNvPr>
          <p:cNvSpPr txBox="1">
            <a:spLocks noGrp="1"/>
          </p:cNvSpPr>
          <p:nvPr>
            <p:ph type="title" idx="4294967295"/>
          </p:nvPr>
        </p:nvSpPr>
        <p:spPr>
          <a:xfrm>
            <a:off x="736589" y="-107371"/>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a:ln>
                  <a:noFill/>
                </a:ln>
                <a:solidFill>
                  <a:schemeClr val="accent1">
                    <a:lumMod val="50000"/>
                  </a:schemeClr>
                </a:solidFill>
                <a:effectLst/>
                <a:uLnTx/>
                <a:uFillTx/>
                <a:latin typeface="+mj-lt"/>
                <a:ea typeface="+mj-ea"/>
                <a:cs typeface="+mj-cs"/>
              </a:rPr>
              <a:t>Summary</a:t>
            </a:r>
          </a:p>
        </p:txBody>
      </p:sp>
      <p:sp>
        <p:nvSpPr>
          <p:cNvPr id="5" name="Text Placeholder 4">
            <a:extLst>
              <a:ext uri="{FF2B5EF4-FFF2-40B4-BE49-F238E27FC236}">
                <a16:creationId xmlns:a16="http://schemas.microsoft.com/office/drawing/2014/main" id="{51304781-4433-3901-CC49-34FBD3670927}"/>
              </a:ext>
            </a:extLst>
          </p:cNvPr>
          <p:cNvSpPr>
            <a:spLocks noGrp="1"/>
          </p:cNvSpPr>
          <p:nvPr>
            <p:ph type="body" idx="1"/>
          </p:nvPr>
        </p:nvSpPr>
        <p:spPr>
          <a:xfrm>
            <a:off x="457200" y="1340768"/>
            <a:ext cx="4040188" cy="639762"/>
          </a:xfrm>
        </p:spPr>
        <p:txBody>
          <a:bodyPr/>
          <a:lstStyle/>
          <a:p>
            <a:r>
              <a:rPr lang="en-US" dirty="0">
                <a:solidFill>
                  <a:schemeClr val="accent1">
                    <a:lumMod val="50000"/>
                  </a:schemeClr>
                </a:solidFill>
              </a:rPr>
              <a:t>Composite solids</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sz="half" idx="2"/>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974846" y="6482258"/>
            <a:ext cx="863600" cy="546100"/>
          </a:xfrm>
        </p:spPr>
      </p:pic>
      <p:sp>
        <p:nvSpPr>
          <p:cNvPr id="7" name="Content Placeholder 6">
            <a:extLst>
              <a:ext uri="{FF2B5EF4-FFF2-40B4-BE49-F238E27FC236}">
                <a16:creationId xmlns:a16="http://schemas.microsoft.com/office/drawing/2014/main" id="{EC4B3B98-F060-C237-BF49-856B841997BA}"/>
              </a:ext>
            </a:extLst>
          </p:cNvPr>
          <p:cNvSpPr>
            <a:spLocks noGrp="1"/>
          </p:cNvSpPr>
          <p:nvPr>
            <p:ph sz="quarter" idx="4"/>
          </p:nvPr>
        </p:nvSpPr>
        <p:spPr>
          <a:xfrm>
            <a:off x="464949" y="1996892"/>
            <a:ext cx="4041775" cy="3951288"/>
          </a:xfrm>
        </p:spPr>
        <p:txBody>
          <a:bodyPr/>
          <a:lstStyle/>
          <a:p>
            <a:r>
              <a:rPr lang="en-US" dirty="0">
                <a:solidFill>
                  <a:schemeClr val="accent1">
                    <a:lumMod val="50000"/>
                  </a:schemeClr>
                </a:solidFill>
              </a:rPr>
              <a:t>Split the composite solid into solids you know.</a:t>
            </a:r>
          </a:p>
          <a:p>
            <a:r>
              <a:rPr lang="en-US" dirty="0">
                <a:solidFill>
                  <a:schemeClr val="accent1">
                    <a:lumMod val="50000"/>
                  </a:schemeClr>
                </a:solidFill>
              </a:rPr>
              <a:t>Know your formulae.</a:t>
            </a:r>
          </a:p>
          <a:p>
            <a:r>
              <a:rPr lang="en-US" dirty="0">
                <a:solidFill>
                  <a:schemeClr val="accent1">
                    <a:lumMod val="50000"/>
                  </a:schemeClr>
                </a:solidFill>
              </a:rPr>
              <a:t>Find the volume of each separate solid. </a:t>
            </a:r>
          </a:p>
        </p:txBody>
      </p:sp>
      <p:sp>
        <p:nvSpPr>
          <p:cNvPr id="6" name="Text Placeholder 5">
            <a:extLst>
              <a:ext uri="{FF2B5EF4-FFF2-40B4-BE49-F238E27FC236}">
                <a16:creationId xmlns:a16="http://schemas.microsoft.com/office/drawing/2014/main" id="{BB5D6875-3B35-97F3-CCDA-625BCFA94671}"/>
              </a:ext>
            </a:extLst>
          </p:cNvPr>
          <p:cNvSpPr>
            <a:spLocks noGrp="1"/>
          </p:cNvSpPr>
          <p:nvPr>
            <p:ph type="body" sz="quarter" idx="3"/>
          </p:nvPr>
        </p:nvSpPr>
        <p:spPr>
          <a:xfrm>
            <a:off x="4645025" y="1340768"/>
            <a:ext cx="4041775" cy="639762"/>
          </a:xfrm>
        </p:spPr>
        <p:txBody>
          <a:bodyPr/>
          <a:lstStyle/>
          <a:p>
            <a:r>
              <a:rPr lang="en-US" dirty="0">
                <a:solidFill>
                  <a:schemeClr val="accent1">
                    <a:lumMod val="50000"/>
                  </a:schemeClr>
                </a:solidFill>
              </a:rPr>
              <a:t>Be careful …</a:t>
            </a:r>
          </a:p>
        </p:txBody>
      </p:sp>
      <p:sp>
        <p:nvSpPr>
          <p:cNvPr id="11" name="Content Placeholder 6">
            <a:extLst>
              <a:ext uri="{FF2B5EF4-FFF2-40B4-BE49-F238E27FC236}">
                <a16:creationId xmlns:a16="http://schemas.microsoft.com/office/drawing/2014/main" id="{8487B77E-53AD-1E98-1811-7DE727FE5C0C}"/>
              </a:ext>
            </a:extLst>
          </p:cNvPr>
          <p:cNvSpPr txBox="1">
            <a:spLocks/>
          </p:cNvSpPr>
          <p:nvPr/>
        </p:nvSpPr>
        <p:spPr>
          <a:xfrm>
            <a:off x="4637276" y="1930288"/>
            <a:ext cx="4041775" cy="2866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a:solidFill>
                  <a:schemeClr val="accent1">
                    <a:lumMod val="50000"/>
                  </a:schemeClr>
                </a:solidFill>
              </a:rPr>
              <a:t>In surface area problems, some sides are hidden and shouldn’t be counted.</a:t>
            </a:r>
          </a:p>
          <a:p>
            <a:r>
              <a:rPr lang="en-US" dirty="0">
                <a:solidFill>
                  <a:schemeClr val="accent1">
                    <a:lumMod val="50000"/>
                  </a:schemeClr>
                </a:solidFill>
              </a:rPr>
              <a:t>‘Move around the shape’ and find each area in turn.</a:t>
            </a:r>
          </a:p>
          <a:p>
            <a:r>
              <a:rPr lang="en-US" dirty="0">
                <a:solidFill>
                  <a:schemeClr val="accent1">
                    <a:lumMod val="50000"/>
                  </a:schemeClr>
                </a:solidFill>
              </a:rPr>
              <a:t>Volume is measured in cm</a:t>
            </a:r>
            <a:r>
              <a:rPr lang="en-US" baseline="30000" dirty="0">
                <a:solidFill>
                  <a:schemeClr val="accent1">
                    <a:lumMod val="50000"/>
                  </a:schemeClr>
                </a:solidFill>
              </a:rPr>
              <a:t>3</a:t>
            </a:r>
            <a:r>
              <a:rPr lang="en-US" dirty="0">
                <a:solidFill>
                  <a:schemeClr val="accent1">
                    <a:lumMod val="50000"/>
                  </a:schemeClr>
                </a:solidFill>
              </a:rPr>
              <a:t> and surface area in cm</a:t>
            </a:r>
            <a:r>
              <a:rPr lang="en-US" baseline="30000" dirty="0">
                <a:solidFill>
                  <a:schemeClr val="accent1">
                    <a:lumMod val="50000"/>
                  </a:schemeClr>
                </a:solidFill>
              </a:rPr>
              <a:t>2</a:t>
            </a:r>
            <a:r>
              <a:rPr lang="en-US" dirty="0">
                <a:solidFill>
                  <a:schemeClr val="accent1">
                    <a:lumMod val="50000"/>
                  </a:schemeClr>
                </a:solidFill>
              </a:rPr>
              <a:t>.</a:t>
            </a:r>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18" name="Text Placeholder 4">
            <a:extLst>
              <a:ext uri="{FF2B5EF4-FFF2-40B4-BE49-F238E27FC236}">
                <a16:creationId xmlns:a16="http://schemas.microsoft.com/office/drawing/2014/main" id="{E7679DE6-76A2-E1D4-9D24-16C9DEF6162D}"/>
              </a:ext>
            </a:extLst>
          </p:cNvPr>
          <p:cNvSpPr txBox="1">
            <a:spLocks/>
          </p:cNvSpPr>
          <p:nvPr/>
        </p:nvSpPr>
        <p:spPr>
          <a:xfrm>
            <a:off x="429920" y="4365119"/>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accent1">
                    <a:lumMod val="50000"/>
                  </a:schemeClr>
                </a:solidFill>
              </a:rPr>
              <a:t>Mathematical models</a:t>
            </a:r>
          </a:p>
        </p:txBody>
      </p:sp>
      <p:sp>
        <p:nvSpPr>
          <p:cNvPr id="19" name="Content Placeholder 6">
            <a:extLst>
              <a:ext uri="{FF2B5EF4-FFF2-40B4-BE49-F238E27FC236}">
                <a16:creationId xmlns:a16="http://schemas.microsoft.com/office/drawing/2014/main" id="{9CBFC380-BF04-132B-D6B8-E31B146D4898}"/>
              </a:ext>
            </a:extLst>
          </p:cNvPr>
          <p:cNvSpPr txBox="1">
            <a:spLocks/>
          </p:cNvSpPr>
          <p:nvPr/>
        </p:nvSpPr>
        <p:spPr>
          <a:xfrm>
            <a:off x="429919" y="4882356"/>
            <a:ext cx="8536269"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a:solidFill>
                  <a:schemeClr val="accent1">
                    <a:lumMod val="50000"/>
                  </a:schemeClr>
                </a:solidFill>
              </a:rPr>
              <a:t>Can be used to solve problems, by changing a range of variables.</a:t>
            </a:r>
          </a:p>
        </p:txBody>
      </p:sp>
      <p:pic>
        <p:nvPicPr>
          <p:cNvPr id="2" name="Picture 1">
            <a:hlinkClick r:id="rId9"/>
            <a:extLst>
              <a:ext uri="{FF2B5EF4-FFF2-40B4-BE49-F238E27FC236}">
                <a16:creationId xmlns:a16="http://schemas.microsoft.com/office/drawing/2014/main" id="{CE422129-C166-C8EA-AABF-8AEF294F519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3" name="Footer Placeholder 12">
            <a:extLst>
              <a:ext uri="{FF2B5EF4-FFF2-40B4-BE49-F238E27FC236}">
                <a16:creationId xmlns:a16="http://schemas.microsoft.com/office/drawing/2014/main" id="{E3506251-4707-2F0F-6C46-DE9704AD7D56}"/>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4" name="Picture 3">
            <a:extLst>
              <a:ext uri="{FF2B5EF4-FFF2-40B4-BE49-F238E27FC236}">
                <a16:creationId xmlns:a16="http://schemas.microsoft.com/office/drawing/2014/main" id="{50231EEF-C6D0-E33D-001C-621C370AD6A5}"/>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44720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388" y="-21155"/>
            <a:ext cx="8229600" cy="1143000"/>
          </a:xfrm>
        </p:spPr>
        <p:txBody>
          <a:bodyPr/>
          <a:lstStyle/>
          <a:p>
            <a:r>
              <a:rPr lang="en-AU" dirty="0">
                <a:solidFill>
                  <a:schemeClr val="accent1">
                    <a:lumMod val="50000"/>
                  </a:schemeClr>
                </a:solidFill>
              </a:rPr>
              <a:t>Which is bigger?</a:t>
            </a:r>
          </a:p>
        </p:txBody>
      </p:sp>
      <p:grpSp>
        <p:nvGrpSpPr>
          <p:cNvPr id="3" name="Group 2">
            <a:extLst>
              <a:ext uri="{FF2B5EF4-FFF2-40B4-BE49-F238E27FC236}">
                <a16:creationId xmlns:a16="http://schemas.microsoft.com/office/drawing/2014/main" id="{9BDE93E1-93E5-DB5B-A30E-02785DC8BD53}"/>
              </a:ext>
              <a:ext uri="{C183D7F6-B498-43B3-948B-1728B52AA6E4}">
                <adec:decorative xmlns:adec="http://schemas.microsoft.com/office/drawing/2017/decorative" val="1"/>
              </a:ext>
            </a:extLst>
          </p:cNvPr>
          <p:cNvGrpSpPr/>
          <p:nvPr/>
        </p:nvGrpSpPr>
        <p:grpSpPr>
          <a:xfrm>
            <a:off x="6265010" y="5874587"/>
            <a:ext cx="2735152" cy="1052738"/>
            <a:chOff x="5167683" y="5805262"/>
            <a:chExt cx="2735152" cy="1052738"/>
          </a:xfrm>
        </p:grpSpPr>
        <p:pic>
          <p:nvPicPr>
            <p:cNvPr id="4" name="Content Placeholder 1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5" name="Picture 4"/>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6" name="Picture 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7" name="Picture 6"/>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8" name="Picture 7"/>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
        <p:nvSpPr>
          <p:cNvPr id="11" name="Rounded Rectangle 10">
            <a:extLst>
              <a:ext uri="{FF2B5EF4-FFF2-40B4-BE49-F238E27FC236}">
                <a16:creationId xmlns:a16="http://schemas.microsoft.com/office/drawing/2014/main" id="{93717150-1611-29BA-F097-6E7505561540}"/>
              </a:ext>
            </a:extLst>
          </p:cNvPr>
          <p:cNvSpPr/>
          <p:nvPr/>
        </p:nvSpPr>
        <p:spPr>
          <a:xfrm>
            <a:off x="3144169" y="4699525"/>
            <a:ext cx="2855662" cy="792090"/>
          </a:xfrm>
          <a:prstGeom prst="roundRect">
            <a:avLst/>
          </a:prstGeom>
          <a:solidFill>
            <a:srgbClr val="5C91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What information do you need to know?</a:t>
            </a:r>
          </a:p>
        </p:txBody>
      </p:sp>
      <p:pic>
        <p:nvPicPr>
          <p:cNvPr id="12" name="Picture 11">
            <a:hlinkClick r:id="rId8"/>
            <a:extLst>
              <a:ext uri="{FF2B5EF4-FFF2-40B4-BE49-F238E27FC236}">
                <a16:creationId xmlns:a16="http://schemas.microsoft.com/office/drawing/2014/main" id="{72202BC4-5AE8-BFAC-62F9-9A78F63957EB}"/>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3" name="Footer Placeholder 12">
            <a:extLst>
              <a:ext uri="{FF2B5EF4-FFF2-40B4-BE49-F238E27FC236}">
                <a16:creationId xmlns:a16="http://schemas.microsoft.com/office/drawing/2014/main" id="{6835D6BE-2A75-2DC5-92C0-0DF6476A6F2C}"/>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4" name="Picture 13">
            <a:extLst>
              <a:ext uri="{FF2B5EF4-FFF2-40B4-BE49-F238E27FC236}">
                <a16:creationId xmlns:a16="http://schemas.microsoft.com/office/drawing/2014/main" id="{87F42C4C-3636-CBC9-DB49-B83E5225C424}"/>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pic>
        <p:nvPicPr>
          <p:cNvPr id="18" name="Picture 17" descr="Pie-shaped or prism-shaped cake slice">
            <a:extLst>
              <a:ext uri="{FF2B5EF4-FFF2-40B4-BE49-F238E27FC236}">
                <a16:creationId xmlns:a16="http://schemas.microsoft.com/office/drawing/2014/main" id="{E2B5111F-5BB5-0551-339E-1B4E8920A064}"/>
              </a:ext>
            </a:extLst>
          </p:cNvPr>
          <p:cNvPicPr>
            <a:picLocks noChangeAspect="1"/>
          </p:cNvPicPr>
          <p:nvPr/>
        </p:nvPicPr>
        <p:blipFill>
          <a:blip r:embed="rId11"/>
          <a:stretch>
            <a:fillRect/>
          </a:stretch>
        </p:blipFill>
        <p:spPr>
          <a:xfrm>
            <a:off x="748142" y="1748686"/>
            <a:ext cx="3225966" cy="2444876"/>
          </a:xfrm>
          <a:prstGeom prst="rect">
            <a:avLst/>
          </a:prstGeom>
        </p:spPr>
      </p:pic>
      <p:pic>
        <p:nvPicPr>
          <p:cNvPr id="20" name="Picture 19" descr="Rectangular prism shaped slice of cake">
            <a:extLst>
              <a:ext uri="{FF2B5EF4-FFF2-40B4-BE49-F238E27FC236}">
                <a16:creationId xmlns:a16="http://schemas.microsoft.com/office/drawing/2014/main" id="{76C7C8FF-FBA3-8F45-251C-151C322BE835}"/>
              </a:ext>
            </a:extLst>
          </p:cNvPr>
          <p:cNvPicPr>
            <a:picLocks noChangeAspect="1"/>
          </p:cNvPicPr>
          <p:nvPr/>
        </p:nvPicPr>
        <p:blipFill>
          <a:blip r:embed="rId12"/>
          <a:stretch>
            <a:fillRect/>
          </a:stretch>
        </p:blipFill>
        <p:spPr>
          <a:xfrm>
            <a:off x="4788024" y="1746447"/>
            <a:ext cx="3226485" cy="2444876"/>
          </a:xfrm>
          <a:prstGeom prst="rect">
            <a:avLst/>
          </a:prstGeom>
        </p:spPr>
      </p:pic>
    </p:spTree>
    <p:extLst>
      <p:ext uri="{BB962C8B-B14F-4D97-AF65-F5344CB8AC3E}">
        <p14:creationId xmlns:p14="http://schemas.microsoft.com/office/powerpoint/2010/main" val="15705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109"/>
            <a:ext cx="8229600" cy="1143000"/>
          </a:xfrm>
        </p:spPr>
        <p:txBody>
          <a:bodyPr/>
          <a:lstStyle/>
          <a:p>
            <a:r>
              <a:rPr lang="en-AU" dirty="0">
                <a:solidFill>
                  <a:schemeClr val="accent1">
                    <a:lumMod val="50000"/>
                  </a:schemeClr>
                </a:solidFill>
              </a:rPr>
              <a:t>Measurements</a:t>
            </a:r>
          </a:p>
        </p:txBody>
      </p:sp>
      <p:grpSp>
        <p:nvGrpSpPr>
          <p:cNvPr id="3" name="Group 2">
            <a:extLst>
              <a:ext uri="{FF2B5EF4-FFF2-40B4-BE49-F238E27FC236}">
                <a16:creationId xmlns:a16="http://schemas.microsoft.com/office/drawing/2014/main" id="{9BDE93E1-93E5-DB5B-A30E-02785DC8BD53}"/>
              </a:ext>
              <a:ext uri="{C183D7F6-B498-43B3-948B-1728B52AA6E4}">
                <adec:decorative xmlns:adec="http://schemas.microsoft.com/office/drawing/2017/decorative" val="1"/>
              </a:ext>
            </a:extLst>
          </p:cNvPr>
          <p:cNvGrpSpPr/>
          <p:nvPr/>
        </p:nvGrpSpPr>
        <p:grpSpPr>
          <a:xfrm>
            <a:off x="6265010" y="5874587"/>
            <a:ext cx="2735152" cy="1052738"/>
            <a:chOff x="5167683" y="5805262"/>
            <a:chExt cx="2735152" cy="1052738"/>
          </a:xfrm>
        </p:grpSpPr>
        <p:pic>
          <p:nvPicPr>
            <p:cNvPr id="4" name="Content Placeholder 1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5" name="Picture 4"/>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6" name="Picture 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7" name="Picture 6"/>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8" name="Picture 7"/>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2" name="Picture 11">
            <a:hlinkClick r:id="rId8"/>
            <a:extLst>
              <a:ext uri="{FF2B5EF4-FFF2-40B4-BE49-F238E27FC236}">
                <a16:creationId xmlns:a16="http://schemas.microsoft.com/office/drawing/2014/main" id="{72202BC4-5AE8-BFAC-62F9-9A78F63957EB}"/>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3" name="Footer Placeholder 12">
            <a:extLst>
              <a:ext uri="{FF2B5EF4-FFF2-40B4-BE49-F238E27FC236}">
                <a16:creationId xmlns:a16="http://schemas.microsoft.com/office/drawing/2014/main" id="{6835D6BE-2A75-2DC5-92C0-0DF6476A6F2C}"/>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4" name="Picture 13">
            <a:extLst>
              <a:ext uri="{FF2B5EF4-FFF2-40B4-BE49-F238E27FC236}">
                <a16:creationId xmlns:a16="http://schemas.microsoft.com/office/drawing/2014/main" id="{87F42C4C-3636-CBC9-DB49-B83E5225C424}"/>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pic>
        <p:nvPicPr>
          <p:cNvPr id="18" name="Picture 17" descr="Triangular prism shaped cake where height is 6 cm, length is 8cm. The apex of the slice is 40 degrees.">
            <a:extLst>
              <a:ext uri="{FF2B5EF4-FFF2-40B4-BE49-F238E27FC236}">
                <a16:creationId xmlns:a16="http://schemas.microsoft.com/office/drawing/2014/main" id="{E2B5111F-5BB5-0551-339E-1B4E8920A064}"/>
              </a:ext>
            </a:extLst>
          </p:cNvPr>
          <p:cNvPicPr>
            <a:picLocks noChangeAspect="1"/>
          </p:cNvPicPr>
          <p:nvPr/>
        </p:nvPicPr>
        <p:blipFill>
          <a:blip r:embed="rId11"/>
          <a:stretch>
            <a:fillRect/>
          </a:stretch>
        </p:blipFill>
        <p:spPr>
          <a:xfrm>
            <a:off x="720721" y="1731992"/>
            <a:ext cx="3225966" cy="2444876"/>
          </a:xfrm>
          <a:prstGeom prst="rect">
            <a:avLst/>
          </a:prstGeom>
        </p:spPr>
      </p:pic>
      <p:cxnSp>
        <p:nvCxnSpPr>
          <p:cNvPr id="9" name="Straight Arrow Connector 8">
            <a:extLst>
              <a:ext uri="{FF2B5EF4-FFF2-40B4-BE49-F238E27FC236}">
                <a16:creationId xmlns:a16="http://schemas.microsoft.com/office/drawing/2014/main" id="{16811167-3274-8DA0-3418-A53F8178A7B8}"/>
              </a:ext>
              <a:ext uri="{C183D7F6-B498-43B3-948B-1728B52AA6E4}">
                <adec:decorative xmlns:adec="http://schemas.microsoft.com/office/drawing/2017/decorative" val="1"/>
              </a:ext>
            </a:extLst>
          </p:cNvPr>
          <p:cNvCxnSpPr>
            <a:cxnSpLocks/>
          </p:cNvCxnSpPr>
          <p:nvPr/>
        </p:nvCxnSpPr>
        <p:spPr>
          <a:xfrm flipV="1">
            <a:off x="1129491" y="3933056"/>
            <a:ext cx="2506405" cy="25826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8247D4B-774E-B00B-3402-1B557633B7AA}"/>
              </a:ext>
              <a:ext uri="{C183D7F6-B498-43B3-948B-1728B52AA6E4}">
                <adec:decorative xmlns:adec="http://schemas.microsoft.com/office/drawing/2017/decorative" val="1"/>
              </a:ext>
            </a:extLst>
          </p:cNvPr>
          <p:cNvSpPr txBox="1"/>
          <p:nvPr/>
        </p:nvSpPr>
        <p:spPr>
          <a:xfrm>
            <a:off x="2180193" y="3991268"/>
            <a:ext cx="852242" cy="400110"/>
          </a:xfrm>
          <a:prstGeom prst="rect">
            <a:avLst/>
          </a:prstGeom>
          <a:noFill/>
        </p:spPr>
        <p:txBody>
          <a:bodyPr wrap="square" rtlCol="0">
            <a:spAutoFit/>
          </a:bodyPr>
          <a:lstStyle/>
          <a:p>
            <a:r>
              <a:rPr lang="en-US" sz="2000" dirty="0"/>
              <a:t>8cm</a:t>
            </a:r>
          </a:p>
        </p:txBody>
      </p:sp>
      <p:sp>
        <p:nvSpPr>
          <p:cNvPr id="17" name="TextBox 16">
            <a:extLst>
              <a:ext uri="{FF2B5EF4-FFF2-40B4-BE49-F238E27FC236}">
                <a16:creationId xmlns:a16="http://schemas.microsoft.com/office/drawing/2014/main" id="{4D89B456-86DE-738F-C73E-FED8FF819CD8}"/>
              </a:ext>
              <a:ext uri="{C183D7F6-B498-43B3-948B-1728B52AA6E4}">
                <adec:decorative xmlns:adec="http://schemas.microsoft.com/office/drawing/2017/decorative" val="1"/>
              </a:ext>
            </a:extLst>
          </p:cNvPr>
          <p:cNvSpPr txBox="1"/>
          <p:nvPr/>
        </p:nvSpPr>
        <p:spPr>
          <a:xfrm>
            <a:off x="322146" y="3086881"/>
            <a:ext cx="852242" cy="400110"/>
          </a:xfrm>
          <a:prstGeom prst="rect">
            <a:avLst/>
          </a:prstGeom>
          <a:noFill/>
        </p:spPr>
        <p:txBody>
          <a:bodyPr wrap="square" rtlCol="0">
            <a:spAutoFit/>
          </a:bodyPr>
          <a:lstStyle/>
          <a:p>
            <a:r>
              <a:rPr lang="en-US" sz="2000" dirty="0"/>
              <a:t>6cm</a:t>
            </a:r>
          </a:p>
        </p:txBody>
      </p:sp>
      <p:cxnSp>
        <p:nvCxnSpPr>
          <p:cNvPr id="19" name="Straight Arrow Connector 18">
            <a:extLst>
              <a:ext uri="{FF2B5EF4-FFF2-40B4-BE49-F238E27FC236}">
                <a16:creationId xmlns:a16="http://schemas.microsoft.com/office/drawing/2014/main" id="{0A71A7ED-AC4A-5BB6-E3C4-D8D1083044C9}"/>
              </a:ext>
              <a:ext uri="{C183D7F6-B498-43B3-948B-1728B52AA6E4}">
                <adec:decorative xmlns:adec="http://schemas.microsoft.com/office/drawing/2017/decorative" val="1"/>
              </a:ext>
            </a:extLst>
          </p:cNvPr>
          <p:cNvCxnSpPr>
            <a:cxnSpLocks/>
          </p:cNvCxnSpPr>
          <p:nvPr/>
        </p:nvCxnSpPr>
        <p:spPr>
          <a:xfrm flipV="1">
            <a:off x="899592" y="2640816"/>
            <a:ext cx="0" cy="144936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3" name="Arc 22">
            <a:extLst>
              <a:ext uri="{FF2B5EF4-FFF2-40B4-BE49-F238E27FC236}">
                <a16:creationId xmlns:a16="http://schemas.microsoft.com/office/drawing/2014/main" id="{C45AEA72-F119-1349-09D4-0C6506E5459C}"/>
              </a:ext>
              <a:ext uri="{C183D7F6-B498-43B3-948B-1728B52AA6E4}">
                <adec:decorative xmlns:adec="http://schemas.microsoft.com/office/drawing/2017/decorative" val="1"/>
              </a:ext>
            </a:extLst>
          </p:cNvPr>
          <p:cNvSpPr/>
          <p:nvPr/>
        </p:nvSpPr>
        <p:spPr>
          <a:xfrm>
            <a:off x="1536241" y="2276872"/>
            <a:ext cx="462899" cy="363944"/>
          </a:xfrm>
          <a:prstGeom prst="arc">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029CD1-1FB2-269C-D414-27A46E7E5205}"/>
                  </a:ext>
                  <a:ext uri="{C183D7F6-B498-43B3-948B-1728B52AA6E4}">
                    <adec:decorative xmlns:adec="http://schemas.microsoft.com/office/drawing/2017/decorative" val="1"/>
                  </a:ext>
                </a:extLst>
              </p:cNvPr>
              <p:cNvSpPr txBox="1"/>
              <p:nvPr/>
            </p:nvSpPr>
            <p:spPr>
              <a:xfrm>
                <a:off x="1950202" y="2108770"/>
                <a:ext cx="852242" cy="400110"/>
              </a:xfrm>
              <a:prstGeom prst="rect">
                <a:avLst/>
              </a:prstGeom>
              <a:noFill/>
            </p:spPr>
            <p:txBody>
              <a:bodyPr wrap="square" rtlCol="0">
                <a:spAutoFit/>
              </a:bodyPr>
              <a:lstStyle/>
              <a:p>
                <a:r>
                  <a:rPr lang="en-AU" sz="2000" b="0" dirty="0">
                    <a:solidFill>
                      <a:schemeClr val="tx1"/>
                    </a:solidFill>
                    <a:ea typeface="Cambria Math" panose="02040503050406030204" pitchFamily="18" charset="0"/>
                  </a:rPr>
                  <a:t>40</a:t>
                </a:r>
                <a14:m>
                  <m:oMath xmlns:m="http://schemas.openxmlformats.org/officeDocument/2006/math">
                    <m:r>
                      <a:rPr lang="en-AU" sz="2000" b="0" i="1" smtClean="0">
                        <a:solidFill>
                          <a:schemeClr val="tx1"/>
                        </a:solidFill>
                        <a:latin typeface="Cambria Math" panose="02040503050406030204" pitchFamily="18" charset="0"/>
                        <a:ea typeface="Cambria Math" panose="02040503050406030204" pitchFamily="18" charset="0"/>
                      </a:rPr>
                      <m:t>°</m:t>
                    </m:r>
                  </m:oMath>
                </a14:m>
                <a:endParaRPr lang="en-US" sz="2000" dirty="0">
                  <a:solidFill>
                    <a:schemeClr val="tx1"/>
                  </a:solidFill>
                </a:endParaRPr>
              </a:p>
            </p:txBody>
          </p:sp>
        </mc:Choice>
        <mc:Fallback xmlns="">
          <p:sp>
            <p:nvSpPr>
              <p:cNvPr id="24" name="TextBox 23">
                <a:extLst>
                  <a:ext uri="{FF2B5EF4-FFF2-40B4-BE49-F238E27FC236}">
                    <a16:creationId xmlns:a16="http://schemas.microsoft.com/office/drawing/2014/main" id="{A8029CD1-1FB2-269C-D414-27A46E7E520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1950202" y="2108770"/>
                <a:ext cx="852242" cy="400110"/>
              </a:xfrm>
              <a:prstGeom prst="rect">
                <a:avLst/>
              </a:prstGeom>
              <a:blipFill>
                <a:blip r:embed="rId12"/>
                <a:stretch>
                  <a:fillRect l="-7857" t="-9091" b="-25758"/>
                </a:stretch>
              </a:blipFill>
            </p:spPr>
            <p:txBody>
              <a:bodyPr/>
              <a:lstStyle/>
              <a:p>
                <a:r>
                  <a:rPr lang="en-GB">
                    <a:noFill/>
                  </a:rPr>
                  <a:t> </a:t>
                </a:r>
              </a:p>
            </p:txBody>
          </p:sp>
        </mc:Fallback>
      </mc:AlternateContent>
      <p:pic>
        <p:nvPicPr>
          <p:cNvPr id="30" name="Picture 29" descr="Rectangular prism cake slice measures 6cm in length, 4 cm in width and 5 cm in height">
            <a:extLst>
              <a:ext uri="{FF2B5EF4-FFF2-40B4-BE49-F238E27FC236}">
                <a16:creationId xmlns:a16="http://schemas.microsoft.com/office/drawing/2014/main" id="{B97D4329-0CA9-B2BC-224E-69A5CAA74222}"/>
              </a:ext>
            </a:extLst>
          </p:cNvPr>
          <p:cNvPicPr>
            <a:picLocks noChangeAspect="1"/>
          </p:cNvPicPr>
          <p:nvPr/>
        </p:nvPicPr>
        <p:blipFill>
          <a:blip r:embed="rId13"/>
          <a:stretch>
            <a:fillRect/>
          </a:stretch>
        </p:blipFill>
        <p:spPr>
          <a:xfrm>
            <a:off x="4511693" y="1731992"/>
            <a:ext cx="2666683" cy="2456881"/>
          </a:xfrm>
          <a:prstGeom prst="rect">
            <a:avLst/>
          </a:prstGeom>
        </p:spPr>
      </p:pic>
      <p:cxnSp>
        <p:nvCxnSpPr>
          <p:cNvPr id="26" name="Straight Arrow Connector 25">
            <a:extLst>
              <a:ext uri="{FF2B5EF4-FFF2-40B4-BE49-F238E27FC236}">
                <a16:creationId xmlns:a16="http://schemas.microsoft.com/office/drawing/2014/main" id="{5FA7B4AB-CC3C-7020-E7D7-0DBC452A8D9D}"/>
              </a:ext>
              <a:ext uri="{C183D7F6-B498-43B3-948B-1728B52AA6E4}">
                <adec:decorative xmlns:adec="http://schemas.microsoft.com/office/drawing/2017/decorative" val="1"/>
              </a:ext>
            </a:extLst>
          </p:cNvPr>
          <p:cNvCxnSpPr>
            <a:cxnSpLocks/>
          </p:cNvCxnSpPr>
          <p:nvPr/>
        </p:nvCxnSpPr>
        <p:spPr>
          <a:xfrm>
            <a:off x="7092280" y="2954430"/>
            <a:ext cx="0" cy="901877"/>
          </a:xfrm>
          <a:prstGeom prst="straightConnector1">
            <a:avLst/>
          </a:prstGeom>
          <a:ln>
            <a:solidFill>
              <a:schemeClr val="bg1"/>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32" name="TextBox 31">
            <a:extLst>
              <a:ext uri="{FF2B5EF4-FFF2-40B4-BE49-F238E27FC236}">
                <a16:creationId xmlns:a16="http://schemas.microsoft.com/office/drawing/2014/main" id="{1FF27D50-B157-0AE3-6A14-1A9830AE8756}"/>
              </a:ext>
              <a:ext uri="{C183D7F6-B498-43B3-948B-1728B52AA6E4}">
                <adec:decorative xmlns:adec="http://schemas.microsoft.com/office/drawing/2017/decorative" val="1"/>
              </a:ext>
            </a:extLst>
          </p:cNvPr>
          <p:cNvSpPr txBox="1"/>
          <p:nvPr/>
        </p:nvSpPr>
        <p:spPr>
          <a:xfrm>
            <a:off x="7092280" y="3176024"/>
            <a:ext cx="852242" cy="400110"/>
          </a:xfrm>
          <a:prstGeom prst="rect">
            <a:avLst/>
          </a:prstGeom>
          <a:noFill/>
        </p:spPr>
        <p:txBody>
          <a:bodyPr wrap="square" rtlCol="0">
            <a:spAutoFit/>
          </a:bodyPr>
          <a:lstStyle/>
          <a:p>
            <a:r>
              <a:rPr lang="en-US" sz="2000" dirty="0"/>
              <a:t>5cm</a:t>
            </a:r>
          </a:p>
        </p:txBody>
      </p:sp>
      <p:cxnSp>
        <p:nvCxnSpPr>
          <p:cNvPr id="33" name="Straight Arrow Connector 32">
            <a:extLst>
              <a:ext uri="{FF2B5EF4-FFF2-40B4-BE49-F238E27FC236}">
                <a16:creationId xmlns:a16="http://schemas.microsoft.com/office/drawing/2014/main" id="{8C22F66E-AAAE-67B3-5A3E-E612C1D2ED0A}"/>
              </a:ext>
              <a:ext uri="{C183D7F6-B498-43B3-948B-1728B52AA6E4}">
                <adec:decorative xmlns:adec="http://schemas.microsoft.com/office/drawing/2017/decorative" val="1"/>
              </a:ext>
            </a:extLst>
          </p:cNvPr>
          <p:cNvCxnSpPr>
            <a:cxnSpLocks/>
          </p:cNvCxnSpPr>
          <p:nvPr/>
        </p:nvCxnSpPr>
        <p:spPr>
          <a:xfrm>
            <a:off x="4516638" y="3486991"/>
            <a:ext cx="2025684" cy="676431"/>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81579EFB-0C5D-738E-96F5-E05F11722E1B}"/>
              </a:ext>
              <a:ext uri="{C183D7F6-B498-43B3-948B-1728B52AA6E4}">
                <adec:decorative xmlns:adec="http://schemas.microsoft.com/office/drawing/2017/decorative" val="1"/>
              </a:ext>
            </a:extLst>
          </p:cNvPr>
          <p:cNvSpPr txBox="1"/>
          <p:nvPr/>
        </p:nvSpPr>
        <p:spPr>
          <a:xfrm>
            <a:off x="4863067" y="3690066"/>
            <a:ext cx="852242" cy="400110"/>
          </a:xfrm>
          <a:prstGeom prst="rect">
            <a:avLst/>
          </a:prstGeom>
          <a:noFill/>
        </p:spPr>
        <p:txBody>
          <a:bodyPr wrap="square" rtlCol="0">
            <a:spAutoFit/>
          </a:bodyPr>
          <a:lstStyle/>
          <a:p>
            <a:r>
              <a:rPr lang="en-US" sz="2000" dirty="0">
                <a:solidFill>
                  <a:schemeClr val="bg1"/>
                </a:solidFill>
              </a:rPr>
              <a:t>6cm</a:t>
            </a:r>
          </a:p>
        </p:txBody>
      </p:sp>
      <p:cxnSp>
        <p:nvCxnSpPr>
          <p:cNvPr id="36" name="Straight Arrow Connector 35">
            <a:extLst>
              <a:ext uri="{FF2B5EF4-FFF2-40B4-BE49-F238E27FC236}">
                <a16:creationId xmlns:a16="http://schemas.microsoft.com/office/drawing/2014/main" id="{06A0A06C-921F-171A-8A35-E6AD5BA4D148}"/>
              </a:ext>
              <a:ext uri="{C183D7F6-B498-43B3-948B-1728B52AA6E4}">
                <adec:decorative xmlns:adec="http://schemas.microsoft.com/office/drawing/2017/decorative" val="1"/>
              </a:ext>
            </a:extLst>
          </p:cNvPr>
          <p:cNvCxnSpPr>
            <a:cxnSpLocks/>
          </p:cNvCxnSpPr>
          <p:nvPr/>
        </p:nvCxnSpPr>
        <p:spPr>
          <a:xfrm flipH="1">
            <a:off x="6655830" y="3816159"/>
            <a:ext cx="394400" cy="347263"/>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BE55B646-6680-3FAD-3288-09F8302D3B5A}"/>
              </a:ext>
              <a:ext uri="{C183D7F6-B498-43B3-948B-1728B52AA6E4}">
                <adec:decorative xmlns:adec="http://schemas.microsoft.com/office/drawing/2017/decorative" val="1"/>
              </a:ext>
            </a:extLst>
          </p:cNvPr>
          <p:cNvSpPr txBox="1"/>
          <p:nvPr/>
        </p:nvSpPr>
        <p:spPr>
          <a:xfrm>
            <a:off x="6309674" y="3707794"/>
            <a:ext cx="852242" cy="400110"/>
          </a:xfrm>
          <a:prstGeom prst="rect">
            <a:avLst/>
          </a:prstGeom>
          <a:noFill/>
        </p:spPr>
        <p:txBody>
          <a:bodyPr wrap="square" rtlCol="0">
            <a:spAutoFit/>
          </a:bodyPr>
          <a:lstStyle/>
          <a:p>
            <a:r>
              <a:rPr lang="en-US" sz="2000" dirty="0">
                <a:solidFill>
                  <a:schemeClr val="bg1"/>
                </a:solidFill>
              </a:rPr>
              <a:t>4cm</a:t>
            </a:r>
          </a:p>
        </p:txBody>
      </p:sp>
      <p:sp>
        <p:nvSpPr>
          <p:cNvPr id="11" name="Rounded Rectangle 10">
            <a:extLst>
              <a:ext uri="{FF2B5EF4-FFF2-40B4-BE49-F238E27FC236}">
                <a16:creationId xmlns:a16="http://schemas.microsoft.com/office/drawing/2014/main" id="{93717150-1611-29BA-F097-6E7505561540}"/>
              </a:ext>
            </a:extLst>
          </p:cNvPr>
          <p:cNvSpPr/>
          <p:nvPr/>
        </p:nvSpPr>
        <p:spPr>
          <a:xfrm>
            <a:off x="3144169" y="4699525"/>
            <a:ext cx="2855662" cy="792090"/>
          </a:xfrm>
          <a:prstGeom prst="roundRect">
            <a:avLst/>
          </a:prstGeom>
          <a:solidFill>
            <a:srgbClr val="5C91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What information do you need to know?</a:t>
            </a:r>
          </a:p>
        </p:txBody>
      </p:sp>
    </p:spTree>
    <p:extLst>
      <p:ext uri="{BB962C8B-B14F-4D97-AF65-F5344CB8AC3E}">
        <p14:creationId xmlns:p14="http://schemas.microsoft.com/office/powerpoint/2010/main" val="31670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82D4BC-9433-2FD7-B82C-E9FD289F759F}"/>
              </a:ext>
            </a:extLst>
          </p:cNvPr>
          <p:cNvSpPr>
            <a:spLocks noGrp="1"/>
          </p:cNvSpPr>
          <p:nvPr>
            <p:ph type="title" idx="4294967295"/>
          </p:nvPr>
        </p:nvSpPr>
        <p:spPr>
          <a:xfrm>
            <a:off x="1225550" y="1000125"/>
            <a:ext cx="4040188"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1">
                    <a:lumMod val="50000"/>
                  </a:schemeClr>
                </a:solidFill>
                <a:effectLst/>
                <a:uLnTx/>
                <a:uFillTx/>
                <a:latin typeface="+mn-lt"/>
                <a:ea typeface="+mn-ea"/>
                <a:cs typeface="+mn-cs"/>
              </a:rPr>
              <a:t>Learning intention</a:t>
            </a:r>
          </a:p>
        </p:txBody>
      </p:sp>
      <p:sp>
        <p:nvSpPr>
          <p:cNvPr id="15" name="Content Placeholder 14">
            <a:extLst>
              <a:ext uri="{FF2B5EF4-FFF2-40B4-BE49-F238E27FC236}">
                <a16:creationId xmlns:a16="http://schemas.microsoft.com/office/drawing/2014/main" id="{F2C494DC-249D-6A48-A744-E5B9F1B18E81}"/>
              </a:ext>
            </a:extLst>
          </p:cNvPr>
          <p:cNvSpPr>
            <a:spLocks noGrp="1"/>
          </p:cNvSpPr>
          <p:nvPr>
            <p:ph sz="half" idx="2"/>
          </p:nvPr>
        </p:nvSpPr>
        <p:spPr>
          <a:xfrm>
            <a:off x="528635" y="1844824"/>
            <a:ext cx="3657600" cy="3951288"/>
          </a:xfrm>
        </p:spPr>
        <p:txBody>
          <a:bodyPr>
            <a:normAutofit/>
          </a:bodyPr>
          <a:lstStyle/>
          <a:p>
            <a:r>
              <a:rPr lang="en-AU" sz="2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We know how to interpret practical modelling problems involving volume and surface area, understanding how to use decomposition to find volumes and surface areas of composite solids comprised of prisms or cylinders.</a:t>
            </a:r>
            <a:r>
              <a:rPr lang="en-AU" sz="2100" dirty="0">
                <a:solidFill>
                  <a:schemeClr val="tx2"/>
                </a:solidFill>
                <a:effectLst/>
              </a:rPr>
              <a:t> </a:t>
            </a:r>
            <a:endParaRPr lang="en-AU" sz="2100" dirty="0">
              <a:solidFill>
                <a:schemeClr val="tx2"/>
              </a:solidFill>
            </a:endParaRPr>
          </a:p>
        </p:txBody>
      </p:sp>
      <p:sp>
        <p:nvSpPr>
          <p:cNvPr id="7" name="Text Placeholder 6">
            <a:extLst>
              <a:ext uri="{FF2B5EF4-FFF2-40B4-BE49-F238E27FC236}">
                <a16:creationId xmlns:a16="http://schemas.microsoft.com/office/drawing/2014/main" id="{FEA19F88-430A-63F4-D989-C8FFC200D65F}"/>
              </a:ext>
            </a:extLst>
          </p:cNvPr>
          <p:cNvSpPr>
            <a:spLocks noGrp="1"/>
          </p:cNvSpPr>
          <p:nvPr>
            <p:ph type="body" sz="quarter" idx="3"/>
          </p:nvPr>
        </p:nvSpPr>
        <p:spPr>
          <a:xfrm>
            <a:off x="5592380" y="1000792"/>
            <a:ext cx="4041775" cy="639762"/>
          </a:xfrm>
        </p:spPr>
        <p:txBody>
          <a:bodyPr/>
          <a:lstStyle/>
          <a:p>
            <a:r>
              <a:rPr lang="en-US" dirty="0">
                <a:solidFill>
                  <a:schemeClr val="accent1">
                    <a:lumMod val="50000"/>
                  </a:schemeClr>
                </a:solidFill>
              </a:rPr>
              <a:t>Success criteria</a:t>
            </a:r>
          </a:p>
        </p:txBody>
      </p:sp>
      <p:sp>
        <p:nvSpPr>
          <p:cNvPr id="8" name="Content Placeholder 7">
            <a:extLst>
              <a:ext uri="{FF2B5EF4-FFF2-40B4-BE49-F238E27FC236}">
                <a16:creationId xmlns:a16="http://schemas.microsoft.com/office/drawing/2014/main" id="{51F5360B-F17A-21D5-75E9-3D116869AA65}"/>
              </a:ext>
            </a:extLst>
          </p:cNvPr>
          <p:cNvSpPr>
            <a:spLocks noGrp="1"/>
          </p:cNvSpPr>
          <p:nvPr>
            <p:ph sz="quarter" idx="4"/>
          </p:nvPr>
        </p:nvSpPr>
        <p:spPr>
          <a:xfrm>
            <a:off x="4615188" y="1790573"/>
            <a:ext cx="4040187" cy="3888418"/>
          </a:xfrm>
        </p:spPr>
        <p:txBody>
          <a:bodyPr>
            <a:noAutofit/>
          </a:bodyPr>
          <a:lstStyle/>
          <a:p>
            <a:pPr>
              <a:spcBef>
                <a:spcPts val="400"/>
              </a:spcBef>
              <a:spcAft>
                <a:spcPts val="400"/>
              </a:spcAft>
            </a:pPr>
            <a:r>
              <a:rPr lang="en-US" sz="2100" dirty="0">
                <a:solidFill>
                  <a:schemeClr val="tx2"/>
                </a:solidFill>
                <a:latin typeface="Calibri" panose="020F0502020204030204" pitchFamily="34" charset="0"/>
                <a:cs typeface="Times New Roman" panose="02020603050405020304" pitchFamily="18" charset="0"/>
              </a:rPr>
              <a:t>Interpret a practical modelling problem, applying their knowledge of 3D solids to meet a design brief.</a:t>
            </a:r>
            <a:endParaRPr lang="en-AU" sz="2100" dirty="0">
              <a:solidFill>
                <a:schemeClr val="tx2"/>
              </a:solidFill>
              <a:latin typeface="Calibri" panose="020F0502020204030204" pitchFamily="34" charset="0"/>
              <a:cs typeface="Times New Roman" panose="02020603050405020304" pitchFamily="18" charset="0"/>
            </a:endParaRPr>
          </a:p>
          <a:p>
            <a:pPr>
              <a:spcBef>
                <a:spcPts val="400"/>
              </a:spcBef>
              <a:spcAft>
                <a:spcPts val="400"/>
              </a:spcAft>
            </a:pPr>
            <a:r>
              <a:rPr lang="en-US" sz="2100" dirty="0">
                <a:solidFill>
                  <a:schemeClr val="tx2"/>
                </a:solidFill>
                <a:latin typeface="Calibri" panose="020F0502020204030204" pitchFamily="34" charset="0"/>
                <a:cs typeface="Times New Roman" panose="02020603050405020304" pitchFamily="18" charset="0"/>
              </a:rPr>
              <a:t>Use or build a mathematical model in a spreadsheet to generate a set of dimensions for a composite solid to meet minimum volume criteria. </a:t>
            </a:r>
            <a:endParaRPr lang="en-AU" sz="2100" dirty="0">
              <a:solidFill>
                <a:schemeClr val="tx2"/>
              </a:solidFill>
              <a:latin typeface="Calibri" panose="020F0502020204030204" pitchFamily="34" charset="0"/>
              <a:cs typeface="Times New Roman" panose="02020603050405020304" pitchFamily="18" charset="0"/>
            </a:endParaRPr>
          </a:p>
          <a:p>
            <a:pPr>
              <a:spcBef>
                <a:spcPts val="400"/>
              </a:spcBef>
            </a:pPr>
            <a:r>
              <a:rPr lang="en-AU" sz="2100" dirty="0">
                <a:solidFill>
                  <a:schemeClr val="tx2"/>
                </a:solidFill>
                <a:latin typeface="Calibri" panose="020F0502020204030204" pitchFamily="34" charset="0"/>
                <a:cs typeface="Times New Roman" panose="02020603050405020304" pitchFamily="18" charset="0"/>
              </a:rPr>
              <a:t>Find the volume and surface area of a composite solid.</a:t>
            </a:r>
            <a:endParaRPr lang="en-US" sz="2100" dirty="0">
              <a:solidFill>
                <a:schemeClr val="tx2"/>
              </a:solidFill>
              <a:latin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CCD42D4F-A605-0DAA-98D1-DF2910F83F6F}"/>
              </a:ext>
              <a:ext uri="{C183D7F6-B498-43B3-948B-1728B52AA6E4}">
                <adec:decorative xmlns:adec="http://schemas.microsoft.com/office/drawing/2017/decorative" val="1"/>
              </a:ext>
            </a:extLst>
          </p:cNvPr>
          <p:cNvGrpSpPr/>
          <p:nvPr/>
        </p:nvGrpSpPr>
        <p:grpSpPr>
          <a:xfrm>
            <a:off x="5220072" y="5927853"/>
            <a:ext cx="2814887" cy="999584"/>
            <a:chOff x="5218121" y="5936972"/>
            <a:chExt cx="2814887" cy="999584"/>
          </a:xfrm>
        </p:grpSpPr>
        <p:pic>
          <p:nvPicPr>
            <p:cNvPr id="3" name="Content Placeholder 12">
              <a:extLst>
                <a:ext uri="{FF2B5EF4-FFF2-40B4-BE49-F238E27FC236}">
                  <a16:creationId xmlns:a16="http://schemas.microsoft.com/office/drawing/2014/main" id="{11F1C9CE-3625-CF06-CC45-1E91C75AA5CE}"/>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282836" y="6451661"/>
              <a:ext cx="750172" cy="476672"/>
            </a:xfrm>
            <a:prstGeom prst="rect">
              <a:avLst/>
            </a:prstGeom>
          </p:spPr>
        </p:pic>
        <p:pic>
          <p:nvPicPr>
            <p:cNvPr id="4" name="Content Placeholder 6">
              <a:extLst>
                <a:ext uri="{FF2B5EF4-FFF2-40B4-BE49-F238E27FC236}">
                  <a16:creationId xmlns:a16="http://schemas.microsoft.com/office/drawing/2014/main" id="{D811CDFE-CAFA-6AD4-50EC-8D1B9FF05393}"/>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268606" y="5936972"/>
              <a:ext cx="542860" cy="536923"/>
            </a:xfrm>
            <a:prstGeom prst="rect">
              <a:avLst/>
            </a:prstGeom>
          </p:spPr>
        </p:pic>
        <p:pic>
          <p:nvPicPr>
            <p:cNvPr id="5" name="Picture 4">
              <a:extLst>
                <a:ext uri="{FF2B5EF4-FFF2-40B4-BE49-F238E27FC236}">
                  <a16:creationId xmlns:a16="http://schemas.microsoft.com/office/drawing/2014/main" id="{D6A50854-90B5-5BFA-168E-A89215460FE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55110" y="6133214"/>
              <a:ext cx="546257" cy="546257"/>
            </a:xfrm>
            <a:prstGeom prst="rect">
              <a:avLst/>
            </a:prstGeom>
          </p:spPr>
        </p:pic>
        <p:pic>
          <p:nvPicPr>
            <p:cNvPr id="11" name="Picture 10">
              <a:extLst>
                <a:ext uri="{FF2B5EF4-FFF2-40B4-BE49-F238E27FC236}">
                  <a16:creationId xmlns:a16="http://schemas.microsoft.com/office/drawing/2014/main" id="{2E44C883-E62E-E05A-9C30-E2FC496010AB}"/>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14811" y="6331315"/>
              <a:ext cx="856560" cy="539365"/>
            </a:xfrm>
            <a:prstGeom prst="rect">
              <a:avLst/>
            </a:prstGeom>
          </p:spPr>
        </p:pic>
        <p:pic>
          <p:nvPicPr>
            <p:cNvPr id="12" name="Picture 11">
              <a:extLst>
                <a:ext uri="{FF2B5EF4-FFF2-40B4-BE49-F238E27FC236}">
                  <a16:creationId xmlns:a16="http://schemas.microsoft.com/office/drawing/2014/main" id="{BDAC9350-5816-93FB-9821-B2C198AAA7E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745021">
              <a:off x="5218121" y="6230168"/>
              <a:ext cx="554625" cy="706388"/>
            </a:xfrm>
            <a:prstGeom prst="rect">
              <a:avLst/>
            </a:prstGeom>
          </p:spPr>
        </p:pic>
      </p:grpSp>
      <p:pic>
        <p:nvPicPr>
          <p:cNvPr id="16" name="Picture 15">
            <a:extLst>
              <a:ext uri="{FF2B5EF4-FFF2-40B4-BE49-F238E27FC236}">
                <a16:creationId xmlns:a16="http://schemas.microsoft.com/office/drawing/2014/main" id="{55EA18F1-1A00-BEC0-454E-5BD0CDD209D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615188" y="850773"/>
            <a:ext cx="927100" cy="939800"/>
          </a:xfrm>
          <a:prstGeom prst="rect">
            <a:avLst/>
          </a:prstGeom>
        </p:spPr>
      </p:pic>
      <p:pic>
        <p:nvPicPr>
          <p:cNvPr id="17" name="Picture 16">
            <a:extLst>
              <a:ext uri="{FF2B5EF4-FFF2-40B4-BE49-F238E27FC236}">
                <a16:creationId xmlns:a16="http://schemas.microsoft.com/office/drawing/2014/main" id="{BA53793D-1FE9-BA16-266A-F3D403F2B65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1190" y="1041273"/>
            <a:ext cx="749300" cy="749300"/>
          </a:xfrm>
          <a:prstGeom prst="rect">
            <a:avLst/>
          </a:prstGeom>
        </p:spPr>
      </p:pic>
      <p:pic>
        <p:nvPicPr>
          <p:cNvPr id="2" name="Picture 1">
            <a:hlinkClick r:id="rId10"/>
            <a:extLst>
              <a:ext uri="{FF2B5EF4-FFF2-40B4-BE49-F238E27FC236}">
                <a16:creationId xmlns:a16="http://schemas.microsoft.com/office/drawing/2014/main" id="{BD7BD268-6FD4-7FB2-A7C7-FA51929C64AC}"/>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9" name="Footer Placeholder 12">
            <a:extLst>
              <a:ext uri="{FF2B5EF4-FFF2-40B4-BE49-F238E27FC236}">
                <a16:creationId xmlns:a16="http://schemas.microsoft.com/office/drawing/2014/main" id="{6FF8C7B3-A8D5-1F77-0B4D-8F2629FC8B5F}"/>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0" name="Picture 9">
            <a:extLst>
              <a:ext uri="{FF2B5EF4-FFF2-40B4-BE49-F238E27FC236}">
                <a16:creationId xmlns:a16="http://schemas.microsoft.com/office/drawing/2014/main" id="{D0B7A2A7-5DAD-217E-FCD5-1E163953D952}"/>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379744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114224"/>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86747" y="-96362"/>
            <a:ext cx="5770984" cy="1143000"/>
          </a:xfrm>
        </p:spPr>
        <p:txBody>
          <a:bodyPr/>
          <a:lstStyle/>
          <a:p>
            <a:r>
              <a:rPr lang="en-AU" dirty="0">
                <a:solidFill>
                  <a:schemeClr val="accent1">
                    <a:lumMod val="50000"/>
                  </a:schemeClr>
                </a:solidFill>
              </a:rPr>
              <a:t>Wedding cakes</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3" name="Picture 2">
            <a:hlinkClick r:id="rId9"/>
            <a:extLst>
              <a:ext uri="{FF2B5EF4-FFF2-40B4-BE49-F238E27FC236}">
                <a16:creationId xmlns:a16="http://schemas.microsoft.com/office/drawing/2014/main" id="{0FABC332-D579-0D00-8D52-375D4C88D75F}"/>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0" name="Footer Placeholder 12">
            <a:extLst>
              <a:ext uri="{FF2B5EF4-FFF2-40B4-BE49-F238E27FC236}">
                <a16:creationId xmlns:a16="http://schemas.microsoft.com/office/drawing/2014/main" id="{A4CBFEB8-8181-D66F-9958-1FE73BE2C543}"/>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1" name="Picture 10">
            <a:extLst>
              <a:ext uri="{FF2B5EF4-FFF2-40B4-BE49-F238E27FC236}">
                <a16:creationId xmlns:a16="http://schemas.microsoft.com/office/drawing/2014/main" id="{47979461-1B37-2977-C79C-17D6C991C1B0}"/>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pic>
        <p:nvPicPr>
          <p:cNvPr id="18" name="Picture 17" descr="Square shaped wedding cake with four slices. The overall shape of the all the tiers is a Pyriamid shape.">
            <a:extLst>
              <a:ext uri="{FF2B5EF4-FFF2-40B4-BE49-F238E27FC236}">
                <a16:creationId xmlns:a16="http://schemas.microsoft.com/office/drawing/2014/main" id="{687DCCB4-3DC4-FD55-AB14-832B0058DAE9}"/>
              </a:ext>
            </a:extLst>
          </p:cNvPr>
          <p:cNvPicPr>
            <a:picLocks noChangeAspect="1"/>
          </p:cNvPicPr>
          <p:nvPr/>
        </p:nvPicPr>
        <p:blipFill>
          <a:blip r:embed="rId12"/>
          <a:stretch>
            <a:fillRect/>
          </a:stretch>
        </p:blipFill>
        <p:spPr>
          <a:xfrm>
            <a:off x="315076" y="1192067"/>
            <a:ext cx="2302160" cy="3130937"/>
          </a:xfrm>
          <a:prstGeom prst="rect">
            <a:avLst/>
          </a:prstGeom>
        </p:spPr>
      </p:pic>
      <p:pic>
        <p:nvPicPr>
          <p:cNvPr id="20" name="Picture 19" descr="Two-tiered round wedding cake">
            <a:extLst>
              <a:ext uri="{FF2B5EF4-FFF2-40B4-BE49-F238E27FC236}">
                <a16:creationId xmlns:a16="http://schemas.microsoft.com/office/drawing/2014/main" id="{BAFC3803-82B7-C286-ED10-88B03B4D7531}"/>
              </a:ext>
            </a:extLst>
          </p:cNvPr>
          <p:cNvPicPr>
            <a:picLocks noChangeAspect="1"/>
          </p:cNvPicPr>
          <p:nvPr/>
        </p:nvPicPr>
        <p:blipFill>
          <a:blip r:embed="rId13"/>
          <a:stretch>
            <a:fillRect/>
          </a:stretch>
        </p:blipFill>
        <p:spPr>
          <a:xfrm>
            <a:off x="2856003" y="2966149"/>
            <a:ext cx="1838839" cy="2156704"/>
          </a:xfrm>
          <a:prstGeom prst="rect">
            <a:avLst/>
          </a:prstGeom>
        </p:spPr>
      </p:pic>
      <p:pic>
        <p:nvPicPr>
          <p:cNvPr id="22" name="Picture 21" descr="Four tier round wedding cake">
            <a:extLst>
              <a:ext uri="{FF2B5EF4-FFF2-40B4-BE49-F238E27FC236}">
                <a16:creationId xmlns:a16="http://schemas.microsoft.com/office/drawing/2014/main" id="{82073583-6477-B97C-8B41-7F6B6F1B0006}"/>
              </a:ext>
            </a:extLst>
          </p:cNvPr>
          <p:cNvPicPr>
            <a:picLocks noChangeAspect="1"/>
          </p:cNvPicPr>
          <p:nvPr/>
        </p:nvPicPr>
        <p:blipFill>
          <a:blip r:embed="rId14"/>
          <a:stretch>
            <a:fillRect/>
          </a:stretch>
        </p:blipFill>
        <p:spPr>
          <a:xfrm>
            <a:off x="4933609" y="1205016"/>
            <a:ext cx="1640387" cy="2885753"/>
          </a:xfrm>
          <a:prstGeom prst="rect">
            <a:avLst/>
          </a:prstGeom>
        </p:spPr>
      </p:pic>
      <p:pic>
        <p:nvPicPr>
          <p:cNvPr id="24" name="Picture 23" descr="Pentagon shaped cakes arranged in four tiers.">
            <a:extLst>
              <a:ext uri="{FF2B5EF4-FFF2-40B4-BE49-F238E27FC236}">
                <a16:creationId xmlns:a16="http://schemas.microsoft.com/office/drawing/2014/main" id="{046E4FED-65FD-ED61-7B49-5E64E15887CD}"/>
              </a:ext>
            </a:extLst>
          </p:cNvPr>
          <p:cNvPicPr>
            <a:picLocks noChangeAspect="1"/>
          </p:cNvPicPr>
          <p:nvPr/>
        </p:nvPicPr>
        <p:blipFill>
          <a:blip r:embed="rId15"/>
          <a:stretch>
            <a:fillRect/>
          </a:stretch>
        </p:blipFill>
        <p:spPr>
          <a:xfrm>
            <a:off x="6872287" y="1205016"/>
            <a:ext cx="2058862" cy="3917837"/>
          </a:xfrm>
          <a:prstGeom prst="rect">
            <a:avLst/>
          </a:prstGeom>
        </p:spPr>
      </p:pic>
    </p:spTree>
    <p:extLst>
      <p:ext uri="{BB962C8B-B14F-4D97-AF65-F5344CB8AC3E}">
        <p14:creationId xmlns:p14="http://schemas.microsoft.com/office/powerpoint/2010/main" val="40040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5" y="-420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5" name="Title 1">
            <a:extLst>
              <a:ext uri="{FF2B5EF4-FFF2-40B4-BE49-F238E27FC236}">
                <a16:creationId xmlns:a16="http://schemas.microsoft.com/office/drawing/2014/main" id="{ED6BBBF4-17EE-2B83-4996-719A4A6064E6}"/>
              </a:ext>
            </a:extLst>
          </p:cNvPr>
          <p:cNvSpPr txBox="1">
            <a:spLocks noGrp="1"/>
          </p:cNvSpPr>
          <p:nvPr>
            <p:ph type="title" idx="4294967295"/>
          </p:nvPr>
        </p:nvSpPr>
        <p:spPr>
          <a:xfrm>
            <a:off x="2256721" y="-106984"/>
            <a:ext cx="5770984"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a:ln>
                  <a:noFill/>
                </a:ln>
                <a:solidFill>
                  <a:schemeClr val="accent1">
                    <a:lumMod val="50000"/>
                  </a:schemeClr>
                </a:solidFill>
                <a:effectLst/>
                <a:uLnTx/>
                <a:uFillTx/>
                <a:latin typeface="+mj-lt"/>
                <a:ea typeface="+mj-ea"/>
                <a:cs typeface="+mj-cs"/>
              </a:rPr>
              <a:t>Celebration cakes</a:t>
            </a:r>
          </a:p>
        </p:txBody>
      </p:sp>
      <p:pic>
        <p:nvPicPr>
          <p:cNvPr id="6" name="Picture 5">
            <a:hlinkClick r:id="rId9"/>
            <a:extLst>
              <a:ext uri="{FF2B5EF4-FFF2-40B4-BE49-F238E27FC236}">
                <a16:creationId xmlns:a16="http://schemas.microsoft.com/office/drawing/2014/main" id="{42C78322-0D6B-897A-AC70-E02DE6A73C5C}"/>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9" name="Footer Placeholder 12">
            <a:extLst>
              <a:ext uri="{FF2B5EF4-FFF2-40B4-BE49-F238E27FC236}">
                <a16:creationId xmlns:a16="http://schemas.microsoft.com/office/drawing/2014/main" id="{1C426D69-8D58-31CB-866B-A280B86302AC}"/>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0" name="Picture 9">
            <a:extLst>
              <a:ext uri="{FF2B5EF4-FFF2-40B4-BE49-F238E27FC236}">
                <a16:creationId xmlns:a16="http://schemas.microsoft.com/office/drawing/2014/main" id="{E4093D8F-2E0F-39FE-66C3-71D11B71DE1C}"/>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pic>
        <p:nvPicPr>
          <p:cNvPr id="12" name="Picture 11" descr="Three tier round birthday cake with half sphere sitting on top.">
            <a:extLst>
              <a:ext uri="{FF2B5EF4-FFF2-40B4-BE49-F238E27FC236}">
                <a16:creationId xmlns:a16="http://schemas.microsoft.com/office/drawing/2014/main" id="{3B6EC145-77A1-EC77-754C-B3471634E4C5}"/>
              </a:ext>
            </a:extLst>
          </p:cNvPr>
          <p:cNvPicPr>
            <a:picLocks noChangeAspect="1"/>
          </p:cNvPicPr>
          <p:nvPr/>
        </p:nvPicPr>
        <p:blipFill>
          <a:blip r:embed="rId12"/>
          <a:stretch>
            <a:fillRect/>
          </a:stretch>
        </p:blipFill>
        <p:spPr>
          <a:xfrm>
            <a:off x="534577" y="1149784"/>
            <a:ext cx="1722144" cy="2462299"/>
          </a:xfrm>
          <a:prstGeom prst="rect">
            <a:avLst/>
          </a:prstGeom>
        </p:spPr>
      </p:pic>
      <p:pic>
        <p:nvPicPr>
          <p:cNvPr id="27" name="Picture 26" descr="Train engine and carriage cake. The engine is made up of a cylinder and rectangle, the carriages are rectangular.">
            <a:extLst>
              <a:ext uri="{FF2B5EF4-FFF2-40B4-BE49-F238E27FC236}">
                <a16:creationId xmlns:a16="http://schemas.microsoft.com/office/drawing/2014/main" id="{0701D577-5C6D-E2F8-0185-22D762071C78}"/>
              </a:ext>
            </a:extLst>
          </p:cNvPr>
          <p:cNvPicPr>
            <a:picLocks noChangeAspect="1"/>
          </p:cNvPicPr>
          <p:nvPr/>
        </p:nvPicPr>
        <p:blipFill>
          <a:blip r:embed="rId13"/>
          <a:stretch>
            <a:fillRect/>
          </a:stretch>
        </p:blipFill>
        <p:spPr>
          <a:xfrm>
            <a:off x="2432628" y="1149784"/>
            <a:ext cx="3843819" cy="2038796"/>
          </a:xfrm>
          <a:prstGeom prst="rect">
            <a:avLst/>
          </a:prstGeom>
        </p:spPr>
      </p:pic>
      <p:pic>
        <p:nvPicPr>
          <p:cNvPr id="21" name="Picture 20" descr="Four tiers of equally rounded pancake birthday cake">
            <a:extLst>
              <a:ext uri="{FF2B5EF4-FFF2-40B4-BE49-F238E27FC236}">
                <a16:creationId xmlns:a16="http://schemas.microsoft.com/office/drawing/2014/main" id="{477BE9E6-7306-A184-E03F-AFE268911848}"/>
              </a:ext>
            </a:extLst>
          </p:cNvPr>
          <p:cNvPicPr>
            <a:picLocks noChangeAspect="1"/>
          </p:cNvPicPr>
          <p:nvPr/>
        </p:nvPicPr>
        <p:blipFill>
          <a:blip r:embed="rId14"/>
          <a:stretch>
            <a:fillRect/>
          </a:stretch>
        </p:blipFill>
        <p:spPr>
          <a:xfrm>
            <a:off x="149432" y="3828338"/>
            <a:ext cx="2107289" cy="1129995"/>
          </a:xfrm>
          <a:prstGeom prst="rect">
            <a:avLst/>
          </a:prstGeom>
        </p:spPr>
      </p:pic>
      <p:pic>
        <p:nvPicPr>
          <p:cNvPr id="25" name="Picture 24" descr="Cake shaped in a figure 8.">
            <a:extLst>
              <a:ext uri="{FF2B5EF4-FFF2-40B4-BE49-F238E27FC236}">
                <a16:creationId xmlns:a16="http://schemas.microsoft.com/office/drawing/2014/main" id="{EF9B0B31-ABF2-0588-E766-76C18AD6B940}"/>
              </a:ext>
            </a:extLst>
          </p:cNvPr>
          <p:cNvPicPr>
            <a:picLocks noChangeAspect="1"/>
          </p:cNvPicPr>
          <p:nvPr/>
        </p:nvPicPr>
        <p:blipFill rotWithShape="1">
          <a:blip r:embed="rId15"/>
          <a:srcRect l="17855" t="14480" r="16949" b="10542"/>
          <a:stretch/>
        </p:blipFill>
        <p:spPr>
          <a:xfrm>
            <a:off x="2373152" y="3828338"/>
            <a:ext cx="2180708" cy="1364692"/>
          </a:xfrm>
          <a:prstGeom prst="rect">
            <a:avLst/>
          </a:prstGeom>
        </p:spPr>
      </p:pic>
      <p:pic>
        <p:nvPicPr>
          <p:cNvPr id="19" name="Picture 18" descr="Cylinder shaped cake with three-quarter sphere sitting on top">
            <a:extLst>
              <a:ext uri="{FF2B5EF4-FFF2-40B4-BE49-F238E27FC236}">
                <a16:creationId xmlns:a16="http://schemas.microsoft.com/office/drawing/2014/main" id="{A5103B0D-7A11-C8ED-368D-56B4830BE97C}"/>
              </a:ext>
            </a:extLst>
          </p:cNvPr>
          <p:cNvPicPr>
            <a:picLocks noChangeAspect="1"/>
          </p:cNvPicPr>
          <p:nvPr/>
        </p:nvPicPr>
        <p:blipFill>
          <a:blip r:embed="rId16"/>
          <a:stretch>
            <a:fillRect/>
          </a:stretch>
        </p:blipFill>
        <p:spPr>
          <a:xfrm>
            <a:off x="4698187" y="3320174"/>
            <a:ext cx="1555519" cy="2455097"/>
          </a:xfrm>
          <a:prstGeom prst="rect">
            <a:avLst/>
          </a:prstGeom>
        </p:spPr>
      </p:pic>
      <p:pic>
        <p:nvPicPr>
          <p:cNvPr id="23" name="Picture 22" descr="Three tier round birthday cake">
            <a:extLst>
              <a:ext uri="{FF2B5EF4-FFF2-40B4-BE49-F238E27FC236}">
                <a16:creationId xmlns:a16="http://schemas.microsoft.com/office/drawing/2014/main" id="{8E63976E-CF1C-F2FA-FC52-56E63FE843C1}"/>
              </a:ext>
            </a:extLst>
          </p:cNvPr>
          <p:cNvPicPr>
            <a:picLocks noChangeAspect="1"/>
          </p:cNvPicPr>
          <p:nvPr/>
        </p:nvPicPr>
        <p:blipFill>
          <a:blip r:embed="rId17"/>
          <a:stretch>
            <a:fillRect/>
          </a:stretch>
        </p:blipFill>
        <p:spPr>
          <a:xfrm>
            <a:off x="6398033" y="1149784"/>
            <a:ext cx="2643135" cy="4625487"/>
          </a:xfrm>
          <a:prstGeom prst="rect">
            <a:avLst/>
          </a:prstGeom>
        </p:spPr>
      </p:pic>
    </p:spTree>
    <p:extLst>
      <p:ext uri="{BB962C8B-B14F-4D97-AF65-F5344CB8AC3E}">
        <p14:creationId xmlns:p14="http://schemas.microsoft.com/office/powerpoint/2010/main" val="11083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4976"/>
            <a:ext cx="8229600" cy="1143000"/>
          </a:xfrm>
        </p:spPr>
        <p:txBody>
          <a:bodyPr>
            <a:noAutofit/>
          </a:bodyPr>
          <a:lstStyle/>
          <a:p>
            <a:pPr algn="l"/>
            <a:r>
              <a:rPr lang="en-AU" sz="3200" dirty="0">
                <a:solidFill>
                  <a:schemeClr val="accent1">
                    <a:lumMod val="50000"/>
                  </a:schemeClr>
                </a:solidFill>
              </a:rPr>
              <a:t>Your mission: design a celebration cake</a:t>
            </a:r>
          </a:p>
        </p:txBody>
      </p:sp>
      <p:grpSp>
        <p:nvGrpSpPr>
          <p:cNvPr id="13" name="Group 12">
            <a:extLst>
              <a:ext uri="{FF2B5EF4-FFF2-40B4-BE49-F238E27FC236}">
                <a16:creationId xmlns:a16="http://schemas.microsoft.com/office/drawing/2014/main" id="{CCD42D4F-A605-0DAA-98D1-DF2910F83F6F}"/>
              </a:ext>
              <a:ext uri="{C183D7F6-B498-43B3-948B-1728B52AA6E4}">
                <adec:decorative xmlns:adec="http://schemas.microsoft.com/office/drawing/2017/decorative" val="1"/>
              </a:ext>
            </a:extLst>
          </p:cNvPr>
          <p:cNvGrpSpPr/>
          <p:nvPr/>
        </p:nvGrpSpPr>
        <p:grpSpPr>
          <a:xfrm>
            <a:off x="5220072" y="5927853"/>
            <a:ext cx="2814887" cy="999584"/>
            <a:chOff x="5218121" y="5936972"/>
            <a:chExt cx="2814887" cy="999584"/>
          </a:xfrm>
        </p:grpSpPr>
        <p:pic>
          <p:nvPicPr>
            <p:cNvPr id="3" name="Content Placeholder 12">
              <a:extLst>
                <a:ext uri="{FF2B5EF4-FFF2-40B4-BE49-F238E27FC236}">
                  <a16:creationId xmlns:a16="http://schemas.microsoft.com/office/drawing/2014/main" id="{11F1C9CE-3625-CF06-CC45-1E91C75AA5CE}"/>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282836" y="6451661"/>
              <a:ext cx="750172" cy="476672"/>
            </a:xfrm>
            <a:prstGeom prst="rect">
              <a:avLst/>
            </a:prstGeom>
          </p:spPr>
        </p:pic>
        <p:pic>
          <p:nvPicPr>
            <p:cNvPr id="4" name="Content Placeholder 6">
              <a:extLst>
                <a:ext uri="{FF2B5EF4-FFF2-40B4-BE49-F238E27FC236}">
                  <a16:creationId xmlns:a16="http://schemas.microsoft.com/office/drawing/2014/main" id="{D811CDFE-CAFA-6AD4-50EC-8D1B9FF05393}"/>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268606" y="5936972"/>
              <a:ext cx="542860" cy="536923"/>
            </a:xfrm>
            <a:prstGeom prst="rect">
              <a:avLst/>
            </a:prstGeom>
          </p:spPr>
        </p:pic>
        <p:pic>
          <p:nvPicPr>
            <p:cNvPr id="5" name="Picture 4">
              <a:extLst>
                <a:ext uri="{FF2B5EF4-FFF2-40B4-BE49-F238E27FC236}">
                  <a16:creationId xmlns:a16="http://schemas.microsoft.com/office/drawing/2014/main" id="{D6A50854-90B5-5BFA-168E-A89215460FE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55110" y="6133214"/>
              <a:ext cx="546257" cy="546257"/>
            </a:xfrm>
            <a:prstGeom prst="rect">
              <a:avLst/>
            </a:prstGeom>
          </p:spPr>
        </p:pic>
        <p:pic>
          <p:nvPicPr>
            <p:cNvPr id="11" name="Picture 10">
              <a:extLst>
                <a:ext uri="{FF2B5EF4-FFF2-40B4-BE49-F238E27FC236}">
                  <a16:creationId xmlns:a16="http://schemas.microsoft.com/office/drawing/2014/main" id="{2E44C883-E62E-E05A-9C30-E2FC496010AB}"/>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14811" y="6331315"/>
              <a:ext cx="856560" cy="539365"/>
            </a:xfrm>
            <a:prstGeom prst="rect">
              <a:avLst/>
            </a:prstGeom>
          </p:spPr>
        </p:pic>
        <p:pic>
          <p:nvPicPr>
            <p:cNvPr id="12" name="Picture 11">
              <a:extLst>
                <a:ext uri="{FF2B5EF4-FFF2-40B4-BE49-F238E27FC236}">
                  <a16:creationId xmlns:a16="http://schemas.microsoft.com/office/drawing/2014/main" id="{BDAC9350-5816-93FB-9821-B2C198AAA7E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745021">
              <a:off x="5218121" y="6230168"/>
              <a:ext cx="554625" cy="706388"/>
            </a:xfrm>
            <a:prstGeom prst="rect">
              <a:avLst/>
            </a:prstGeom>
          </p:spPr>
        </p:pic>
      </p:grpSp>
      <p:sp>
        <p:nvSpPr>
          <p:cNvPr id="15" name="Content Placeholder 14">
            <a:extLst>
              <a:ext uri="{FF2B5EF4-FFF2-40B4-BE49-F238E27FC236}">
                <a16:creationId xmlns:a16="http://schemas.microsoft.com/office/drawing/2014/main" id="{F2C494DC-249D-6A48-A744-E5B9F1B18E81}"/>
              </a:ext>
            </a:extLst>
          </p:cNvPr>
          <p:cNvSpPr>
            <a:spLocks noGrp="1"/>
          </p:cNvSpPr>
          <p:nvPr>
            <p:ph idx="1"/>
          </p:nvPr>
        </p:nvSpPr>
        <p:spPr>
          <a:xfrm>
            <a:off x="685800" y="1401890"/>
            <a:ext cx="8229600" cy="4525963"/>
          </a:xfrm>
        </p:spPr>
        <p:txBody>
          <a:bodyPr>
            <a:normAutofit fontScale="92500" lnSpcReduction="10000"/>
          </a:bodyPr>
          <a:lstStyle/>
          <a:p>
            <a:r>
              <a:rPr lang="en-AU" sz="2400" dirty="0">
                <a:solidFill>
                  <a:schemeClr val="accent1">
                    <a:lumMod val="50000"/>
                  </a:schemeClr>
                </a:solidFill>
              </a:rPr>
              <a:t>Choose an occasion: wedding, birthday, baby shower…</a:t>
            </a:r>
          </a:p>
          <a:p>
            <a:r>
              <a:rPr lang="en-AU" sz="2400" dirty="0">
                <a:solidFill>
                  <a:schemeClr val="accent1">
                    <a:lumMod val="50000"/>
                  </a:schemeClr>
                </a:solidFill>
              </a:rPr>
              <a:t>Choose the number of party guests who will eat your cake</a:t>
            </a:r>
          </a:p>
          <a:p>
            <a:pPr marL="400050" lvl="1" indent="0">
              <a:buNone/>
            </a:pPr>
            <a:r>
              <a:rPr lang="en-AU" sz="2000" dirty="0">
                <a:solidFill>
                  <a:schemeClr val="accent1">
                    <a:lumMod val="50000"/>
                  </a:schemeClr>
                </a:solidFill>
              </a:rPr>
              <a:t>(20 to 150).</a:t>
            </a:r>
          </a:p>
          <a:p>
            <a:r>
              <a:rPr lang="en-AU" sz="2400" dirty="0">
                <a:solidFill>
                  <a:schemeClr val="accent1">
                    <a:lumMod val="50000"/>
                  </a:schemeClr>
                </a:solidFill>
              </a:rPr>
              <a:t>Your cake design must be a composite solid – made up of </a:t>
            </a:r>
            <a:r>
              <a:rPr lang="en-AU" sz="2400" b="1" dirty="0">
                <a:solidFill>
                  <a:schemeClr val="accent1">
                    <a:lumMod val="50000"/>
                  </a:schemeClr>
                </a:solidFill>
              </a:rPr>
              <a:t>at least two </a:t>
            </a:r>
            <a:r>
              <a:rPr lang="en-AU" sz="2400" dirty="0">
                <a:solidFill>
                  <a:schemeClr val="accent1">
                    <a:lumMod val="50000"/>
                  </a:schemeClr>
                </a:solidFill>
              </a:rPr>
              <a:t>separate solids – a stack of cylinders, rectangular prisms or a more complex shape comprising different solids.</a:t>
            </a:r>
          </a:p>
          <a:p>
            <a:r>
              <a:rPr lang="en-AU" sz="2400" dirty="0">
                <a:solidFill>
                  <a:schemeClr val="accent1">
                    <a:lumMod val="50000"/>
                  </a:schemeClr>
                </a:solidFill>
              </a:rPr>
              <a:t>Use the portion-size guide to work out the minimum volume of a portion; and hence, the volume your cake needs to be.</a:t>
            </a:r>
          </a:p>
          <a:p>
            <a:r>
              <a:rPr lang="en-AU" sz="2400" dirty="0">
                <a:solidFill>
                  <a:schemeClr val="accent1">
                    <a:lumMod val="50000"/>
                  </a:schemeClr>
                </a:solidFill>
              </a:rPr>
              <a:t>Use a spreadsheet model to vary the dimensions of the individual cakes to determine their ideal sizes.</a:t>
            </a:r>
          </a:p>
          <a:p>
            <a:r>
              <a:rPr lang="en-AU" sz="2400" dirty="0">
                <a:solidFill>
                  <a:schemeClr val="accent1">
                    <a:lumMod val="50000"/>
                  </a:schemeClr>
                </a:solidFill>
              </a:rPr>
              <a:t>Calculate how many 600 mL tubs of frosting you will need to cover your cake.</a:t>
            </a:r>
          </a:p>
          <a:p>
            <a:r>
              <a:rPr lang="en-AU" sz="2400" dirty="0">
                <a:solidFill>
                  <a:schemeClr val="accent1">
                    <a:lumMod val="50000"/>
                  </a:schemeClr>
                </a:solidFill>
              </a:rPr>
              <a:t>Complete the written report explaining your calculations.</a:t>
            </a:r>
          </a:p>
        </p:txBody>
      </p:sp>
      <p:pic>
        <p:nvPicPr>
          <p:cNvPr id="6" name="Picture 5">
            <a:hlinkClick r:id="rId8"/>
            <a:extLst>
              <a:ext uri="{FF2B5EF4-FFF2-40B4-BE49-F238E27FC236}">
                <a16:creationId xmlns:a16="http://schemas.microsoft.com/office/drawing/2014/main" id="{C0951DFC-FEFA-9A65-E44A-CC07CD54A5F3}"/>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7" name="Footer Placeholder 12">
            <a:extLst>
              <a:ext uri="{FF2B5EF4-FFF2-40B4-BE49-F238E27FC236}">
                <a16:creationId xmlns:a16="http://schemas.microsoft.com/office/drawing/2014/main" id="{43E926F0-96DB-71AD-0F19-BCCD6FA9CF15}"/>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8" name="Picture 7">
            <a:extLst>
              <a:ext uri="{FF2B5EF4-FFF2-40B4-BE49-F238E27FC236}">
                <a16:creationId xmlns:a16="http://schemas.microsoft.com/office/drawing/2014/main" id="{FE608199-6585-3595-DBB5-650B6F5A22B4}"/>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9456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93749"/>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9058" y="-59848"/>
            <a:ext cx="8229600" cy="1143000"/>
          </a:xfrm>
        </p:spPr>
        <p:txBody>
          <a:bodyPr/>
          <a:lstStyle/>
          <a:p>
            <a:r>
              <a:rPr lang="en-AU" dirty="0">
                <a:solidFill>
                  <a:schemeClr val="accent1">
                    <a:lumMod val="50000"/>
                  </a:schemeClr>
                </a:solidFill>
              </a:rPr>
              <a:t>Portion-size guide</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4" name="Picture 3" descr="Rectangular piece of cake. Length is 12 cm, width is 3cm and height is 5 cm.">
            <a:extLst>
              <a:ext uri="{FF2B5EF4-FFF2-40B4-BE49-F238E27FC236}">
                <a16:creationId xmlns:a16="http://schemas.microsoft.com/office/drawing/2014/main" id="{BCB8A42D-D64A-6B60-CEF8-134BAE17D7BD}"/>
              </a:ext>
            </a:extLst>
          </p:cNvPr>
          <p:cNvPicPr>
            <a:picLocks noChangeAspect="1"/>
          </p:cNvPicPr>
          <p:nvPr/>
        </p:nvPicPr>
        <p:blipFill>
          <a:blip r:embed="rId9"/>
          <a:stretch>
            <a:fillRect/>
          </a:stretch>
        </p:blipFill>
        <p:spPr>
          <a:xfrm>
            <a:off x="475785" y="1806120"/>
            <a:ext cx="3312368" cy="2989211"/>
          </a:xfrm>
          <a:prstGeom prst="rect">
            <a:avLst/>
          </a:prstGeom>
        </p:spPr>
      </p:pic>
      <p:sp>
        <p:nvSpPr>
          <p:cNvPr id="5" name="TextBox 4">
            <a:extLst>
              <a:ext uri="{FF2B5EF4-FFF2-40B4-BE49-F238E27FC236}">
                <a16:creationId xmlns:a16="http://schemas.microsoft.com/office/drawing/2014/main" id="{EAEBD749-5BFC-DDFC-788B-C74A155CC326}"/>
              </a:ext>
            </a:extLst>
          </p:cNvPr>
          <p:cNvSpPr txBox="1"/>
          <p:nvPr/>
        </p:nvSpPr>
        <p:spPr>
          <a:xfrm>
            <a:off x="4006280" y="2311027"/>
            <a:ext cx="468052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1">
                    <a:lumMod val="50000"/>
                  </a:schemeClr>
                </a:solidFill>
              </a:rPr>
              <a:t>This is the ideal size of a piece of cake for one person.</a:t>
            </a:r>
          </a:p>
          <a:p>
            <a:pPr marL="285750" indent="-285750">
              <a:buFont typeface="Arial" panose="020B0604020202020204" pitchFamily="34" charset="0"/>
              <a:buChar char="•"/>
            </a:pPr>
            <a:r>
              <a:rPr lang="en-US" sz="2800" dirty="0">
                <a:solidFill>
                  <a:schemeClr val="accent1">
                    <a:lumMod val="50000"/>
                  </a:schemeClr>
                </a:solidFill>
              </a:rPr>
              <a:t>How will you use this information?</a:t>
            </a:r>
          </a:p>
        </p:txBody>
      </p:sp>
      <p:pic>
        <p:nvPicPr>
          <p:cNvPr id="3" name="Picture 2">
            <a:hlinkClick r:id="rId10"/>
            <a:extLst>
              <a:ext uri="{FF2B5EF4-FFF2-40B4-BE49-F238E27FC236}">
                <a16:creationId xmlns:a16="http://schemas.microsoft.com/office/drawing/2014/main" id="{2981C58F-D517-5C49-2A33-81063221680F}"/>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6" name="Footer Placeholder 12">
            <a:extLst>
              <a:ext uri="{FF2B5EF4-FFF2-40B4-BE49-F238E27FC236}">
                <a16:creationId xmlns:a16="http://schemas.microsoft.com/office/drawing/2014/main" id="{7A770EED-FE3E-025C-B945-FAA3BF17044C}"/>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7" name="Picture 6">
            <a:extLst>
              <a:ext uri="{FF2B5EF4-FFF2-40B4-BE49-F238E27FC236}">
                <a16:creationId xmlns:a16="http://schemas.microsoft.com/office/drawing/2014/main" id="{0942CA7C-1508-F5D5-AEFB-DD6769637A57}"/>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269995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9" y="-25748"/>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15616" y="18529"/>
            <a:ext cx="8712968" cy="1143000"/>
          </a:xfrm>
        </p:spPr>
        <p:txBody>
          <a:bodyPr>
            <a:normAutofit/>
          </a:bodyPr>
          <a:lstStyle/>
          <a:p>
            <a:r>
              <a:rPr lang="en-AU" sz="3200" dirty="0">
                <a:solidFill>
                  <a:schemeClr val="accent1">
                    <a:lumMod val="50000"/>
                  </a:schemeClr>
                </a:solidFill>
              </a:rPr>
              <a:t>Decompose your cake … to find the volume</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grpSp>
        <p:nvGrpSpPr>
          <p:cNvPr id="22" name="Group 21" descr="Two-tier round cake, ">
            <a:extLst>
              <a:ext uri="{FF2B5EF4-FFF2-40B4-BE49-F238E27FC236}">
                <a16:creationId xmlns:a16="http://schemas.microsoft.com/office/drawing/2014/main" id="{D0B2D1DF-E914-5FDD-B05E-7EFD7BF9BE6E}"/>
              </a:ext>
            </a:extLst>
          </p:cNvPr>
          <p:cNvGrpSpPr/>
          <p:nvPr/>
        </p:nvGrpSpPr>
        <p:grpSpPr>
          <a:xfrm>
            <a:off x="352956" y="1794861"/>
            <a:ext cx="2880320" cy="1725277"/>
            <a:chOff x="488480" y="1844871"/>
            <a:chExt cx="2880320" cy="1725277"/>
          </a:xfrm>
        </p:grpSpPr>
        <p:sp>
          <p:nvSpPr>
            <p:cNvPr id="3" name="Can 2">
              <a:extLst>
                <a:ext uri="{FF2B5EF4-FFF2-40B4-BE49-F238E27FC236}">
                  <a16:creationId xmlns:a16="http://schemas.microsoft.com/office/drawing/2014/main" id="{6323BACD-BEA3-AD7C-2547-B279CF1D59BA}"/>
                </a:ext>
              </a:extLst>
            </p:cNvPr>
            <p:cNvSpPr/>
            <p:nvPr/>
          </p:nvSpPr>
          <p:spPr>
            <a:xfrm>
              <a:off x="488480" y="2634044"/>
              <a:ext cx="2880320" cy="936104"/>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3">
              <a:extLst>
                <a:ext uri="{FF2B5EF4-FFF2-40B4-BE49-F238E27FC236}">
                  <a16:creationId xmlns:a16="http://schemas.microsoft.com/office/drawing/2014/main" id="{5EDF0BFC-4A29-7FF6-587C-30E05CDE1FB0}"/>
                </a:ext>
              </a:extLst>
            </p:cNvPr>
            <p:cNvSpPr/>
            <p:nvPr/>
          </p:nvSpPr>
          <p:spPr>
            <a:xfrm>
              <a:off x="884524" y="1844871"/>
              <a:ext cx="2088232" cy="936104"/>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a:extLst>
              <a:ext uri="{FF2B5EF4-FFF2-40B4-BE49-F238E27FC236}">
                <a16:creationId xmlns:a16="http://schemas.microsoft.com/office/drawing/2014/main" id="{58DF72F2-9545-3275-26EC-428EF722498B}"/>
              </a:ext>
            </a:extLst>
          </p:cNvPr>
          <p:cNvSpPr/>
          <p:nvPr/>
        </p:nvSpPr>
        <p:spPr>
          <a:xfrm>
            <a:off x="3656631" y="2126730"/>
            <a:ext cx="2175001" cy="1143000"/>
          </a:xfrm>
          <a:prstGeom prst="roundRect">
            <a:avLst/>
          </a:prstGeom>
          <a:solidFill>
            <a:srgbClr val="5C91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Find the volume of each individual solid in the cake </a:t>
            </a:r>
          </a:p>
        </p:txBody>
      </p:sp>
      <p:grpSp>
        <p:nvGrpSpPr>
          <p:cNvPr id="23" name="Group 22" descr="Three-tier rectangular cake">
            <a:extLst>
              <a:ext uri="{FF2B5EF4-FFF2-40B4-BE49-F238E27FC236}">
                <a16:creationId xmlns:a16="http://schemas.microsoft.com/office/drawing/2014/main" id="{5074AEE9-DE77-F24E-ECA3-5951645F662A}"/>
              </a:ext>
            </a:extLst>
          </p:cNvPr>
          <p:cNvGrpSpPr/>
          <p:nvPr/>
        </p:nvGrpSpPr>
        <p:grpSpPr>
          <a:xfrm>
            <a:off x="6153497" y="1423185"/>
            <a:ext cx="2601848" cy="2421717"/>
            <a:chOff x="5940152" y="1850655"/>
            <a:chExt cx="2601848" cy="2421717"/>
          </a:xfrm>
        </p:grpSpPr>
        <p:sp>
          <p:nvSpPr>
            <p:cNvPr id="5" name="Cube 4">
              <a:extLst>
                <a:ext uri="{FF2B5EF4-FFF2-40B4-BE49-F238E27FC236}">
                  <a16:creationId xmlns:a16="http://schemas.microsoft.com/office/drawing/2014/main" id="{04E020C7-93F4-806D-44ED-A5D927E4C0B8}"/>
                </a:ext>
              </a:extLst>
            </p:cNvPr>
            <p:cNvSpPr/>
            <p:nvPr/>
          </p:nvSpPr>
          <p:spPr>
            <a:xfrm>
              <a:off x="5940152" y="2621043"/>
              <a:ext cx="2601848" cy="1651329"/>
            </a:xfrm>
            <a:prstGeom prst="cube">
              <a:avLst>
                <a:gd name="adj" fmla="val 523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52EFD799-BDCF-A35E-70F4-6F30DD66AE46}"/>
                </a:ext>
              </a:extLst>
            </p:cNvPr>
            <p:cNvSpPr/>
            <p:nvPr/>
          </p:nvSpPr>
          <p:spPr>
            <a:xfrm>
              <a:off x="6516216" y="2162405"/>
              <a:ext cx="1688989" cy="1127434"/>
            </a:xfrm>
            <a:prstGeom prst="cube">
              <a:avLst>
                <a:gd name="adj" fmla="val 456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a:extLst>
                <a:ext uri="{FF2B5EF4-FFF2-40B4-BE49-F238E27FC236}">
                  <a16:creationId xmlns:a16="http://schemas.microsoft.com/office/drawing/2014/main" id="{1E786035-1962-C6AE-3234-493C35BA142B}"/>
                </a:ext>
              </a:extLst>
            </p:cNvPr>
            <p:cNvSpPr/>
            <p:nvPr/>
          </p:nvSpPr>
          <p:spPr>
            <a:xfrm>
              <a:off x="6915947" y="1850655"/>
              <a:ext cx="990750" cy="617171"/>
            </a:xfrm>
            <a:prstGeom prst="cube">
              <a:avLst>
                <a:gd name="adj" fmla="val 456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descr="Rectangluar cake with triangular prism sitting on top.">
            <a:extLst>
              <a:ext uri="{FF2B5EF4-FFF2-40B4-BE49-F238E27FC236}">
                <a16:creationId xmlns:a16="http://schemas.microsoft.com/office/drawing/2014/main" id="{A1FF160C-1843-FA28-AB03-405766A63257}"/>
              </a:ext>
            </a:extLst>
          </p:cNvPr>
          <p:cNvGrpSpPr/>
          <p:nvPr/>
        </p:nvGrpSpPr>
        <p:grpSpPr>
          <a:xfrm>
            <a:off x="3388733" y="3844333"/>
            <a:ext cx="2366534" cy="1563782"/>
            <a:chOff x="1174641" y="4888621"/>
            <a:chExt cx="2366534" cy="1563782"/>
          </a:xfrm>
        </p:grpSpPr>
        <p:sp>
          <p:nvSpPr>
            <p:cNvPr id="9" name="Cube 8">
              <a:extLst>
                <a:ext uri="{FF2B5EF4-FFF2-40B4-BE49-F238E27FC236}">
                  <a16:creationId xmlns:a16="http://schemas.microsoft.com/office/drawing/2014/main" id="{68C7B5CF-8C53-B975-CBE9-8FCDAD9F0C27}"/>
                </a:ext>
              </a:extLst>
            </p:cNvPr>
            <p:cNvSpPr/>
            <p:nvPr/>
          </p:nvSpPr>
          <p:spPr>
            <a:xfrm>
              <a:off x="1182367" y="5632931"/>
              <a:ext cx="2296674" cy="81947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5EF6432-BA8C-AF8B-4640-869ECE801874}"/>
                </a:ext>
              </a:extLst>
            </p:cNvPr>
            <p:cNvGrpSpPr/>
            <p:nvPr/>
          </p:nvGrpSpPr>
          <p:grpSpPr>
            <a:xfrm>
              <a:off x="1174641" y="4888621"/>
              <a:ext cx="2366534" cy="936104"/>
              <a:chOff x="1196836" y="4653136"/>
              <a:chExt cx="2366534" cy="936104"/>
            </a:xfrm>
          </p:grpSpPr>
          <p:sp>
            <p:nvSpPr>
              <p:cNvPr id="8" name="Triangle 7">
                <a:extLst>
                  <a:ext uri="{FF2B5EF4-FFF2-40B4-BE49-F238E27FC236}">
                    <a16:creationId xmlns:a16="http://schemas.microsoft.com/office/drawing/2014/main" id="{A56056CF-6A65-1171-C7CB-B876BBCBB180}"/>
                  </a:ext>
                </a:extLst>
              </p:cNvPr>
              <p:cNvSpPr/>
              <p:nvPr/>
            </p:nvSpPr>
            <p:spPr>
              <a:xfrm>
                <a:off x="1196836" y="4653136"/>
                <a:ext cx="2089165" cy="9361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47802069-C022-6CBD-89EB-76C4764671AB}"/>
                  </a:ext>
                </a:extLst>
              </p:cNvPr>
              <p:cNvSpPr/>
              <p:nvPr/>
            </p:nvSpPr>
            <p:spPr>
              <a:xfrm rot="13339775">
                <a:off x="2168927" y="4854157"/>
                <a:ext cx="1394443" cy="313078"/>
              </a:xfrm>
              <a:prstGeom prst="parallelogram">
                <a:avLst>
                  <a:gd name="adj" fmla="val 52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a:hlinkClick r:id="rId9"/>
            <a:extLst>
              <a:ext uri="{FF2B5EF4-FFF2-40B4-BE49-F238E27FC236}">
                <a16:creationId xmlns:a16="http://schemas.microsoft.com/office/drawing/2014/main" id="{9BB1A258-8572-8179-5DF1-235CC17E2EB0}"/>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9" name="Footer Placeholder 12">
            <a:extLst>
              <a:ext uri="{FF2B5EF4-FFF2-40B4-BE49-F238E27FC236}">
                <a16:creationId xmlns:a16="http://schemas.microsoft.com/office/drawing/2014/main" id="{94294126-FD42-384F-F92B-492A0D6F0F83}"/>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20" name="Picture 19">
            <a:extLst>
              <a:ext uri="{FF2B5EF4-FFF2-40B4-BE49-F238E27FC236}">
                <a16:creationId xmlns:a16="http://schemas.microsoft.com/office/drawing/2014/main" id="{83DC8EF6-F14A-36D2-683B-852BB861CB6E}"/>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3211349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6185</TotalTime>
  <Words>1037</Words>
  <Application>Microsoft Office PowerPoint</Application>
  <PresentationFormat>On-screen Show (4:3)</PresentationFormat>
  <Paragraphs>108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Canva Sans</vt:lpstr>
      <vt:lpstr>Office Theme</vt:lpstr>
      <vt:lpstr>A piece of cake</vt:lpstr>
      <vt:lpstr>Which is bigger?</vt:lpstr>
      <vt:lpstr>Measurements</vt:lpstr>
      <vt:lpstr>Learning intention</vt:lpstr>
      <vt:lpstr>Wedding cakes</vt:lpstr>
      <vt:lpstr>Celebration cakes</vt:lpstr>
      <vt:lpstr>Your mission: design a celebration cake</vt:lpstr>
      <vt:lpstr>Portion-size guide</vt:lpstr>
      <vt:lpstr>Decompose your cake … to find the volume</vt:lpstr>
      <vt:lpstr>Count and calculate surface area</vt:lpstr>
      <vt:lpstr>Don’t forget the filling</vt:lpstr>
      <vt:lpstr>Reflection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Trish Wilson</cp:lastModifiedBy>
  <cp:revision>20</cp:revision>
  <dcterms:created xsi:type="dcterms:W3CDTF">2021-03-16T22:56:28Z</dcterms:created>
  <dcterms:modified xsi:type="dcterms:W3CDTF">2024-01-29T01:55:04Z</dcterms:modified>
</cp:coreProperties>
</file>