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8" r:id="rId3"/>
    <p:sldId id="275" r:id="rId4"/>
    <p:sldId id="259" r:id="rId5"/>
    <p:sldId id="274"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6082" autoAdjust="0"/>
    <p:restoredTop sz="56174" autoAdjust="0"/>
  </p:normalViewPr>
  <p:slideViewPr>
    <p:cSldViewPr>
      <p:cViewPr varScale="1">
        <p:scale>
          <a:sx n="62" d="100"/>
          <a:sy n="62" d="100"/>
        </p:scale>
        <p:origin x="2622" y="4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71256A4-61FE-4A76-BB28-6B79A6931F6F}" type="datetimeFigureOut">
              <a:rPr lang="en-AU" smtClean="0"/>
              <a:t>8/12/2023</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D904A82-F77A-4F2F-A04D-9E9D63F3DBDF}" type="slidenum">
              <a:rPr lang="en-AU" smtClean="0"/>
              <a:t>‹#›</a:t>
            </a:fld>
            <a:endParaRPr lang="en-AU"/>
          </a:p>
        </p:txBody>
      </p:sp>
    </p:spTree>
    <p:extLst>
      <p:ext uri="{BB962C8B-B14F-4D97-AF65-F5344CB8AC3E}">
        <p14:creationId xmlns:p14="http://schemas.microsoft.com/office/powerpoint/2010/main" val="31026972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5D904A82-F77A-4F2F-A04D-9E9D63F3DBDF}" type="slidenum">
              <a:rPr lang="en-AU" smtClean="0"/>
              <a:t>1</a:t>
            </a:fld>
            <a:endParaRPr lang="en-AU"/>
          </a:p>
        </p:txBody>
      </p:sp>
    </p:spTree>
    <p:extLst>
      <p:ext uri="{BB962C8B-B14F-4D97-AF65-F5344CB8AC3E}">
        <p14:creationId xmlns:p14="http://schemas.microsoft.com/office/powerpoint/2010/main" val="12074157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374151"/>
                </a:solidFill>
                <a:effectLst/>
                <a:latin typeface="Söhne"/>
              </a:rPr>
              <a:t>Sullivan, P., &amp; Lilburn, P. (2015). Open-Ended </a:t>
            </a:r>
            <a:r>
              <a:rPr lang="en-US" b="0" i="0" dirty="0" err="1">
                <a:solidFill>
                  <a:srgbClr val="374151"/>
                </a:solidFill>
                <a:effectLst/>
                <a:latin typeface="Söhne"/>
              </a:rPr>
              <a:t>Maths</a:t>
            </a:r>
            <a:r>
              <a:rPr lang="en-US" b="0" i="0" dirty="0">
                <a:solidFill>
                  <a:srgbClr val="374151"/>
                </a:solidFill>
                <a:effectLst/>
                <a:latin typeface="Söhne"/>
              </a:rPr>
              <a:t> Activities (2</a:t>
            </a:r>
            <a:r>
              <a:rPr lang="en-US" b="0" i="0" baseline="30000" dirty="0">
                <a:solidFill>
                  <a:srgbClr val="374151"/>
                </a:solidFill>
                <a:effectLst/>
                <a:latin typeface="Söhne"/>
              </a:rPr>
              <a:t>nd</a:t>
            </a:r>
            <a:r>
              <a:rPr lang="en-US" b="0" i="0" dirty="0">
                <a:solidFill>
                  <a:srgbClr val="374151"/>
                </a:solidFill>
                <a:effectLst/>
                <a:latin typeface="Söhne"/>
              </a:rPr>
              <a:t> Ed). Oxford University Press. state ‘good’ questions are those which:</a:t>
            </a:r>
          </a:p>
          <a:p>
            <a:pPr marL="228600" indent="-228600">
              <a:buAutoNum type="arabicPeriod"/>
            </a:pPr>
            <a:r>
              <a:rPr lang="en-US" b="0" i="0" dirty="0">
                <a:solidFill>
                  <a:srgbClr val="374151"/>
                </a:solidFill>
                <a:effectLst/>
                <a:latin typeface="Söhne"/>
              </a:rPr>
              <a:t>Require more than remembering a fact or reproducing a skill</a:t>
            </a:r>
          </a:p>
          <a:p>
            <a:pPr marL="228600" indent="-228600">
              <a:buAutoNum type="arabicPeriod"/>
            </a:pPr>
            <a:r>
              <a:rPr lang="en-US" b="0" i="0" dirty="0">
                <a:solidFill>
                  <a:srgbClr val="374151"/>
                </a:solidFill>
                <a:effectLst/>
                <a:latin typeface="Söhne"/>
              </a:rPr>
              <a:t>Students can learn by answering the questions, and the teacher learns about each student from the attempt.</a:t>
            </a:r>
          </a:p>
          <a:p>
            <a:pPr marL="228600" indent="-228600">
              <a:buAutoNum type="arabicPeriod"/>
            </a:pPr>
            <a:r>
              <a:rPr lang="en-US" b="0" i="0" dirty="0">
                <a:solidFill>
                  <a:srgbClr val="374151"/>
                </a:solidFill>
                <a:effectLst/>
                <a:latin typeface="Söhne"/>
              </a:rPr>
              <a:t>There may be several acceptable answers.</a:t>
            </a:r>
          </a:p>
          <a:p>
            <a:pPr marL="0" indent="0">
              <a:buNone/>
            </a:pPr>
            <a:r>
              <a:rPr lang="en-US" b="0" i="0" dirty="0">
                <a:solidFill>
                  <a:srgbClr val="374151"/>
                </a:solidFill>
                <a:effectLst/>
                <a:latin typeface="Söhne"/>
              </a:rPr>
              <a:t>Meyer, D. (2010, March). Math Class Needs a Makeover [Video]. TEDx. gives the following advice:</a:t>
            </a:r>
          </a:p>
          <a:p>
            <a:pPr marL="228600" indent="-228600">
              <a:buAutoNum type="arabicPeriod"/>
            </a:pPr>
            <a:r>
              <a:rPr lang="en-US" b="0" i="0" dirty="0">
                <a:solidFill>
                  <a:srgbClr val="374151"/>
                </a:solidFill>
                <a:effectLst/>
                <a:latin typeface="Söhne"/>
              </a:rPr>
              <a:t>Use multimedia</a:t>
            </a:r>
          </a:p>
          <a:p>
            <a:pPr marL="228600" indent="-228600">
              <a:buAutoNum type="arabicPeriod"/>
            </a:pPr>
            <a:r>
              <a:rPr lang="en-US" b="0" i="0" dirty="0">
                <a:solidFill>
                  <a:srgbClr val="374151"/>
                </a:solidFill>
                <a:effectLst/>
                <a:latin typeface="Söhne"/>
              </a:rPr>
              <a:t>Encourage student intuition</a:t>
            </a:r>
          </a:p>
          <a:p>
            <a:pPr marL="228600" indent="-228600">
              <a:buAutoNum type="arabicPeriod"/>
            </a:pPr>
            <a:r>
              <a:rPr lang="en-US" b="0" i="0" dirty="0">
                <a:solidFill>
                  <a:srgbClr val="374151"/>
                </a:solidFill>
                <a:effectLst/>
                <a:latin typeface="Söhne"/>
              </a:rPr>
              <a:t>Ask the shortest question you can.</a:t>
            </a:r>
          </a:p>
          <a:p>
            <a:pPr marL="228600" indent="-228600">
              <a:buAutoNum type="arabicPeriod"/>
            </a:pPr>
            <a:r>
              <a:rPr lang="en-US" b="0" i="0" dirty="0">
                <a:solidFill>
                  <a:srgbClr val="374151"/>
                </a:solidFill>
                <a:effectLst/>
                <a:latin typeface="Söhne"/>
              </a:rPr>
              <a:t>Let students build the problem.</a:t>
            </a:r>
          </a:p>
          <a:p>
            <a:pPr marL="228600" indent="-228600">
              <a:buAutoNum type="arabicPeriod"/>
            </a:pPr>
            <a:r>
              <a:rPr lang="en-US" b="0" i="0" dirty="0">
                <a:solidFill>
                  <a:srgbClr val="374151"/>
                </a:solidFill>
                <a:effectLst/>
                <a:latin typeface="Söhne"/>
              </a:rPr>
              <a:t>Be less helpful.</a:t>
            </a:r>
          </a:p>
          <a:p>
            <a:pPr marL="0" indent="0">
              <a:buNone/>
            </a:pPr>
            <a:endParaRPr lang="en-US" b="0" i="0" dirty="0">
              <a:solidFill>
                <a:srgbClr val="374151"/>
              </a:solidFill>
              <a:effectLst/>
              <a:latin typeface="Söhne"/>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rgbClr val="374151"/>
                </a:solidFill>
                <a:effectLst/>
                <a:latin typeface="Söhne"/>
              </a:rPr>
              <a:t>This time should be a safe math space for them to share potential thoughts/answers without judgment. </a:t>
            </a:r>
          </a:p>
          <a:p>
            <a:pPr marL="0" indent="0">
              <a:buNone/>
            </a:pPr>
            <a:r>
              <a:rPr lang="en-US" b="0" i="0" dirty="0">
                <a:solidFill>
                  <a:srgbClr val="374151"/>
                </a:solidFill>
                <a:effectLst/>
                <a:latin typeface="Söhne"/>
              </a:rPr>
              <a:t>Using this information as a general guide, pose this problem to your class and take on the role of facilitating- posing questions , giving students wait and pause time, allowing students to share their thoughts with others, and differentiating as required for all students to be challenged within their zone of proximal development. Take time at the end of the activity to </a:t>
            </a:r>
            <a:r>
              <a:rPr lang="en-US" b="0" i="0" dirty="0" err="1">
                <a:solidFill>
                  <a:srgbClr val="374151"/>
                </a:solidFill>
                <a:effectLst/>
                <a:latin typeface="Söhne"/>
              </a:rPr>
              <a:t>summarise</a:t>
            </a:r>
            <a:r>
              <a:rPr lang="en-US" b="0" i="0" dirty="0">
                <a:solidFill>
                  <a:srgbClr val="374151"/>
                </a:solidFill>
                <a:effectLst/>
                <a:latin typeface="Söhne"/>
              </a:rPr>
              <a:t> students thoughts, their progress in thinking and clarify any misconceptions. </a:t>
            </a:r>
          </a:p>
        </p:txBody>
      </p:sp>
      <p:sp>
        <p:nvSpPr>
          <p:cNvPr id="4" name="Slide Number Placeholder 3"/>
          <p:cNvSpPr>
            <a:spLocks noGrp="1"/>
          </p:cNvSpPr>
          <p:nvPr>
            <p:ph type="sldNum" sz="quarter" idx="10"/>
          </p:nvPr>
        </p:nvSpPr>
        <p:spPr/>
        <p:txBody>
          <a:bodyPr/>
          <a:lstStyle/>
          <a:p>
            <a:fld id="{5D904A82-F77A-4F2F-A04D-9E9D63F3DBDF}" type="slidenum">
              <a:rPr lang="en-AU" smtClean="0"/>
              <a:t>2</a:t>
            </a:fld>
            <a:endParaRPr lang="en-AU"/>
          </a:p>
        </p:txBody>
      </p:sp>
    </p:spTree>
    <p:extLst>
      <p:ext uri="{BB962C8B-B14F-4D97-AF65-F5344CB8AC3E}">
        <p14:creationId xmlns:p14="http://schemas.microsoft.com/office/powerpoint/2010/main" val="28348187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0" i="0" dirty="0">
                <a:solidFill>
                  <a:srgbClr val="2F2F2F"/>
                </a:solidFill>
                <a:effectLst/>
                <a:latin typeface="-apple-system"/>
              </a:rPr>
              <a:t>The images are released free of copyrights under </a:t>
            </a:r>
            <a:r>
              <a:rPr lang="en-US" b="0" i="0" cap="all" dirty="0">
                <a:solidFill>
                  <a:srgbClr val="000000"/>
                </a:solidFill>
                <a:effectLst/>
                <a:latin typeface="roboto condensed" panose="020F0502020204030204" pitchFamily="2" charset="0"/>
              </a:rPr>
              <a:t>CC0 1.0 DEED </a:t>
            </a:r>
            <a:r>
              <a:rPr lang="en-US" b="0" i="0" dirty="0">
                <a:solidFill>
                  <a:srgbClr val="000000"/>
                </a:solidFill>
                <a:effectLst/>
                <a:latin typeface="roboto condensed" panose="020F0502020204030204" pitchFamily="2" charset="0"/>
              </a:rPr>
              <a:t>CC0 1.0 Universal </a:t>
            </a:r>
          </a:p>
          <a:p>
            <a:pPr algn="l"/>
            <a:r>
              <a:rPr lang="en-US" b="0" i="0" dirty="0">
                <a:solidFill>
                  <a:srgbClr val="000000"/>
                </a:solidFill>
                <a:effectLst/>
                <a:latin typeface="roboto condensed" panose="020F0502020204030204" pitchFamily="2" charset="0"/>
              </a:rPr>
              <a:t>Finger lime: Citrus </a:t>
            </a:r>
            <a:r>
              <a:rPr lang="en-US" b="0" i="0" dirty="0" err="1">
                <a:solidFill>
                  <a:srgbClr val="000000"/>
                </a:solidFill>
                <a:effectLst/>
                <a:latin typeface="roboto condensed" panose="020F0502020204030204" pitchFamily="2" charset="0"/>
              </a:rPr>
              <a:t>australasica</a:t>
            </a:r>
            <a:r>
              <a:rPr lang="en-US" b="0" i="0" dirty="0">
                <a:solidFill>
                  <a:srgbClr val="000000"/>
                </a:solidFill>
                <a:effectLst/>
                <a:latin typeface="roboto condensed" panose="020F0502020204030204" pitchFamily="2" charset="0"/>
              </a:rPr>
              <a:t> Australian finger lime Amada44, CC BY-SA 3.0  via Wikimedia Commons</a:t>
            </a:r>
          </a:p>
          <a:p>
            <a:endParaRPr lang="en-GB" b="0" i="0" dirty="0">
              <a:solidFill>
                <a:srgbClr val="444444"/>
              </a:solidFill>
              <a:effectLst/>
              <a:latin typeface="Calibri" panose="020F0502020204030204" pitchFamily="34" charset="0"/>
            </a:endParaRPr>
          </a:p>
          <a:p>
            <a:endParaRPr lang="en-GB" b="0" i="0" dirty="0">
              <a:solidFill>
                <a:srgbClr val="444444"/>
              </a:solidFill>
              <a:effectLst/>
              <a:latin typeface="Calibri" panose="020F0502020204030204" pitchFamily="34" charset="0"/>
            </a:endParaRPr>
          </a:p>
        </p:txBody>
      </p:sp>
      <p:sp>
        <p:nvSpPr>
          <p:cNvPr id="4" name="Slide Number Placeholder 3"/>
          <p:cNvSpPr>
            <a:spLocks noGrp="1"/>
          </p:cNvSpPr>
          <p:nvPr>
            <p:ph type="sldNum" sz="quarter" idx="10"/>
          </p:nvPr>
        </p:nvSpPr>
        <p:spPr/>
        <p:txBody>
          <a:bodyPr/>
          <a:lstStyle/>
          <a:p>
            <a:fld id="{5D904A82-F77A-4F2F-A04D-9E9D63F3DBDF}" type="slidenum">
              <a:rPr lang="en-AU" smtClean="0"/>
              <a:t>3</a:t>
            </a:fld>
            <a:endParaRPr lang="en-AU"/>
          </a:p>
        </p:txBody>
      </p:sp>
    </p:spTree>
    <p:extLst>
      <p:ext uri="{BB962C8B-B14F-4D97-AF65-F5344CB8AC3E}">
        <p14:creationId xmlns:p14="http://schemas.microsoft.com/office/powerpoint/2010/main" val="28348187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5D904A82-F77A-4F2F-A04D-9E9D63F3DBDF}" type="slidenum">
              <a:rPr lang="en-AU" smtClean="0"/>
              <a:t>4</a:t>
            </a:fld>
            <a:endParaRPr lang="en-AU"/>
          </a:p>
        </p:txBody>
      </p:sp>
    </p:spTree>
    <p:extLst>
      <p:ext uri="{BB962C8B-B14F-4D97-AF65-F5344CB8AC3E}">
        <p14:creationId xmlns:p14="http://schemas.microsoft.com/office/powerpoint/2010/main" val="9015201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i="0" dirty="0">
              <a:solidFill>
                <a:srgbClr val="374151"/>
              </a:solidFill>
              <a:effectLst/>
              <a:latin typeface="Söhne"/>
            </a:endParaRPr>
          </a:p>
        </p:txBody>
      </p:sp>
      <p:sp>
        <p:nvSpPr>
          <p:cNvPr id="4" name="Slide Number Placeholder 3"/>
          <p:cNvSpPr>
            <a:spLocks noGrp="1"/>
          </p:cNvSpPr>
          <p:nvPr>
            <p:ph type="sldNum" sz="quarter" idx="10"/>
          </p:nvPr>
        </p:nvSpPr>
        <p:spPr/>
        <p:txBody>
          <a:bodyPr/>
          <a:lstStyle/>
          <a:p>
            <a:fld id="{5D904A82-F77A-4F2F-A04D-9E9D63F3DBDF}" type="slidenum">
              <a:rPr lang="en-AU" smtClean="0"/>
              <a:t>5</a:t>
            </a:fld>
            <a:endParaRPr lang="en-AU"/>
          </a:p>
        </p:txBody>
      </p:sp>
    </p:spTree>
    <p:extLst>
      <p:ext uri="{BB962C8B-B14F-4D97-AF65-F5344CB8AC3E}">
        <p14:creationId xmlns:p14="http://schemas.microsoft.com/office/powerpoint/2010/main" val="1531977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AU"/>
          </a:p>
        </p:txBody>
      </p:sp>
      <p:sp>
        <p:nvSpPr>
          <p:cNvPr id="4" name="Date Placeholder 3"/>
          <p:cNvSpPr>
            <a:spLocks noGrp="1"/>
          </p:cNvSpPr>
          <p:nvPr>
            <p:ph type="dt" sz="half" idx="10"/>
          </p:nvPr>
        </p:nvSpPr>
        <p:spPr/>
        <p:txBody>
          <a:bodyPr/>
          <a:lstStyle/>
          <a:p>
            <a:fld id="{8A3CC2A7-6B72-40F1-BA15-CE4E09321D37}" type="datetimeFigureOut">
              <a:rPr lang="en-AU" smtClean="0"/>
              <a:t>8/12/2023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35218965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8A3CC2A7-6B72-40F1-BA15-CE4E09321D37}" type="datetimeFigureOut">
              <a:rPr lang="en-AU" smtClean="0"/>
              <a:t>8/12/2023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35709452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8A3CC2A7-6B72-40F1-BA15-CE4E09321D37}" type="datetimeFigureOut">
              <a:rPr lang="en-AU" smtClean="0"/>
              <a:t>8/12/2023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3185884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8A3CC2A7-6B72-40F1-BA15-CE4E09321D37}" type="datetimeFigureOut">
              <a:rPr lang="en-AU" smtClean="0"/>
              <a:t>8/12/2023</a:t>
            </a:fld>
            <a:endParaRPr lang="en-AU"/>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242901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A3CC2A7-6B72-40F1-BA15-CE4E09321D37}" type="datetimeFigureOut">
              <a:rPr lang="en-AU" smtClean="0"/>
              <a:t>8/12/2023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3829247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p:cNvSpPr>
            <a:spLocks noGrp="1"/>
          </p:cNvSpPr>
          <p:nvPr>
            <p:ph type="dt" sz="half" idx="10"/>
          </p:nvPr>
        </p:nvSpPr>
        <p:spPr/>
        <p:txBody>
          <a:bodyPr/>
          <a:lstStyle/>
          <a:p>
            <a:fld id="{8A3CC2A7-6B72-40F1-BA15-CE4E09321D37}" type="datetimeFigureOut">
              <a:rPr lang="en-AU" smtClean="0"/>
              <a:t>8/12/2023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2050659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p:cNvSpPr>
            <a:spLocks noGrp="1"/>
          </p:cNvSpPr>
          <p:nvPr>
            <p:ph type="dt" sz="half" idx="10"/>
          </p:nvPr>
        </p:nvSpPr>
        <p:spPr/>
        <p:txBody>
          <a:bodyPr/>
          <a:lstStyle/>
          <a:p>
            <a:fld id="{8A3CC2A7-6B72-40F1-BA15-CE4E09321D37}" type="datetimeFigureOut">
              <a:rPr lang="en-AU" smtClean="0"/>
              <a:t>8/12/2023</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13664249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Date Placeholder 2"/>
          <p:cNvSpPr>
            <a:spLocks noGrp="1"/>
          </p:cNvSpPr>
          <p:nvPr>
            <p:ph type="dt" sz="half" idx="10"/>
          </p:nvPr>
        </p:nvSpPr>
        <p:spPr/>
        <p:txBody>
          <a:bodyPr/>
          <a:lstStyle/>
          <a:p>
            <a:fld id="{8A3CC2A7-6B72-40F1-BA15-CE4E09321D37}" type="datetimeFigureOut">
              <a:rPr lang="en-AU" smtClean="0"/>
              <a:t>8/12/2023</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19245383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3CC2A7-6B72-40F1-BA15-CE4E09321D37}" type="datetimeFigureOut">
              <a:rPr lang="en-AU" smtClean="0"/>
              <a:t>8/12/2023</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40691655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A3CC2A7-6B72-40F1-BA15-CE4E09321D37}" type="datetimeFigureOut">
              <a:rPr lang="en-AU" smtClean="0"/>
              <a:t>8/12/2023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2111738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A3CC2A7-6B72-40F1-BA15-CE4E09321D37}" type="datetimeFigureOut">
              <a:rPr lang="en-AU" smtClean="0"/>
              <a:t>8/12/2023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10350625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3CC2A7-6B72-40F1-BA15-CE4E09321D37}" type="datetimeFigureOut">
              <a:rPr lang="en-AU" smtClean="0"/>
              <a:t>8/12/2023</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ABC576-B878-448C-BD9F-E8E656A57717}" type="slidenum">
              <a:rPr lang="en-AU" smtClean="0"/>
              <a:t>‹#›</a:t>
            </a:fld>
            <a:endParaRPr lang="en-AU"/>
          </a:p>
        </p:txBody>
      </p:sp>
    </p:spTree>
    <p:extLst>
      <p:ext uri="{BB962C8B-B14F-4D97-AF65-F5344CB8AC3E}">
        <p14:creationId xmlns:p14="http://schemas.microsoft.com/office/powerpoint/2010/main" val="4110430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8.jpeg"/><Relationship Id="rId5" Type="http://schemas.openxmlformats.org/officeDocument/2006/relationships/image" Target="../media/image3.png"/><Relationship Id="rId10" Type="http://schemas.openxmlformats.org/officeDocument/2006/relationships/image" Target="../media/image7.png"/><Relationship Id="rId4" Type="http://schemas.openxmlformats.org/officeDocument/2006/relationships/image" Target="../media/image2.png"/><Relationship Id="rId9" Type="http://schemas.openxmlformats.org/officeDocument/2006/relationships/hyperlink" Target="https://www.mathematicshub.edu.au/"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9.png"/><Relationship Id="rId7"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7.png"/><Relationship Id="rId5" Type="http://schemas.openxmlformats.org/officeDocument/2006/relationships/image" Target="../media/image11.png"/><Relationship Id="rId10" Type="http://schemas.openxmlformats.org/officeDocument/2006/relationships/hyperlink" Target="https://www.mathematicshub.edu.au/" TargetMode="External"/><Relationship Id="rId4" Type="http://schemas.openxmlformats.org/officeDocument/2006/relationships/image" Target="../media/image10.png"/><Relationship Id="rId9" Type="http://schemas.openxmlformats.org/officeDocument/2006/relationships/image" Target="../media/image8.jpeg"/></Relationships>
</file>

<file path=ppt/slides/_rels/slide3.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6.jpeg"/><Relationship Id="rId3" Type="http://schemas.openxmlformats.org/officeDocument/2006/relationships/image" Target="../media/image9.png"/><Relationship Id="rId7" Type="http://schemas.openxmlformats.org/officeDocument/2006/relationships/image" Target="../media/image5.png"/><Relationship Id="rId12" Type="http://schemas.openxmlformats.org/officeDocument/2006/relationships/image" Target="../media/image15.jpeg"/><Relationship Id="rId2" Type="http://schemas.openxmlformats.org/officeDocument/2006/relationships/notesSlide" Target="../notesSlides/notesSlide3.xml"/><Relationship Id="rId16"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14.jpeg"/><Relationship Id="rId5" Type="http://schemas.openxmlformats.org/officeDocument/2006/relationships/image" Target="../media/image11.png"/><Relationship Id="rId15" Type="http://schemas.openxmlformats.org/officeDocument/2006/relationships/hyperlink" Target="https://www.mathematicshub.edu.au/" TargetMode="External"/><Relationship Id="rId10" Type="http://schemas.openxmlformats.org/officeDocument/2006/relationships/image" Target="../media/image13.jpeg"/><Relationship Id="rId4" Type="http://schemas.openxmlformats.org/officeDocument/2006/relationships/image" Target="../media/image10.png"/><Relationship Id="rId9" Type="http://schemas.openxmlformats.org/officeDocument/2006/relationships/image" Target="../media/image12.jpeg"/><Relationship Id="rId14" Type="http://schemas.openxmlformats.org/officeDocument/2006/relationships/image" Target="../media/image8.jpeg"/></Relationships>
</file>

<file path=ppt/slides/_rels/slide4.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9.png"/><Relationship Id="rId7" Type="http://schemas.openxmlformats.org/officeDocument/2006/relationships/image" Target="../media/image5.png"/><Relationship Id="rId12"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hyperlink" Target="https://www.mathematicshub.edu.au/" TargetMode="External"/><Relationship Id="rId5" Type="http://schemas.openxmlformats.org/officeDocument/2006/relationships/image" Target="../media/image11.png"/><Relationship Id="rId10" Type="http://schemas.openxmlformats.org/officeDocument/2006/relationships/image" Target="../media/image8.jpeg"/><Relationship Id="rId4" Type="http://schemas.openxmlformats.org/officeDocument/2006/relationships/image" Target="../media/image10.png"/><Relationship Id="rId9" Type="http://schemas.openxmlformats.org/officeDocument/2006/relationships/image" Target="../media/image80.png"/></Relationships>
</file>

<file path=ppt/slides/_rels/slide5.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9.png"/><Relationship Id="rId7"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7.png"/><Relationship Id="rId5" Type="http://schemas.openxmlformats.org/officeDocument/2006/relationships/image" Target="../media/image11.png"/><Relationship Id="rId10" Type="http://schemas.openxmlformats.org/officeDocument/2006/relationships/hyperlink" Target="https://www.mathematicshub.edu.au/" TargetMode="External"/><Relationship Id="rId4" Type="http://schemas.openxmlformats.org/officeDocument/2006/relationships/image" Target="../media/image10.png"/><Relationship Id="rId9"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3EA804A7-72E1-6EB1-42EE-A68C798E8691}"/>
              </a:ext>
              <a:ext uri="{C183D7F6-B498-43B3-948B-1728B52AA6E4}">
                <adec:decorative xmlns:adec="http://schemas.microsoft.com/office/drawing/2017/decorative" val="1"/>
              </a:ext>
            </a:extLst>
          </p:cNvPr>
          <p:cNvGrpSpPr/>
          <p:nvPr/>
        </p:nvGrpSpPr>
        <p:grpSpPr>
          <a:xfrm>
            <a:off x="0" y="839552"/>
            <a:ext cx="9145016" cy="6093296"/>
            <a:chOff x="0" y="839552"/>
            <a:chExt cx="9145016" cy="6093296"/>
          </a:xfrm>
        </p:grpSpPr>
        <p:pic>
          <p:nvPicPr>
            <p:cNvPr id="11" name="Picture 2">
              <a:extLst>
                <a:ext uri="{FF2B5EF4-FFF2-40B4-BE49-F238E27FC236}">
                  <a16:creationId xmlns:a16="http://schemas.microsoft.com/office/drawing/2014/main" id="{3B02FFA8-B4DD-A659-847C-40D9461084A4}"/>
                </a:ext>
                <a:ext uri="{C183D7F6-B498-43B3-948B-1728B52AA6E4}">
                  <adec:decorative xmlns:adec="http://schemas.microsoft.com/office/drawing/2017/decorative" val="1"/>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13863" r="504"/>
            <a:stretch/>
          </p:blipFill>
          <p:spPr bwMode="auto">
            <a:xfrm>
              <a:off x="0" y="839552"/>
              <a:ext cx="9145016" cy="60932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3" name="Content Placeholder 12">
              <a:extLst>
                <a:ext uri="{FF2B5EF4-FFF2-40B4-BE49-F238E27FC236}">
                  <a16:creationId xmlns:a16="http://schemas.microsoft.com/office/drawing/2014/main" id="{9DCF8F58-C60D-901F-35B3-D3E3317351AB}"/>
                </a:ext>
              </a:extLst>
            </p:cNvPr>
            <p:cNvPicPr>
              <a:picLocks noChangeAspect="1"/>
            </p:cNvPicPr>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7078224" y="6321883"/>
              <a:ext cx="826992" cy="541175"/>
            </a:xfrm>
            <a:prstGeom prst="rect">
              <a:avLst/>
            </a:prstGeom>
          </p:spPr>
        </p:pic>
        <p:pic>
          <p:nvPicPr>
            <p:cNvPr id="14" name="Picture 13">
              <a:extLst>
                <a:ext uri="{FF2B5EF4-FFF2-40B4-BE49-F238E27FC236}">
                  <a16:creationId xmlns:a16="http://schemas.microsoft.com/office/drawing/2014/main" id="{C6CAEB35-3FA9-E5F5-E1FB-19C117DF53F5}"/>
                </a:ext>
                <a:ext uri="{C183D7F6-B498-43B3-948B-1728B52AA6E4}">
                  <adec:decorative xmlns:adec="http://schemas.microsoft.com/office/drawing/2017/decorative" val="1"/>
                </a:ext>
              </a:extLst>
            </p:cNvPr>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555195" y="5728619"/>
              <a:ext cx="556021" cy="566359"/>
            </a:xfrm>
            <a:prstGeom prst="rect">
              <a:avLst/>
            </a:prstGeom>
          </p:spPr>
        </p:pic>
        <p:pic>
          <p:nvPicPr>
            <p:cNvPr id="15" name="Picture 14">
              <a:extLst>
                <a:ext uri="{FF2B5EF4-FFF2-40B4-BE49-F238E27FC236}">
                  <a16:creationId xmlns:a16="http://schemas.microsoft.com/office/drawing/2014/main" id="{3DA1EFB8-9C6B-504E-9053-5A6D4DAD5F43}"/>
                </a:ext>
              </a:extLst>
            </p:cNvPr>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45463" y="5876935"/>
              <a:ext cx="546257" cy="562567"/>
            </a:xfrm>
            <a:prstGeom prst="rect">
              <a:avLst/>
            </a:prstGeom>
          </p:spPr>
        </p:pic>
        <p:pic>
          <p:nvPicPr>
            <p:cNvPr id="16" name="Picture 15">
              <a:extLst>
                <a:ext uri="{FF2B5EF4-FFF2-40B4-BE49-F238E27FC236}">
                  <a16:creationId xmlns:a16="http://schemas.microsoft.com/office/drawing/2014/main" id="{CBBC9B71-3753-FCC0-23B1-BD79FCBEE49C}"/>
                </a:ext>
              </a:extLst>
            </p:cNvPr>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088903" y="6158218"/>
              <a:ext cx="856560" cy="555469"/>
            </a:xfrm>
            <a:prstGeom prst="rect">
              <a:avLst/>
            </a:prstGeom>
          </p:spPr>
        </p:pic>
        <p:pic>
          <p:nvPicPr>
            <p:cNvPr id="17" name="Picture 16">
              <a:extLst>
                <a:ext uri="{FF2B5EF4-FFF2-40B4-BE49-F238E27FC236}">
                  <a16:creationId xmlns:a16="http://schemas.microsoft.com/office/drawing/2014/main" id="{F35613ED-5998-B6F6-5767-AEC151A193B5}"/>
                </a:ext>
              </a:extLst>
            </p:cNvPr>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637115">
              <a:off x="5449800" y="6075762"/>
              <a:ext cx="554625" cy="727479"/>
            </a:xfrm>
            <a:prstGeom prst="rect">
              <a:avLst/>
            </a:prstGeom>
          </p:spPr>
        </p:pic>
      </p:grpSp>
      <p:grpSp>
        <p:nvGrpSpPr>
          <p:cNvPr id="12" name="Group 11">
            <a:extLst>
              <a:ext uri="{FF2B5EF4-FFF2-40B4-BE49-F238E27FC236}">
                <a16:creationId xmlns:a16="http://schemas.microsoft.com/office/drawing/2014/main" id="{E86B8A94-CC1C-123A-52BA-66D076BF05A9}"/>
              </a:ext>
              <a:ext uri="{C183D7F6-B498-43B3-948B-1728B52AA6E4}">
                <adec:decorative xmlns:adec="http://schemas.microsoft.com/office/drawing/2017/decorative" val="1"/>
              </a:ext>
            </a:extLst>
          </p:cNvPr>
          <p:cNvGrpSpPr/>
          <p:nvPr/>
        </p:nvGrpSpPr>
        <p:grpSpPr>
          <a:xfrm>
            <a:off x="5438976" y="5733256"/>
            <a:ext cx="2661416" cy="1101548"/>
            <a:chOff x="5438976" y="5733256"/>
            <a:chExt cx="2661416" cy="1101548"/>
          </a:xfrm>
        </p:grpSpPr>
        <p:pic>
          <p:nvPicPr>
            <p:cNvPr id="6" name="Content Placeholder 12"/>
            <p:cNvPicPr>
              <a:picLocks noChangeAspect="1"/>
            </p:cNvPicPr>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7067400" y="6309319"/>
              <a:ext cx="826992" cy="525485"/>
            </a:xfrm>
            <a:prstGeom prst="rect">
              <a:avLst/>
            </a:prstGeom>
          </p:spPr>
        </p:pic>
        <p:pic>
          <p:nvPicPr>
            <p:cNvPr id="5" name="Picture 4"/>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544371" y="5733256"/>
              <a:ext cx="556021" cy="549939"/>
            </a:xfrm>
            <a:prstGeom prst="rect">
              <a:avLst/>
            </a:prstGeom>
          </p:spPr>
        </p:pic>
        <p:pic>
          <p:nvPicPr>
            <p:cNvPr id="8" name="Picture 7"/>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34639" y="5877272"/>
              <a:ext cx="546257" cy="546257"/>
            </a:xfrm>
            <a:prstGeom prst="rect">
              <a:avLst/>
            </a:prstGeom>
          </p:spPr>
        </p:pic>
        <p:pic>
          <p:nvPicPr>
            <p:cNvPr id="7" name="Picture 6"/>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078079" y="6150399"/>
              <a:ext cx="856560" cy="539365"/>
            </a:xfrm>
            <a:prstGeom prst="rect">
              <a:avLst/>
            </a:prstGeom>
          </p:spPr>
        </p:pic>
        <p:pic>
          <p:nvPicPr>
            <p:cNvPr id="10" name="Picture 9"/>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637115">
              <a:off x="5438976" y="6070334"/>
              <a:ext cx="554625" cy="706388"/>
            </a:xfrm>
            <a:prstGeom prst="rect">
              <a:avLst/>
            </a:prstGeom>
          </p:spPr>
        </p:pic>
      </p:grpSp>
      <p:pic>
        <p:nvPicPr>
          <p:cNvPr id="18" name="Picture 17">
            <a:hlinkClick r:id="rId9"/>
            <a:extLst>
              <a:ext uri="{FF2B5EF4-FFF2-40B4-BE49-F238E27FC236}">
                <a16:creationId xmlns:a16="http://schemas.microsoft.com/office/drawing/2014/main" id="{21603C69-507F-5BCD-B704-ED0EB4A96C25}"/>
              </a:ext>
              <a:ext uri="{C183D7F6-B498-43B3-948B-1728B52AA6E4}">
                <adec:decorative xmlns:adec="http://schemas.microsoft.com/office/drawing/2017/decorative" val="1"/>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79512" y="31205"/>
            <a:ext cx="1409307" cy="830062"/>
          </a:xfrm>
          <a:prstGeom prst="rect">
            <a:avLst/>
          </a:prstGeom>
        </p:spPr>
      </p:pic>
      <p:sp>
        <p:nvSpPr>
          <p:cNvPr id="19" name="Footer Placeholder 12">
            <a:extLst>
              <a:ext uri="{FF2B5EF4-FFF2-40B4-BE49-F238E27FC236}">
                <a16:creationId xmlns:a16="http://schemas.microsoft.com/office/drawing/2014/main" id="{985946D7-FAE3-79D8-3E2C-C4D8FEA243F9}"/>
              </a:ext>
              <a:ext uri="{C183D7F6-B498-43B3-948B-1728B52AA6E4}">
                <adec:decorative xmlns:adec="http://schemas.microsoft.com/office/drawing/2017/decorative" val="1"/>
              </a:ext>
            </a:extLst>
          </p:cNvPr>
          <p:cNvSpPr>
            <a:spLocks noGrp="1"/>
          </p:cNvSpPr>
          <p:nvPr>
            <p:ph type="ftr" sz="quarter" idx="11"/>
          </p:nvPr>
        </p:nvSpPr>
        <p:spPr>
          <a:xfrm>
            <a:off x="0" y="6264701"/>
            <a:ext cx="2333704" cy="559607"/>
          </a:xfrm>
        </p:spPr>
        <p:txBody>
          <a:bodyPr/>
          <a:lstStyle/>
          <a:p>
            <a:pPr algn="l"/>
            <a:r>
              <a:rPr lang="en-US" sz="900" dirty="0"/>
              <a:t>mathematicshub.edu.au</a:t>
            </a:r>
          </a:p>
          <a:p>
            <a:pPr algn="l"/>
            <a:r>
              <a:rPr lang="en-US" sz="900" dirty="0"/>
              <a:t>© 2023 Commonwealth of Australia, unless otherwise indicated. Creative Commons Attribution 4.0, unless otherwise indicated. </a:t>
            </a:r>
            <a:endParaRPr lang="en-AU" sz="900" dirty="0"/>
          </a:p>
        </p:txBody>
      </p:sp>
      <p:pic>
        <p:nvPicPr>
          <p:cNvPr id="20" name="Picture 19">
            <a:extLst>
              <a:ext uri="{FF2B5EF4-FFF2-40B4-BE49-F238E27FC236}">
                <a16:creationId xmlns:a16="http://schemas.microsoft.com/office/drawing/2014/main" id="{16F4A165-DE2B-1F2B-9D3B-83A4DCFAF5AE}"/>
              </a:ext>
              <a:ext uri="{C183D7F6-B498-43B3-948B-1728B52AA6E4}">
                <adec:decorative xmlns:adec="http://schemas.microsoft.com/office/drawing/2017/decorative" val="1"/>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2186747" y="6650654"/>
            <a:ext cx="559435" cy="198755"/>
          </a:xfrm>
          <a:prstGeom prst="rect">
            <a:avLst/>
          </a:prstGeom>
        </p:spPr>
      </p:pic>
      <p:sp>
        <p:nvSpPr>
          <p:cNvPr id="23" name="Title 22">
            <a:extLst>
              <a:ext uri="{FF2B5EF4-FFF2-40B4-BE49-F238E27FC236}">
                <a16:creationId xmlns:a16="http://schemas.microsoft.com/office/drawing/2014/main" id="{47DCFF94-4FCF-109B-7CF6-58BAEE1432C4}"/>
              </a:ext>
            </a:extLst>
          </p:cNvPr>
          <p:cNvSpPr>
            <a:spLocks noGrp="1"/>
          </p:cNvSpPr>
          <p:nvPr>
            <p:ph type="ctrTitle"/>
          </p:nvPr>
        </p:nvSpPr>
        <p:spPr/>
        <p:txBody>
          <a:bodyPr/>
          <a:lstStyle/>
          <a:p>
            <a:r>
              <a:rPr kumimoji="0" lang="en-US" sz="4400" b="0" i="0" u="none" strike="noStrike" kern="1200" cap="none" spc="0" normalizeH="0" baseline="0" noProof="0" dirty="0">
                <a:ln>
                  <a:noFill/>
                </a:ln>
                <a:solidFill>
                  <a:schemeClr val="tx2"/>
                </a:solidFill>
                <a:effectLst/>
                <a:uLnTx/>
                <a:uFillTx/>
                <a:latin typeface="+mj-lt"/>
                <a:ea typeface="+mj-ea"/>
                <a:cs typeface="+mj-cs"/>
              </a:rPr>
              <a:t>Fruit fractions: Fruit karate</a:t>
            </a:r>
            <a:endParaRPr lang="en-GB" dirty="0"/>
          </a:p>
        </p:txBody>
      </p:sp>
    </p:spTree>
    <p:extLst>
      <p:ext uri="{BB962C8B-B14F-4D97-AF65-F5344CB8AC3E}">
        <p14:creationId xmlns:p14="http://schemas.microsoft.com/office/powerpoint/2010/main" val="35262389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68" y="0"/>
            <a:ext cx="9214399" cy="69420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3" name="Content Placeholder 12">
            <a:extLst>
              <a:ext uri="{C183D7F6-B498-43B3-948B-1728B52AA6E4}">
                <adec:decorative xmlns:adec="http://schemas.microsoft.com/office/drawing/2017/decorative" val="1"/>
              </a:ext>
            </a:extLst>
          </p:cNvPr>
          <p:cNvPicPr>
            <a:picLocks noGrp="1" noChangeAspect="1"/>
          </p:cNvPicPr>
          <p:nvPr>
            <p:ph idx="1"/>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804248" y="6408712"/>
            <a:ext cx="808483" cy="548680"/>
          </a:xfrm>
        </p:spPr>
      </p:pic>
      <p:pic>
        <p:nvPicPr>
          <p:cNvPr id="15" name="Picture 14">
            <a:extLst>
              <a:ext uri="{C183D7F6-B498-43B3-948B-1728B52AA6E4}">
                <adec:decorative xmlns:adec="http://schemas.microsoft.com/office/drawing/2017/decorative" val="1"/>
              </a:ext>
            </a:extLst>
          </p:cNvPr>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009649" y="5832648"/>
            <a:ext cx="586688" cy="619755"/>
          </a:xfrm>
          <a:prstGeom prst="rect">
            <a:avLst/>
          </a:prstGeom>
        </p:spPr>
      </p:pic>
      <p:pic>
        <p:nvPicPr>
          <p:cNvPr id="14" name="Picture 13">
            <a:extLst>
              <a:ext uri="{C183D7F6-B498-43B3-948B-1728B52AA6E4}">
                <adec:decorative xmlns:adec="http://schemas.microsoft.com/office/drawing/2017/decorative" val="1"/>
              </a:ext>
            </a:extLst>
          </p:cNvPr>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463391" y="6105776"/>
            <a:ext cx="511455" cy="546257"/>
          </a:xfrm>
          <a:prstGeom prst="rect">
            <a:avLst/>
          </a:prstGeom>
        </p:spPr>
      </p:pic>
      <p:pic>
        <p:nvPicPr>
          <p:cNvPr id="17" name="Picture 16">
            <a:extLst>
              <a:ext uri="{C183D7F6-B498-43B3-948B-1728B52AA6E4}">
                <adec:decorative xmlns:adec="http://schemas.microsoft.com/office/drawing/2017/decorative" val="1"/>
              </a:ext>
            </a:extLst>
          </p:cNvPr>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642559" y="6372750"/>
            <a:ext cx="801989" cy="539365"/>
          </a:xfrm>
          <a:prstGeom prst="rect">
            <a:avLst/>
          </a:prstGeom>
        </p:spPr>
      </p:pic>
      <p:pic>
        <p:nvPicPr>
          <p:cNvPr id="16" name="Picture 15">
            <a:extLst>
              <a:ext uri="{C183D7F6-B498-43B3-948B-1728B52AA6E4}">
                <adec:decorative xmlns:adec="http://schemas.microsoft.com/office/drawing/2017/decorative" val="1"/>
              </a:ext>
            </a:extLst>
          </p:cNvPr>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222758">
            <a:off x="5014998" y="6036976"/>
            <a:ext cx="519289" cy="706388"/>
          </a:xfrm>
          <a:prstGeom prst="rect">
            <a:avLst/>
          </a:prstGeom>
        </p:spPr>
      </p:pic>
      <p:sp>
        <p:nvSpPr>
          <p:cNvPr id="9" name="Title 8">
            <a:extLst>
              <a:ext uri="{FF2B5EF4-FFF2-40B4-BE49-F238E27FC236}">
                <a16:creationId xmlns:a16="http://schemas.microsoft.com/office/drawing/2014/main" id="{A5F46C89-DF02-45D2-89E9-91AFD642C077}"/>
              </a:ext>
            </a:extLst>
          </p:cNvPr>
          <p:cNvSpPr txBox="1">
            <a:spLocks noGrp="1"/>
          </p:cNvSpPr>
          <p:nvPr>
            <p:ph type="title" idx="4294967295"/>
          </p:nvPr>
        </p:nvSpPr>
        <p:spPr>
          <a:xfrm>
            <a:off x="6804248" y="205967"/>
            <a:ext cx="2112951" cy="707886"/>
          </a:xfrm>
          <a:prstGeom prst="rect">
            <a:avLst/>
          </a:prstGeom>
          <a:noFill/>
          <a:ln>
            <a:noFill/>
            <a:prstDash/>
          </a:ln>
          <a:effectLst/>
        </p:spPr>
        <p:txBody>
          <a:bodyPr rot="0" spcFirstLastPara="0" vertOverflow="overflow" horzOverflow="overflow" vert="horz" wrap="non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AU" sz="4000" b="0" i="0" u="none" strike="noStrike" kern="1200" cap="none" spc="0" normalizeH="0" baseline="0" noProof="0" dirty="0">
                <a:ln>
                  <a:noFill/>
                </a:ln>
                <a:solidFill>
                  <a:schemeClr val="tx2">
                    <a:lumMod val="50000"/>
                  </a:schemeClr>
                </a:solidFill>
                <a:effectLst/>
                <a:uLnTx/>
                <a:uFillTx/>
                <a:latin typeface="+mn-lt"/>
                <a:ea typeface="+mn-ea"/>
                <a:cs typeface="+mn-cs"/>
              </a:rPr>
              <a:t>Warm up</a:t>
            </a:r>
          </a:p>
        </p:txBody>
      </p:sp>
      <p:sp>
        <p:nvSpPr>
          <p:cNvPr id="21" name="TextBox 20">
            <a:extLst>
              <a:ext uri="{FF2B5EF4-FFF2-40B4-BE49-F238E27FC236}">
                <a16:creationId xmlns:a16="http://schemas.microsoft.com/office/drawing/2014/main" id="{A7F7FF8E-E4DF-3DA2-3441-8AE113F8F926}"/>
              </a:ext>
            </a:extLst>
          </p:cNvPr>
          <p:cNvSpPr txBox="1"/>
          <p:nvPr/>
        </p:nvSpPr>
        <p:spPr>
          <a:xfrm>
            <a:off x="4816748" y="1128191"/>
            <a:ext cx="3487365" cy="954107"/>
          </a:xfrm>
          <a:prstGeom prst="rect">
            <a:avLst/>
          </a:prstGeom>
          <a:noFill/>
        </p:spPr>
        <p:txBody>
          <a:bodyPr wrap="none" rtlCol="0">
            <a:spAutoFit/>
          </a:bodyPr>
          <a:lstStyle/>
          <a:p>
            <a:r>
              <a:rPr lang="en-AU" sz="2800" dirty="0">
                <a:solidFill>
                  <a:schemeClr val="accent6">
                    <a:lumMod val="50000"/>
                  </a:schemeClr>
                </a:solidFill>
              </a:rPr>
              <a:t>True or False? Prove it.</a:t>
            </a:r>
          </a:p>
          <a:p>
            <a:r>
              <a:rPr lang="en-AU" sz="2800" dirty="0">
                <a:solidFill>
                  <a:schemeClr val="accent6">
                    <a:lumMod val="50000"/>
                  </a:schemeClr>
                </a:solidFill>
              </a:rPr>
              <a:t>This is half.</a:t>
            </a:r>
          </a:p>
        </p:txBody>
      </p:sp>
      <p:grpSp>
        <p:nvGrpSpPr>
          <p:cNvPr id="6" name="Group 5" descr="Circle with a line drawn from about 10 o'clock to 5 o'clock">
            <a:extLst>
              <a:ext uri="{FF2B5EF4-FFF2-40B4-BE49-F238E27FC236}">
                <a16:creationId xmlns:a16="http://schemas.microsoft.com/office/drawing/2014/main" id="{2B94EDCE-0BEA-8D54-0CEB-D925F3E52EEB}"/>
              </a:ext>
            </a:extLst>
          </p:cNvPr>
          <p:cNvGrpSpPr/>
          <p:nvPr/>
        </p:nvGrpSpPr>
        <p:grpSpPr>
          <a:xfrm>
            <a:off x="2195736" y="1988840"/>
            <a:ext cx="3966305" cy="3600400"/>
            <a:chOff x="2189871" y="1988840"/>
            <a:chExt cx="3894297" cy="3528392"/>
          </a:xfrm>
        </p:grpSpPr>
        <p:sp>
          <p:nvSpPr>
            <p:cNvPr id="18" name="Oval 17">
              <a:extLst>
                <a:ext uri="{FF2B5EF4-FFF2-40B4-BE49-F238E27FC236}">
                  <a16:creationId xmlns:a16="http://schemas.microsoft.com/office/drawing/2014/main" id="{44E8E8D1-8DB4-2643-D872-D448F589F67C}"/>
                </a:ext>
              </a:extLst>
            </p:cNvPr>
            <p:cNvSpPr/>
            <p:nvPr/>
          </p:nvSpPr>
          <p:spPr>
            <a:xfrm>
              <a:off x="2189871" y="1988840"/>
              <a:ext cx="3894297" cy="3528392"/>
            </a:xfrm>
            <a:prstGeom prst="ellipse">
              <a:avLst/>
            </a:prstGeom>
            <a:noFill/>
            <a:ln w="571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cxnSp>
          <p:nvCxnSpPr>
            <p:cNvPr id="20" name="Straight Connector 19" descr="Circle with a line going through a small portion of it. ">
              <a:extLst>
                <a:ext uri="{FF2B5EF4-FFF2-40B4-BE49-F238E27FC236}">
                  <a16:creationId xmlns:a16="http://schemas.microsoft.com/office/drawing/2014/main" id="{9B281B59-9EA0-A2CF-1F65-081C48605CB2}"/>
                </a:ext>
              </a:extLst>
            </p:cNvPr>
            <p:cNvCxnSpPr>
              <a:cxnSpLocks/>
            </p:cNvCxnSpPr>
            <p:nvPr/>
          </p:nvCxnSpPr>
          <p:spPr>
            <a:xfrm>
              <a:off x="2411760" y="2936120"/>
              <a:ext cx="2111234" cy="2558170"/>
            </a:xfrm>
            <a:prstGeom prst="line">
              <a:avLst/>
            </a:prstGeom>
            <a:ln w="57150">
              <a:solidFill>
                <a:srgbClr val="000000"/>
              </a:solidFill>
            </a:ln>
          </p:spPr>
          <p:style>
            <a:lnRef idx="1">
              <a:schemeClr val="accent1"/>
            </a:lnRef>
            <a:fillRef idx="0">
              <a:schemeClr val="accent1"/>
            </a:fillRef>
            <a:effectRef idx="0">
              <a:schemeClr val="accent1"/>
            </a:effectRef>
            <a:fontRef idx="minor">
              <a:schemeClr val="tx1"/>
            </a:fontRef>
          </p:style>
        </p:cxnSp>
      </p:grpSp>
      <p:pic>
        <p:nvPicPr>
          <p:cNvPr id="2" name="Picture 1">
            <a:extLst>
              <a:ext uri="{FF2B5EF4-FFF2-40B4-BE49-F238E27FC236}">
                <a16:creationId xmlns:a16="http://schemas.microsoft.com/office/drawing/2014/main" id="{D0336A8C-2B28-A8D8-6F74-32BB922377AF}"/>
              </a:ext>
              <a:ext uri="{C183D7F6-B498-43B3-948B-1728B52AA6E4}">
                <adec:decorative xmlns:adec="http://schemas.microsoft.com/office/drawing/2017/decorative" val="1"/>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2656790" y="6530873"/>
            <a:ext cx="559435" cy="198755"/>
          </a:xfrm>
          <a:prstGeom prst="rect">
            <a:avLst/>
          </a:prstGeom>
        </p:spPr>
      </p:pic>
      <p:sp>
        <p:nvSpPr>
          <p:cNvPr id="3" name="Text Box 2">
            <a:extLst>
              <a:ext uri="{FF2B5EF4-FFF2-40B4-BE49-F238E27FC236}">
                <a16:creationId xmlns:a16="http://schemas.microsoft.com/office/drawing/2014/main" id="{04736E6C-6771-FA9F-9CB0-319B8FEDEF41}"/>
              </a:ext>
            </a:extLst>
          </p:cNvPr>
          <p:cNvSpPr txBox="1"/>
          <p:nvPr/>
        </p:nvSpPr>
        <p:spPr>
          <a:xfrm>
            <a:off x="-77913" y="6452403"/>
            <a:ext cx="2705697" cy="319808"/>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20000"/>
              </a:lnSpc>
              <a:spcBef>
                <a:spcPts val="400"/>
              </a:spcBef>
              <a:spcAft>
                <a:spcPts val="400"/>
              </a:spcAft>
            </a:pPr>
            <a:r>
              <a:rPr lang="en-AU" sz="650" dirty="0">
                <a:solidFill>
                  <a:srgbClr val="595959"/>
                </a:solidFill>
                <a:effectLst/>
                <a:ea typeface="DengXian" panose="02010600030101010101" pitchFamily="2" charset="-122"/>
                <a:cs typeface="Calibri Light" panose="020F0302020204030204" pitchFamily="34" charset="0"/>
              </a:rPr>
              <a:t>© 2020 Commonwealth of Australia, unless otherwise indicated. Creative Commons Attribution 4.0, unless otherwise indicated.</a:t>
            </a:r>
            <a:endParaRPr lang="en-GB" sz="650" dirty="0">
              <a:solidFill>
                <a:srgbClr val="595959"/>
              </a:solidFill>
              <a:effectLst/>
              <a:ea typeface="DengXian" panose="02010600030101010101" pitchFamily="2" charset="-122"/>
              <a:cs typeface="Calibri Light" panose="020F0302020204030204" pitchFamily="34" charset="0"/>
            </a:endParaRPr>
          </a:p>
          <a:p>
            <a:pPr>
              <a:lnSpc>
                <a:spcPct val="120000"/>
              </a:lnSpc>
              <a:spcBef>
                <a:spcPts val="400"/>
              </a:spcBef>
              <a:spcAft>
                <a:spcPts val="400"/>
              </a:spcAft>
            </a:pPr>
            <a:r>
              <a:rPr lang="en-AU" sz="650" dirty="0">
                <a:solidFill>
                  <a:srgbClr val="595959"/>
                </a:solidFill>
                <a:effectLst/>
                <a:ea typeface="DengXian" panose="02010600030101010101" pitchFamily="2" charset="-122"/>
                <a:cs typeface="Calibri Light" panose="020F0302020204030204" pitchFamily="34" charset="0"/>
              </a:rPr>
              <a:t> </a:t>
            </a:r>
            <a:endParaRPr lang="en-GB" sz="650" dirty="0">
              <a:solidFill>
                <a:srgbClr val="595959"/>
              </a:solidFill>
              <a:effectLst/>
              <a:ea typeface="DengXian" panose="02010600030101010101" pitchFamily="2" charset="-122"/>
              <a:cs typeface="Calibri Light" panose="020F0302020204030204" pitchFamily="34" charset="0"/>
            </a:endParaRPr>
          </a:p>
        </p:txBody>
      </p:sp>
      <p:pic>
        <p:nvPicPr>
          <p:cNvPr id="7" name="Picture 6">
            <a:hlinkClick r:id="rId10"/>
            <a:extLst>
              <a:ext uri="{FF2B5EF4-FFF2-40B4-BE49-F238E27FC236}">
                <a16:creationId xmlns:a16="http://schemas.microsoft.com/office/drawing/2014/main" id="{C871E432-9FD2-22BE-4125-FE6E8C3174DE}"/>
              </a:ext>
              <a:ext uri="{C183D7F6-B498-43B3-948B-1728B52AA6E4}">
                <adec:decorative xmlns:adec="http://schemas.microsoft.com/office/drawing/2017/decorative" val="1"/>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07504" y="102624"/>
            <a:ext cx="1409307" cy="830062"/>
          </a:xfrm>
          <a:prstGeom prst="rect">
            <a:avLst/>
          </a:prstGeom>
        </p:spPr>
      </p:pic>
    </p:spTree>
    <p:extLst>
      <p:ext uri="{BB962C8B-B14F-4D97-AF65-F5344CB8AC3E}">
        <p14:creationId xmlns:p14="http://schemas.microsoft.com/office/powerpoint/2010/main" val="1108376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645" y="-42015"/>
            <a:ext cx="9214399" cy="69420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3" name="Content Placeholder 12">
            <a:extLst>
              <a:ext uri="{C183D7F6-B498-43B3-948B-1728B52AA6E4}">
                <adec:decorative xmlns:adec="http://schemas.microsoft.com/office/drawing/2017/decorative" val="1"/>
              </a:ext>
            </a:extLst>
          </p:cNvPr>
          <p:cNvPicPr>
            <a:picLocks noGrp="1" noChangeAspect="1"/>
          </p:cNvPicPr>
          <p:nvPr>
            <p:ph idx="1"/>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804248" y="6408712"/>
            <a:ext cx="808483" cy="548680"/>
          </a:xfrm>
        </p:spPr>
      </p:pic>
      <p:pic>
        <p:nvPicPr>
          <p:cNvPr id="15" name="Picture 14">
            <a:extLst>
              <a:ext uri="{C183D7F6-B498-43B3-948B-1728B52AA6E4}">
                <adec:decorative xmlns:adec="http://schemas.microsoft.com/office/drawing/2017/decorative" val="1"/>
              </a:ext>
            </a:extLst>
          </p:cNvPr>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009649" y="5832648"/>
            <a:ext cx="586688" cy="619755"/>
          </a:xfrm>
          <a:prstGeom prst="rect">
            <a:avLst/>
          </a:prstGeom>
        </p:spPr>
      </p:pic>
      <p:pic>
        <p:nvPicPr>
          <p:cNvPr id="14" name="Picture 13">
            <a:extLst>
              <a:ext uri="{C183D7F6-B498-43B3-948B-1728B52AA6E4}">
                <adec:decorative xmlns:adec="http://schemas.microsoft.com/office/drawing/2017/decorative" val="1"/>
              </a:ext>
            </a:extLst>
          </p:cNvPr>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463391" y="6105776"/>
            <a:ext cx="511455" cy="546257"/>
          </a:xfrm>
          <a:prstGeom prst="rect">
            <a:avLst/>
          </a:prstGeom>
        </p:spPr>
      </p:pic>
      <p:pic>
        <p:nvPicPr>
          <p:cNvPr id="17" name="Picture 16">
            <a:extLst>
              <a:ext uri="{C183D7F6-B498-43B3-948B-1728B52AA6E4}">
                <adec:decorative xmlns:adec="http://schemas.microsoft.com/office/drawing/2017/decorative" val="1"/>
              </a:ext>
            </a:extLst>
          </p:cNvPr>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642559" y="6372750"/>
            <a:ext cx="801989" cy="539365"/>
          </a:xfrm>
          <a:prstGeom prst="rect">
            <a:avLst/>
          </a:prstGeom>
        </p:spPr>
      </p:pic>
      <p:pic>
        <p:nvPicPr>
          <p:cNvPr id="16" name="Picture 15">
            <a:extLst>
              <a:ext uri="{C183D7F6-B498-43B3-948B-1728B52AA6E4}">
                <adec:decorative xmlns:adec="http://schemas.microsoft.com/office/drawing/2017/decorative" val="1"/>
              </a:ext>
            </a:extLst>
          </p:cNvPr>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222758">
            <a:off x="5014998" y="6036976"/>
            <a:ext cx="519289" cy="706388"/>
          </a:xfrm>
          <a:prstGeom prst="rect">
            <a:avLst/>
          </a:prstGeom>
        </p:spPr>
      </p:pic>
      <p:sp>
        <p:nvSpPr>
          <p:cNvPr id="2" name="Title 1"/>
          <p:cNvSpPr>
            <a:spLocks noGrp="1"/>
          </p:cNvSpPr>
          <p:nvPr>
            <p:ph type="title"/>
          </p:nvPr>
        </p:nvSpPr>
        <p:spPr>
          <a:xfrm>
            <a:off x="394730" y="-221580"/>
            <a:ext cx="8229600" cy="1143000"/>
          </a:xfrm>
        </p:spPr>
        <p:txBody>
          <a:bodyPr/>
          <a:lstStyle/>
          <a:p>
            <a:r>
              <a:rPr lang="en-AU" dirty="0"/>
              <a:t>Example fruits </a:t>
            </a:r>
          </a:p>
        </p:txBody>
      </p:sp>
      <p:grpSp>
        <p:nvGrpSpPr>
          <p:cNvPr id="7" name="Group 6" descr="Two green apples, one red apple">
            <a:extLst>
              <a:ext uri="{FF2B5EF4-FFF2-40B4-BE49-F238E27FC236}">
                <a16:creationId xmlns:a16="http://schemas.microsoft.com/office/drawing/2014/main" id="{C75FCE13-B34A-A6B9-790D-641C3302C9D4}"/>
              </a:ext>
            </a:extLst>
          </p:cNvPr>
          <p:cNvGrpSpPr/>
          <p:nvPr/>
        </p:nvGrpSpPr>
        <p:grpSpPr>
          <a:xfrm>
            <a:off x="179512" y="606831"/>
            <a:ext cx="3347864" cy="2496958"/>
            <a:chOff x="179512" y="606831"/>
            <a:chExt cx="3347864" cy="2496958"/>
          </a:xfrm>
        </p:grpSpPr>
        <p:pic>
          <p:nvPicPr>
            <p:cNvPr id="1026" name="Picture 2" descr="three apples">
              <a:extLst>
                <a:ext uri="{FF2B5EF4-FFF2-40B4-BE49-F238E27FC236}">
                  <a16:creationId xmlns:a16="http://schemas.microsoft.com/office/drawing/2014/main" id="{06277322-426A-4FF3-FB50-500FDA06A2ED}"/>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179512" y="606831"/>
              <a:ext cx="3347864" cy="2240047"/>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895BB4F2-5C93-69EF-65DD-0535BD64A9AE}"/>
                </a:ext>
              </a:extLst>
            </p:cNvPr>
            <p:cNvSpPr txBox="1"/>
            <p:nvPr/>
          </p:nvSpPr>
          <p:spPr>
            <a:xfrm>
              <a:off x="1286608" y="2734457"/>
              <a:ext cx="797013" cy="369332"/>
            </a:xfrm>
            <a:prstGeom prst="rect">
              <a:avLst/>
            </a:prstGeom>
            <a:noFill/>
          </p:spPr>
          <p:txBody>
            <a:bodyPr wrap="none" rtlCol="0">
              <a:spAutoFit/>
            </a:bodyPr>
            <a:lstStyle/>
            <a:p>
              <a:r>
                <a:rPr lang="en-AU" dirty="0"/>
                <a:t>apples</a:t>
              </a:r>
            </a:p>
          </p:txBody>
        </p:sp>
      </p:grpSp>
      <p:grpSp>
        <p:nvGrpSpPr>
          <p:cNvPr id="8" name="Group 7" descr="One yellow banana">
            <a:extLst>
              <a:ext uri="{FF2B5EF4-FFF2-40B4-BE49-F238E27FC236}">
                <a16:creationId xmlns:a16="http://schemas.microsoft.com/office/drawing/2014/main" id="{E35B23C5-1DCC-2E89-D3AB-5E72C5423E3B}"/>
              </a:ext>
            </a:extLst>
          </p:cNvPr>
          <p:cNvGrpSpPr/>
          <p:nvPr/>
        </p:nvGrpSpPr>
        <p:grpSpPr>
          <a:xfrm>
            <a:off x="5508103" y="810543"/>
            <a:ext cx="3456385" cy="1844737"/>
            <a:chOff x="5508103" y="810543"/>
            <a:chExt cx="3456385" cy="1844737"/>
          </a:xfrm>
        </p:grpSpPr>
        <p:pic>
          <p:nvPicPr>
            <p:cNvPr id="1028" name="Picture 4" descr="Banana">
              <a:extLst>
                <a:ext uri="{FF2B5EF4-FFF2-40B4-BE49-F238E27FC236}">
                  <a16:creationId xmlns:a16="http://schemas.microsoft.com/office/drawing/2014/main" id="{19D1E926-8A7C-F80C-222A-AF186DD64E45}"/>
                </a:ext>
              </a:extLst>
            </p:cNvPr>
            <p:cNvPicPr>
              <a:picLocks noChangeAspect="1" noChangeArrowheads="1"/>
            </p:cNvPicPr>
            <p:nvPr/>
          </p:nvPicPr>
          <p:blipFill rotWithShape="1">
            <a:blip r:embed="rId10" cstate="print">
              <a:extLst>
                <a:ext uri="{28A0092B-C50C-407E-A947-70E740481C1C}">
                  <a14:useLocalDpi xmlns:a14="http://schemas.microsoft.com/office/drawing/2010/main" val="0"/>
                </a:ext>
              </a:extLst>
            </a:blip>
            <a:srcRect l="13109" t="23636" r="6409"/>
            <a:stretch/>
          </p:blipFill>
          <p:spPr bwMode="auto">
            <a:xfrm>
              <a:off x="5508103" y="810543"/>
              <a:ext cx="3456385" cy="1844737"/>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DDBB6E34-A874-05C3-2FB1-1F64FDAC6056}"/>
                </a:ext>
              </a:extLst>
            </p:cNvPr>
            <p:cNvSpPr txBox="1"/>
            <p:nvPr/>
          </p:nvSpPr>
          <p:spPr>
            <a:xfrm>
              <a:off x="7492815" y="2019591"/>
              <a:ext cx="881973" cy="369332"/>
            </a:xfrm>
            <a:prstGeom prst="rect">
              <a:avLst/>
            </a:prstGeom>
            <a:noFill/>
          </p:spPr>
          <p:txBody>
            <a:bodyPr wrap="none" rtlCol="0">
              <a:spAutoFit/>
            </a:bodyPr>
            <a:lstStyle/>
            <a:p>
              <a:r>
                <a:rPr lang="en-AU" dirty="0"/>
                <a:t>banana</a:t>
              </a:r>
            </a:p>
          </p:txBody>
        </p:sp>
      </p:grpSp>
      <p:grpSp>
        <p:nvGrpSpPr>
          <p:cNvPr id="12" name="Group 11" descr="Australian native fruit called Quandong, hanging in a tree">
            <a:extLst>
              <a:ext uri="{FF2B5EF4-FFF2-40B4-BE49-F238E27FC236}">
                <a16:creationId xmlns:a16="http://schemas.microsoft.com/office/drawing/2014/main" id="{69A6866A-020C-D0C5-CEDF-3A712E15DC6C}"/>
              </a:ext>
            </a:extLst>
          </p:cNvPr>
          <p:cNvGrpSpPr/>
          <p:nvPr/>
        </p:nvGrpSpPr>
        <p:grpSpPr>
          <a:xfrm>
            <a:off x="149158" y="3416279"/>
            <a:ext cx="2555776" cy="2381070"/>
            <a:chOff x="149158" y="3416279"/>
            <a:chExt cx="2555776" cy="2381070"/>
          </a:xfrm>
        </p:grpSpPr>
        <p:pic>
          <p:nvPicPr>
            <p:cNvPr id="1032" name="Picture 8" descr="Quandong hanging from tree. Australian native fruit. &#10;">
              <a:extLst>
                <a:ext uri="{FF2B5EF4-FFF2-40B4-BE49-F238E27FC236}">
                  <a16:creationId xmlns:a16="http://schemas.microsoft.com/office/drawing/2014/main" id="{DBB52062-7C41-35D7-7CCB-A6A1AB139E3D}"/>
                </a:ext>
              </a:extLst>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149158" y="3416279"/>
              <a:ext cx="2555776" cy="1916832"/>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E85AD00A-4177-4467-8F57-EA12F6A938CD}"/>
                </a:ext>
              </a:extLst>
            </p:cNvPr>
            <p:cNvSpPr txBox="1"/>
            <p:nvPr/>
          </p:nvSpPr>
          <p:spPr>
            <a:xfrm>
              <a:off x="1188511" y="5428017"/>
              <a:ext cx="1135247" cy="369332"/>
            </a:xfrm>
            <a:prstGeom prst="rect">
              <a:avLst/>
            </a:prstGeom>
            <a:noFill/>
          </p:spPr>
          <p:txBody>
            <a:bodyPr wrap="none" rtlCol="0">
              <a:spAutoFit/>
            </a:bodyPr>
            <a:lstStyle/>
            <a:p>
              <a:r>
                <a:rPr lang="en-AU" dirty="0"/>
                <a:t>quandong</a:t>
              </a:r>
            </a:p>
          </p:txBody>
        </p:sp>
      </p:grpSp>
      <p:grpSp>
        <p:nvGrpSpPr>
          <p:cNvPr id="10" name="Group 9" descr="Pineapple">
            <a:extLst>
              <a:ext uri="{FF2B5EF4-FFF2-40B4-BE49-F238E27FC236}">
                <a16:creationId xmlns:a16="http://schemas.microsoft.com/office/drawing/2014/main" id="{FBC6D26B-0B50-7820-B48C-3D4876586966}"/>
              </a:ext>
            </a:extLst>
          </p:cNvPr>
          <p:cNvGrpSpPr/>
          <p:nvPr/>
        </p:nvGrpSpPr>
        <p:grpSpPr>
          <a:xfrm>
            <a:off x="3597577" y="2919123"/>
            <a:ext cx="2371050" cy="3128334"/>
            <a:chOff x="3597577" y="2919123"/>
            <a:chExt cx="2371050" cy="3128334"/>
          </a:xfrm>
        </p:grpSpPr>
        <p:pic>
          <p:nvPicPr>
            <p:cNvPr id="1030" name="Picture 6" descr="Pineapple">
              <a:extLst>
                <a:ext uri="{FF2B5EF4-FFF2-40B4-BE49-F238E27FC236}">
                  <a16:creationId xmlns:a16="http://schemas.microsoft.com/office/drawing/2014/main" id="{603A12A9-4B5A-5DAA-1D9D-0B7B20CBAE18}"/>
                </a:ext>
              </a:extLst>
            </p:cNvPr>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3597577" y="2919123"/>
              <a:ext cx="1997968" cy="2996952"/>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22A6629E-A22A-7C28-3B69-61F04F498B0F}"/>
                </a:ext>
              </a:extLst>
            </p:cNvPr>
            <p:cNvSpPr txBox="1"/>
            <p:nvPr/>
          </p:nvSpPr>
          <p:spPr>
            <a:xfrm>
              <a:off x="4849410" y="5678125"/>
              <a:ext cx="1119217" cy="369332"/>
            </a:xfrm>
            <a:prstGeom prst="rect">
              <a:avLst/>
            </a:prstGeom>
            <a:noFill/>
          </p:spPr>
          <p:txBody>
            <a:bodyPr wrap="none" rtlCol="0">
              <a:spAutoFit/>
            </a:bodyPr>
            <a:lstStyle/>
            <a:p>
              <a:r>
                <a:rPr lang="en-AU" dirty="0"/>
                <a:t>pineapple</a:t>
              </a:r>
            </a:p>
          </p:txBody>
        </p:sp>
      </p:grpSp>
      <p:grpSp>
        <p:nvGrpSpPr>
          <p:cNvPr id="9" name="Group 8" descr="Finger lime">
            <a:extLst>
              <a:ext uri="{FF2B5EF4-FFF2-40B4-BE49-F238E27FC236}">
                <a16:creationId xmlns:a16="http://schemas.microsoft.com/office/drawing/2014/main" id="{CE2A1BE8-A828-0871-8C48-5F72A540D02A}"/>
              </a:ext>
            </a:extLst>
          </p:cNvPr>
          <p:cNvGrpSpPr/>
          <p:nvPr/>
        </p:nvGrpSpPr>
        <p:grpSpPr>
          <a:xfrm>
            <a:off x="5813229" y="3221901"/>
            <a:ext cx="3131840" cy="1877662"/>
            <a:chOff x="5813229" y="3221901"/>
            <a:chExt cx="3131840" cy="1877662"/>
          </a:xfrm>
        </p:grpSpPr>
        <p:pic>
          <p:nvPicPr>
            <p:cNvPr id="24" name="Picture 23" descr="A close up of a food">
              <a:extLst>
                <a:ext uri="{FF2B5EF4-FFF2-40B4-BE49-F238E27FC236}">
                  <a16:creationId xmlns:a16="http://schemas.microsoft.com/office/drawing/2014/main" id="{839B6160-BD09-F303-4D20-CFF40B820873}"/>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5813229" y="3221901"/>
              <a:ext cx="3131840" cy="1838522"/>
            </a:xfrm>
            <a:prstGeom prst="rect">
              <a:avLst/>
            </a:prstGeom>
          </p:spPr>
        </p:pic>
        <p:sp>
          <p:nvSpPr>
            <p:cNvPr id="25" name="TextBox 24">
              <a:extLst>
                <a:ext uri="{FF2B5EF4-FFF2-40B4-BE49-F238E27FC236}">
                  <a16:creationId xmlns:a16="http://schemas.microsoft.com/office/drawing/2014/main" id="{CF9857CA-C24F-E0CE-A9D2-03D742752184}"/>
                </a:ext>
              </a:extLst>
            </p:cNvPr>
            <p:cNvSpPr txBox="1"/>
            <p:nvPr/>
          </p:nvSpPr>
          <p:spPr>
            <a:xfrm>
              <a:off x="7139285" y="4730231"/>
              <a:ext cx="1226298" cy="369332"/>
            </a:xfrm>
            <a:prstGeom prst="rect">
              <a:avLst/>
            </a:prstGeom>
            <a:noFill/>
          </p:spPr>
          <p:txBody>
            <a:bodyPr wrap="none" rtlCol="0">
              <a:spAutoFit/>
            </a:bodyPr>
            <a:lstStyle/>
            <a:p>
              <a:r>
                <a:rPr lang="en-AU" dirty="0"/>
                <a:t>Finger lime</a:t>
              </a:r>
            </a:p>
          </p:txBody>
        </p:sp>
      </p:grpSp>
      <p:sp>
        <p:nvSpPr>
          <p:cNvPr id="22" name="Text Box 2">
            <a:extLst>
              <a:ext uri="{FF2B5EF4-FFF2-40B4-BE49-F238E27FC236}">
                <a16:creationId xmlns:a16="http://schemas.microsoft.com/office/drawing/2014/main" id="{52969957-910D-1828-6513-ED110FD8C3EC}"/>
              </a:ext>
              <a:ext uri="{C183D7F6-B498-43B3-948B-1728B52AA6E4}">
                <adec:decorative xmlns:adec="http://schemas.microsoft.com/office/drawing/2017/decorative" val="1"/>
              </a:ext>
            </a:extLst>
          </p:cNvPr>
          <p:cNvSpPr txBox="1"/>
          <p:nvPr/>
        </p:nvSpPr>
        <p:spPr>
          <a:xfrm>
            <a:off x="-77913" y="6452403"/>
            <a:ext cx="3462258" cy="319808"/>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20000"/>
              </a:lnSpc>
              <a:spcBef>
                <a:spcPts val="400"/>
              </a:spcBef>
              <a:spcAft>
                <a:spcPts val="400"/>
              </a:spcAft>
            </a:pPr>
            <a:r>
              <a:rPr lang="en-AU" sz="650" dirty="0">
                <a:solidFill>
                  <a:srgbClr val="595959"/>
                </a:solidFill>
                <a:effectLst/>
                <a:ea typeface="DengXian" panose="02010600030101010101" pitchFamily="2" charset="-122"/>
                <a:cs typeface="Calibri Light" panose="020F0302020204030204" pitchFamily="34" charset="0"/>
              </a:rPr>
              <a:t>© 2020 Commonwealth of Australia, unless otherwise indicated. Creative Commons Attribution 4.0, unless otherwise indicated.</a:t>
            </a:r>
            <a:endParaRPr lang="en-GB" sz="650" dirty="0">
              <a:solidFill>
                <a:srgbClr val="595959"/>
              </a:solidFill>
              <a:effectLst/>
              <a:ea typeface="DengXian" panose="02010600030101010101" pitchFamily="2" charset="-122"/>
              <a:cs typeface="Calibri Light" panose="020F0302020204030204" pitchFamily="34" charset="0"/>
            </a:endParaRPr>
          </a:p>
          <a:p>
            <a:pPr algn="ctr">
              <a:lnSpc>
                <a:spcPct val="120000"/>
              </a:lnSpc>
              <a:spcBef>
                <a:spcPts val="400"/>
              </a:spcBef>
              <a:spcAft>
                <a:spcPts val="400"/>
              </a:spcAft>
            </a:pPr>
            <a:r>
              <a:rPr lang="en-AU" sz="650" dirty="0">
                <a:solidFill>
                  <a:srgbClr val="595959"/>
                </a:solidFill>
                <a:effectLst/>
                <a:ea typeface="DengXian" panose="02010600030101010101" pitchFamily="2" charset="-122"/>
                <a:cs typeface="Calibri Light" panose="020F0302020204030204" pitchFamily="34" charset="0"/>
              </a:rPr>
              <a:t> </a:t>
            </a:r>
            <a:endParaRPr lang="en-GB" sz="650" dirty="0">
              <a:solidFill>
                <a:srgbClr val="595959"/>
              </a:solidFill>
              <a:effectLst/>
              <a:ea typeface="DengXian" panose="02010600030101010101" pitchFamily="2" charset="-122"/>
              <a:cs typeface="Calibri Light" panose="020F0302020204030204" pitchFamily="34" charset="0"/>
            </a:endParaRPr>
          </a:p>
        </p:txBody>
      </p:sp>
      <p:sp>
        <p:nvSpPr>
          <p:cNvPr id="19" name="TextBox 18">
            <a:extLst>
              <a:ext uri="{FF2B5EF4-FFF2-40B4-BE49-F238E27FC236}">
                <a16:creationId xmlns:a16="http://schemas.microsoft.com/office/drawing/2014/main" id="{1F83257F-7882-461E-649A-7512DE4576BD}"/>
              </a:ext>
              <a:ext uri="{C183D7F6-B498-43B3-948B-1728B52AA6E4}">
                <adec:decorative xmlns:adec="http://schemas.microsoft.com/office/drawing/2017/decorative" val="1"/>
              </a:ext>
            </a:extLst>
          </p:cNvPr>
          <p:cNvSpPr txBox="1"/>
          <p:nvPr/>
        </p:nvSpPr>
        <p:spPr>
          <a:xfrm>
            <a:off x="-51645" y="6183003"/>
            <a:ext cx="3229729" cy="338554"/>
          </a:xfrm>
          <a:prstGeom prst="rect">
            <a:avLst/>
          </a:prstGeom>
          <a:noFill/>
        </p:spPr>
        <p:txBody>
          <a:bodyPr wrap="square" rtlCol="0">
            <a:spAutoFit/>
          </a:bodyPr>
          <a:lstStyle/>
          <a:p>
            <a:r>
              <a:rPr lang="en-AU" sz="800" dirty="0">
                <a:solidFill>
                  <a:schemeClr val="tx1">
                    <a:lumMod val="65000"/>
                    <a:lumOff val="35000"/>
                  </a:schemeClr>
                </a:solidFill>
              </a:rPr>
              <a:t>Images: </a:t>
            </a:r>
            <a:r>
              <a:rPr lang="en-US" sz="800" b="0" i="0" dirty="0">
                <a:solidFill>
                  <a:schemeClr val="tx1">
                    <a:lumMod val="65000"/>
                    <a:lumOff val="35000"/>
                  </a:schemeClr>
                </a:solidFill>
                <a:effectLst/>
                <a:latin typeface="-apple-system"/>
              </a:rPr>
              <a:t>under </a:t>
            </a:r>
            <a:r>
              <a:rPr lang="en-US" sz="800" b="0" i="0" cap="all" dirty="0">
                <a:solidFill>
                  <a:schemeClr val="tx1">
                    <a:lumMod val="65000"/>
                    <a:lumOff val="35000"/>
                  </a:schemeClr>
                </a:solidFill>
                <a:effectLst/>
                <a:latin typeface="roboto condensed" panose="020F0502020204030204" pitchFamily="2" charset="0"/>
              </a:rPr>
              <a:t>CC0 1.0 DEED </a:t>
            </a:r>
            <a:r>
              <a:rPr lang="en-US" sz="800" b="0" i="0" dirty="0">
                <a:solidFill>
                  <a:schemeClr val="tx1">
                    <a:lumMod val="65000"/>
                    <a:lumOff val="35000"/>
                  </a:schemeClr>
                </a:solidFill>
                <a:effectLst/>
                <a:latin typeface="roboto condensed" panose="020F0502020204030204" pitchFamily="2" charset="0"/>
              </a:rPr>
              <a:t>CC0 1.0 Universal</a:t>
            </a:r>
          </a:p>
          <a:p>
            <a:r>
              <a:rPr lang="en-US" sz="800" b="0" i="0" dirty="0">
                <a:solidFill>
                  <a:schemeClr val="tx1">
                    <a:lumMod val="65000"/>
                    <a:lumOff val="35000"/>
                  </a:schemeClr>
                </a:solidFill>
                <a:effectLst/>
                <a:latin typeface="roboto condensed" panose="020F0502020204030204" pitchFamily="2" charset="0"/>
              </a:rPr>
              <a:t>Finger lime: Amada44, CC BY-SA 3.0  via Wikimedia Commons</a:t>
            </a:r>
            <a:endParaRPr lang="en-AU" sz="800" dirty="0">
              <a:solidFill>
                <a:schemeClr val="tx1">
                  <a:lumMod val="65000"/>
                  <a:lumOff val="35000"/>
                </a:schemeClr>
              </a:solidFill>
            </a:endParaRPr>
          </a:p>
        </p:txBody>
      </p:sp>
      <p:pic>
        <p:nvPicPr>
          <p:cNvPr id="21" name="Picture 20">
            <a:extLst>
              <a:ext uri="{FF2B5EF4-FFF2-40B4-BE49-F238E27FC236}">
                <a16:creationId xmlns:a16="http://schemas.microsoft.com/office/drawing/2014/main" id="{DAC2C840-3A43-FCE6-F67C-DA86FA35B45C}"/>
              </a:ext>
              <a:ext uri="{C183D7F6-B498-43B3-948B-1728B52AA6E4}">
                <adec:decorative xmlns:adec="http://schemas.microsoft.com/office/drawing/2017/decorative" val="1"/>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3509286" y="6552655"/>
            <a:ext cx="559435" cy="198755"/>
          </a:xfrm>
          <a:prstGeom prst="rect">
            <a:avLst/>
          </a:prstGeom>
        </p:spPr>
      </p:pic>
      <p:pic>
        <p:nvPicPr>
          <p:cNvPr id="18" name="Picture 17">
            <a:hlinkClick r:id="rId15"/>
            <a:extLst>
              <a:ext uri="{FF2B5EF4-FFF2-40B4-BE49-F238E27FC236}">
                <a16:creationId xmlns:a16="http://schemas.microsoft.com/office/drawing/2014/main" id="{90D02F04-16D3-2426-8147-B271DAB2983F}"/>
              </a:ext>
              <a:ext uri="{C183D7F6-B498-43B3-948B-1728B52AA6E4}">
                <adec:decorative xmlns:adec="http://schemas.microsoft.com/office/drawing/2017/decorative" val="1"/>
              </a:ext>
            </a:extLst>
          </p:cNvPr>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107504" y="102624"/>
            <a:ext cx="1409307" cy="830062"/>
          </a:xfrm>
          <a:prstGeom prst="rect">
            <a:avLst/>
          </a:prstGeom>
        </p:spPr>
      </p:pic>
    </p:spTree>
    <p:extLst>
      <p:ext uri="{BB962C8B-B14F-4D97-AF65-F5344CB8AC3E}">
        <p14:creationId xmlns:p14="http://schemas.microsoft.com/office/powerpoint/2010/main" val="20691080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645" y="-42015"/>
            <a:ext cx="9214399" cy="69420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3" name="Content Placeholder 12">
            <a:extLst>
              <a:ext uri="{C183D7F6-B498-43B3-948B-1728B52AA6E4}">
                <adec:decorative xmlns:adec="http://schemas.microsoft.com/office/drawing/2017/decorative" val="1"/>
              </a:ext>
            </a:extLst>
          </p:cNvPr>
          <p:cNvPicPr>
            <a:picLocks noGrp="1" noChangeAspect="1"/>
          </p:cNvPicPr>
          <p:nvPr>
            <p:ph idx="1"/>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804248" y="6408712"/>
            <a:ext cx="808483" cy="548680"/>
          </a:xfrm>
        </p:spPr>
      </p:pic>
      <p:pic>
        <p:nvPicPr>
          <p:cNvPr id="15" name="Picture 14">
            <a:extLst>
              <a:ext uri="{C183D7F6-B498-43B3-948B-1728B52AA6E4}">
                <adec:decorative xmlns:adec="http://schemas.microsoft.com/office/drawing/2017/decorative" val="1"/>
              </a:ext>
            </a:extLst>
          </p:cNvPr>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009649" y="5832648"/>
            <a:ext cx="586688" cy="619755"/>
          </a:xfrm>
          <a:prstGeom prst="rect">
            <a:avLst/>
          </a:prstGeom>
        </p:spPr>
      </p:pic>
      <p:pic>
        <p:nvPicPr>
          <p:cNvPr id="14" name="Picture 13">
            <a:extLst>
              <a:ext uri="{C183D7F6-B498-43B3-948B-1728B52AA6E4}">
                <adec:decorative xmlns:adec="http://schemas.microsoft.com/office/drawing/2017/decorative" val="1"/>
              </a:ext>
            </a:extLst>
          </p:cNvPr>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463391" y="6105776"/>
            <a:ext cx="511455" cy="546257"/>
          </a:xfrm>
          <a:prstGeom prst="rect">
            <a:avLst/>
          </a:prstGeom>
        </p:spPr>
      </p:pic>
      <p:pic>
        <p:nvPicPr>
          <p:cNvPr id="17" name="Picture 16">
            <a:extLst>
              <a:ext uri="{C183D7F6-B498-43B3-948B-1728B52AA6E4}">
                <adec:decorative xmlns:adec="http://schemas.microsoft.com/office/drawing/2017/decorative" val="1"/>
              </a:ext>
            </a:extLst>
          </p:cNvPr>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642559" y="6372750"/>
            <a:ext cx="801989" cy="539365"/>
          </a:xfrm>
          <a:prstGeom prst="rect">
            <a:avLst/>
          </a:prstGeom>
        </p:spPr>
      </p:pic>
      <p:pic>
        <p:nvPicPr>
          <p:cNvPr id="16" name="Picture 15">
            <a:extLst>
              <a:ext uri="{C183D7F6-B498-43B3-948B-1728B52AA6E4}">
                <adec:decorative xmlns:adec="http://schemas.microsoft.com/office/drawing/2017/decorative" val="1"/>
              </a:ext>
            </a:extLst>
          </p:cNvPr>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222758">
            <a:off x="5014998" y="6036976"/>
            <a:ext cx="519289" cy="706388"/>
          </a:xfrm>
          <a:prstGeom prst="rect">
            <a:avLst/>
          </a:prstGeom>
        </p:spPr>
      </p:pic>
      <p:sp>
        <p:nvSpPr>
          <p:cNvPr id="9" name="Title 8">
            <a:extLst>
              <a:ext uri="{FF2B5EF4-FFF2-40B4-BE49-F238E27FC236}">
                <a16:creationId xmlns:a16="http://schemas.microsoft.com/office/drawing/2014/main" id="{A5F46C89-DF02-45D2-89E9-91AFD642C077}"/>
              </a:ext>
            </a:extLst>
          </p:cNvPr>
          <p:cNvSpPr txBox="1">
            <a:spLocks noGrp="1"/>
          </p:cNvSpPr>
          <p:nvPr>
            <p:ph type="title" idx="4294967295"/>
          </p:nvPr>
        </p:nvSpPr>
        <p:spPr>
          <a:xfrm>
            <a:off x="6444548" y="205967"/>
            <a:ext cx="2205989" cy="707886"/>
          </a:xfrm>
          <a:prstGeom prst="rect">
            <a:avLst/>
          </a:prstGeom>
          <a:noFill/>
          <a:ln>
            <a:noFill/>
            <a:prstDash/>
          </a:ln>
          <a:effectLst/>
        </p:spPr>
        <p:txBody>
          <a:bodyPr rot="0" spcFirstLastPara="0" vertOverflow="overflow" horzOverflow="overflow" vert="horz" wrap="non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AU" sz="4000" b="0" i="0" u="none" strike="noStrike" kern="1200" cap="none" spc="0" normalizeH="0" baseline="0" noProof="0" dirty="0">
                <a:ln>
                  <a:noFill/>
                </a:ln>
                <a:solidFill>
                  <a:schemeClr val="tx2"/>
                </a:solidFill>
                <a:effectLst/>
                <a:uLnTx/>
                <a:uFillTx/>
                <a:latin typeface="+mn-lt"/>
                <a:ea typeface="+mn-ea"/>
                <a:cs typeface="+mn-cs"/>
              </a:rPr>
              <a:t>Exit ticket</a:t>
            </a:r>
          </a:p>
        </p:txBody>
      </p:sp>
      <p:sp>
        <p:nvSpPr>
          <p:cNvPr id="21" name="TextBox 20">
            <a:extLst>
              <a:ext uri="{FF2B5EF4-FFF2-40B4-BE49-F238E27FC236}">
                <a16:creationId xmlns:a16="http://schemas.microsoft.com/office/drawing/2014/main" id="{A7F7FF8E-E4DF-3DA2-3441-8AE113F8F926}"/>
              </a:ext>
            </a:extLst>
          </p:cNvPr>
          <p:cNvSpPr txBox="1"/>
          <p:nvPr/>
        </p:nvSpPr>
        <p:spPr>
          <a:xfrm>
            <a:off x="2752464" y="1447216"/>
            <a:ext cx="3179974" cy="1323439"/>
          </a:xfrm>
          <a:prstGeom prst="rect">
            <a:avLst/>
          </a:prstGeom>
          <a:noFill/>
        </p:spPr>
        <p:txBody>
          <a:bodyPr wrap="none" rtlCol="0">
            <a:spAutoFit/>
          </a:bodyPr>
          <a:lstStyle/>
          <a:p>
            <a:pPr algn="ctr"/>
            <a:r>
              <a:rPr lang="en-AU" sz="4000" dirty="0">
                <a:solidFill>
                  <a:schemeClr val="accent6">
                    <a:lumMod val="50000"/>
                  </a:schemeClr>
                </a:solidFill>
              </a:rPr>
              <a:t>True or False? </a:t>
            </a:r>
          </a:p>
          <a:p>
            <a:pPr algn="ctr"/>
            <a:r>
              <a:rPr lang="en-AU" sz="4000" dirty="0">
                <a:solidFill>
                  <a:schemeClr val="accent6">
                    <a:lumMod val="50000"/>
                  </a:schemeClr>
                </a:solidFill>
              </a:rPr>
              <a:t>Prove it</a:t>
            </a:r>
          </a:p>
        </p:txBody>
      </p:sp>
      <mc:AlternateContent xmlns:mc="http://schemas.openxmlformats.org/markup-compatibility/2006" xmlns:a14="http://schemas.microsoft.com/office/drawing/2010/main">
        <mc:Choice Requires="a14">
          <p:sp>
            <p:nvSpPr>
              <p:cNvPr id="2" name="TextBox 1">
                <a:extLst>
                  <a:ext uri="{FF2B5EF4-FFF2-40B4-BE49-F238E27FC236}">
                    <a16:creationId xmlns:a16="http://schemas.microsoft.com/office/drawing/2014/main" id="{BDECB4FC-A69F-E161-04AA-6D8479A5D609}"/>
                  </a:ext>
                </a:extLst>
              </p:cNvPr>
              <p:cNvSpPr txBox="1"/>
              <p:nvPr/>
            </p:nvSpPr>
            <p:spPr>
              <a:xfrm>
                <a:off x="2300509" y="3070182"/>
                <a:ext cx="4028667" cy="1725537"/>
              </a:xfrm>
              <a:prstGeom prst="rect">
                <a:avLst/>
              </a:prstGeom>
              <a:noFill/>
            </p:spPr>
            <p:txBody>
              <a:bodyPr wrap="none" rtlCol="0">
                <a:spAutoFit/>
              </a:bodyPr>
              <a:lstStyle/>
              <a:p>
                <a14:m>
                  <m:oMath xmlns:m="http://schemas.openxmlformats.org/officeDocument/2006/math">
                    <m:f>
                      <m:fPr>
                        <m:ctrlPr>
                          <a:rPr lang="en-AU" sz="4400" i="1" kern="0" dirty="0" smtClean="0">
                            <a:solidFill>
                              <a:schemeClr val="tx2"/>
                            </a:solidFill>
                            <a:effectLst/>
                            <a:latin typeface="Cambria Math" panose="02040503050406030204" pitchFamily="18" charset="0"/>
                            <a:ea typeface="Times New Roman" panose="02020603050405020304" pitchFamily="18" charset="0"/>
                          </a:rPr>
                        </m:ctrlPr>
                      </m:fPr>
                      <m:num>
                        <m:r>
                          <a:rPr lang="en-AU" sz="4400" i="1" kern="0" dirty="0" smtClean="0">
                            <a:solidFill>
                              <a:schemeClr val="tx2"/>
                            </a:solidFill>
                            <a:effectLst/>
                            <a:latin typeface="Cambria Math" panose="02040503050406030204" pitchFamily="18" charset="0"/>
                            <a:ea typeface="Times New Roman" panose="02020603050405020304" pitchFamily="18" charset="0"/>
                          </a:rPr>
                          <m:t>1</m:t>
                        </m:r>
                      </m:num>
                      <m:den>
                        <m:r>
                          <a:rPr lang="en-AU" sz="4400" i="1" kern="0" dirty="0" smtClean="0">
                            <a:solidFill>
                              <a:schemeClr val="tx2"/>
                            </a:solidFill>
                            <a:effectLst/>
                            <a:latin typeface="Cambria Math" panose="02040503050406030204" pitchFamily="18" charset="0"/>
                            <a:ea typeface="Times New Roman" panose="02020603050405020304" pitchFamily="18" charset="0"/>
                          </a:rPr>
                          <m:t>4</m:t>
                        </m:r>
                      </m:den>
                    </m:f>
                  </m:oMath>
                </a14:m>
                <a:r>
                  <a:rPr lang="en-AU" sz="4400" kern="0" dirty="0">
                    <a:solidFill>
                      <a:schemeClr val="tx2"/>
                    </a:solidFill>
                    <a:effectLst/>
                    <a:latin typeface="Times New Roman" panose="02020603050405020304" pitchFamily="18" charset="0"/>
                    <a:ea typeface="Times New Roman" panose="02020603050405020304" pitchFamily="18" charset="0"/>
                  </a:rPr>
                  <a:t> </a:t>
                </a:r>
                <a:r>
                  <a:rPr lang="en-AU" sz="4400" kern="0" dirty="0">
                    <a:solidFill>
                      <a:schemeClr val="tx2"/>
                    </a:solidFill>
                    <a:effectLst/>
                    <a:ea typeface="Times New Roman" panose="02020603050405020304" pitchFamily="18" charset="0"/>
                  </a:rPr>
                  <a:t>is bigger than </a:t>
                </a:r>
                <a14:m>
                  <m:oMath xmlns:m="http://schemas.openxmlformats.org/officeDocument/2006/math">
                    <m:f>
                      <m:fPr>
                        <m:ctrlPr>
                          <a:rPr lang="en-AU" sz="4400" i="1" kern="0" smtClean="0">
                            <a:solidFill>
                              <a:schemeClr val="tx2"/>
                            </a:solidFill>
                            <a:effectLst/>
                            <a:latin typeface="Cambria Math" panose="02040503050406030204" pitchFamily="18" charset="0"/>
                          </a:rPr>
                        </m:ctrlPr>
                      </m:fPr>
                      <m:num>
                        <m:r>
                          <a:rPr lang="en-AU" sz="4400" b="0" i="1" kern="0" smtClean="0">
                            <a:solidFill>
                              <a:schemeClr val="tx2"/>
                            </a:solidFill>
                            <a:effectLst/>
                            <a:latin typeface="Cambria Math" panose="02040503050406030204" pitchFamily="18" charset="0"/>
                          </a:rPr>
                          <m:t>1</m:t>
                        </m:r>
                      </m:num>
                      <m:den>
                        <m:r>
                          <a:rPr lang="en-AU" sz="4400" b="0" i="1" kern="0" smtClean="0">
                            <a:solidFill>
                              <a:schemeClr val="tx2"/>
                            </a:solidFill>
                            <a:effectLst/>
                            <a:latin typeface="Cambria Math" panose="02040503050406030204" pitchFamily="18" charset="0"/>
                          </a:rPr>
                          <m:t>2</m:t>
                        </m:r>
                      </m:den>
                    </m:f>
                  </m:oMath>
                </a14:m>
                <a:endParaRPr lang="en-AU" sz="4400" dirty="0">
                  <a:solidFill>
                    <a:schemeClr val="tx2"/>
                  </a:solidFill>
                </a:endParaRPr>
              </a:p>
              <a:p>
                <a:endParaRPr lang="en-AU" sz="4400" dirty="0">
                  <a:solidFill>
                    <a:schemeClr val="tx2"/>
                  </a:solidFill>
                </a:endParaRPr>
              </a:p>
            </p:txBody>
          </p:sp>
        </mc:Choice>
        <mc:Fallback xmlns="">
          <p:sp>
            <p:nvSpPr>
              <p:cNvPr id="2" name="TextBox 1">
                <a:extLst>
                  <a:ext uri="{FF2B5EF4-FFF2-40B4-BE49-F238E27FC236}">
                    <a16:creationId xmlns:a16="http://schemas.microsoft.com/office/drawing/2014/main" id="{BDECB4FC-A69F-E161-04AA-6D8479A5D609}"/>
                  </a:ext>
                </a:extLst>
              </p:cNvPr>
              <p:cNvSpPr txBox="1">
                <a:spLocks noRot="1" noChangeAspect="1" noMove="1" noResize="1" noEditPoints="1" noAdjustHandles="1" noChangeArrowheads="1" noChangeShapeType="1" noTextEdit="1"/>
              </p:cNvSpPr>
              <p:nvPr/>
            </p:nvSpPr>
            <p:spPr>
              <a:xfrm>
                <a:off x="2300509" y="3070182"/>
                <a:ext cx="4028667" cy="1725537"/>
              </a:xfrm>
              <a:prstGeom prst="rect">
                <a:avLst/>
              </a:prstGeom>
              <a:blipFill>
                <a:blip r:embed="rId9"/>
                <a:stretch>
                  <a:fillRect/>
                </a:stretch>
              </a:blipFill>
            </p:spPr>
            <p:txBody>
              <a:bodyPr/>
              <a:lstStyle/>
              <a:p>
                <a:r>
                  <a:rPr lang="en-GB">
                    <a:noFill/>
                  </a:rPr>
                  <a:t> </a:t>
                </a:r>
              </a:p>
            </p:txBody>
          </p:sp>
        </mc:Fallback>
      </mc:AlternateContent>
      <p:pic>
        <p:nvPicPr>
          <p:cNvPr id="4" name="Picture 3">
            <a:extLst>
              <a:ext uri="{FF2B5EF4-FFF2-40B4-BE49-F238E27FC236}">
                <a16:creationId xmlns:a16="http://schemas.microsoft.com/office/drawing/2014/main" id="{EADA4A82-A464-E9C6-A552-815589D6B29C}"/>
              </a:ext>
              <a:ext uri="{C183D7F6-B498-43B3-948B-1728B52AA6E4}">
                <adec:decorative xmlns:adec="http://schemas.microsoft.com/office/drawing/2017/decorative" val="1"/>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3509286" y="6552655"/>
            <a:ext cx="559435" cy="198755"/>
          </a:xfrm>
          <a:prstGeom prst="rect">
            <a:avLst/>
          </a:prstGeom>
        </p:spPr>
      </p:pic>
      <p:sp>
        <p:nvSpPr>
          <p:cNvPr id="5" name="Text Box 2">
            <a:extLst>
              <a:ext uri="{FF2B5EF4-FFF2-40B4-BE49-F238E27FC236}">
                <a16:creationId xmlns:a16="http://schemas.microsoft.com/office/drawing/2014/main" id="{842950F0-2561-E5BC-BA9D-88039CC51863}"/>
              </a:ext>
            </a:extLst>
          </p:cNvPr>
          <p:cNvSpPr txBox="1"/>
          <p:nvPr/>
        </p:nvSpPr>
        <p:spPr>
          <a:xfrm>
            <a:off x="-77913" y="6452403"/>
            <a:ext cx="3462258" cy="319808"/>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20000"/>
              </a:lnSpc>
              <a:spcBef>
                <a:spcPts val="400"/>
              </a:spcBef>
              <a:spcAft>
                <a:spcPts val="400"/>
              </a:spcAft>
            </a:pPr>
            <a:r>
              <a:rPr lang="en-AU" sz="650" dirty="0">
                <a:solidFill>
                  <a:srgbClr val="595959"/>
                </a:solidFill>
                <a:effectLst/>
                <a:ea typeface="DengXian" panose="02010600030101010101" pitchFamily="2" charset="-122"/>
                <a:cs typeface="Calibri Light" panose="020F0302020204030204" pitchFamily="34" charset="0"/>
              </a:rPr>
              <a:t>© 2020 Commonwealth of Australia, unless otherwise indicated. Creative Commons Attribution 4.0, unless otherwise indicated.</a:t>
            </a:r>
            <a:endParaRPr lang="en-GB" sz="650" dirty="0">
              <a:solidFill>
                <a:srgbClr val="595959"/>
              </a:solidFill>
              <a:effectLst/>
              <a:ea typeface="DengXian" panose="02010600030101010101" pitchFamily="2" charset="-122"/>
              <a:cs typeface="Calibri Light" panose="020F0302020204030204" pitchFamily="34" charset="0"/>
            </a:endParaRPr>
          </a:p>
          <a:p>
            <a:pPr algn="ctr">
              <a:lnSpc>
                <a:spcPct val="120000"/>
              </a:lnSpc>
              <a:spcBef>
                <a:spcPts val="400"/>
              </a:spcBef>
              <a:spcAft>
                <a:spcPts val="400"/>
              </a:spcAft>
            </a:pPr>
            <a:r>
              <a:rPr lang="en-AU" sz="650" dirty="0">
                <a:solidFill>
                  <a:srgbClr val="595959"/>
                </a:solidFill>
                <a:effectLst/>
                <a:ea typeface="DengXian" panose="02010600030101010101" pitchFamily="2" charset="-122"/>
                <a:cs typeface="Calibri Light" panose="020F0302020204030204" pitchFamily="34" charset="0"/>
              </a:rPr>
              <a:t> </a:t>
            </a:r>
            <a:endParaRPr lang="en-GB" sz="650" dirty="0">
              <a:solidFill>
                <a:srgbClr val="595959"/>
              </a:solidFill>
              <a:effectLst/>
              <a:ea typeface="DengXian" panose="02010600030101010101" pitchFamily="2" charset="-122"/>
              <a:cs typeface="Calibri Light" panose="020F0302020204030204" pitchFamily="34" charset="0"/>
            </a:endParaRPr>
          </a:p>
        </p:txBody>
      </p:sp>
      <p:pic>
        <p:nvPicPr>
          <p:cNvPr id="3" name="Picture 2">
            <a:hlinkClick r:id="rId11"/>
            <a:extLst>
              <a:ext uri="{FF2B5EF4-FFF2-40B4-BE49-F238E27FC236}">
                <a16:creationId xmlns:a16="http://schemas.microsoft.com/office/drawing/2014/main" id="{04B28CC2-BAB4-03F0-CCDB-EE0CF6A6422E}"/>
              </a:ext>
              <a:ext uri="{C183D7F6-B498-43B3-948B-1728B52AA6E4}">
                <adec:decorative xmlns:adec="http://schemas.microsoft.com/office/drawing/2017/decorative" val="1"/>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07504" y="102624"/>
            <a:ext cx="1409307" cy="830062"/>
          </a:xfrm>
          <a:prstGeom prst="rect">
            <a:avLst/>
          </a:prstGeom>
        </p:spPr>
      </p:pic>
    </p:spTree>
    <p:extLst>
      <p:ext uri="{BB962C8B-B14F-4D97-AF65-F5344CB8AC3E}">
        <p14:creationId xmlns:p14="http://schemas.microsoft.com/office/powerpoint/2010/main" val="33351041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200" y="-42015"/>
            <a:ext cx="9214399" cy="69420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3" name="Content Placeholder 12">
            <a:extLst>
              <a:ext uri="{C183D7F6-B498-43B3-948B-1728B52AA6E4}">
                <adec:decorative xmlns:adec="http://schemas.microsoft.com/office/drawing/2017/decorative" val="1"/>
              </a:ext>
            </a:extLst>
          </p:cNvPr>
          <p:cNvPicPr>
            <a:picLocks noGrp="1" noChangeAspect="1"/>
          </p:cNvPicPr>
          <p:nvPr>
            <p:ph idx="1"/>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804248" y="6408712"/>
            <a:ext cx="808483" cy="548680"/>
          </a:xfrm>
        </p:spPr>
      </p:pic>
      <p:pic>
        <p:nvPicPr>
          <p:cNvPr id="15" name="Picture 14">
            <a:extLst>
              <a:ext uri="{C183D7F6-B498-43B3-948B-1728B52AA6E4}">
                <adec:decorative xmlns:adec="http://schemas.microsoft.com/office/drawing/2017/decorative" val="1"/>
              </a:ext>
            </a:extLst>
          </p:cNvPr>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009649" y="5832648"/>
            <a:ext cx="586688" cy="619755"/>
          </a:xfrm>
          <a:prstGeom prst="rect">
            <a:avLst/>
          </a:prstGeom>
        </p:spPr>
      </p:pic>
      <p:pic>
        <p:nvPicPr>
          <p:cNvPr id="14" name="Picture 13">
            <a:extLst>
              <a:ext uri="{C183D7F6-B498-43B3-948B-1728B52AA6E4}">
                <adec:decorative xmlns:adec="http://schemas.microsoft.com/office/drawing/2017/decorative" val="1"/>
              </a:ext>
            </a:extLst>
          </p:cNvPr>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463391" y="6105776"/>
            <a:ext cx="511455" cy="546257"/>
          </a:xfrm>
          <a:prstGeom prst="rect">
            <a:avLst/>
          </a:prstGeom>
        </p:spPr>
      </p:pic>
      <p:pic>
        <p:nvPicPr>
          <p:cNvPr id="17" name="Picture 16">
            <a:extLst>
              <a:ext uri="{C183D7F6-B498-43B3-948B-1728B52AA6E4}">
                <adec:decorative xmlns:adec="http://schemas.microsoft.com/office/drawing/2017/decorative" val="1"/>
              </a:ext>
            </a:extLst>
          </p:cNvPr>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642559" y="6372750"/>
            <a:ext cx="801989" cy="539365"/>
          </a:xfrm>
          <a:prstGeom prst="rect">
            <a:avLst/>
          </a:prstGeom>
        </p:spPr>
      </p:pic>
      <p:pic>
        <p:nvPicPr>
          <p:cNvPr id="16" name="Picture 15">
            <a:extLst>
              <a:ext uri="{C183D7F6-B498-43B3-948B-1728B52AA6E4}">
                <adec:decorative xmlns:adec="http://schemas.microsoft.com/office/drawing/2017/decorative" val="1"/>
              </a:ext>
            </a:extLst>
          </p:cNvPr>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222758">
            <a:off x="5014998" y="6036976"/>
            <a:ext cx="519289" cy="706388"/>
          </a:xfrm>
          <a:prstGeom prst="rect">
            <a:avLst/>
          </a:prstGeom>
        </p:spPr>
      </p:pic>
      <p:sp>
        <p:nvSpPr>
          <p:cNvPr id="9" name="Title 8">
            <a:extLst>
              <a:ext uri="{FF2B5EF4-FFF2-40B4-BE49-F238E27FC236}">
                <a16:creationId xmlns:a16="http://schemas.microsoft.com/office/drawing/2014/main" id="{A5F46C89-DF02-45D2-89E9-91AFD642C077}"/>
              </a:ext>
            </a:extLst>
          </p:cNvPr>
          <p:cNvSpPr txBox="1">
            <a:spLocks noGrp="1"/>
          </p:cNvSpPr>
          <p:nvPr>
            <p:ph type="title" idx="4294967295"/>
          </p:nvPr>
        </p:nvSpPr>
        <p:spPr>
          <a:xfrm>
            <a:off x="5599930" y="52682"/>
            <a:ext cx="3406125" cy="707886"/>
          </a:xfrm>
          <a:prstGeom prst="rect">
            <a:avLst/>
          </a:prstGeom>
          <a:noFill/>
          <a:ln>
            <a:noFill/>
            <a:prstDash/>
          </a:ln>
          <a:effectLst/>
        </p:spPr>
        <p:txBody>
          <a:bodyPr rot="0" spcFirstLastPara="0" vertOverflow="overflow" horzOverflow="overflow" vert="horz" wrap="non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AU" sz="4000" b="0" i="0" u="none" strike="noStrike" kern="1200" cap="none" spc="0" normalizeH="0" baseline="0" noProof="0" dirty="0">
                <a:ln>
                  <a:noFill/>
                </a:ln>
                <a:solidFill>
                  <a:schemeClr val="tx2"/>
                </a:solidFill>
                <a:effectLst/>
                <a:uLnTx/>
                <a:uFillTx/>
                <a:latin typeface="+mn-lt"/>
                <a:ea typeface="+mn-ea"/>
                <a:cs typeface="+mn-cs"/>
              </a:rPr>
              <a:t>Teachers’ notes</a:t>
            </a:r>
          </a:p>
        </p:txBody>
      </p:sp>
      <p:sp>
        <p:nvSpPr>
          <p:cNvPr id="3" name="TextBox 2">
            <a:extLst>
              <a:ext uri="{FF2B5EF4-FFF2-40B4-BE49-F238E27FC236}">
                <a16:creationId xmlns:a16="http://schemas.microsoft.com/office/drawing/2014/main" id="{736FAA13-3E6F-7271-A8D6-25A59F39EBBA}"/>
              </a:ext>
            </a:extLst>
          </p:cNvPr>
          <p:cNvSpPr txBox="1"/>
          <p:nvPr/>
        </p:nvSpPr>
        <p:spPr>
          <a:xfrm>
            <a:off x="216320" y="826701"/>
            <a:ext cx="8640960" cy="4708981"/>
          </a:xfrm>
          <a:prstGeom prst="rect">
            <a:avLst/>
          </a:prstGeom>
          <a:noFill/>
        </p:spPr>
        <p:txBody>
          <a:bodyPr wrap="square">
            <a:spAutoFit/>
          </a:bodyPr>
          <a:lstStyle/>
          <a:p>
            <a:r>
              <a:rPr lang="en-US" sz="1500" b="0" i="0" dirty="0">
                <a:solidFill>
                  <a:srgbClr val="374151"/>
                </a:solidFill>
                <a:effectLst/>
                <a:latin typeface="Söhne"/>
              </a:rPr>
              <a:t>Sullivan and Lilburn (2015) state that ‘good’ questions are those:</a:t>
            </a:r>
          </a:p>
          <a:p>
            <a:pPr marL="285750" indent="-285750">
              <a:buFont typeface="Arial" panose="020B0604020202020204" pitchFamily="34" charset="0"/>
              <a:buChar char="•"/>
            </a:pPr>
            <a:r>
              <a:rPr lang="en-US" sz="1500" dirty="0">
                <a:solidFill>
                  <a:srgbClr val="374151"/>
                </a:solidFill>
                <a:latin typeface="Söhne"/>
              </a:rPr>
              <a:t>that r</a:t>
            </a:r>
            <a:r>
              <a:rPr lang="en-US" sz="1500" b="0" i="0" dirty="0">
                <a:solidFill>
                  <a:srgbClr val="374151"/>
                </a:solidFill>
                <a:effectLst/>
                <a:latin typeface="Söhne"/>
              </a:rPr>
              <a:t>equire more than remembering a fact or reproducing a skill</a:t>
            </a:r>
          </a:p>
          <a:p>
            <a:pPr marL="285750" indent="-285750">
              <a:buFont typeface="Arial" panose="020B0604020202020204" pitchFamily="34" charset="0"/>
              <a:buChar char="•"/>
            </a:pPr>
            <a:r>
              <a:rPr lang="en-US" sz="1500" dirty="0">
                <a:solidFill>
                  <a:srgbClr val="374151"/>
                </a:solidFill>
                <a:latin typeface="Söhne"/>
              </a:rPr>
              <a:t>where s</a:t>
            </a:r>
            <a:r>
              <a:rPr lang="en-US" sz="1500" b="0" i="0" dirty="0">
                <a:solidFill>
                  <a:srgbClr val="374151"/>
                </a:solidFill>
                <a:effectLst/>
                <a:latin typeface="Söhne"/>
              </a:rPr>
              <a:t>tudents can learn by answering the questions, and the teacher learns about each student from the attempt</a:t>
            </a:r>
          </a:p>
          <a:p>
            <a:pPr marL="285750" indent="-285750">
              <a:buFont typeface="Arial" panose="020B0604020202020204" pitchFamily="34" charset="0"/>
              <a:buChar char="•"/>
            </a:pPr>
            <a:r>
              <a:rPr lang="en-US" sz="1500" dirty="0">
                <a:solidFill>
                  <a:srgbClr val="374151"/>
                </a:solidFill>
                <a:latin typeface="Söhne"/>
              </a:rPr>
              <a:t>where t</a:t>
            </a:r>
            <a:r>
              <a:rPr lang="en-US" sz="1500" b="0" i="0" dirty="0">
                <a:solidFill>
                  <a:srgbClr val="374151"/>
                </a:solidFill>
                <a:effectLst/>
                <a:latin typeface="Söhne"/>
              </a:rPr>
              <a:t>here may be several acceptable answers.</a:t>
            </a:r>
          </a:p>
          <a:p>
            <a:r>
              <a:rPr lang="en-US" sz="1500" b="0" i="0" dirty="0">
                <a:solidFill>
                  <a:srgbClr val="374151"/>
                </a:solidFill>
                <a:effectLst/>
                <a:latin typeface="Söhne"/>
              </a:rPr>
              <a:t>Sullivan, P. &amp; Lilburn, P. (2015). </a:t>
            </a:r>
            <a:r>
              <a:rPr lang="en-US" sz="1500" b="0" i="1" dirty="0">
                <a:solidFill>
                  <a:srgbClr val="374151"/>
                </a:solidFill>
                <a:effectLst/>
                <a:latin typeface="Söhne"/>
              </a:rPr>
              <a:t>Open-ended </a:t>
            </a:r>
            <a:r>
              <a:rPr lang="en-US" sz="1500" i="1" dirty="0" err="1">
                <a:solidFill>
                  <a:srgbClr val="374151"/>
                </a:solidFill>
                <a:latin typeface="Söhne"/>
              </a:rPr>
              <a:t>m</a:t>
            </a:r>
            <a:r>
              <a:rPr lang="en-US" sz="1500" b="0" i="1" dirty="0" err="1">
                <a:solidFill>
                  <a:srgbClr val="374151"/>
                </a:solidFill>
                <a:effectLst/>
                <a:latin typeface="Söhne"/>
              </a:rPr>
              <a:t>aths</a:t>
            </a:r>
            <a:r>
              <a:rPr lang="en-US" sz="1500" b="0" i="1" dirty="0">
                <a:solidFill>
                  <a:srgbClr val="374151"/>
                </a:solidFill>
                <a:effectLst/>
                <a:latin typeface="Söhne"/>
              </a:rPr>
              <a:t> activities </a:t>
            </a:r>
            <a:r>
              <a:rPr lang="en-US" sz="1500" b="0" i="0" dirty="0">
                <a:solidFill>
                  <a:srgbClr val="374151"/>
                </a:solidFill>
                <a:effectLst/>
                <a:latin typeface="Söhne"/>
              </a:rPr>
              <a:t>(2nd Ed.). Oxford University Press.</a:t>
            </a:r>
          </a:p>
          <a:p>
            <a:pPr marL="0" indent="0">
              <a:buNone/>
            </a:pPr>
            <a:endParaRPr lang="en-US" sz="1500" b="0" i="0" dirty="0">
              <a:solidFill>
                <a:srgbClr val="374151"/>
              </a:solidFill>
              <a:effectLst/>
              <a:latin typeface="Söhne"/>
            </a:endParaRPr>
          </a:p>
          <a:p>
            <a:pPr marL="0" indent="0">
              <a:buNone/>
            </a:pPr>
            <a:r>
              <a:rPr lang="en-US" sz="1500" b="0" i="0" dirty="0">
                <a:solidFill>
                  <a:srgbClr val="374151"/>
                </a:solidFill>
                <a:effectLst/>
                <a:latin typeface="Söhne"/>
              </a:rPr>
              <a:t>Dan Meyer (2010) gives the following advice:</a:t>
            </a:r>
          </a:p>
          <a:p>
            <a:pPr marL="228600" indent="-228600">
              <a:buAutoNum type="arabicPeriod"/>
            </a:pPr>
            <a:r>
              <a:rPr lang="en-US" sz="1500" b="0" i="0" dirty="0">
                <a:solidFill>
                  <a:srgbClr val="374151"/>
                </a:solidFill>
                <a:effectLst/>
                <a:latin typeface="Söhne"/>
              </a:rPr>
              <a:t>Use multimedia.</a:t>
            </a:r>
          </a:p>
          <a:p>
            <a:pPr marL="228600" indent="-228600">
              <a:buAutoNum type="arabicPeriod"/>
            </a:pPr>
            <a:r>
              <a:rPr lang="en-US" sz="1500" b="0" i="0" dirty="0">
                <a:solidFill>
                  <a:srgbClr val="374151"/>
                </a:solidFill>
                <a:effectLst/>
                <a:latin typeface="Söhne"/>
              </a:rPr>
              <a:t>Encourage student intuition.</a:t>
            </a:r>
          </a:p>
          <a:p>
            <a:pPr marL="228600" indent="-228600">
              <a:buAutoNum type="arabicPeriod"/>
            </a:pPr>
            <a:r>
              <a:rPr lang="en-US" sz="1500" b="0" i="0" dirty="0">
                <a:solidFill>
                  <a:srgbClr val="374151"/>
                </a:solidFill>
                <a:effectLst/>
                <a:latin typeface="Söhne"/>
              </a:rPr>
              <a:t>Ask the shortest question you can.</a:t>
            </a:r>
          </a:p>
          <a:p>
            <a:pPr marL="228600" indent="-228600">
              <a:buAutoNum type="arabicPeriod"/>
            </a:pPr>
            <a:r>
              <a:rPr lang="en-US" sz="1500" b="0" i="0" dirty="0">
                <a:solidFill>
                  <a:srgbClr val="374151"/>
                </a:solidFill>
                <a:effectLst/>
                <a:latin typeface="Söhne"/>
              </a:rPr>
              <a:t>Let students build the problem.</a:t>
            </a:r>
          </a:p>
          <a:p>
            <a:pPr marL="228600" indent="-228600">
              <a:buAutoNum type="arabicPeriod"/>
            </a:pPr>
            <a:r>
              <a:rPr lang="en-US" sz="1500" b="0" i="0" dirty="0">
                <a:solidFill>
                  <a:srgbClr val="374151"/>
                </a:solidFill>
                <a:effectLst/>
                <a:latin typeface="Söhne"/>
              </a:rPr>
              <a:t>Be less helpful.</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i="0" dirty="0">
                <a:solidFill>
                  <a:srgbClr val="374151"/>
                </a:solidFill>
                <a:effectLst/>
                <a:latin typeface="Söhne"/>
              </a:rPr>
              <a:t>This time should be a safe </a:t>
            </a:r>
            <a:r>
              <a:rPr lang="en-US" sz="1500" b="0" i="0" dirty="0" err="1">
                <a:solidFill>
                  <a:srgbClr val="374151"/>
                </a:solidFill>
                <a:effectLst/>
                <a:latin typeface="Söhne"/>
              </a:rPr>
              <a:t>maths</a:t>
            </a:r>
            <a:r>
              <a:rPr lang="en-US" sz="1500" b="0" i="0" dirty="0">
                <a:solidFill>
                  <a:srgbClr val="374151"/>
                </a:solidFill>
                <a:effectLst/>
                <a:latin typeface="Söhne"/>
              </a:rPr>
              <a:t> space for </a:t>
            </a:r>
            <a:r>
              <a:rPr lang="en-US" sz="1500" dirty="0">
                <a:solidFill>
                  <a:srgbClr val="374151"/>
                </a:solidFill>
                <a:latin typeface="Söhne"/>
              </a:rPr>
              <a:t>students</a:t>
            </a:r>
            <a:r>
              <a:rPr lang="en-US" sz="1500" b="0" i="0" dirty="0">
                <a:solidFill>
                  <a:srgbClr val="374151"/>
                </a:solidFill>
                <a:effectLst/>
                <a:latin typeface="Söhne"/>
              </a:rPr>
              <a:t> to share potential thoughts/answers without judgement. </a:t>
            </a:r>
          </a:p>
          <a:p>
            <a:pPr marL="0" indent="0">
              <a:buNone/>
            </a:pPr>
            <a:r>
              <a:rPr lang="en-US" sz="1500" b="0" i="0" dirty="0">
                <a:solidFill>
                  <a:srgbClr val="374151"/>
                </a:solidFill>
                <a:effectLst/>
                <a:latin typeface="Söhne"/>
              </a:rPr>
              <a:t>Using this information as a general guide, pose this problem to your class and take on the role of facilitating/ posing questions, giving students wait and pause time, allowing students to share their thoughts with others, and differentiating as required for all students to be challenged within their zone of proximal development. Take time at the end of the activity to </a:t>
            </a:r>
            <a:r>
              <a:rPr lang="en-US" sz="1500" b="0" i="0" dirty="0" err="1">
                <a:solidFill>
                  <a:srgbClr val="374151"/>
                </a:solidFill>
                <a:effectLst/>
                <a:latin typeface="Söhne"/>
              </a:rPr>
              <a:t>summarise</a:t>
            </a:r>
            <a:r>
              <a:rPr lang="en-US" sz="1500" b="0" i="0" dirty="0">
                <a:solidFill>
                  <a:srgbClr val="374151"/>
                </a:solidFill>
                <a:effectLst/>
                <a:latin typeface="Söhne"/>
              </a:rPr>
              <a:t> students’ thoughts, their progress in thinking, and clarify any misconceptions. </a:t>
            </a:r>
          </a:p>
          <a:p>
            <a:pPr marL="0" indent="0">
              <a:buNone/>
            </a:pPr>
            <a:r>
              <a:rPr lang="en-US" sz="1500" b="0" i="0" dirty="0">
                <a:solidFill>
                  <a:srgbClr val="374151"/>
                </a:solidFill>
                <a:effectLst/>
                <a:latin typeface="Söhne"/>
              </a:rPr>
              <a:t>Meyer, D. (2010, March). </a:t>
            </a:r>
            <a:r>
              <a:rPr lang="en-US" sz="1500" b="0" i="1" dirty="0">
                <a:solidFill>
                  <a:srgbClr val="374151"/>
                </a:solidFill>
                <a:effectLst/>
                <a:latin typeface="Söhne"/>
              </a:rPr>
              <a:t>Math class </a:t>
            </a:r>
            <a:r>
              <a:rPr lang="en-US" sz="1500" i="1" dirty="0">
                <a:solidFill>
                  <a:srgbClr val="374151"/>
                </a:solidFill>
                <a:latin typeface="Söhne"/>
              </a:rPr>
              <a:t>n</a:t>
            </a:r>
            <a:r>
              <a:rPr lang="en-US" sz="1500" b="0" i="1" dirty="0">
                <a:solidFill>
                  <a:srgbClr val="374151"/>
                </a:solidFill>
                <a:effectLst/>
                <a:latin typeface="Söhne"/>
              </a:rPr>
              <a:t>eeds a makeover </a:t>
            </a:r>
            <a:r>
              <a:rPr lang="en-US" sz="1500" b="0" i="0" dirty="0">
                <a:solidFill>
                  <a:srgbClr val="374151"/>
                </a:solidFill>
                <a:effectLst/>
                <a:latin typeface="Söhne"/>
              </a:rPr>
              <a:t>[Video]</a:t>
            </a:r>
          </a:p>
        </p:txBody>
      </p:sp>
      <p:pic>
        <p:nvPicPr>
          <p:cNvPr id="6" name="Picture 5">
            <a:extLst>
              <a:ext uri="{FF2B5EF4-FFF2-40B4-BE49-F238E27FC236}">
                <a16:creationId xmlns:a16="http://schemas.microsoft.com/office/drawing/2014/main" id="{5AD48BA3-9187-54E2-3ACE-9254BD4B1571}"/>
              </a:ext>
              <a:ext uri="{C183D7F6-B498-43B3-948B-1728B52AA6E4}">
                <adec:decorative xmlns:adec="http://schemas.microsoft.com/office/drawing/2017/decorative" val="1"/>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509286" y="6552655"/>
            <a:ext cx="559435" cy="198755"/>
          </a:xfrm>
          <a:prstGeom prst="rect">
            <a:avLst/>
          </a:prstGeom>
        </p:spPr>
      </p:pic>
      <p:sp>
        <p:nvSpPr>
          <p:cNvPr id="7" name="Text Box 2">
            <a:extLst>
              <a:ext uri="{FF2B5EF4-FFF2-40B4-BE49-F238E27FC236}">
                <a16:creationId xmlns:a16="http://schemas.microsoft.com/office/drawing/2014/main" id="{5B9505AF-9F9C-C5D4-6705-DE74DE6E966F}"/>
              </a:ext>
            </a:extLst>
          </p:cNvPr>
          <p:cNvSpPr txBox="1"/>
          <p:nvPr/>
        </p:nvSpPr>
        <p:spPr>
          <a:xfrm>
            <a:off x="-77913" y="6452403"/>
            <a:ext cx="3462258" cy="319808"/>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20000"/>
              </a:lnSpc>
              <a:spcBef>
                <a:spcPts val="400"/>
              </a:spcBef>
              <a:spcAft>
                <a:spcPts val="400"/>
              </a:spcAft>
            </a:pPr>
            <a:r>
              <a:rPr lang="en-AU" sz="650" dirty="0">
                <a:solidFill>
                  <a:srgbClr val="595959"/>
                </a:solidFill>
                <a:effectLst/>
                <a:ea typeface="DengXian" panose="02010600030101010101" pitchFamily="2" charset="-122"/>
                <a:cs typeface="Calibri Light" panose="020F0302020204030204" pitchFamily="34" charset="0"/>
              </a:rPr>
              <a:t>© 2020 Commonwealth of Australia, unless otherwise indicated. Creative Commons Attribution 4.0, unless otherwise indicated.</a:t>
            </a:r>
            <a:endParaRPr lang="en-GB" sz="650" dirty="0">
              <a:solidFill>
                <a:srgbClr val="595959"/>
              </a:solidFill>
              <a:effectLst/>
              <a:ea typeface="DengXian" panose="02010600030101010101" pitchFamily="2" charset="-122"/>
              <a:cs typeface="Calibri Light" panose="020F0302020204030204" pitchFamily="34" charset="0"/>
            </a:endParaRPr>
          </a:p>
          <a:p>
            <a:pPr algn="ctr">
              <a:lnSpc>
                <a:spcPct val="120000"/>
              </a:lnSpc>
              <a:spcBef>
                <a:spcPts val="400"/>
              </a:spcBef>
              <a:spcAft>
                <a:spcPts val="400"/>
              </a:spcAft>
            </a:pPr>
            <a:r>
              <a:rPr lang="en-AU" sz="650" dirty="0">
                <a:solidFill>
                  <a:srgbClr val="595959"/>
                </a:solidFill>
                <a:effectLst/>
                <a:ea typeface="DengXian" panose="02010600030101010101" pitchFamily="2" charset="-122"/>
                <a:cs typeface="Calibri Light" panose="020F0302020204030204" pitchFamily="34" charset="0"/>
              </a:rPr>
              <a:t> </a:t>
            </a:r>
            <a:endParaRPr lang="en-GB" sz="650" dirty="0">
              <a:solidFill>
                <a:srgbClr val="595959"/>
              </a:solidFill>
              <a:effectLst/>
              <a:ea typeface="DengXian" panose="02010600030101010101" pitchFamily="2" charset="-122"/>
              <a:cs typeface="Calibri Light" panose="020F0302020204030204" pitchFamily="34" charset="0"/>
            </a:endParaRPr>
          </a:p>
        </p:txBody>
      </p:sp>
      <p:pic>
        <p:nvPicPr>
          <p:cNvPr id="2" name="Picture 1">
            <a:hlinkClick r:id="rId10"/>
            <a:extLst>
              <a:ext uri="{FF2B5EF4-FFF2-40B4-BE49-F238E27FC236}">
                <a16:creationId xmlns:a16="http://schemas.microsoft.com/office/drawing/2014/main" id="{08C19811-4956-FD34-0FD2-67F18D4F1549}"/>
              </a:ext>
              <a:ext uri="{C183D7F6-B498-43B3-948B-1728B52AA6E4}">
                <adec:decorative xmlns:adec="http://schemas.microsoft.com/office/drawing/2017/decorative" val="1"/>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07504" y="102624"/>
            <a:ext cx="1409307" cy="830062"/>
          </a:xfrm>
          <a:prstGeom prst="rect">
            <a:avLst/>
          </a:prstGeom>
        </p:spPr>
      </p:pic>
    </p:spTree>
    <p:extLst>
      <p:ext uri="{BB962C8B-B14F-4D97-AF65-F5344CB8AC3E}">
        <p14:creationId xmlns:p14="http://schemas.microsoft.com/office/powerpoint/2010/main" val="32056221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552</TotalTime>
  <Words>641</Words>
  <Application>Microsoft Office PowerPoint</Application>
  <PresentationFormat>On-screen Show (4:3)</PresentationFormat>
  <Paragraphs>62</Paragraphs>
  <Slides>5</Slides>
  <Notes>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vt:i4>
      </vt:variant>
    </vt:vector>
  </HeadingPairs>
  <TitlesOfParts>
    <vt:vector size="13" baseType="lpstr">
      <vt:lpstr>-apple-system</vt:lpstr>
      <vt:lpstr>Söhne</vt:lpstr>
      <vt:lpstr>Arial</vt:lpstr>
      <vt:lpstr>Calibri</vt:lpstr>
      <vt:lpstr>Cambria Math</vt:lpstr>
      <vt:lpstr>roboto condensed</vt:lpstr>
      <vt:lpstr>Times New Roman</vt:lpstr>
      <vt:lpstr>Office Theme</vt:lpstr>
      <vt:lpstr>Fruit fractions: Fruit karate</vt:lpstr>
      <vt:lpstr>Warm up</vt:lpstr>
      <vt:lpstr>Example fruits </vt:lpstr>
      <vt:lpstr>Exit ticket</vt:lpstr>
      <vt:lpstr>Teachers’ notes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Martin</dc:creator>
  <cp:lastModifiedBy>Felicity Clissold</cp:lastModifiedBy>
  <cp:revision>46</cp:revision>
  <dcterms:created xsi:type="dcterms:W3CDTF">2021-03-16T22:56:28Z</dcterms:created>
  <dcterms:modified xsi:type="dcterms:W3CDTF">2023-12-08T00:54:28Z</dcterms:modified>
</cp:coreProperties>
</file>