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17"/>
  </p:notesMasterIdLst>
  <p:sldIdLst>
    <p:sldId id="259" r:id="rId5"/>
    <p:sldId id="266" r:id="rId6"/>
    <p:sldId id="261" r:id="rId7"/>
    <p:sldId id="267" r:id="rId8"/>
    <p:sldId id="262" r:id="rId9"/>
    <p:sldId id="263" r:id="rId10"/>
    <p:sldId id="264" r:id="rId11"/>
    <p:sldId id="265" r:id="rId12"/>
    <p:sldId id="268" r:id="rId13"/>
    <p:sldId id="269" r:id="rId14"/>
    <p:sldId id="27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0" autoAdjust="0"/>
    <p:restoredTop sz="86429" autoAdjust="0"/>
  </p:normalViewPr>
  <p:slideViewPr>
    <p:cSldViewPr>
      <p:cViewPr varScale="1">
        <p:scale>
          <a:sx n="116" d="100"/>
          <a:sy n="116" d="100"/>
        </p:scale>
        <p:origin x="108" y="5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14/12/2023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214349" TargetMode="External"/><Relationship Id="rId3" Type="http://schemas.openxmlformats.org/officeDocument/2006/relationships/hyperlink" Target="https://pixabay.com/users/danganhfoto-14195971/?utm_source=link-attribution&amp;utm_medium=referral&amp;utm_campaign=image&amp;utm_content=4849979" TargetMode="External"/><Relationship Id="rId7" Type="http://schemas.openxmlformats.org/officeDocument/2006/relationships/hyperlink" Target="https://pixabay.com/users/mutinka-38389/?utm_source=link-attribution&amp;utm_medium=referral&amp;utm_campaign=image&amp;utm_content=214349" TargetMode="External"/><Relationship Id="rId12" Type="http://schemas.openxmlformats.org/officeDocument/2006/relationships/hyperlink" Target="https://pixabay.com/?utm_source=link-attribution&amp;utm_medium=referral&amp;utm_campaign=image&amp;utm_content=2459599"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1229150" TargetMode="External"/><Relationship Id="rId11" Type="http://schemas.openxmlformats.org/officeDocument/2006/relationships/hyperlink" Target="https://pixabay.com/users/christels-3741991/?utm_source=link-attribution&amp;utm_medium=referral&amp;utm_campaign=image&amp;utm_content=2459599" TargetMode="External"/><Relationship Id="rId5" Type="http://schemas.openxmlformats.org/officeDocument/2006/relationships/hyperlink" Target="https://pixabay.com/users/652234-652234/?utm_source=link-attribution&amp;utm_medium=referral&amp;utm_campaign=image&amp;utm_content=1229150" TargetMode="External"/><Relationship Id="rId10" Type="http://schemas.openxmlformats.org/officeDocument/2006/relationships/hyperlink" Target="https://pixabay.com/?utm_source=link-attribution&amp;utm_medium=referral&amp;utm_campaign=image&amp;utm_content=1985088" TargetMode="External"/><Relationship Id="rId4" Type="http://schemas.openxmlformats.org/officeDocument/2006/relationships/hyperlink" Target="https://pixabay.com/?utm_source=link-attribution&amp;utm_medium=referral&amp;utm_campaign=image&amp;utm_content=4849979" TargetMode="External"/><Relationship Id="rId9" Type="http://schemas.openxmlformats.org/officeDocument/2006/relationships/hyperlink" Target="https://pixabay.com/users/12019-12019/?utm_source=link-attribution&amp;utm_medium=referral&amp;utm_campaign=image&amp;utm_content=1985088"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214349" TargetMode="External"/><Relationship Id="rId3" Type="http://schemas.openxmlformats.org/officeDocument/2006/relationships/hyperlink" Target="https://pixabay.com/users/danganhfoto-14195971/?utm_source=link-attribution&amp;utm_medium=referral&amp;utm_campaign=image&amp;utm_content=4849979" TargetMode="External"/><Relationship Id="rId7" Type="http://schemas.openxmlformats.org/officeDocument/2006/relationships/hyperlink" Target="https://pixabay.com/users/mutinka-38389/?utm_source=link-attribution&amp;utm_medium=referral&amp;utm_campaign=image&amp;utm_content=214349" TargetMode="External"/><Relationship Id="rId12" Type="http://schemas.openxmlformats.org/officeDocument/2006/relationships/hyperlink" Target="https://pixabay.com/?utm_source=link-attribution&amp;utm_medium=referral&amp;utm_campaign=image&amp;utm_content=2459599"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1229150" TargetMode="External"/><Relationship Id="rId11" Type="http://schemas.openxmlformats.org/officeDocument/2006/relationships/hyperlink" Target="https://pixabay.com/users/christels-3741991/?utm_source=link-attribution&amp;utm_medium=referral&amp;utm_campaign=image&amp;utm_content=2459599" TargetMode="External"/><Relationship Id="rId5" Type="http://schemas.openxmlformats.org/officeDocument/2006/relationships/hyperlink" Target="https://pixabay.com/users/652234-652234/?utm_source=link-attribution&amp;utm_medium=referral&amp;utm_campaign=image&amp;utm_content=1229150" TargetMode="External"/><Relationship Id="rId10" Type="http://schemas.openxmlformats.org/officeDocument/2006/relationships/hyperlink" Target="https://pixabay.com/?utm_source=link-attribution&amp;utm_medium=referral&amp;utm_campaign=image&amp;utm_content=1985088" TargetMode="External"/><Relationship Id="rId4" Type="http://schemas.openxmlformats.org/officeDocument/2006/relationships/hyperlink" Target="https://pixabay.com/?utm_source=link-attribution&amp;utm_medium=referral&amp;utm_campaign=image&amp;utm_content=4849979" TargetMode="External"/><Relationship Id="rId9" Type="http://schemas.openxmlformats.org/officeDocument/2006/relationships/hyperlink" Target="https://pixabay.com/users/12019-12019/?utm_source=link-attribution&amp;utm_medium=referral&amp;utm_campaign=image&amp;utm_content=198508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users/danganhfoto-14195971/?utm_source=link-attribution&amp;utm_medium=referral&amp;utm_campaign=image&amp;utm_content=484997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84997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191B26"/>
                </a:solidFill>
                <a:effectLst/>
                <a:latin typeface="Open Sans" panose="020B0606030504020204" pitchFamily="34" charset="0"/>
                <a:ea typeface="DengXian" panose="02010600030101010101" pitchFamily="2" charset="-122"/>
              </a:rPr>
              <a:t>Chicken image by </a:t>
            </a:r>
            <a:r>
              <a:rPr lang="en-AU" sz="1200" u="sng" dirty="0">
                <a:solidFill>
                  <a:srgbClr val="191B26"/>
                </a:solidFill>
                <a:effectLst/>
                <a:latin typeface="Open Sans" panose="020B0606030504020204" pitchFamily="34" charset="0"/>
                <a:ea typeface="DengXian" panose="02010600030101010101" pitchFamily="2" charset="-122"/>
                <a:hlinkClick r:id="rId3"/>
              </a:rPr>
              <a:t>Xuân </a:t>
            </a:r>
            <a:r>
              <a:rPr lang="en-AU" sz="1200" u="sng" dirty="0" err="1">
                <a:solidFill>
                  <a:srgbClr val="191B26"/>
                </a:solidFill>
                <a:effectLst/>
                <a:latin typeface="Open Sans" panose="020B0606030504020204" pitchFamily="34" charset="0"/>
                <a:ea typeface="DengXian" panose="02010600030101010101" pitchFamily="2" charset="-122"/>
                <a:hlinkClick r:id="rId3"/>
              </a:rPr>
              <a:t>Tuấn</a:t>
            </a:r>
            <a:r>
              <a:rPr lang="en-AU" sz="1200" u="sng" dirty="0">
                <a:solidFill>
                  <a:srgbClr val="191B26"/>
                </a:solidFill>
                <a:effectLst/>
                <a:latin typeface="Open Sans" panose="020B0606030504020204" pitchFamily="34" charset="0"/>
                <a:ea typeface="DengXian" panose="02010600030101010101" pitchFamily="2" charset="-122"/>
                <a:hlinkClick r:id="rId3"/>
              </a:rPr>
              <a:t> Anh </a:t>
            </a:r>
            <a:r>
              <a:rPr lang="en-AU" sz="1200" u="sng" dirty="0" err="1">
                <a:solidFill>
                  <a:srgbClr val="191B26"/>
                </a:solidFill>
                <a:effectLst/>
                <a:latin typeface="Open Sans" panose="020B0606030504020204" pitchFamily="34" charset="0"/>
                <a:ea typeface="DengXian" panose="02010600030101010101" pitchFamily="2" charset="-122"/>
                <a:hlinkClick r:id="rId3"/>
              </a:rPr>
              <a:t>Đặng</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4"/>
              </a:rPr>
              <a:t>Pixabay</a:t>
            </a:r>
            <a:endParaRPr lang="en-AU" sz="1200" u="sng" dirty="0">
              <a:solidFill>
                <a:srgbClr val="191B26"/>
              </a:solidFill>
              <a:effectLst/>
              <a:latin typeface="Open Sans" panose="020B0606030504020204" pitchFamily="34" charset="0"/>
              <a:ea typeface="DengXian" panose="02010600030101010101" pitchFamily="2" charset="-122"/>
            </a:endParaRPr>
          </a:p>
          <a:p>
            <a:r>
              <a:rPr lang="en-AU" sz="1200" dirty="0">
                <a:effectLst/>
                <a:latin typeface="Calibri" panose="020F0502020204030204" pitchFamily="34" charset="0"/>
                <a:ea typeface="DengXian" panose="02010600030101010101" pitchFamily="2" charset="-122"/>
              </a:rPr>
              <a:t>Deer </a:t>
            </a:r>
            <a:r>
              <a:rPr lang="en-AU" sz="1200" dirty="0">
                <a:solidFill>
                  <a:srgbClr val="191B26"/>
                </a:solidFill>
                <a:effectLst/>
                <a:latin typeface="Open Sans" panose="020B0606030504020204" pitchFamily="34" charset="0"/>
                <a:ea typeface="DengXian" panose="02010600030101010101" pitchFamily="2" charset="-122"/>
              </a:rPr>
              <a:t>image by </a:t>
            </a:r>
            <a:r>
              <a:rPr lang="en-AU" sz="1200" u="sng" dirty="0">
                <a:solidFill>
                  <a:srgbClr val="191B26"/>
                </a:solidFill>
                <a:effectLst/>
                <a:latin typeface="Open Sans" panose="020B0606030504020204" pitchFamily="34" charset="0"/>
                <a:ea typeface="DengXian" panose="02010600030101010101" pitchFamily="2" charset="-122"/>
                <a:hlinkClick r:id="rId5"/>
              </a:rPr>
              <a:t>652234</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6"/>
              </a:rPr>
              <a:t>Pixabay</a:t>
            </a:r>
            <a:endParaRPr lang="en-AU" sz="1200" u="sng" dirty="0">
              <a:solidFill>
                <a:srgbClr val="191B26"/>
              </a:solidFill>
              <a:effectLst/>
              <a:latin typeface="Open Sans" panose="020B0606030504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dirty="0">
                <a:solidFill>
                  <a:srgbClr val="191B26"/>
                </a:solidFill>
                <a:effectLst/>
                <a:latin typeface="Open Sans" panose="020B0606030504020204" pitchFamily="34" charset="0"/>
                <a:ea typeface="DengXian" panose="02010600030101010101" pitchFamily="2" charset="-122"/>
              </a:rPr>
              <a:t>Pig </a:t>
            </a:r>
            <a:r>
              <a:rPr lang="en-AU" sz="1200" u="sng" dirty="0">
                <a:solidFill>
                  <a:srgbClr val="191B26"/>
                </a:solidFill>
                <a:effectLst/>
                <a:latin typeface="Open Sans" panose="020B0606030504020204" pitchFamily="34" charset="0"/>
                <a:ea typeface="DengXian" panose="02010600030101010101" pitchFamily="2" charset="-122"/>
              </a:rPr>
              <a:t>i</a:t>
            </a:r>
            <a:r>
              <a:rPr lang="en-AU" sz="1200" dirty="0">
                <a:solidFill>
                  <a:srgbClr val="191B26"/>
                </a:solidFill>
                <a:effectLst/>
                <a:latin typeface="Open Sans" panose="020B0606030504020204" pitchFamily="34" charset="0"/>
                <a:ea typeface="DengXian" panose="02010600030101010101" pitchFamily="2" charset="-122"/>
              </a:rPr>
              <a:t>mage by </a:t>
            </a:r>
            <a:r>
              <a:rPr lang="en-AU" sz="1200" u="sng" dirty="0">
                <a:solidFill>
                  <a:srgbClr val="191B26"/>
                </a:solidFill>
                <a:effectLst/>
                <a:latin typeface="Open Sans" panose="020B0606030504020204" pitchFamily="34" charset="0"/>
                <a:ea typeface="DengXian" panose="02010600030101010101" pitchFamily="2" charset="-122"/>
                <a:hlinkClick r:id="rId7"/>
              </a:rPr>
              <a:t>Marion </a:t>
            </a:r>
            <a:r>
              <a:rPr lang="en-AU" sz="1200" u="sng" dirty="0" err="1">
                <a:solidFill>
                  <a:srgbClr val="191B26"/>
                </a:solidFill>
                <a:effectLst/>
                <a:latin typeface="Open Sans" panose="020B0606030504020204" pitchFamily="34" charset="0"/>
                <a:ea typeface="DengXian" panose="02010600030101010101" pitchFamily="2" charset="-122"/>
                <a:hlinkClick r:id="rId7"/>
              </a:rPr>
              <a:t>Streiff</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8"/>
              </a:rPr>
              <a:t>Pixabay</a:t>
            </a:r>
            <a:endParaRPr lang="en-AU" sz="1200" u="sng" dirty="0">
              <a:solidFill>
                <a:srgbClr val="191B26"/>
              </a:solidFill>
              <a:effectLst/>
              <a:latin typeface="Open Sans" panose="020B0606030504020204" pitchFamily="34" charset="0"/>
              <a:ea typeface="DengXian" panose="02010600030101010101" pitchFamily="2" charset="-122"/>
            </a:endParaRPr>
          </a:p>
          <a:p>
            <a:r>
              <a:rPr lang="en-AU" sz="1200" dirty="0">
                <a:effectLst/>
                <a:latin typeface="Calibri" panose="020F0502020204030204" pitchFamily="34" charset="0"/>
                <a:ea typeface="DengXian" panose="02010600030101010101" pitchFamily="2" charset="-122"/>
              </a:rPr>
              <a:t>Sheep </a:t>
            </a:r>
            <a:r>
              <a:rPr lang="en-AU" sz="1200" dirty="0">
                <a:solidFill>
                  <a:srgbClr val="191B26"/>
                </a:solidFill>
                <a:effectLst/>
                <a:latin typeface="Open Sans" panose="020B0606030504020204" pitchFamily="34" charset="0"/>
                <a:ea typeface="DengXian" panose="02010600030101010101" pitchFamily="2" charset="-122"/>
              </a:rPr>
              <a:t>image by </a:t>
            </a:r>
            <a:r>
              <a:rPr lang="en-AU" sz="1200" u="sng" dirty="0">
                <a:solidFill>
                  <a:srgbClr val="191B26"/>
                </a:solidFill>
                <a:effectLst/>
                <a:latin typeface="Open Sans" panose="020B0606030504020204" pitchFamily="34" charset="0"/>
                <a:ea typeface="DengXian" panose="02010600030101010101" pitchFamily="2" charset="-122"/>
                <a:hlinkClick r:id="rId9"/>
              </a:rPr>
              <a:t>12019</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10"/>
              </a:rPr>
              <a:t>Pixabay</a:t>
            </a:r>
            <a:endParaRPr lang="en-AU" sz="1200" u="sng" dirty="0">
              <a:solidFill>
                <a:srgbClr val="191B26"/>
              </a:solidFill>
              <a:effectLst/>
              <a:latin typeface="Open Sans" panose="020B0606030504020204" pitchFamily="34" charset="0"/>
              <a:ea typeface="DengXian" panose="02010600030101010101" pitchFamily="2" charset="-122"/>
            </a:endParaRPr>
          </a:p>
          <a:p>
            <a:r>
              <a:rPr lang="en-AU" sz="1200" dirty="0">
                <a:effectLst/>
                <a:latin typeface="Calibri" panose="020F0502020204030204" pitchFamily="34" charset="0"/>
                <a:ea typeface="DengXian" panose="02010600030101010101" pitchFamily="2" charset="-122"/>
              </a:rPr>
              <a:t>Alpaca </a:t>
            </a:r>
            <a:r>
              <a:rPr lang="en-AU" sz="1200" dirty="0">
                <a:solidFill>
                  <a:srgbClr val="191B26"/>
                </a:solidFill>
                <a:effectLst/>
                <a:latin typeface="Open Sans" panose="020B0606030504020204" pitchFamily="34" charset="0"/>
                <a:ea typeface="DengXian" panose="02010600030101010101" pitchFamily="2" charset="-122"/>
              </a:rPr>
              <a:t>image by </a:t>
            </a:r>
            <a:r>
              <a:rPr lang="en-AU" sz="1200" u="sng" dirty="0">
                <a:solidFill>
                  <a:srgbClr val="191B26"/>
                </a:solidFill>
                <a:effectLst/>
                <a:latin typeface="Open Sans" panose="020B0606030504020204" pitchFamily="34" charset="0"/>
                <a:ea typeface="DengXian" panose="02010600030101010101" pitchFamily="2" charset="-122"/>
                <a:hlinkClick r:id="rId11"/>
              </a:rPr>
              <a:t>Christel SAGNIEZ</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12"/>
              </a:rPr>
              <a:t>Pixabay</a:t>
            </a:r>
            <a:endParaRPr lang="en-AU" sz="1200" dirty="0">
              <a:effectLst/>
              <a:latin typeface="Calibri" panose="020F0502020204030204" pitchFamily="34" charset="0"/>
              <a:ea typeface="DengXia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198573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sz="1200" dirty="0">
                <a:solidFill>
                  <a:srgbClr val="191B26"/>
                </a:solidFill>
                <a:effectLst/>
                <a:latin typeface="Open Sans" panose="020B0606030504020204" pitchFamily="34" charset="0"/>
                <a:ea typeface="DengXian" panose="02010600030101010101" pitchFamily="2" charset="-122"/>
              </a:rPr>
              <a:t>Chicken image by </a:t>
            </a:r>
            <a:r>
              <a:rPr lang="en-AU" sz="1200" u="sng" dirty="0">
                <a:solidFill>
                  <a:srgbClr val="191B26"/>
                </a:solidFill>
                <a:effectLst/>
                <a:latin typeface="Open Sans" panose="020B0606030504020204" pitchFamily="34" charset="0"/>
                <a:ea typeface="DengXian" panose="02010600030101010101" pitchFamily="2" charset="-122"/>
                <a:hlinkClick r:id="rId3"/>
              </a:rPr>
              <a:t>Xuân </a:t>
            </a:r>
            <a:r>
              <a:rPr lang="en-AU" sz="1200" u="sng" dirty="0" err="1">
                <a:solidFill>
                  <a:srgbClr val="191B26"/>
                </a:solidFill>
                <a:effectLst/>
                <a:latin typeface="Open Sans" panose="020B0606030504020204" pitchFamily="34" charset="0"/>
                <a:ea typeface="DengXian" panose="02010600030101010101" pitchFamily="2" charset="-122"/>
                <a:hlinkClick r:id="rId3"/>
              </a:rPr>
              <a:t>Tuấn</a:t>
            </a:r>
            <a:r>
              <a:rPr lang="en-AU" sz="1200" u="sng" dirty="0">
                <a:solidFill>
                  <a:srgbClr val="191B26"/>
                </a:solidFill>
                <a:effectLst/>
                <a:latin typeface="Open Sans" panose="020B0606030504020204" pitchFamily="34" charset="0"/>
                <a:ea typeface="DengXian" panose="02010600030101010101" pitchFamily="2" charset="-122"/>
                <a:hlinkClick r:id="rId3"/>
              </a:rPr>
              <a:t> Anh </a:t>
            </a:r>
            <a:r>
              <a:rPr lang="en-AU" sz="1200" u="sng" dirty="0" err="1">
                <a:solidFill>
                  <a:srgbClr val="191B26"/>
                </a:solidFill>
                <a:effectLst/>
                <a:latin typeface="Open Sans" panose="020B0606030504020204" pitchFamily="34" charset="0"/>
                <a:ea typeface="DengXian" panose="02010600030101010101" pitchFamily="2" charset="-122"/>
                <a:hlinkClick r:id="rId3"/>
              </a:rPr>
              <a:t>Đặng</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4"/>
              </a:rPr>
              <a:t>Pixabay</a:t>
            </a:r>
            <a:endParaRPr lang="en-AU" sz="1200" u="sng" dirty="0">
              <a:solidFill>
                <a:srgbClr val="191B26"/>
              </a:solidFill>
              <a:effectLst/>
              <a:latin typeface="Open Sans" panose="020B0606030504020204" pitchFamily="34" charset="0"/>
              <a:ea typeface="DengXian" panose="02010600030101010101" pitchFamily="2" charset="-122"/>
            </a:endParaRPr>
          </a:p>
          <a:p>
            <a:r>
              <a:rPr lang="en-AU" sz="1200" dirty="0">
                <a:effectLst/>
                <a:latin typeface="Calibri" panose="020F0502020204030204" pitchFamily="34" charset="0"/>
                <a:ea typeface="DengXian" panose="02010600030101010101" pitchFamily="2" charset="-122"/>
              </a:rPr>
              <a:t>Deer </a:t>
            </a:r>
            <a:r>
              <a:rPr lang="en-AU" sz="1200" dirty="0">
                <a:solidFill>
                  <a:srgbClr val="191B26"/>
                </a:solidFill>
                <a:effectLst/>
                <a:latin typeface="Open Sans" panose="020B0606030504020204" pitchFamily="34" charset="0"/>
                <a:ea typeface="DengXian" panose="02010600030101010101" pitchFamily="2" charset="-122"/>
              </a:rPr>
              <a:t>image by </a:t>
            </a:r>
            <a:r>
              <a:rPr lang="en-AU" sz="1200" u="sng" dirty="0">
                <a:solidFill>
                  <a:srgbClr val="191B26"/>
                </a:solidFill>
                <a:effectLst/>
                <a:latin typeface="Open Sans" panose="020B0606030504020204" pitchFamily="34" charset="0"/>
                <a:ea typeface="DengXian" panose="02010600030101010101" pitchFamily="2" charset="-122"/>
                <a:hlinkClick r:id="rId5"/>
              </a:rPr>
              <a:t>652234</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6"/>
              </a:rPr>
              <a:t>Pixabay</a:t>
            </a:r>
            <a:endParaRPr lang="en-AU" sz="1200" u="sng" dirty="0">
              <a:solidFill>
                <a:srgbClr val="191B26"/>
              </a:solidFill>
              <a:effectLst/>
              <a:latin typeface="Open Sans" panose="020B0606030504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dirty="0">
                <a:solidFill>
                  <a:srgbClr val="191B26"/>
                </a:solidFill>
                <a:effectLst/>
                <a:latin typeface="Open Sans" panose="020B0606030504020204" pitchFamily="34" charset="0"/>
                <a:ea typeface="DengXian" panose="02010600030101010101" pitchFamily="2" charset="-122"/>
              </a:rPr>
              <a:t>Pig </a:t>
            </a:r>
            <a:r>
              <a:rPr lang="en-AU" sz="1200" u="sng" dirty="0">
                <a:solidFill>
                  <a:srgbClr val="191B26"/>
                </a:solidFill>
                <a:effectLst/>
                <a:latin typeface="Open Sans" panose="020B0606030504020204" pitchFamily="34" charset="0"/>
                <a:ea typeface="DengXian" panose="02010600030101010101" pitchFamily="2" charset="-122"/>
              </a:rPr>
              <a:t>i</a:t>
            </a:r>
            <a:r>
              <a:rPr lang="en-AU" sz="1200" dirty="0">
                <a:solidFill>
                  <a:srgbClr val="191B26"/>
                </a:solidFill>
                <a:effectLst/>
                <a:latin typeface="Open Sans" panose="020B0606030504020204" pitchFamily="34" charset="0"/>
                <a:ea typeface="DengXian" panose="02010600030101010101" pitchFamily="2" charset="-122"/>
              </a:rPr>
              <a:t>mage by </a:t>
            </a:r>
            <a:r>
              <a:rPr lang="en-AU" sz="1200" u="sng" dirty="0">
                <a:solidFill>
                  <a:srgbClr val="191B26"/>
                </a:solidFill>
                <a:effectLst/>
                <a:latin typeface="Open Sans" panose="020B0606030504020204" pitchFamily="34" charset="0"/>
                <a:ea typeface="DengXian" panose="02010600030101010101" pitchFamily="2" charset="-122"/>
                <a:hlinkClick r:id="rId7"/>
              </a:rPr>
              <a:t>Marion </a:t>
            </a:r>
            <a:r>
              <a:rPr lang="en-AU" sz="1200" u="sng" dirty="0" err="1">
                <a:solidFill>
                  <a:srgbClr val="191B26"/>
                </a:solidFill>
                <a:effectLst/>
                <a:latin typeface="Open Sans" panose="020B0606030504020204" pitchFamily="34" charset="0"/>
                <a:ea typeface="DengXian" panose="02010600030101010101" pitchFamily="2" charset="-122"/>
                <a:hlinkClick r:id="rId7"/>
              </a:rPr>
              <a:t>Streiff</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8"/>
              </a:rPr>
              <a:t>Pixabay</a:t>
            </a:r>
            <a:endParaRPr lang="en-AU" sz="1200" u="sng" dirty="0">
              <a:solidFill>
                <a:srgbClr val="191B26"/>
              </a:solidFill>
              <a:effectLst/>
              <a:latin typeface="Open Sans" panose="020B0606030504020204" pitchFamily="34" charset="0"/>
              <a:ea typeface="DengXian" panose="02010600030101010101" pitchFamily="2" charset="-122"/>
            </a:endParaRPr>
          </a:p>
          <a:p>
            <a:r>
              <a:rPr lang="en-AU" sz="1200" dirty="0">
                <a:effectLst/>
                <a:latin typeface="Calibri" panose="020F0502020204030204" pitchFamily="34" charset="0"/>
                <a:ea typeface="DengXian" panose="02010600030101010101" pitchFamily="2" charset="-122"/>
              </a:rPr>
              <a:t>Sheep </a:t>
            </a:r>
            <a:r>
              <a:rPr lang="en-AU" sz="1200" dirty="0">
                <a:solidFill>
                  <a:srgbClr val="191B26"/>
                </a:solidFill>
                <a:effectLst/>
                <a:latin typeface="Open Sans" panose="020B0606030504020204" pitchFamily="34" charset="0"/>
                <a:ea typeface="DengXian" panose="02010600030101010101" pitchFamily="2" charset="-122"/>
              </a:rPr>
              <a:t>image by </a:t>
            </a:r>
            <a:r>
              <a:rPr lang="en-AU" sz="1200" u="sng" dirty="0">
                <a:solidFill>
                  <a:srgbClr val="191B26"/>
                </a:solidFill>
                <a:effectLst/>
                <a:latin typeface="Open Sans" panose="020B0606030504020204" pitchFamily="34" charset="0"/>
                <a:ea typeface="DengXian" panose="02010600030101010101" pitchFamily="2" charset="-122"/>
                <a:hlinkClick r:id="rId9"/>
              </a:rPr>
              <a:t>12019</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10"/>
              </a:rPr>
              <a:t>Pixabay</a:t>
            </a:r>
            <a:endParaRPr lang="en-AU" sz="1200" u="sng" dirty="0">
              <a:solidFill>
                <a:srgbClr val="191B26"/>
              </a:solidFill>
              <a:effectLst/>
              <a:latin typeface="Open Sans" panose="020B0606030504020204" pitchFamily="34" charset="0"/>
              <a:ea typeface="DengXian" panose="02010600030101010101" pitchFamily="2" charset="-122"/>
            </a:endParaRPr>
          </a:p>
          <a:p>
            <a:r>
              <a:rPr lang="en-AU" sz="1200" dirty="0">
                <a:effectLst/>
                <a:latin typeface="Calibri" panose="020F0502020204030204" pitchFamily="34" charset="0"/>
                <a:ea typeface="DengXian" panose="02010600030101010101" pitchFamily="2" charset="-122"/>
              </a:rPr>
              <a:t>Alpaca </a:t>
            </a:r>
            <a:r>
              <a:rPr lang="en-AU" sz="1200" dirty="0">
                <a:solidFill>
                  <a:srgbClr val="191B26"/>
                </a:solidFill>
                <a:effectLst/>
                <a:latin typeface="Open Sans" panose="020B0606030504020204" pitchFamily="34" charset="0"/>
                <a:ea typeface="DengXian" panose="02010600030101010101" pitchFamily="2" charset="-122"/>
              </a:rPr>
              <a:t>image by </a:t>
            </a:r>
            <a:r>
              <a:rPr lang="en-AU" sz="1200" u="sng" dirty="0">
                <a:solidFill>
                  <a:srgbClr val="191B26"/>
                </a:solidFill>
                <a:effectLst/>
                <a:latin typeface="Open Sans" panose="020B0606030504020204" pitchFamily="34" charset="0"/>
                <a:ea typeface="DengXian" panose="02010600030101010101" pitchFamily="2" charset="-122"/>
                <a:hlinkClick r:id="rId11"/>
              </a:rPr>
              <a:t>Christel SAGNIEZ</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12"/>
              </a:rPr>
              <a:t>Pixabay</a:t>
            </a:r>
            <a:endParaRPr lang="en-AU" sz="1200" dirty="0">
              <a:effectLst/>
              <a:latin typeface="Calibri" panose="020F0502020204030204" pitchFamily="34" charset="0"/>
              <a:ea typeface="DengXia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37891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Images created using Canva</a:t>
            </a: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282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191B26"/>
                </a:solidFill>
                <a:effectLst/>
                <a:latin typeface="Open Sans" panose="020B0606030504020204" pitchFamily="34" charset="0"/>
                <a:ea typeface="DengXian" panose="02010600030101010101" pitchFamily="2" charset="-122"/>
              </a:rPr>
              <a:t>Chicken image by </a:t>
            </a:r>
            <a:r>
              <a:rPr lang="en-AU" sz="1200" u="sng" dirty="0">
                <a:solidFill>
                  <a:srgbClr val="191B26"/>
                </a:solidFill>
                <a:effectLst/>
                <a:latin typeface="Open Sans" panose="020B0606030504020204" pitchFamily="34" charset="0"/>
                <a:ea typeface="DengXian" panose="02010600030101010101" pitchFamily="2" charset="-122"/>
                <a:hlinkClick r:id="rId3"/>
              </a:rPr>
              <a:t>Xuân </a:t>
            </a:r>
            <a:r>
              <a:rPr lang="en-AU" sz="1200" u="sng" dirty="0" err="1">
                <a:solidFill>
                  <a:srgbClr val="191B26"/>
                </a:solidFill>
                <a:effectLst/>
                <a:latin typeface="Open Sans" panose="020B0606030504020204" pitchFamily="34" charset="0"/>
                <a:ea typeface="DengXian" panose="02010600030101010101" pitchFamily="2" charset="-122"/>
                <a:hlinkClick r:id="rId3"/>
              </a:rPr>
              <a:t>Tuấn</a:t>
            </a:r>
            <a:r>
              <a:rPr lang="en-AU" sz="1200" u="sng" dirty="0">
                <a:solidFill>
                  <a:srgbClr val="191B26"/>
                </a:solidFill>
                <a:effectLst/>
                <a:latin typeface="Open Sans" panose="020B0606030504020204" pitchFamily="34" charset="0"/>
                <a:ea typeface="DengXian" panose="02010600030101010101" pitchFamily="2" charset="-122"/>
                <a:hlinkClick r:id="rId3"/>
              </a:rPr>
              <a:t> Anh </a:t>
            </a:r>
            <a:r>
              <a:rPr lang="en-AU" sz="1200" u="sng" dirty="0" err="1">
                <a:solidFill>
                  <a:srgbClr val="191B26"/>
                </a:solidFill>
                <a:effectLst/>
                <a:latin typeface="Open Sans" panose="020B0606030504020204" pitchFamily="34" charset="0"/>
                <a:ea typeface="DengXian" panose="02010600030101010101" pitchFamily="2" charset="-122"/>
                <a:hlinkClick r:id="rId3"/>
              </a:rPr>
              <a:t>Đặng</a:t>
            </a:r>
            <a:r>
              <a:rPr lang="en-AU" sz="1200" dirty="0">
                <a:solidFill>
                  <a:srgbClr val="191B26"/>
                </a:solidFill>
                <a:effectLst/>
                <a:latin typeface="Open Sans" panose="020B0606030504020204" pitchFamily="34" charset="0"/>
                <a:ea typeface="DengXian" panose="02010600030101010101" pitchFamily="2" charset="-122"/>
              </a:rPr>
              <a:t> from </a:t>
            </a:r>
            <a:r>
              <a:rPr lang="en-AU" sz="1200" u="sng" dirty="0" err="1">
                <a:solidFill>
                  <a:srgbClr val="191B26"/>
                </a:solidFill>
                <a:effectLst/>
                <a:latin typeface="Open Sans" panose="020B0606030504020204" pitchFamily="34" charset="0"/>
                <a:ea typeface="DengXian" panose="02010600030101010101" pitchFamily="2" charset="-122"/>
                <a:hlinkClick r:id="rId4"/>
              </a:rPr>
              <a:t>Pixabay</a:t>
            </a:r>
            <a:endParaRPr lang="en-AU" sz="1200" u="sng" dirty="0">
              <a:solidFill>
                <a:srgbClr val="191B26"/>
              </a:solidFill>
              <a:effectLst/>
              <a:latin typeface="Open Sans" panose="020B0606030504020204" pitchFamily="34" charset="0"/>
              <a:ea typeface="DengXia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322926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Special offer images created using Canva</a:t>
            </a: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410110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12</a:t>
            </a:fld>
            <a:endParaRPr lang="en-AU"/>
          </a:p>
        </p:txBody>
      </p:sp>
    </p:spTree>
    <p:extLst>
      <p:ext uri="{BB962C8B-B14F-4D97-AF65-F5344CB8AC3E}">
        <p14:creationId xmlns:p14="http://schemas.microsoft.com/office/powerpoint/2010/main" val="312568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6.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2D92B23-2727-FD16-7723-ADF1C1123FD0}"/>
              </a:ext>
            </a:extLst>
          </p:cNvPr>
          <p:cNvSpPr>
            <a:spLocks noGrp="1"/>
          </p:cNvSpPr>
          <p:nvPr>
            <p:ph type="ctrTitle"/>
          </p:nvPr>
        </p:nvSpPr>
        <p:spPr>
          <a:xfrm>
            <a:off x="539552" y="1124744"/>
            <a:ext cx="7772400" cy="1470025"/>
          </a:xfrm>
        </p:spPr>
        <p:txBody>
          <a:bodyPr/>
          <a:lstStyle/>
          <a:p>
            <a:r>
              <a:rPr lang="en-AU" dirty="0"/>
              <a:t>Farm fence fractions warm-up</a:t>
            </a:r>
          </a:p>
        </p:txBody>
      </p:sp>
      <p:sp>
        <p:nvSpPr>
          <p:cNvPr id="2" name="Subtitle 1">
            <a:extLst>
              <a:ext uri="{FF2B5EF4-FFF2-40B4-BE49-F238E27FC236}">
                <a16:creationId xmlns:a16="http://schemas.microsoft.com/office/drawing/2014/main" id="{1A36E8FE-4A30-B913-0DB7-85B95468A5D4}"/>
              </a:ext>
            </a:extLst>
          </p:cNvPr>
          <p:cNvSpPr txBox="1">
            <a:spLocks noGrp="1"/>
          </p:cNvSpPr>
          <p:nvPr>
            <p:ph type="subTitle" idx="1"/>
          </p:nvPr>
        </p:nvSpPr>
        <p:spPr>
          <a:xfrm>
            <a:off x="1371600" y="3886200"/>
            <a:ext cx="6400800" cy="1752600"/>
          </a:xfrm>
          <a:prstGeom prst="rect">
            <a:avLst/>
          </a:prstGeom>
          <a:noFill/>
        </p:spPr>
        <p:txBody>
          <a:bodyPr wrap="square" rtlCol="0">
            <a:spAutoFit/>
          </a:bodyPr>
          <a:lstStyle/>
          <a:p>
            <a:pPr algn="ctr"/>
            <a:r>
              <a:rPr lang="en-AU" sz="2800" kern="0" dirty="0">
                <a:effectLst/>
                <a:ea typeface="Times New Roman" panose="02020603050405020304" pitchFamily="18" charset="0"/>
              </a:rPr>
              <a:t>The </a:t>
            </a:r>
            <a:r>
              <a:rPr lang="en-AU" sz="2800" b="1" kern="0" dirty="0">
                <a:effectLst/>
                <a:ea typeface="Times New Roman" panose="02020603050405020304" pitchFamily="18" charset="0"/>
              </a:rPr>
              <a:t>numerator</a:t>
            </a:r>
            <a:r>
              <a:rPr lang="en-AU" sz="2800" kern="0" dirty="0">
                <a:effectLst/>
                <a:ea typeface="Times New Roman" panose="02020603050405020304" pitchFamily="18" charset="0"/>
              </a:rPr>
              <a:t> is </a:t>
            </a:r>
          </a:p>
          <a:p>
            <a:pPr algn="ctr"/>
            <a:r>
              <a:rPr lang="en-AU" sz="2800" kern="0" dirty="0">
                <a:effectLst/>
                <a:ea typeface="Times New Roman" panose="02020603050405020304" pitchFamily="18" charset="0"/>
              </a:rPr>
              <a:t>always / sometimes / never </a:t>
            </a:r>
          </a:p>
          <a:p>
            <a:pPr algn="ctr"/>
            <a:r>
              <a:rPr lang="en-AU" sz="2800" kern="0" dirty="0">
                <a:effectLst/>
                <a:ea typeface="Times New Roman" panose="02020603050405020304" pitchFamily="18" charset="0"/>
              </a:rPr>
              <a:t>smaller than the </a:t>
            </a:r>
            <a:r>
              <a:rPr lang="en-AU" sz="2800" b="1" kern="0" dirty="0">
                <a:effectLst/>
                <a:ea typeface="Times New Roman" panose="02020603050405020304" pitchFamily="18" charset="0"/>
              </a:rPr>
              <a:t>denominator</a:t>
            </a:r>
            <a:r>
              <a:rPr lang="en-AU" sz="2800" kern="0" dirty="0">
                <a:effectLst/>
                <a:ea typeface="Times New Roman" panose="02020603050405020304" pitchFamily="18" charset="0"/>
              </a:rPr>
              <a:t>.</a:t>
            </a:r>
            <a:endParaRPr lang="en-AU" sz="4000" dirty="0"/>
          </a:p>
        </p:txBody>
      </p:sp>
      <p:sp>
        <p:nvSpPr>
          <p:cNvPr id="3" name="TextBox 2">
            <a:extLst>
              <a:ext uri="{FF2B5EF4-FFF2-40B4-BE49-F238E27FC236}">
                <a16:creationId xmlns:a16="http://schemas.microsoft.com/office/drawing/2014/main" id="{ED1F3B51-29E3-6632-5B62-98F8D715A462}"/>
              </a:ext>
            </a:extLst>
          </p:cNvPr>
          <p:cNvSpPr txBox="1"/>
          <p:nvPr/>
        </p:nvSpPr>
        <p:spPr>
          <a:xfrm>
            <a:off x="2444472" y="2594769"/>
            <a:ext cx="4506170" cy="584775"/>
          </a:xfrm>
          <a:prstGeom prst="rect">
            <a:avLst/>
          </a:prstGeom>
          <a:noFill/>
        </p:spPr>
        <p:txBody>
          <a:bodyPr wrap="none" rtlCol="0">
            <a:spAutoFit/>
          </a:bodyPr>
          <a:lstStyle/>
          <a:p>
            <a:r>
              <a:rPr lang="en-AU" sz="3200" dirty="0"/>
              <a:t>Always, sometimes, never</a:t>
            </a:r>
          </a:p>
        </p:txBody>
      </p:sp>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282C-937C-D547-B1FF-5830231C5824}"/>
              </a:ext>
            </a:extLst>
          </p:cNvPr>
          <p:cNvSpPr>
            <a:spLocks noGrp="1"/>
          </p:cNvSpPr>
          <p:nvPr>
            <p:ph type="title"/>
          </p:nvPr>
        </p:nvSpPr>
        <p:spPr/>
        <p:txBody>
          <a:bodyPr>
            <a:normAutofit fontScale="90000"/>
          </a:bodyPr>
          <a:lstStyle/>
          <a:p>
            <a:r>
              <a:rPr lang="en-AU" dirty="0"/>
              <a:t>Pricing the fencing (extension)</a:t>
            </a:r>
          </a:p>
        </p:txBody>
      </p:sp>
      <p:sp>
        <p:nvSpPr>
          <p:cNvPr id="4" name="TextBox 3">
            <a:extLst>
              <a:ext uri="{FF2B5EF4-FFF2-40B4-BE49-F238E27FC236}">
                <a16:creationId xmlns:a16="http://schemas.microsoft.com/office/drawing/2014/main" id="{A80BC04A-1DC0-4460-99F7-8DEAE9E5F623}"/>
              </a:ext>
            </a:extLst>
          </p:cNvPr>
          <p:cNvSpPr txBox="1"/>
          <p:nvPr/>
        </p:nvSpPr>
        <p:spPr>
          <a:xfrm>
            <a:off x="179790" y="1136200"/>
            <a:ext cx="8712689" cy="4909036"/>
          </a:xfrm>
          <a:prstGeom prst="rect">
            <a:avLst/>
          </a:prstGeom>
          <a:noFill/>
        </p:spPr>
        <p:txBody>
          <a:bodyPr wrap="square" rtlCol="0">
            <a:spAutoFit/>
          </a:bodyPr>
          <a:lstStyle/>
          <a:p>
            <a:pPr marL="342900" indent="-342900">
              <a:buFontTx/>
              <a:buAutoNum type="arabicParenR"/>
            </a:pPr>
            <a:r>
              <a:rPr lang="en-US" sz="2200" dirty="0"/>
              <a:t>At the hardware shop, fencing costs $100 per </a:t>
            </a:r>
            <a:r>
              <a:rPr lang="en-US" sz="2200" dirty="0" err="1"/>
              <a:t>metre</a:t>
            </a:r>
            <a:r>
              <a:rPr lang="en-US" sz="2200" dirty="0"/>
              <a:t>. Calculate the total cost of fencing the paddocks.</a:t>
            </a:r>
          </a:p>
          <a:p>
            <a:endParaRPr lang="en-US" sz="2200" dirty="0"/>
          </a:p>
          <a:p>
            <a:pPr marL="273050" indent="-273050"/>
            <a:r>
              <a:rPr lang="en-US" sz="2200" dirty="0"/>
              <a:t>2) There is a special deal available at the hardware shop and you can choose from two offers:</a:t>
            </a:r>
          </a:p>
          <a:p>
            <a:pPr lvl="2">
              <a:spcBef>
                <a:spcPts val="600"/>
              </a:spcBef>
            </a:pPr>
            <a:r>
              <a:rPr lang="en-US" sz="2200" b="1" dirty="0"/>
              <a:t>Offer A			Offer B	</a:t>
            </a:r>
            <a:r>
              <a:rPr lang="en-US" sz="2200" dirty="0"/>
              <a:t>	</a:t>
            </a:r>
          </a:p>
          <a:p>
            <a:pPr lvl="2"/>
            <a:endParaRPr lang="en-US" sz="2200" dirty="0"/>
          </a:p>
          <a:p>
            <a:pPr lvl="2"/>
            <a:endParaRPr lang="en-US" sz="2200" dirty="0"/>
          </a:p>
          <a:p>
            <a:pPr lvl="2"/>
            <a:endParaRPr lang="en-US" sz="2200" dirty="0"/>
          </a:p>
          <a:p>
            <a:pPr lvl="2"/>
            <a:endParaRPr lang="en-US" sz="2200" dirty="0"/>
          </a:p>
          <a:p>
            <a:pPr lvl="2"/>
            <a:endParaRPr lang="en-US" sz="2200" dirty="0"/>
          </a:p>
          <a:p>
            <a:pPr marL="730250" lvl="2" indent="-457200">
              <a:buAutoNum type="alphaLcParenR"/>
            </a:pPr>
            <a:r>
              <a:rPr lang="en-US" sz="2200" dirty="0"/>
              <a:t>Think of as many reasons as you can why Farmer Oz might choose Offer A or Offer B.</a:t>
            </a:r>
          </a:p>
          <a:p>
            <a:pPr marL="730250" lvl="2" indent="-457200">
              <a:buAutoNum type="alphaLcParenR"/>
            </a:pPr>
            <a:r>
              <a:rPr lang="en-US" sz="2200" dirty="0"/>
              <a:t>Which is the best deal?</a:t>
            </a:r>
          </a:p>
        </p:txBody>
      </p:sp>
      <p:pic>
        <p:nvPicPr>
          <p:cNvPr id="5" name="Picture 4" descr="2 special offer banner, one offering 25% discount and one offering 25% extra free.">
            <a:extLst>
              <a:ext uri="{FF2B5EF4-FFF2-40B4-BE49-F238E27FC236}">
                <a16:creationId xmlns:a16="http://schemas.microsoft.com/office/drawing/2014/main" id="{BD2FEA9F-AA8A-B039-2AA8-9327D9406DB9}"/>
              </a:ext>
            </a:extLst>
          </p:cNvPr>
          <p:cNvPicPr>
            <a:picLocks noChangeAspect="1"/>
          </p:cNvPicPr>
          <p:nvPr/>
        </p:nvPicPr>
        <p:blipFill>
          <a:blip r:embed="rId3"/>
          <a:stretch>
            <a:fillRect/>
          </a:stretch>
        </p:blipFill>
        <p:spPr>
          <a:xfrm>
            <a:off x="1494867" y="3300492"/>
            <a:ext cx="5015582" cy="1653727"/>
          </a:xfrm>
          <a:prstGeom prst="rect">
            <a:avLst/>
          </a:prstGeom>
        </p:spPr>
      </p:pic>
    </p:spTree>
    <p:extLst>
      <p:ext uri="{BB962C8B-B14F-4D97-AF65-F5344CB8AC3E}">
        <p14:creationId xmlns:p14="http://schemas.microsoft.com/office/powerpoint/2010/main" val="252076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12CF-10F6-ADA1-7901-272BE2F25B6F}"/>
              </a:ext>
            </a:extLst>
          </p:cNvPr>
          <p:cNvSpPr>
            <a:spLocks noGrp="1"/>
          </p:cNvSpPr>
          <p:nvPr>
            <p:ph type="title"/>
          </p:nvPr>
        </p:nvSpPr>
        <p:spPr/>
        <p:txBody>
          <a:bodyPr>
            <a:normAutofit fontScale="90000"/>
          </a:bodyPr>
          <a:lstStyle/>
          <a:p>
            <a:r>
              <a:rPr lang="en-AU" dirty="0"/>
              <a:t>Farm fence fractions exit ticket</a:t>
            </a:r>
          </a:p>
        </p:txBody>
      </p:sp>
      <p:sp>
        <p:nvSpPr>
          <p:cNvPr id="4" name="TextBox 3">
            <a:extLst>
              <a:ext uri="{FF2B5EF4-FFF2-40B4-BE49-F238E27FC236}">
                <a16:creationId xmlns:a16="http://schemas.microsoft.com/office/drawing/2014/main" id="{BAC0457F-F03B-5B18-7ADF-FD05755CEB1A}"/>
              </a:ext>
            </a:extLst>
          </p:cNvPr>
          <p:cNvSpPr txBox="1"/>
          <p:nvPr/>
        </p:nvSpPr>
        <p:spPr>
          <a:xfrm>
            <a:off x="661614" y="804890"/>
            <a:ext cx="8306628" cy="954107"/>
          </a:xfrm>
          <a:prstGeom prst="rect">
            <a:avLst/>
          </a:prstGeom>
          <a:noFill/>
        </p:spPr>
        <p:txBody>
          <a:bodyPr wrap="square" rtlCol="0">
            <a:spAutoFit/>
          </a:bodyPr>
          <a:lstStyle/>
          <a:p>
            <a:r>
              <a:rPr lang="en-AU" sz="2800" dirty="0"/>
              <a:t>Which one of these designs uses the most fencing? Prove your answer.</a:t>
            </a:r>
          </a:p>
        </p:txBody>
      </p:sp>
      <p:pic>
        <p:nvPicPr>
          <p:cNvPr id="5" name="Picture 4" descr="Legend&#10;Blue rod = 1&#10;Red rod = half&#10;yellow rod = quarter">
            <a:extLst>
              <a:ext uri="{FF2B5EF4-FFF2-40B4-BE49-F238E27FC236}">
                <a16:creationId xmlns:a16="http://schemas.microsoft.com/office/drawing/2014/main" id="{A3866EC3-231E-78FE-6FA1-BCCFC6AA50C9}"/>
              </a:ext>
            </a:extLst>
          </p:cNvPr>
          <p:cNvPicPr>
            <a:picLocks noChangeAspect="1"/>
          </p:cNvPicPr>
          <p:nvPr/>
        </p:nvPicPr>
        <p:blipFill>
          <a:blip r:embed="rId2"/>
          <a:stretch>
            <a:fillRect/>
          </a:stretch>
        </p:blipFill>
        <p:spPr>
          <a:xfrm>
            <a:off x="5358910" y="4618259"/>
            <a:ext cx="3699158" cy="1528825"/>
          </a:xfrm>
          <a:prstGeom prst="rect">
            <a:avLst/>
          </a:prstGeom>
        </p:spPr>
      </p:pic>
      <p:grpSp>
        <p:nvGrpSpPr>
          <p:cNvPr id="3" name="Group 2" descr="Farm fence made with three blue rods, one red rod and 6 yellow rods.">
            <a:extLst>
              <a:ext uri="{FF2B5EF4-FFF2-40B4-BE49-F238E27FC236}">
                <a16:creationId xmlns:a16="http://schemas.microsoft.com/office/drawing/2014/main" id="{B16F8627-4E1C-3E5B-8AD5-C0135639BA66}"/>
              </a:ext>
            </a:extLst>
          </p:cNvPr>
          <p:cNvGrpSpPr/>
          <p:nvPr/>
        </p:nvGrpSpPr>
        <p:grpSpPr>
          <a:xfrm>
            <a:off x="332115" y="1970924"/>
            <a:ext cx="3951994" cy="2344479"/>
            <a:chOff x="332115" y="1970924"/>
            <a:chExt cx="3951994" cy="2344479"/>
          </a:xfrm>
        </p:grpSpPr>
        <p:pic>
          <p:nvPicPr>
            <p:cNvPr id="6" name="Picture 5">
              <a:extLst>
                <a:ext uri="{FF2B5EF4-FFF2-40B4-BE49-F238E27FC236}">
                  <a16:creationId xmlns:a16="http://schemas.microsoft.com/office/drawing/2014/main" id="{26AD83A9-6C94-3C8D-3430-7A8E313793D5}"/>
                </a:ext>
              </a:extLst>
            </p:cNvPr>
            <p:cNvPicPr>
              <a:picLocks noChangeAspect="1"/>
            </p:cNvPicPr>
            <p:nvPr/>
          </p:nvPicPr>
          <p:blipFill>
            <a:blip r:embed="rId3"/>
            <a:stretch>
              <a:fillRect/>
            </a:stretch>
          </p:blipFill>
          <p:spPr>
            <a:xfrm>
              <a:off x="582607" y="1977023"/>
              <a:ext cx="2305414" cy="262256"/>
            </a:xfrm>
            <a:prstGeom prst="rect">
              <a:avLst/>
            </a:prstGeom>
          </p:spPr>
        </p:pic>
        <p:pic>
          <p:nvPicPr>
            <p:cNvPr id="7" name="Picture 6">
              <a:extLst>
                <a:ext uri="{FF2B5EF4-FFF2-40B4-BE49-F238E27FC236}">
                  <a16:creationId xmlns:a16="http://schemas.microsoft.com/office/drawing/2014/main" id="{9FAEEE3E-41B0-3150-4DB2-AD819ACE2F67}"/>
                </a:ext>
              </a:extLst>
            </p:cNvPr>
            <p:cNvPicPr>
              <a:picLocks noChangeAspect="1"/>
            </p:cNvPicPr>
            <p:nvPr/>
          </p:nvPicPr>
          <p:blipFill>
            <a:blip r:embed="rId4"/>
            <a:stretch>
              <a:fillRect/>
            </a:stretch>
          </p:blipFill>
          <p:spPr>
            <a:xfrm>
              <a:off x="2864055" y="1970924"/>
              <a:ext cx="1158806" cy="268355"/>
            </a:xfrm>
            <a:prstGeom prst="rect">
              <a:avLst/>
            </a:prstGeom>
          </p:spPr>
        </p:pic>
        <p:pic>
          <p:nvPicPr>
            <p:cNvPr id="8" name="Picture 7">
              <a:extLst>
                <a:ext uri="{FF2B5EF4-FFF2-40B4-BE49-F238E27FC236}">
                  <a16:creationId xmlns:a16="http://schemas.microsoft.com/office/drawing/2014/main" id="{2FC65B3F-ED6A-CD68-537A-11BCD17B33A1}"/>
                </a:ext>
              </a:extLst>
            </p:cNvPr>
            <p:cNvPicPr>
              <a:picLocks noChangeAspect="1"/>
            </p:cNvPicPr>
            <p:nvPr/>
          </p:nvPicPr>
          <p:blipFill>
            <a:blip r:embed="rId5"/>
            <a:stretch>
              <a:fillRect/>
            </a:stretch>
          </p:blipFill>
          <p:spPr>
            <a:xfrm>
              <a:off x="594371" y="4059246"/>
              <a:ext cx="579403" cy="256157"/>
            </a:xfrm>
            <a:prstGeom prst="rect">
              <a:avLst/>
            </a:prstGeom>
          </p:spPr>
        </p:pic>
        <p:pic>
          <p:nvPicPr>
            <p:cNvPr id="9" name="Picture 8">
              <a:extLst>
                <a:ext uri="{FF2B5EF4-FFF2-40B4-BE49-F238E27FC236}">
                  <a16:creationId xmlns:a16="http://schemas.microsoft.com/office/drawing/2014/main" id="{7E6092FF-28B3-1C93-0EE7-A8921768F466}"/>
                </a:ext>
              </a:extLst>
            </p:cNvPr>
            <p:cNvPicPr>
              <a:picLocks noChangeAspect="1"/>
            </p:cNvPicPr>
            <p:nvPr/>
          </p:nvPicPr>
          <p:blipFill>
            <a:blip r:embed="rId3"/>
            <a:stretch>
              <a:fillRect/>
            </a:stretch>
          </p:blipFill>
          <p:spPr>
            <a:xfrm rot="5400000">
              <a:off x="-689464" y="3002880"/>
              <a:ext cx="2305414" cy="262256"/>
            </a:xfrm>
            <a:prstGeom prst="rect">
              <a:avLst/>
            </a:prstGeom>
          </p:spPr>
        </p:pic>
        <p:pic>
          <p:nvPicPr>
            <p:cNvPr id="10" name="Picture 9">
              <a:extLst>
                <a:ext uri="{FF2B5EF4-FFF2-40B4-BE49-F238E27FC236}">
                  <a16:creationId xmlns:a16="http://schemas.microsoft.com/office/drawing/2014/main" id="{7AC3C463-3134-ED5C-CC20-3DB36362052B}"/>
                </a:ext>
              </a:extLst>
            </p:cNvPr>
            <p:cNvPicPr>
              <a:picLocks noChangeAspect="1"/>
            </p:cNvPicPr>
            <p:nvPr/>
          </p:nvPicPr>
          <p:blipFill>
            <a:blip r:embed="rId5"/>
            <a:stretch>
              <a:fillRect/>
            </a:stretch>
          </p:blipFill>
          <p:spPr>
            <a:xfrm>
              <a:off x="1161792" y="4059245"/>
              <a:ext cx="579403" cy="256157"/>
            </a:xfrm>
            <a:prstGeom prst="rect">
              <a:avLst/>
            </a:prstGeom>
          </p:spPr>
        </p:pic>
        <p:pic>
          <p:nvPicPr>
            <p:cNvPr id="11" name="Picture 10">
              <a:extLst>
                <a:ext uri="{FF2B5EF4-FFF2-40B4-BE49-F238E27FC236}">
                  <a16:creationId xmlns:a16="http://schemas.microsoft.com/office/drawing/2014/main" id="{A68BD4FB-76EC-E06B-F833-FAB10D6B319F}"/>
                </a:ext>
              </a:extLst>
            </p:cNvPr>
            <p:cNvPicPr>
              <a:picLocks noChangeAspect="1"/>
            </p:cNvPicPr>
            <p:nvPr/>
          </p:nvPicPr>
          <p:blipFill>
            <a:blip r:embed="rId5"/>
            <a:stretch>
              <a:fillRect/>
            </a:stretch>
          </p:blipFill>
          <p:spPr>
            <a:xfrm>
              <a:off x="1729213" y="4059245"/>
              <a:ext cx="579403" cy="256157"/>
            </a:xfrm>
            <a:prstGeom prst="rect">
              <a:avLst/>
            </a:prstGeom>
          </p:spPr>
        </p:pic>
        <p:pic>
          <p:nvPicPr>
            <p:cNvPr id="12" name="Picture 11">
              <a:extLst>
                <a:ext uri="{FF2B5EF4-FFF2-40B4-BE49-F238E27FC236}">
                  <a16:creationId xmlns:a16="http://schemas.microsoft.com/office/drawing/2014/main" id="{3FA506CC-D876-7E3E-84A7-8106EEE79C82}"/>
                </a:ext>
              </a:extLst>
            </p:cNvPr>
            <p:cNvPicPr>
              <a:picLocks noChangeAspect="1"/>
            </p:cNvPicPr>
            <p:nvPr/>
          </p:nvPicPr>
          <p:blipFill>
            <a:blip r:embed="rId5"/>
            <a:stretch>
              <a:fillRect/>
            </a:stretch>
          </p:blipFill>
          <p:spPr>
            <a:xfrm>
              <a:off x="2313690" y="4059244"/>
              <a:ext cx="579403" cy="256157"/>
            </a:xfrm>
            <a:prstGeom prst="rect">
              <a:avLst/>
            </a:prstGeom>
          </p:spPr>
        </p:pic>
        <p:pic>
          <p:nvPicPr>
            <p:cNvPr id="13" name="Picture 12">
              <a:extLst>
                <a:ext uri="{FF2B5EF4-FFF2-40B4-BE49-F238E27FC236}">
                  <a16:creationId xmlns:a16="http://schemas.microsoft.com/office/drawing/2014/main" id="{E4B92871-DDCB-3886-5CCB-2BAE02D4F086}"/>
                </a:ext>
              </a:extLst>
            </p:cNvPr>
            <p:cNvPicPr>
              <a:picLocks noChangeAspect="1"/>
            </p:cNvPicPr>
            <p:nvPr/>
          </p:nvPicPr>
          <p:blipFill>
            <a:blip r:embed="rId5"/>
            <a:stretch>
              <a:fillRect/>
            </a:stretch>
          </p:blipFill>
          <p:spPr>
            <a:xfrm>
              <a:off x="2887011" y="4059244"/>
              <a:ext cx="579403" cy="256157"/>
            </a:xfrm>
            <a:prstGeom prst="rect">
              <a:avLst/>
            </a:prstGeom>
          </p:spPr>
        </p:pic>
        <p:pic>
          <p:nvPicPr>
            <p:cNvPr id="14" name="Picture 13">
              <a:extLst>
                <a:ext uri="{FF2B5EF4-FFF2-40B4-BE49-F238E27FC236}">
                  <a16:creationId xmlns:a16="http://schemas.microsoft.com/office/drawing/2014/main" id="{E5D33663-965D-1BD4-C01E-414C1E8E2C88}"/>
                </a:ext>
              </a:extLst>
            </p:cNvPr>
            <p:cNvPicPr>
              <a:picLocks noChangeAspect="1"/>
            </p:cNvPicPr>
            <p:nvPr/>
          </p:nvPicPr>
          <p:blipFill>
            <a:blip r:embed="rId5"/>
            <a:stretch>
              <a:fillRect/>
            </a:stretch>
          </p:blipFill>
          <p:spPr>
            <a:xfrm>
              <a:off x="3460009" y="4059244"/>
              <a:ext cx="579403" cy="256157"/>
            </a:xfrm>
            <a:prstGeom prst="rect">
              <a:avLst/>
            </a:prstGeom>
          </p:spPr>
        </p:pic>
        <p:pic>
          <p:nvPicPr>
            <p:cNvPr id="15" name="Picture 14">
              <a:extLst>
                <a:ext uri="{FF2B5EF4-FFF2-40B4-BE49-F238E27FC236}">
                  <a16:creationId xmlns:a16="http://schemas.microsoft.com/office/drawing/2014/main" id="{3B374362-681B-4070-8361-BB90CD7A3E57}"/>
                </a:ext>
              </a:extLst>
            </p:cNvPr>
            <p:cNvPicPr>
              <a:picLocks noChangeAspect="1"/>
            </p:cNvPicPr>
            <p:nvPr/>
          </p:nvPicPr>
          <p:blipFill>
            <a:blip r:embed="rId3"/>
            <a:stretch>
              <a:fillRect/>
            </a:stretch>
          </p:blipFill>
          <p:spPr>
            <a:xfrm rot="5400000">
              <a:off x="3000274" y="3018134"/>
              <a:ext cx="2305414" cy="262256"/>
            </a:xfrm>
            <a:prstGeom prst="rect">
              <a:avLst/>
            </a:prstGeom>
          </p:spPr>
        </p:pic>
      </p:grpSp>
      <p:sp>
        <p:nvSpPr>
          <p:cNvPr id="28" name="TextBox 27">
            <a:extLst>
              <a:ext uri="{FF2B5EF4-FFF2-40B4-BE49-F238E27FC236}">
                <a16:creationId xmlns:a16="http://schemas.microsoft.com/office/drawing/2014/main" id="{14B794F4-68B1-DD45-6134-361F8A6ED28A}"/>
              </a:ext>
            </a:extLst>
          </p:cNvPr>
          <p:cNvSpPr txBox="1"/>
          <p:nvPr/>
        </p:nvSpPr>
        <p:spPr>
          <a:xfrm>
            <a:off x="1644392" y="3092217"/>
            <a:ext cx="1043876" cy="369332"/>
          </a:xfrm>
          <a:prstGeom prst="rect">
            <a:avLst/>
          </a:prstGeom>
          <a:noFill/>
        </p:spPr>
        <p:txBody>
          <a:bodyPr wrap="none" rtlCol="0">
            <a:spAutoFit/>
          </a:bodyPr>
          <a:lstStyle/>
          <a:p>
            <a:r>
              <a:rPr lang="en-AU" dirty="0"/>
              <a:t>Design 1.</a:t>
            </a:r>
          </a:p>
        </p:txBody>
      </p:sp>
      <p:grpSp>
        <p:nvGrpSpPr>
          <p:cNvPr id="30" name="Group 29" descr="Farm fence made with eight yellow rods and four red rods.">
            <a:extLst>
              <a:ext uri="{FF2B5EF4-FFF2-40B4-BE49-F238E27FC236}">
                <a16:creationId xmlns:a16="http://schemas.microsoft.com/office/drawing/2014/main" id="{6953A84B-DC04-5E1A-8FD1-93D84D4EB4A1}"/>
              </a:ext>
            </a:extLst>
          </p:cNvPr>
          <p:cNvGrpSpPr/>
          <p:nvPr/>
        </p:nvGrpSpPr>
        <p:grpSpPr>
          <a:xfrm>
            <a:off x="5667454" y="1828990"/>
            <a:ext cx="2891850" cy="2311224"/>
            <a:chOff x="5667454" y="1828990"/>
            <a:chExt cx="2891850" cy="2311224"/>
          </a:xfrm>
        </p:grpSpPr>
        <p:pic>
          <p:nvPicPr>
            <p:cNvPr id="16" name="Picture 15">
              <a:extLst>
                <a:ext uri="{FF2B5EF4-FFF2-40B4-BE49-F238E27FC236}">
                  <a16:creationId xmlns:a16="http://schemas.microsoft.com/office/drawing/2014/main" id="{4E15858E-E8BA-38FC-9876-F2AAC207BBA4}"/>
                </a:ext>
              </a:extLst>
            </p:cNvPr>
            <p:cNvPicPr>
              <a:picLocks noChangeAspect="1"/>
            </p:cNvPicPr>
            <p:nvPr/>
          </p:nvPicPr>
          <p:blipFill>
            <a:blip r:embed="rId4"/>
            <a:stretch>
              <a:fillRect/>
            </a:stretch>
          </p:blipFill>
          <p:spPr>
            <a:xfrm>
              <a:off x="6531125" y="1837929"/>
              <a:ext cx="1158806" cy="268355"/>
            </a:xfrm>
            <a:prstGeom prst="rect">
              <a:avLst/>
            </a:prstGeom>
          </p:spPr>
        </p:pic>
        <p:pic>
          <p:nvPicPr>
            <p:cNvPr id="17" name="Picture 16">
              <a:extLst>
                <a:ext uri="{FF2B5EF4-FFF2-40B4-BE49-F238E27FC236}">
                  <a16:creationId xmlns:a16="http://schemas.microsoft.com/office/drawing/2014/main" id="{67A3B236-57B2-C0A4-6691-573C991F8F80}"/>
                </a:ext>
              </a:extLst>
            </p:cNvPr>
            <p:cNvPicPr>
              <a:picLocks noChangeAspect="1"/>
            </p:cNvPicPr>
            <p:nvPr/>
          </p:nvPicPr>
          <p:blipFill>
            <a:blip r:embed="rId4"/>
            <a:stretch>
              <a:fillRect/>
            </a:stretch>
          </p:blipFill>
          <p:spPr>
            <a:xfrm>
              <a:off x="6515213" y="3871859"/>
              <a:ext cx="1158806" cy="268355"/>
            </a:xfrm>
            <a:prstGeom prst="rect">
              <a:avLst/>
            </a:prstGeom>
          </p:spPr>
        </p:pic>
        <p:pic>
          <p:nvPicPr>
            <p:cNvPr id="18" name="Picture 17">
              <a:extLst>
                <a:ext uri="{FF2B5EF4-FFF2-40B4-BE49-F238E27FC236}">
                  <a16:creationId xmlns:a16="http://schemas.microsoft.com/office/drawing/2014/main" id="{15E0855E-3947-4E7B-090B-B09C3F719D04}"/>
                </a:ext>
              </a:extLst>
            </p:cNvPr>
            <p:cNvPicPr>
              <a:picLocks noChangeAspect="1"/>
            </p:cNvPicPr>
            <p:nvPr/>
          </p:nvPicPr>
          <p:blipFill>
            <a:blip r:embed="rId4"/>
            <a:stretch>
              <a:fillRect/>
            </a:stretch>
          </p:blipFill>
          <p:spPr>
            <a:xfrm rot="5400000">
              <a:off x="5222229" y="2834548"/>
              <a:ext cx="1158806" cy="268355"/>
            </a:xfrm>
            <a:prstGeom prst="rect">
              <a:avLst/>
            </a:prstGeom>
          </p:spPr>
        </p:pic>
        <p:pic>
          <p:nvPicPr>
            <p:cNvPr id="19" name="Picture 18">
              <a:extLst>
                <a:ext uri="{FF2B5EF4-FFF2-40B4-BE49-F238E27FC236}">
                  <a16:creationId xmlns:a16="http://schemas.microsoft.com/office/drawing/2014/main" id="{C7CF6F21-7715-0FC2-D92F-A2C0067C69DE}"/>
                </a:ext>
              </a:extLst>
            </p:cNvPr>
            <p:cNvPicPr>
              <a:picLocks noChangeAspect="1"/>
            </p:cNvPicPr>
            <p:nvPr/>
          </p:nvPicPr>
          <p:blipFill>
            <a:blip r:embed="rId4"/>
            <a:stretch>
              <a:fillRect/>
            </a:stretch>
          </p:blipFill>
          <p:spPr>
            <a:xfrm rot="5400000">
              <a:off x="7845724" y="2822961"/>
              <a:ext cx="1158806" cy="268355"/>
            </a:xfrm>
            <a:prstGeom prst="rect">
              <a:avLst/>
            </a:prstGeom>
          </p:spPr>
        </p:pic>
        <p:pic>
          <p:nvPicPr>
            <p:cNvPr id="20" name="Picture 19">
              <a:extLst>
                <a:ext uri="{FF2B5EF4-FFF2-40B4-BE49-F238E27FC236}">
                  <a16:creationId xmlns:a16="http://schemas.microsoft.com/office/drawing/2014/main" id="{05ECFED5-6437-2E97-F0CD-AED3F1BCEDC7}"/>
                </a:ext>
              </a:extLst>
            </p:cNvPr>
            <p:cNvPicPr>
              <a:picLocks noChangeAspect="1"/>
            </p:cNvPicPr>
            <p:nvPr/>
          </p:nvPicPr>
          <p:blipFill>
            <a:blip r:embed="rId5"/>
            <a:stretch>
              <a:fillRect/>
            </a:stretch>
          </p:blipFill>
          <p:spPr>
            <a:xfrm>
              <a:off x="5935810" y="2380320"/>
              <a:ext cx="579403" cy="256157"/>
            </a:xfrm>
            <a:prstGeom prst="rect">
              <a:avLst/>
            </a:prstGeom>
          </p:spPr>
        </p:pic>
        <p:pic>
          <p:nvPicPr>
            <p:cNvPr id="21" name="Picture 20">
              <a:extLst>
                <a:ext uri="{FF2B5EF4-FFF2-40B4-BE49-F238E27FC236}">
                  <a16:creationId xmlns:a16="http://schemas.microsoft.com/office/drawing/2014/main" id="{96B739D8-F590-03B5-A512-7E7DE11A4AA3}"/>
                </a:ext>
              </a:extLst>
            </p:cNvPr>
            <p:cNvPicPr>
              <a:picLocks noChangeAspect="1"/>
            </p:cNvPicPr>
            <p:nvPr/>
          </p:nvPicPr>
          <p:blipFill>
            <a:blip r:embed="rId5"/>
            <a:stretch>
              <a:fillRect/>
            </a:stretch>
          </p:blipFill>
          <p:spPr>
            <a:xfrm rot="5400000">
              <a:off x="6127330" y="1990613"/>
              <a:ext cx="579403" cy="256157"/>
            </a:xfrm>
            <a:prstGeom prst="rect">
              <a:avLst/>
            </a:prstGeom>
          </p:spPr>
        </p:pic>
        <p:pic>
          <p:nvPicPr>
            <p:cNvPr id="22" name="Picture 21">
              <a:extLst>
                <a:ext uri="{FF2B5EF4-FFF2-40B4-BE49-F238E27FC236}">
                  <a16:creationId xmlns:a16="http://schemas.microsoft.com/office/drawing/2014/main" id="{F9B37923-B907-3A12-83F1-CF78E9164944}"/>
                </a:ext>
              </a:extLst>
            </p:cNvPr>
            <p:cNvPicPr>
              <a:picLocks noChangeAspect="1"/>
            </p:cNvPicPr>
            <p:nvPr/>
          </p:nvPicPr>
          <p:blipFill>
            <a:blip r:embed="rId5"/>
            <a:stretch>
              <a:fillRect/>
            </a:stretch>
          </p:blipFill>
          <p:spPr>
            <a:xfrm rot="16200000">
              <a:off x="7527965" y="1999552"/>
              <a:ext cx="579403" cy="256157"/>
            </a:xfrm>
            <a:prstGeom prst="rect">
              <a:avLst/>
            </a:prstGeom>
          </p:spPr>
        </p:pic>
        <p:pic>
          <p:nvPicPr>
            <p:cNvPr id="23" name="Picture 22">
              <a:extLst>
                <a:ext uri="{FF2B5EF4-FFF2-40B4-BE49-F238E27FC236}">
                  <a16:creationId xmlns:a16="http://schemas.microsoft.com/office/drawing/2014/main" id="{62A99472-98C9-E566-4E4A-267B6E1EFE74}"/>
                </a:ext>
              </a:extLst>
            </p:cNvPr>
            <p:cNvPicPr>
              <a:picLocks noChangeAspect="1"/>
            </p:cNvPicPr>
            <p:nvPr/>
          </p:nvPicPr>
          <p:blipFill>
            <a:blip r:embed="rId5"/>
            <a:stretch>
              <a:fillRect/>
            </a:stretch>
          </p:blipFill>
          <p:spPr>
            <a:xfrm>
              <a:off x="7770457" y="2425109"/>
              <a:ext cx="579403" cy="256157"/>
            </a:xfrm>
            <a:prstGeom prst="rect">
              <a:avLst/>
            </a:prstGeom>
          </p:spPr>
        </p:pic>
        <p:pic>
          <p:nvPicPr>
            <p:cNvPr id="24" name="Picture 23">
              <a:extLst>
                <a:ext uri="{FF2B5EF4-FFF2-40B4-BE49-F238E27FC236}">
                  <a16:creationId xmlns:a16="http://schemas.microsoft.com/office/drawing/2014/main" id="{C809E0B9-0692-3DE1-BEF2-CD56B0471D6F}"/>
                </a:ext>
              </a:extLst>
            </p:cNvPr>
            <p:cNvPicPr>
              <a:picLocks noChangeAspect="1"/>
            </p:cNvPicPr>
            <p:nvPr/>
          </p:nvPicPr>
          <p:blipFill>
            <a:blip r:embed="rId5"/>
            <a:stretch>
              <a:fillRect/>
            </a:stretch>
          </p:blipFill>
          <p:spPr>
            <a:xfrm>
              <a:off x="5928702" y="3300958"/>
              <a:ext cx="579403" cy="256157"/>
            </a:xfrm>
            <a:prstGeom prst="rect">
              <a:avLst/>
            </a:prstGeom>
          </p:spPr>
        </p:pic>
        <p:pic>
          <p:nvPicPr>
            <p:cNvPr id="25" name="Picture 24">
              <a:extLst>
                <a:ext uri="{FF2B5EF4-FFF2-40B4-BE49-F238E27FC236}">
                  <a16:creationId xmlns:a16="http://schemas.microsoft.com/office/drawing/2014/main" id="{748119C9-553D-9CCE-6B31-A6036C081752}"/>
                </a:ext>
              </a:extLst>
            </p:cNvPr>
            <p:cNvPicPr>
              <a:picLocks noChangeAspect="1"/>
            </p:cNvPicPr>
            <p:nvPr/>
          </p:nvPicPr>
          <p:blipFill>
            <a:blip r:embed="rId5"/>
            <a:stretch>
              <a:fillRect/>
            </a:stretch>
          </p:blipFill>
          <p:spPr>
            <a:xfrm>
              <a:off x="7706375" y="3311023"/>
              <a:ext cx="579403" cy="256157"/>
            </a:xfrm>
            <a:prstGeom prst="rect">
              <a:avLst/>
            </a:prstGeom>
          </p:spPr>
        </p:pic>
        <p:pic>
          <p:nvPicPr>
            <p:cNvPr id="26" name="Picture 25">
              <a:extLst>
                <a:ext uri="{FF2B5EF4-FFF2-40B4-BE49-F238E27FC236}">
                  <a16:creationId xmlns:a16="http://schemas.microsoft.com/office/drawing/2014/main" id="{463FB945-379D-79F9-3303-1965335EE1D5}"/>
                </a:ext>
              </a:extLst>
            </p:cNvPr>
            <p:cNvPicPr>
              <a:picLocks noChangeAspect="1"/>
            </p:cNvPicPr>
            <p:nvPr/>
          </p:nvPicPr>
          <p:blipFill>
            <a:blip r:embed="rId5"/>
            <a:stretch>
              <a:fillRect/>
            </a:stretch>
          </p:blipFill>
          <p:spPr>
            <a:xfrm rot="5400000">
              <a:off x="6346482" y="3465722"/>
              <a:ext cx="579403" cy="256157"/>
            </a:xfrm>
            <a:prstGeom prst="rect">
              <a:avLst/>
            </a:prstGeom>
          </p:spPr>
        </p:pic>
        <p:pic>
          <p:nvPicPr>
            <p:cNvPr id="27" name="Picture 26">
              <a:extLst>
                <a:ext uri="{FF2B5EF4-FFF2-40B4-BE49-F238E27FC236}">
                  <a16:creationId xmlns:a16="http://schemas.microsoft.com/office/drawing/2014/main" id="{C1AD793D-91FB-A6B1-3DA0-6B69A7EAA6A9}"/>
                </a:ext>
              </a:extLst>
            </p:cNvPr>
            <p:cNvPicPr>
              <a:picLocks noChangeAspect="1"/>
            </p:cNvPicPr>
            <p:nvPr/>
          </p:nvPicPr>
          <p:blipFill>
            <a:blip r:embed="rId5"/>
            <a:stretch>
              <a:fillRect/>
            </a:stretch>
          </p:blipFill>
          <p:spPr>
            <a:xfrm rot="5400000">
              <a:off x="7283424" y="3492593"/>
              <a:ext cx="579403" cy="256157"/>
            </a:xfrm>
            <a:prstGeom prst="rect">
              <a:avLst/>
            </a:prstGeom>
          </p:spPr>
        </p:pic>
      </p:grpSp>
      <p:sp>
        <p:nvSpPr>
          <p:cNvPr id="29" name="TextBox 28">
            <a:extLst>
              <a:ext uri="{FF2B5EF4-FFF2-40B4-BE49-F238E27FC236}">
                <a16:creationId xmlns:a16="http://schemas.microsoft.com/office/drawing/2014/main" id="{F90ADE91-416D-BED3-32AD-BD232D20E7A3}"/>
              </a:ext>
            </a:extLst>
          </p:cNvPr>
          <p:cNvSpPr txBox="1"/>
          <p:nvPr/>
        </p:nvSpPr>
        <p:spPr>
          <a:xfrm>
            <a:off x="6456302" y="2748531"/>
            <a:ext cx="1043876" cy="369332"/>
          </a:xfrm>
          <a:prstGeom prst="rect">
            <a:avLst/>
          </a:prstGeom>
          <a:noFill/>
        </p:spPr>
        <p:txBody>
          <a:bodyPr wrap="none" rtlCol="0">
            <a:spAutoFit/>
          </a:bodyPr>
          <a:lstStyle/>
          <a:p>
            <a:r>
              <a:rPr lang="en-AU" dirty="0"/>
              <a:t>Design 2.</a:t>
            </a:r>
          </a:p>
        </p:txBody>
      </p:sp>
    </p:spTree>
    <p:extLst>
      <p:ext uri="{BB962C8B-B14F-4D97-AF65-F5344CB8AC3E}">
        <p14:creationId xmlns:p14="http://schemas.microsoft.com/office/powerpoint/2010/main" val="411229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32DA-9677-7161-E6CA-BEFB33945375}"/>
              </a:ext>
            </a:extLst>
          </p:cNvPr>
          <p:cNvSpPr>
            <a:spLocks noGrp="1"/>
          </p:cNvSpPr>
          <p:nvPr>
            <p:ph type="title"/>
          </p:nvPr>
        </p:nvSpPr>
        <p:spPr/>
        <p:txBody>
          <a:bodyPr>
            <a:normAutofit fontScale="90000"/>
          </a:bodyPr>
          <a:lstStyle/>
          <a:p>
            <a:r>
              <a:rPr lang="en-AU" dirty="0"/>
              <a:t>Teachers’ notes</a:t>
            </a:r>
          </a:p>
        </p:txBody>
      </p:sp>
      <p:sp>
        <p:nvSpPr>
          <p:cNvPr id="4" name="TextBox 3">
            <a:extLst>
              <a:ext uri="{FF2B5EF4-FFF2-40B4-BE49-F238E27FC236}">
                <a16:creationId xmlns:a16="http://schemas.microsoft.com/office/drawing/2014/main" id="{1577A579-978D-E445-D6B1-FBA93012D258}"/>
              </a:ext>
            </a:extLst>
          </p:cNvPr>
          <p:cNvSpPr txBox="1"/>
          <p:nvPr/>
        </p:nvSpPr>
        <p:spPr>
          <a:xfrm>
            <a:off x="216320" y="826701"/>
            <a:ext cx="8640960" cy="5170646"/>
          </a:xfrm>
          <a:prstGeom prst="rect">
            <a:avLst/>
          </a:prstGeom>
          <a:noFill/>
        </p:spPr>
        <p:txBody>
          <a:bodyPr wrap="square">
            <a:spAutoFit/>
          </a:bodyPr>
          <a:lstStyle/>
          <a:p>
            <a:r>
              <a:rPr lang="en-US" sz="1500" b="0" i="0" dirty="0">
                <a:solidFill>
                  <a:srgbClr val="374151"/>
                </a:solidFill>
                <a:effectLst/>
                <a:latin typeface="Söhne"/>
              </a:rPr>
              <a:t>Sullivan and Lilburn (2015) state that ‘good’ questions are those which:</a:t>
            </a:r>
          </a:p>
          <a:p>
            <a:pPr marL="228600" indent="-228600">
              <a:buAutoNum type="arabicPeriod"/>
            </a:pPr>
            <a:r>
              <a:rPr lang="en-US" sz="1500" dirty="0">
                <a:solidFill>
                  <a:srgbClr val="374151"/>
                </a:solidFill>
                <a:latin typeface="Söhne"/>
              </a:rPr>
              <a:t>r</a:t>
            </a:r>
            <a:r>
              <a:rPr lang="en-US" sz="1500" b="0" i="0" dirty="0">
                <a:solidFill>
                  <a:srgbClr val="374151"/>
                </a:solidFill>
                <a:effectLst/>
                <a:latin typeface="Söhne"/>
              </a:rPr>
              <a:t>equire more than remembering a fact or reproducing a skill</a:t>
            </a:r>
          </a:p>
          <a:p>
            <a:pPr marL="228600" indent="-228600">
              <a:buAutoNum type="arabicPeriod"/>
            </a:pPr>
            <a:r>
              <a:rPr lang="en-US" sz="1500" dirty="0">
                <a:solidFill>
                  <a:srgbClr val="374151"/>
                </a:solidFill>
                <a:latin typeface="Söhne"/>
              </a:rPr>
              <a:t>s</a:t>
            </a:r>
            <a:r>
              <a:rPr lang="en-US" sz="1500" b="0" i="0" dirty="0">
                <a:solidFill>
                  <a:srgbClr val="374151"/>
                </a:solidFill>
                <a:effectLst/>
                <a:latin typeface="Söhne"/>
              </a:rPr>
              <a:t>tudents can learn by answering the questions, and the teacher learns about each student from the attempt</a:t>
            </a:r>
          </a:p>
          <a:p>
            <a:pPr marL="228600" indent="-228600">
              <a:buAutoNum type="arabicPeriod"/>
            </a:pPr>
            <a:r>
              <a:rPr lang="en-US" sz="1500" dirty="0">
                <a:solidFill>
                  <a:srgbClr val="374151"/>
                </a:solidFill>
                <a:latin typeface="Söhne"/>
              </a:rPr>
              <a:t>t</a:t>
            </a:r>
            <a:r>
              <a:rPr lang="en-US" sz="1500" b="0" i="0" dirty="0">
                <a:solidFill>
                  <a:srgbClr val="374151"/>
                </a:solidFill>
                <a:effectLst/>
                <a:latin typeface="Söhne"/>
              </a:rPr>
              <a:t>here may be several acceptable answers.</a:t>
            </a:r>
          </a:p>
          <a:p>
            <a:endParaRPr lang="en-US" sz="1500" b="0" i="0" dirty="0">
              <a:solidFill>
                <a:srgbClr val="374151"/>
              </a:solidFill>
              <a:effectLst/>
              <a:latin typeface="Söhne"/>
            </a:endParaRPr>
          </a:p>
          <a:p>
            <a:pPr marL="0" indent="0">
              <a:buNone/>
            </a:pPr>
            <a:r>
              <a:rPr lang="en-US" sz="1500" b="0" i="0" dirty="0">
                <a:solidFill>
                  <a:srgbClr val="374151"/>
                </a:solidFill>
                <a:effectLst/>
                <a:latin typeface="Söhne"/>
              </a:rPr>
              <a:t>In his Ted Talk (2010), Dan Meyer gives the following advice:</a:t>
            </a:r>
          </a:p>
          <a:p>
            <a:pPr marL="228600" indent="-228600">
              <a:buAutoNum type="arabicPeriod"/>
            </a:pPr>
            <a:r>
              <a:rPr lang="en-US" sz="1500" b="0" i="0" dirty="0">
                <a:solidFill>
                  <a:srgbClr val="374151"/>
                </a:solidFill>
                <a:effectLst/>
                <a:latin typeface="Söhne"/>
              </a:rPr>
              <a:t>Use multimedia</a:t>
            </a:r>
          </a:p>
          <a:p>
            <a:pPr marL="228600" indent="-228600">
              <a:buAutoNum type="arabicPeriod"/>
            </a:pPr>
            <a:r>
              <a:rPr lang="en-US" sz="1500" b="0" i="0" dirty="0">
                <a:solidFill>
                  <a:srgbClr val="374151"/>
                </a:solidFill>
                <a:effectLst/>
                <a:latin typeface="Söhne"/>
              </a:rPr>
              <a:t>Encourage student intuition</a:t>
            </a:r>
          </a:p>
          <a:p>
            <a:pPr marL="228600" indent="-228600">
              <a:buAutoNum type="arabicPeriod"/>
            </a:pPr>
            <a:r>
              <a:rPr lang="en-US" sz="1500" b="0" i="0" dirty="0">
                <a:solidFill>
                  <a:srgbClr val="374151"/>
                </a:solidFill>
                <a:effectLst/>
                <a:latin typeface="Söhne"/>
              </a:rPr>
              <a:t>Ask the shortest question you can</a:t>
            </a:r>
          </a:p>
          <a:p>
            <a:pPr marL="228600" indent="-228600">
              <a:buAutoNum type="arabicPeriod"/>
            </a:pPr>
            <a:r>
              <a:rPr lang="en-US" sz="1500" b="0" i="0" dirty="0">
                <a:solidFill>
                  <a:srgbClr val="374151"/>
                </a:solidFill>
                <a:effectLst/>
                <a:latin typeface="Söhne"/>
              </a:rPr>
              <a:t>Let students build the problem</a:t>
            </a:r>
          </a:p>
          <a:p>
            <a:pPr marL="228600" indent="-228600">
              <a:buAutoNum type="arabicPeriod"/>
            </a:pPr>
            <a:r>
              <a:rPr lang="en-US" sz="1500" b="0" i="0" dirty="0">
                <a:solidFill>
                  <a:srgbClr val="374151"/>
                </a:solidFill>
                <a:effectLst/>
                <a:latin typeface="Söhne"/>
              </a:rPr>
              <a:t>Be less helpful</a:t>
            </a:r>
          </a:p>
          <a:p>
            <a:pPr marL="0" indent="0">
              <a:buNone/>
            </a:pPr>
            <a:endParaRPr lang="en-US" sz="15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374151"/>
                </a:solidFill>
                <a:effectLst/>
                <a:latin typeface="Söhne"/>
              </a:rPr>
              <a:t>This time should be a safe </a:t>
            </a:r>
            <a:r>
              <a:rPr lang="en-US" sz="1500" b="0" i="0" dirty="0" err="1">
                <a:solidFill>
                  <a:srgbClr val="374151"/>
                </a:solidFill>
                <a:effectLst/>
                <a:latin typeface="Söhne"/>
              </a:rPr>
              <a:t>maths</a:t>
            </a:r>
            <a:r>
              <a:rPr lang="en-US" sz="1500" b="0" i="0" dirty="0">
                <a:solidFill>
                  <a:srgbClr val="374151"/>
                </a:solidFill>
                <a:effectLst/>
                <a:latin typeface="Söhne"/>
              </a:rPr>
              <a:t> space for </a:t>
            </a:r>
            <a:r>
              <a:rPr lang="en-US" sz="1500" dirty="0">
                <a:solidFill>
                  <a:srgbClr val="374151"/>
                </a:solidFill>
                <a:latin typeface="Söhne"/>
              </a:rPr>
              <a:t>students</a:t>
            </a:r>
            <a:r>
              <a:rPr lang="en-US" sz="1500" b="0" i="0" dirty="0">
                <a:solidFill>
                  <a:srgbClr val="374151"/>
                </a:solidFill>
                <a:effectLst/>
                <a:latin typeface="Söhne"/>
              </a:rPr>
              <a:t> to share potential thoughts/answers without judgement. </a:t>
            </a:r>
          </a:p>
          <a:p>
            <a:pPr marL="0" indent="0">
              <a:buNone/>
            </a:pPr>
            <a:r>
              <a:rPr lang="en-US" sz="1500" b="0" i="0" dirty="0">
                <a:solidFill>
                  <a:srgbClr val="374151"/>
                </a:solidFill>
                <a:effectLst/>
                <a:latin typeface="Söhne"/>
              </a:rPr>
              <a:t>Using this information as a general guide, pose this problem to your class and take on the role of facilitating- posing questions, giving students wait and pause time, allowing students to share their thoughts with others, and differentiating as required for all students to be challenged within their zone of proximal development. Take time at the end of the activity to </a:t>
            </a:r>
            <a:r>
              <a:rPr lang="en-US" sz="1500" b="0" i="0" dirty="0" err="1">
                <a:solidFill>
                  <a:srgbClr val="374151"/>
                </a:solidFill>
                <a:effectLst/>
                <a:latin typeface="Söhne"/>
              </a:rPr>
              <a:t>summarise</a:t>
            </a:r>
            <a:r>
              <a:rPr lang="en-US" sz="1500" b="0" i="0" dirty="0">
                <a:solidFill>
                  <a:srgbClr val="374151"/>
                </a:solidFill>
                <a:effectLst/>
                <a:latin typeface="Söhne"/>
              </a:rPr>
              <a:t> students’ thoughts, their progress in thinking and clarify any misconceptions. </a:t>
            </a:r>
          </a:p>
          <a:p>
            <a:pPr marL="0" indent="0">
              <a:buNone/>
            </a:pPr>
            <a:endParaRPr lang="en-US" sz="1500" b="0" i="0" dirty="0">
              <a:solidFill>
                <a:srgbClr val="374151"/>
              </a:solidFill>
              <a:effectLst/>
              <a:latin typeface="Söhne"/>
            </a:endParaRPr>
          </a:p>
          <a:p>
            <a:r>
              <a:rPr lang="en-US" sz="1500" b="0" i="0" dirty="0">
                <a:solidFill>
                  <a:srgbClr val="374151"/>
                </a:solidFill>
                <a:effectLst/>
                <a:latin typeface="Söhne"/>
              </a:rPr>
              <a:t>Meyer, D. (2010, March). </a:t>
            </a:r>
            <a:r>
              <a:rPr lang="en-US" sz="1500" b="0" i="1" dirty="0">
                <a:solidFill>
                  <a:srgbClr val="374151"/>
                </a:solidFill>
                <a:effectLst/>
                <a:latin typeface="Söhne"/>
              </a:rPr>
              <a:t>Math class </a:t>
            </a:r>
            <a:r>
              <a:rPr lang="en-US" sz="1500" i="1" dirty="0">
                <a:solidFill>
                  <a:srgbClr val="374151"/>
                </a:solidFill>
                <a:latin typeface="Söhne"/>
              </a:rPr>
              <a:t>n</a:t>
            </a:r>
            <a:r>
              <a:rPr lang="en-US" sz="1500" b="0" i="1" dirty="0">
                <a:solidFill>
                  <a:srgbClr val="374151"/>
                </a:solidFill>
                <a:effectLst/>
                <a:latin typeface="Söhne"/>
              </a:rPr>
              <a:t>eeds a makeover </a:t>
            </a:r>
            <a:r>
              <a:rPr lang="en-US" sz="1500" b="0" i="0" dirty="0">
                <a:solidFill>
                  <a:srgbClr val="374151"/>
                </a:solidFill>
                <a:effectLst/>
                <a:latin typeface="Söhne"/>
              </a:rPr>
              <a:t>[Video]. TEDx. </a:t>
            </a:r>
          </a:p>
          <a:p>
            <a:r>
              <a:rPr lang="en-US" sz="1500" b="0" i="0" dirty="0">
                <a:solidFill>
                  <a:srgbClr val="374151"/>
                </a:solidFill>
                <a:effectLst/>
                <a:latin typeface="Söhne"/>
              </a:rPr>
              <a:t>Sullivan, P. &amp; Lilburn, P. (2015). </a:t>
            </a:r>
            <a:r>
              <a:rPr lang="en-US" sz="1500" b="0" i="1" dirty="0">
                <a:solidFill>
                  <a:srgbClr val="374151"/>
                </a:solidFill>
                <a:effectLst/>
                <a:latin typeface="Söhne"/>
              </a:rPr>
              <a:t>Open-ended </a:t>
            </a:r>
            <a:r>
              <a:rPr lang="en-US" sz="1500" i="1" dirty="0" err="1">
                <a:solidFill>
                  <a:srgbClr val="374151"/>
                </a:solidFill>
                <a:latin typeface="Söhne"/>
              </a:rPr>
              <a:t>m</a:t>
            </a:r>
            <a:r>
              <a:rPr lang="en-US" sz="1500" b="0" i="1" dirty="0" err="1">
                <a:solidFill>
                  <a:srgbClr val="374151"/>
                </a:solidFill>
                <a:effectLst/>
                <a:latin typeface="Söhne"/>
              </a:rPr>
              <a:t>aths</a:t>
            </a:r>
            <a:r>
              <a:rPr lang="en-US" sz="1500" b="0" i="1" dirty="0">
                <a:solidFill>
                  <a:srgbClr val="374151"/>
                </a:solidFill>
                <a:effectLst/>
                <a:latin typeface="Söhne"/>
              </a:rPr>
              <a:t> </a:t>
            </a:r>
            <a:r>
              <a:rPr lang="en-US" sz="1500" i="1" dirty="0">
                <a:solidFill>
                  <a:srgbClr val="374151"/>
                </a:solidFill>
                <a:latin typeface="Söhne"/>
              </a:rPr>
              <a:t>a</a:t>
            </a:r>
            <a:r>
              <a:rPr lang="en-US" sz="1500" b="0" i="1" dirty="0">
                <a:solidFill>
                  <a:srgbClr val="374151"/>
                </a:solidFill>
                <a:effectLst/>
                <a:latin typeface="Söhne"/>
              </a:rPr>
              <a:t>ctivities </a:t>
            </a:r>
            <a:r>
              <a:rPr lang="en-US" sz="1500" b="0" i="0" dirty="0">
                <a:solidFill>
                  <a:srgbClr val="374151"/>
                </a:solidFill>
                <a:effectLst/>
                <a:latin typeface="Söhne"/>
              </a:rPr>
              <a:t>(2</a:t>
            </a:r>
            <a:r>
              <a:rPr lang="en-US" sz="1500" b="0" i="0" baseline="30000" dirty="0">
                <a:solidFill>
                  <a:srgbClr val="374151"/>
                </a:solidFill>
                <a:effectLst/>
                <a:latin typeface="Söhne"/>
              </a:rPr>
              <a:t>nd</a:t>
            </a:r>
            <a:r>
              <a:rPr lang="en-US" sz="1500" b="0" i="0" dirty="0">
                <a:solidFill>
                  <a:srgbClr val="374151"/>
                </a:solidFill>
                <a:effectLst/>
                <a:latin typeface="Söhne"/>
              </a:rPr>
              <a:t> Ed). Oxford University Press. </a:t>
            </a:r>
          </a:p>
        </p:txBody>
      </p:sp>
    </p:spTree>
    <p:extLst>
      <p:ext uri="{BB962C8B-B14F-4D97-AF65-F5344CB8AC3E}">
        <p14:creationId xmlns:p14="http://schemas.microsoft.com/office/powerpoint/2010/main" val="205464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90FF-1769-24CF-0281-4CE004968BC6}"/>
              </a:ext>
            </a:extLst>
          </p:cNvPr>
          <p:cNvSpPr>
            <a:spLocks noGrp="1"/>
          </p:cNvSpPr>
          <p:nvPr>
            <p:ph type="title"/>
          </p:nvPr>
        </p:nvSpPr>
        <p:spPr>
          <a:xfrm>
            <a:off x="1403648" y="404664"/>
            <a:ext cx="6851104" cy="420276"/>
          </a:xfrm>
        </p:spPr>
        <p:txBody>
          <a:bodyPr>
            <a:normAutofit fontScale="90000"/>
          </a:bodyPr>
          <a:lstStyle/>
          <a:p>
            <a:r>
              <a:rPr lang="en-AU" dirty="0"/>
              <a:t>Your mission</a:t>
            </a:r>
          </a:p>
        </p:txBody>
      </p:sp>
      <p:sp>
        <p:nvSpPr>
          <p:cNvPr id="4" name="TextBox 3">
            <a:extLst>
              <a:ext uri="{FF2B5EF4-FFF2-40B4-BE49-F238E27FC236}">
                <a16:creationId xmlns:a16="http://schemas.microsoft.com/office/drawing/2014/main" id="{FE1F76B5-8EBF-60C7-B1DA-79044C3A6A17}"/>
              </a:ext>
            </a:extLst>
          </p:cNvPr>
          <p:cNvSpPr txBox="1"/>
          <p:nvPr/>
        </p:nvSpPr>
        <p:spPr>
          <a:xfrm>
            <a:off x="143508" y="2014435"/>
            <a:ext cx="8856984" cy="1545038"/>
          </a:xfrm>
          <a:prstGeom prst="rect">
            <a:avLst/>
          </a:prstGeom>
          <a:noFill/>
        </p:spPr>
        <p:txBody>
          <a:bodyPr wrap="square" rtlCol="0">
            <a:spAutoFit/>
          </a:bodyPr>
          <a:lstStyle/>
          <a:p>
            <a:pPr marL="342900" lvl="0" indent="-342900">
              <a:lnSpc>
                <a:spcPct val="120000"/>
              </a:lnSpc>
              <a:buFont typeface="Symbol" pitchFamily="2" charset="2"/>
              <a:buChar char=""/>
            </a:pP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Morning </a:t>
            </a:r>
            <a:r>
              <a:rPr lang="en-A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Farm Crew</a:t>
            </a: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I’m Farmer Oz</a:t>
            </a:r>
            <a:r>
              <a:rPr lang="en-A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nSpc>
                <a:spcPct val="120000"/>
              </a:lnSpc>
              <a:buFont typeface="Symbol" pitchFamily="2" charset="2"/>
              <a:buChar char=""/>
            </a:pP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Today I need your help to design </a:t>
            </a:r>
            <a:r>
              <a:rPr lang="en-A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some </a:t>
            </a: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paddocks for my animals.</a:t>
            </a:r>
          </a:p>
          <a:p>
            <a:pPr marL="342900" lvl="0" indent="-342900">
              <a:lnSpc>
                <a:spcPct val="120000"/>
              </a:lnSpc>
              <a:buFont typeface="Symbol" pitchFamily="2" charset="2"/>
              <a:buChar char=""/>
            </a:pPr>
            <a:r>
              <a:rPr lang="en-A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 will</a:t>
            </a: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need you to design the paddocks and work out how much fence is needed, using your skills with fractions and decimals.</a:t>
            </a:r>
          </a:p>
        </p:txBody>
      </p:sp>
    </p:spTree>
    <p:extLst>
      <p:ext uri="{BB962C8B-B14F-4D97-AF65-F5344CB8AC3E}">
        <p14:creationId xmlns:p14="http://schemas.microsoft.com/office/powerpoint/2010/main" val="349815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arning intention. I am learning to...">
            <a:extLst>
              <a:ext uri="{FF2B5EF4-FFF2-40B4-BE49-F238E27FC236}">
                <a16:creationId xmlns:a16="http://schemas.microsoft.com/office/drawing/2014/main" id="{53BB29CF-1BAC-5630-C84C-D38F835A29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332656"/>
            <a:ext cx="5462067" cy="5462067"/>
          </a:xfrm>
          <a:prstGeom prst="rect">
            <a:avLst/>
          </a:prstGeom>
        </p:spPr>
      </p:pic>
      <p:sp>
        <p:nvSpPr>
          <p:cNvPr id="6" name="Title 5">
            <a:extLst>
              <a:ext uri="{FF2B5EF4-FFF2-40B4-BE49-F238E27FC236}">
                <a16:creationId xmlns:a16="http://schemas.microsoft.com/office/drawing/2014/main" id="{D93C5302-0A86-F2D5-01E6-1904F88EFF4A}"/>
              </a:ext>
            </a:extLst>
          </p:cNvPr>
          <p:cNvSpPr txBox="1">
            <a:spLocks noGrp="1"/>
          </p:cNvSpPr>
          <p:nvPr>
            <p:ph type="title" idx="4294967295"/>
          </p:nvPr>
        </p:nvSpPr>
        <p:spPr>
          <a:xfrm>
            <a:off x="2830914" y="1988840"/>
            <a:ext cx="4189357" cy="30617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add fractions with the same denominator</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understand how to convert fractions as expressed as tenths to decimals</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calculate the perimeter of rectangles and composite shapes </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add decimals with one decimal place</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calculate percentage discounts and increases (extension activity).</a:t>
            </a:r>
            <a:r>
              <a:rPr kumimoji="0" lang="en-AU" sz="1800" b="0" i="0" u="none" strike="noStrike" kern="1200" cap="none" spc="0" normalizeH="0" baseline="0" noProof="0" dirty="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7219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ccess criteria. I know I have achieved this because...">
            <a:extLst>
              <a:ext uri="{FF2B5EF4-FFF2-40B4-BE49-F238E27FC236}">
                <a16:creationId xmlns:a16="http://schemas.microsoft.com/office/drawing/2014/main" id="{8157F947-4B42-D7E5-2719-26FCEBDA8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430" y="116632"/>
            <a:ext cx="5965131" cy="5965131"/>
          </a:xfrm>
          <a:prstGeom prst="rect">
            <a:avLst/>
          </a:prstGeom>
        </p:spPr>
      </p:pic>
      <p:sp>
        <p:nvSpPr>
          <p:cNvPr id="7" name="Title 6">
            <a:extLst>
              <a:ext uri="{FF2B5EF4-FFF2-40B4-BE49-F238E27FC236}">
                <a16:creationId xmlns:a16="http://schemas.microsoft.com/office/drawing/2014/main" id="{DA382607-6F63-DF3E-D4F4-36ABECE14EE5}"/>
              </a:ext>
            </a:extLst>
          </p:cNvPr>
          <p:cNvSpPr txBox="1">
            <a:spLocks noGrp="1"/>
          </p:cNvSpPr>
          <p:nvPr>
            <p:ph type="title" idx="4294967295"/>
          </p:nvPr>
        </p:nvSpPr>
        <p:spPr>
          <a:xfrm>
            <a:off x="2516868" y="2068310"/>
            <a:ext cx="4202250" cy="30617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 can add lengths expressed in tenths of a metre to give improper fractions </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 can convert these lengths to decimals</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 can find the perimeter of rectangular shapes (including composite shapes) by adding decimals to one decimal place</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can calculate a common percentage discount (25%) and decrease/increase an amount by this percentage.</a:t>
            </a:r>
            <a:r>
              <a:rPr kumimoji="0" lang="en-AU" sz="1800" b="0" i="0" u="none" strike="noStrike" kern="1200" cap="none" spc="0" normalizeH="0" baseline="0" noProof="0" dirty="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6637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B5E8-098C-2161-F08D-A825F7A2D9E8}"/>
              </a:ext>
            </a:extLst>
          </p:cNvPr>
          <p:cNvSpPr>
            <a:spLocks noGrp="1"/>
          </p:cNvSpPr>
          <p:nvPr>
            <p:ph type="title"/>
          </p:nvPr>
        </p:nvSpPr>
        <p:spPr/>
        <p:txBody>
          <a:bodyPr>
            <a:normAutofit fontScale="90000"/>
          </a:bodyPr>
          <a:lstStyle/>
          <a:p>
            <a:r>
              <a:rPr lang="en-AU" dirty="0"/>
              <a:t>Your groups</a:t>
            </a:r>
          </a:p>
        </p:txBody>
      </p:sp>
      <p:sp>
        <p:nvSpPr>
          <p:cNvPr id="4" name="TextBox 3">
            <a:extLst>
              <a:ext uri="{FF2B5EF4-FFF2-40B4-BE49-F238E27FC236}">
                <a16:creationId xmlns:a16="http://schemas.microsoft.com/office/drawing/2014/main" id="{5712C365-B3D7-584E-8332-2E43F554500E}"/>
              </a:ext>
            </a:extLst>
          </p:cNvPr>
          <p:cNvSpPr txBox="1"/>
          <p:nvPr/>
        </p:nvSpPr>
        <p:spPr>
          <a:xfrm>
            <a:off x="91806" y="1435812"/>
            <a:ext cx="8856984" cy="1175706"/>
          </a:xfrm>
          <a:prstGeom prst="rect">
            <a:avLst/>
          </a:prstGeom>
          <a:noFill/>
        </p:spPr>
        <p:txBody>
          <a:bodyPr wrap="square" rtlCol="0">
            <a:spAutoFit/>
          </a:bodyPr>
          <a:lstStyle/>
          <a:p>
            <a:pPr marL="342900" lvl="0" indent="-342900">
              <a:lnSpc>
                <a:spcPct val="120000"/>
              </a:lnSpc>
              <a:buFont typeface="Symbol" pitchFamily="2" charset="2"/>
              <a:buChar char=""/>
            </a:pP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You’ll be working in groups of four to help Farmer Oz design the paddocks and work out how much fence is needed, using your skills with fractions and decimals. </a:t>
            </a:r>
            <a:r>
              <a:rPr lang="en-A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Each group has </a:t>
            </a:r>
            <a:r>
              <a:rPr lang="en-AU"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roles and responsibilities:</a:t>
            </a:r>
          </a:p>
        </p:txBody>
      </p:sp>
      <p:sp>
        <p:nvSpPr>
          <p:cNvPr id="5" name="Rounded Rectangle 3">
            <a:extLst>
              <a:ext uri="{FF2B5EF4-FFF2-40B4-BE49-F238E27FC236}">
                <a16:creationId xmlns:a16="http://schemas.microsoft.com/office/drawing/2014/main" id="{DCE33908-8666-3E36-5AA1-5A62E1B19757}"/>
              </a:ext>
            </a:extLst>
          </p:cNvPr>
          <p:cNvSpPr/>
          <p:nvPr/>
        </p:nvSpPr>
        <p:spPr>
          <a:xfrm>
            <a:off x="167353" y="2856334"/>
            <a:ext cx="2043014" cy="2565854"/>
          </a:xfrm>
          <a:prstGeom prst="roundRect">
            <a:avLst/>
          </a:prstGeom>
          <a:solidFill>
            <a:srgbClr val="5C9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75" lvl="1" algn="ctr">
              <a:lnSpc>
                <a:spcPct val="120000"/>
              </a:lnSpc>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Illustrator</a:t>
            </a: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making the map visually attractive and creative</a:t>
            </a:r>
            <a:endParaRPr lang="en-AU"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ounded Rectangle 6">
            <a:extLst>
              <a:ext uri="{FF2B5EF4-FFF2-40B4-BE49-F238E27FC236}">
                <a16:creationId xmlns:a16="http://schemas.microsoft.com/office/drawing/2014/main" id="{E80BEC73-25D8-FBA6-8123-0C6ED1DE2BED}"/>
              </a:ext>
            </a:extLst>
          </p:cNvPr>
          <p:cNvSpPr/>
          <p:nvPr/>
        </p:nvSpPr>
        <p:spPr>
          <a:xfrm>
            <a:off x="2448118" y="3204592"/>
            <a:ext cx="2043014" cy="2565854"/>
          </a:xfrm>
          <a:prstGeom prst="roundRect">
            <a:avLst/>
          </a:prstGeom>
          <a:solidFill>
            <a:srgbClr val="3C5F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75" lvl="1" algn="ctr">
              <a:lnSpc>
                <a:spcPct val="120000"/>
              </a:lnSpc>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Timekeeper: </a:t>
            </a: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allocating tasks and ensuring that the group stays on schedule and on track </a:t>
            </a:r>
            <a:endParaRPr lang="en-AU"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ounded Rectangle 7">
            <a:extLst>
              <a:ext uri="{FF2B5EF4-FFF2-40B4-BE49-F238E27FC236}">
                <a16:creationId xmlns:a16="http://schemas.microsoft.com/office/drawing/2014/main" id="{9F5EACEE-B3D7-CA91-6DA6-DFA43C021A84}"/>
              </a:ext>
            </a:extLst>
          </p:cNvPr>
          <p:cNvSpPr/>
          <p:nvPr/>
        </p:nvSpPr>
        <p:spPr>
          <a:xfrm>
            <a:off x="4718400" y="2856334"/>
            <a:ext cx="2043014" cy="2565854"/>
          </a:xfrm>
          <a:prstGeom prst="roundRect">
            <a:avLst/>
          </a:prstGeom>
          <a:solidFill>
            <a:srgbClr val="B9D2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75" lvl="1" algn="ctr">
              <a:lnSpc>
                <a:spcPct val="120000"/>
              </a:lnSpc>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Materials manager</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organising</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fence supplies for the project and animals</a:t>
            </a:r>
            <a:endParaRPr lang="en-A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ounded Rectangle 8">
            <a:extLst>
              <a:ext uri="{FF2B5EF4-FFF2-40B4-BE49-F238E27FC236}">
                <a16:creationId xmlns:a16="http://schemas.microsoft.com/office/drawing/2014/main" id="{8750B447-6A59-BBF0-44CE-28347C3E2892}"/>
              </a:ext>
            </a:extLst>
          </p:cNvPr>
          <p:cNvSpPr/>
          <p:nvPr/>
        </p:nvSpPr>
        <p:spPr>
          <a:xfrm>
            <a:off x="6910537" y="3185496"/>
            <a:ext cx="2043014" cy="2565854"/>
          </a:xfrm>
          <a:prstGeom prst="roundRect">
            <a:avLst/>
          </a:prstGeom>
          <a:solidFill>
            <a:srgbClr val="5AB2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875" lvl="1" algn="ctr">
              <a:lnSpc>
                <a:spcPct val="120000"/>
              </a:lnSpc>
            </a:pPr>
            <a:r>
              <a:rPr lang="en-A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Presenter</a:t>
            </a:r>
            <a:r>
              <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preparing and delivering the presentation about the group’s work </a:t>
            </a:r>
            <a:endParaRPr lang="en-US" sz="2000" dirty="0">
              <a:solidFill>
                <a:schemeClr val="tx1"/>
              </a:solidFill>
            </a:endParaRPr>
          </a:p>
        </p:txBody>
      </p:sp>
    </p:spTree>
    <p:extLst>
      <p:ext uri="{BB962C8B-B14F-4D97-AF65-F5344CB8AC3E}">
        <p14:creationId xmlns:p14="http://schemas.microsoft.com/office/powerpoint/2010/main" val="9188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569-07C6-F7E9-D2B8-8538489E3B27}"/>
              </a:ext>
            </a:extLst>
          </p:cNvPr>
          <p:cNvSpPr>
            <a:spLocks noGrp="1"/>
          </p:cNvSpPr>
          <p:nvPr>
            <p:ph type="title"/>
          </p:nvPr>
        </p:nvSpPr>
        <p:spPr/>
        <p:txBody>
          <a:bodyPr>
            <a:normAutofit fontScale="90000"/>
          </a:bodyPr>
          <a:lstStyle/>
          <a:p>
            <a:r>
              <a:rPr lang="en-AU" dirty="0"/>
              <a:t>Australian farming</a:t>
            </a:r>
          </a:p>
        </p:txBody>
      </p:sp>
      <p:pic>
        <p:nvPicPr>
          <p:cNvPr id="4" name="Picture 3" descr="Alpaca">
            <a:extLst>
              <a:ext uri="{FF2B5EF4-FFF2-40B4-BE49-F238E27FC236}">
                <a16:creationId xmlns:a16="http://schemas.microsoft.com/office/drawing/2014/main" id="{500F0605-D718-CF18-C16C-AD43C87C6EC7}"/>
              </a:ext>
            </a:extLst>
          </p:cNvPr>
          <p:cNvPicPr>
            <a:picLocks noChangeAspect="1"/>
          </p:cNvPicPr>
          <p:nvPr/>
        </p:nvPicPr>
        <p:blipFill>
          <a:blip r:embed="rId3" cstate="print">
            <a:extLst>
              <a:ext uri="{28A0092B-C50C-407E-A947-70E740481C1C}">
                <a14:useLocalDpi xmlns:a14="http://schemas.microsoft.com/office/drawing/2010/main" val="0"/>
              </a:ext>
            </a:extLst>
          </a:blip>
          <a:srcRect l="16537" r="16537"/>
          <a:stretch/>
        </p:blipFill>
        <p:spPr>
          <a:xfrm>
            <a:off x="5870496" y="1122112"/>
            <a:ext cx="3030640" cy="3018863"/>
          </a:xfrm>
          <a:prstGeom prst="ellipse">
            <a:avLst/>
          </a:prstGeom>
          <a:ln>
            <a:noFill/>
          </a:ln>
          <a:effectLst>
            <a:softEdge rad="112500"/>
          </a:effectLst>
        </p:spPr>
      </p:pic>
      <p:pic>
        <p:nvPicPr>
          <p:cNvPr id="5" name="Picture 4" descr="Chickens">
            <a:extLst>
              <a:ext uri="{FF2B5EF4-FFF2-40B4-BE49-F238E27FC236}">
                <a16:creationId xmlns:a16="http://schemas.microsoft.com/office/drawing/2014/main" id="{B959412E-C737-2351-935F-3AEB48687D5F}"/>
              </a:ext>
            </a:extLst>
          </p:cNvPr>
          <p:cNvPicPr>
            <a:picLocks noChangeAspect="1"/>
          </p:cNvPicPr>
          <p:nvPr/>
        </p:nvPicPr>
        <p:blipFill>
          <a:blip r:embed="rId4" cstate="print">
            <a:extLst>
              <a:ext uri="{28A0092B-C50C-407E-A947-70E740481C1C}">
                <a14:useLocalDpi xmlns:a14="http://schemas.microsoft.com/office/drawing/2010/main" val="0"/>
              </a:ext>
            </a:extLst>
          </a:blip>
          <a:srcRect l="16506" r="16506"/>
          <a:stretch/>
        </p:blipFill>
        <p:spPr>
          <a:xfrm>
            <a:off x="-23228" y="1103051"/>
            <a:ext cx="2785156" cy="2770725"/>
          </a:xfrm>
          <a:prstGeom prst="ellipse">
            <a:avLst/>
          </a:prstGeom>
          <a:ln>
            <a:noFill/>
          </a:ln>
          <a:effectLst>
            <a:softEdge rad="112500"/>
          </a:effectLst>
        </p:spPr>
      </p:pic>
      <p:pic>
        <p:nvPicPr>
          <p:cNvPr id="6" name="Picture 5" descr="deers">
            <a:extLst>
              <a:ext uri="{FF2B5EF4-FFF2-40B4-BE49-F238E27FC236}">
                <a16:creationId xmlns:a16="http://schemas.microsoft.com/office/drawing/2014/main" id="{80AAF626-C9EC-077F-3A06-AC2B30191828}"/>
              </a:ext>
            </a:extLst>
          </p:cNvPr>
          <p:cNvPicPr>
            <a:picLocks noChangeAspect="1"/>
          </p:cNvPicPr>
          <p:nvPr/>
        </p:nvPicPr>
        <p:blipFill>
          <a:blip r:embed="rId5" cstate="print">
            <a:extLst>
              <a:ext uri="{28A0092B-C50C-407E-A947-70E740481C1C}">
                <a14:useLocalDpi xmlns:a14="http://schemas.microsoft.com/office/drawing/2010/main" val="0"/>
              </a:ext>
            </a:extLst>
          </a:blip>
          <a:srcRect l="12058" r="12058"/>
          <a:stretch/>
        </p:blipFill>
        <p:spPr>
          <a:xfrm>
            <a:off x="2980149" y="1105683"/>
            <a:ext cx="2798041" cy="2765463"/>
          </a:xfrm>
          <a:prstGeom prst="ellipse">
            <a:avLst/>
          </a:prstGeom>
          <a:ln>
            <a:noFill/>
          </a:ln>
          <a:effectLst>
            <a:softEdge rad="112500"/>
          </a:effectLst>
        </p:spPr>
      </p:pic>
      <p:pic>
        <p:nvPicPr>
          <p:cNvPr id="7" name="Picture 6" descr="pigs">
            <a:extLst>
              <a:ext uri="{FF2B5EF4-FFF2-40B4-BE49-F238E27FC236}">
                <a16:creationId xmlns:a16="http://schemas.microsoft.com/office/drawing/2014/main" id="{09B5C656-6345-36F9-943A-A4AFF1BBEC6C}"/>
              </a:ext>
            </a:extLst>
          </p:cNvPr>
          <p:cNvPicPr>
            <a:picLocks noChangeAspect="1"/>
          </p:cNvPicPr>
          <p:nvPr/>
        </p:nvPicPr>
        <p:blipFill>
          <a:blip r:embed="rId6" cstate="print">
            <a:extLst>
              <a:ext uri="{28A0092B-C50C-407E-A947-70E740481C1C}">
                <a14:useLocalDpi xmlns:a14="http://schemas.microsoft.com/office/drawing/2010/main" val="0"/>
              </a:ext>
            </a:extLst>
          </a:blip>
          <a:srcRect l="91" r="91"/>
          <a:stretch/>
        </p:blipFill>
        <p:spPr>
          <a:xfrm>
            <a:off x="4182154" y="3429000"/>
            <a:ext cx="2827495" cy="2831196"/>
          </a:xfrm>
          <a:prstGeom prst="ellipse">
            <a:avLst/>
          </a:prstGeom>
          <a:ln>
            <a:noFill/>
          </a:ln>
          <a:effectLst>
            <a:softEdge rad="112500"/>
          </a:effectLst>
        </p:spPr>
      </p:pic>
      <p:pic>
        <p:nvPicPr>
          <p:cNvPr id="8" name="Picture 7" descr="sheep">
            <a:extLst>
              <a:ext uri="{FF2B5EF4-FFF2-40B4-BE49-F238E27FC236}">
                <a16:creationId xmlns:a16="http://schemas.microsoft.com/office/drawing/2014/main" id="{53BB708A-3925-58B2-5681-331A319B7AD5}"/>
              </a:ext>
            </a:extLst>
          </p:cNvPr>
          <p:cNvPicPr>
            <a:picLocks noChangeAspect="1"/>
          </p:cNvPicPr>
          <p:nvPr/>
        </p:nvPicPr>
        <p:blipFill>
          <a:blip r:embed="rId7" cstate="print">
            <a:extLst>
              <a:ext uri="{28A0092B-C50C-407E-A947-70E740481C1C}">
                <a14:useLocalDpi xmlns:a14="http://schemas.microsoft.com/office/drawing/2010/main" val="0"/>
              </a:ext>
            </a:extLst>
          </a:blip>
          <a:srcRect l="12571" r="12571"/>
          <a:stretch/>
        </p:blipFill>
        <p:spPr>
          <a:xfrm>
            <a:off x="1437698" y="3366767"/>
            <a:ext cx="2996608" cy="3004342"/>
          </a:xfrm>
          <a:prstGeom prst="ellipse">
            <a:avLst/>
          </a:prstGeom>
          <a:ln>
            <a:noFill/>
          </a:ln>
          <a:effectLst>
            <a:softEdge rad="112500"/>
          </a:effectLst>
        </p:spPr>
      </p:pic>
    </p:spTree>
    <p:extLst>
      <p:ext uri="{BB962C8B-B14F-4D97-AF65-F5344CB8AC3E}">
        <p14:creationId xmlns:p14="http://schemas.microsoft.com/office/powerpoint/2010/main" val="323502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3A79-697F-50B0-7B6D-2E7BA6B447CE}"/>
              </a:ext>
            </a:extLst>
          </p:cNvPr>
          <p:cNvSpPr>
            <a:spLocks noGrp="1"/>
          </p:cNvSpPr>
          <p:nvPr>
            <p:ph type="title"/>
          </p:nvPr>
        </p:nvSpPr>
        <p:spPr/>
        <p:txBody>
          <a:bodyPr>
            <a:normAutofit fontScale="90000"/>
          </a:bodyPr>
          <a:lstStyle/>
          <a:p>
            <a:r>
              <a:rPr lang="en-AU" dirty="0"/>
              <a:t>Your animals</a:t>
            </a:r>
          </a:p>
        </p:txBody>
      </p:sp>
      <p:pic>
        <p:nvPicPr>
          <p:cNvPr id="9" name="Picture 4" descr="Chickens card">
            <a:extLst>
              <a:ext uri="{FF2B5EF4-FFF2-40B4-BE49-F238E27FC236}">
                <a16:creationId xmlns:a16="http://schemas.microsoft.com/office/drawing/2014/main" id="{B180BF32-B5FB-A0C3-3213-D1E2AB6F77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98" r="30434"/>
          <a:stretch/>
        </p:blipFill>
        <p:spPr bwMode="auto">
          <a:xfrm>
            <a:off x="341286" y="1428646"/>
            <a:ext cx="1566418" cy="2256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4C48681F-9B5F-F64E-3E1C-7CB47C383669}"/>
              </a:ext>
            </a:extLst>
          </p:cNvPr>
          <p:cNvSpPr txBox="1"/>
          <p:nvPr/>
        </p:nvSpPr>
        <p:spPr>
          <a:xfrm>
            <a:off x="982216" y="3788991"/>
            <a:ext cx="482824" cy="400110"/>
          </a:xfrm>
          <a:prstGeom prst="rect">
            <a:avLst/>
          </a:prstGeom>
          <a:noFill/>
        </p:spPr>
        <p:txBody>
          <a:bodyPr wrap="none" rtlCol="0">
            <a:spAutoFit/>
          </a:bodyPr>
          <a:lstStyle/>
          <a:p>
            <a:r>
              <a:rPr lang="en-AU" sz="2000" dirty="0"/>
              <a:t>x 8</a:t>
            </a:r>
          </a:p>
        </p:txBody>
      </p:sp>
      <p:pic>
        <p:nvPicPr>
          <p:cNvPr id="10" name="Picture 5" descr="pigs card">
            <a:extLst>
              <a:ext uri="{FF2B5EF4-FFF2-40B4-BE49-F238E27FC236}">
                <a16:creationId xmlns:a16="http://schemas.microsoft.com/office/drawing/2014/main" id="{30014273-B4C7-CB23-5E49-EBF597AB5A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3980" r="13980"/>
          <a:stretch/>
        </p:blipFill>
        <p:spPr bwMode="auto">
          <a:xfrm>
            <a:off x="2267744" y="1429354"/>
            <a:ext cx="1626170" cy="2256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F69D12B-F6F1-3EB9-4EF8-D0F45BA5A690}"/>
              </a:ext>
            </a:extLst>
          </p:cNvPr>
          <p:cNvSpPr txBox="1"/>
          <p:nvPr/>
        </p:nvSpPr>
        <p:spPr>
          <a:xfrm>
            <a:off x="2839417" y="3774519"/>
            <a:ext cx="482824" cy="400110"/>
          </a:xfrm>
          <a:prstGeom prst="rect">
            <a:avLst/>
          </a:prstGeom>
          <a:noFill/>
        </p:spPr>
        <p:txBody>
          <a:bodyPr wrap="none" rtlCol="0">
            <a:spAutoFit/>
          </a:bodyPr>
          <a:lstStyle/>
          <a:p>
            <a:r>
              <a:rPr lang="en-AU" sz="2000" dirty="0"/>
              <a:t>x 4</a:t>
            </a:r>
          </a:p>
        </p:txBody>
      </p:sp>
      <p:pic>
        <p:nvPicPr>
          <p:cNvPr id="11" name="Picture 6" descr="Alpaca card">
            <a:extLst>
              <a:ext uri="{FF2B5EF4-FFF2-40B4-BE49-F238E27FC236}">
                <a16:creationId xmlns:a16="http://schemas.microsoft.com/office/drawing/2014/main" id="{6D501A51-CC89-F76E-1338-B3A95033EC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69" r="38807"/>
          <a:stretch/>
        </p:blipFill>
        <p:spPr bwMode="auto">
          <a:xfrm>
            <a:off x="4099692" y="1429354"/>
            <a:ext cx="1480420" cy="2226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375A9309-CC65-7C4E-FAE9-3BF0709845A0}"/>
              </a:ext>
            </a:extLst>
          </p:cNvPr>
          <p:cNvSpPr txBox="1"/>
          <p:nvPr/>
        </p:nvSpPr>
        <p:spPr>
          <a:xfrm>
            <a:off x="4598490" y="3774519"/>
            <a:ext cx="482824" cy="400110"/>
          </a:xfrm>
          <a:prstGeom prst="rect">
            <a:avLst/>
          </a:prstGeom>
          <a:noFill/>
        </p:spPr>
        <p:txBody>
          <a:bodyPr wrap="none" rtlCol="0">
            <a:spAutoFit/>
          </a:bodyPr>
          <a:lstStyle/>
          <a:p>
            <a:r>
              <a:rPr lang="en-AU" sz="2000" dirty="0"/>
              <a:t>x 2</a:t>
            </a:r>
          </a:p>
        </p:txBody>
      </p:sp>
      <p:pic>
        <p:nvPicPr>
          <p:cNvPr id="12" name="Picture 7" descr="Sheep card">
            <a:extLst>
              <a:ext uri="{FF2B5EF4-FFF2-40B4-BE49-F238E27FC236}">
                <a16:creationId xmlns:a16="http://schemas.microsoft.com/office/drawing/2014/main" id="{7661FBBE-353D-2EC2-74F3-6445DC0C57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5220" r="25220"/>
          <a:stretch/>
        </p:blipFill>
        <p:spPr bwMode="auto">
          <a:xfrm>
            <a:off x="5746467" y="1429354"/>
            <a:ext cx="1489829" cy="2256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4B10DFE-8BB2-F3E4-381D-964835E87DDE}"/>
              </a:ext>
            </a:extLst>
          </p:cNvPr>
          <p:cNvSpPr txBox="1"/>
          <p:nvPr/>
        </p:nvSpPr>
        <p:spPr>
          <a:xfrm>
            <a:off x="6174475" y="3774519"/>
            <a:ext cx="482824" cy="400110"/>
          </a:xfrm>
          <a:prstGeom prst="rect">
            <a:avLst/>
          </a:prstGeom>
          <a:noFill/>
        </p:spPr>
        <p:txBody>
          <a:bodyPr wrap="none" rtlCol="0">
            <a:spAutoFit/>
          </a:bodyPr>
          <a:lstStyle/>
          <a:p>
            <a:r>
              <a:rPr lang="en-AU" sz="2000" dirty="0"/>
              <a:t>x 3</a:t>
            </a:r>
          </a:p>
        </p:txBody>
      </p:sp>
      <p:pic>
        <p:nvPicPr>
          <p:cNvPr id="13" name="Picture 8" descr="Deer card">
            <a:extLst>
              <a:ext uri="{FF2B5EF4-FFF2-40B4-BE49-F238E27FC236}">
                <a16:creationId xmlns:a16="http://schemas.microsoft.com/office/drawing/2014/main" id="{06366D91-498C-39D1-A2F5-F0C4581325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6000" r="26000"/>
          <a:stretch/>
        </p:blipFill>
        <p:spPr bwMode="auto">
          <a:xfrm>
            <a:off x="7452319" y="1429354"/>
            <a:ext cx="1425055" cy="2226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A03E39F7-420C-89D9-843C-63A2D5045F6F}"/>
              </a:ext>
            </a:extLst>
          </p:cNvPr>
          <p:cNvSpPr txBox="1"/>
          <p:nvPr/>
        </p:nvSpPr>
        <p:spPr>
          <a:xfrm>
            <a:off x="7923434" y="3774519"/>
            <a:ext cx="482824" cy="400110"/>
          </a:xfrm>
          <a:prstGeom prst="rect">
            <a:avLst/>
          </a:prstGeom>
          <a:noFill/>
        </p:spPr>
        <p:txBody>
          <a:bodyPr wrap="none" rtlCol="0">
            <a:spAutoFit/>
          </a:bodyPr>
          <a:lstStyle/>
          <a:p>
            <a:r>
              <a:rPr lang="en-AU" sz="2000" dirty="0"/>
              <a:t>x 4</a:t>
            </a:r>
          </a:p>
        </p:txBody>
      </p:sp>
    </p:spTree>
    <p:extLst>
      <p:ext uri="{BB962C8B-B14F-4D97-AF65-F5344CB8AC3E}">
        <p14:creationId xmlns:p14="http://schemas.microsoft.com/office/powerpoint/2010/main" val="369737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462D-497E-559A-E5AF-135E3A0F9CF2}"/>
              </a:ext>
            </a:extLst>
          </p:cNvPr>
          <p:cNvSpPr>
            <a:spLocks noGrp="1"/>
          </p:cNvSpPr>
          <p:nvPr>
            <p:ph type="title"/>
          </p:nvPr>
        </p:nvSpPr>
        <p:spPr/>
        <p:txBody>
          <a:bodyPr>
            <a:normAutofit fontScale="90000"/>
          </a:bodyPr>
          <a:lstStyle/>
          <a:p>
            <a:r>
              <a:rPr lang="en-AU" dirty="0"/>
              <a:t>Your fences</a:t>
            </a:r>
          </a:p>
        </p:txBody>
      </p:sp>
      <p:pic>
        <p:nvPicPr>
          <p:cNvPr id="4" name="Content Placeholder 12">
            <a:extLst>
              <a:ext uri="{FF2B5EF4-FFF2-40B4-BE49-F238E27FC236}">
                <a16:creationId xmlns:a16="http://schemas.microsoft.com/office/drawing/2014/main" id="{12A31664-D710-0C8C-8794-CC56209A78FF}"/>
              </a:ext>
              <a:ext uri="{C183D7F6-B498-43B3-948B-1728B52AA6E4}">
                <adec:decorative xmlns:adec="http://schemas.microsoft.com/office/drawing/2017/decorative" val="1"/>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a:prstGeom prst="rect">
            <a:avLst/>
          </a:prstGeom>
        </p:spPr>
      </p:pic>
      <p:pic>
        <p:nvPicPr>
          <p:cNvPr id="5" name="Picture 4">
            <a:extLst>
              <a:ext uri="{FF2B5EF4-FFF2-40B4-BE49-F238E27FC236}">
                <a16:creationId xmlns:a16="http://schemas.microsoft.com/office/drawing/2014/main" id="{3BF24914-FC4F-4EA7-2E38-7F281A94C3AA}"/>
              </a:ext>
              <a:ext uri="{C183D7F6-B498-43B3-948B-1728B52AA6E4}">
                <adec:decorative xmlns:adec="http://schemas.microsoft.com/office/drawing/2017/decorative" val="1"/>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6" name="Picture 5">
            <a:extLst>
              <a:ext uri="{FF2B5EF4-FFF2-40B4-BE49-F238E27FC236}">
                <a16:creationId xmlns:a16="http://schemas.microsoft.com/office/drawing/2014/main" id="{C05E539A-AF45-D996-CBB9-E7479D12C105}"/>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7" name="Picture 6">
            <a:extLst>
              <a:ext uri="{FF2B5EF4-FFF2-40B4-BE49-F238E27FC236}">
                <a16:creationId xmlns:a16="http://schemas.microsoft.com/office/drawing/2014/main" id="{4080189E-FB62-F116-0830-C9ECB1B2A1DF}"/>
              </a:ex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8" name="Picture 7">
            <a:extLst>
              <a:ext uri="{FF2B5EF4-FFF2-40B4-BE49-F238E27FC236}">
                <a16:creationId xmlns:a16="http://schemas.microsoft.com/office/drawing/2014/main" id="{98E49056-7892-E8F4-29D4-FE4AAAC6F20C}"/>
              </a:ex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9" name="Picture 8" descr="Cuisenaire rods including an orange rod (10 cubes), blue rod (9 cubes), brown rod (8 cubes), black rod (7 cubes), dark green rod (6 cubes), yellow rod (5 cubes), pink rod (4 cubes), light green rod (3 cubes), red rod (2 cubes), white rod (1 cube).">
            <a:extLst>
              <a:ext uri="{FF2B5EF4-FFF2-40B4-BE49-F238E27FC236}">
                <a16:creationId xmlns:a16="http://schemas.microsoft.com/office/drawing/2014/main" id="{5EEFBAA9-DB15-81D4-BBC3-E968A0FA5709}"/>
              </a:ext>
            </a:extLst>
          </p:cNvPr>
          <p:cNvPicPr>
            <a:picLocks noChangeAspect="1"/>
          </p:cNvPicPr>
          <p:nvPr/>
        </p:nvPicPr>
        <p:blipFill>
          <a:blip r:embed="rId8"/>
          <a:stretch>
            <a:fillRect/>
          </a:stretch>
        </p:blipFill>
        <p:spPr>
          <a:xfrm>
            <a:off x="1295084" y="1294675"/>
            <a:ext cx="6462632" cy="451555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B2C2A8-E7DE-BDB0-F7B3-710C1835327D}"/>
                  </a:ext>
                </a:extLst>
              </p:cNvPr>
              <p:cNvSpPr txBox="1"/>
              <p:nvPr/>
            </p:nvSpPr>
            <p:spPr>
              <a:xfrm>
                <a:off x="141830" y="1294675"/>
                <a:ext cx="1110497" cy="487062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10</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=1</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9</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=0.9</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8</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=0.8</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7</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=0.7</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6</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=0.6</m:t>
                      </m:r>
                    </m:oMath>
                  </m:oMathPara>
                </a14:m>
                <a:endParaRPr lang="en-US" sz="2200" dirty="0"/>
              </a:p>
              <a:p>
                <a:pPr algn="ctr"/>
                <a:endParaRPr lang="en-US" sz="2200" dirty="0"/>
              </a:p>
            </p:txBody>
          </p:sp>
        </mc:Choice>
        <mc:Fallback xmlns="">
          <p:sp>
            <p:nvSpPr>
              <p:cNvPr id="10" name="TextBox 9">
                <a:extLst>
                  <a:ext uri="{FF2B5EF4-FFF2-40B4-BE49-F238E27FC236}">
                    <a16:creationId xmlns:a16="http://schemas.microsoft.com/office/drawing/2014/main" id="{28B2C2A8-E7DE-BDB0-F7B3-710C1835327D}"/>
                  </a:ext>
                </a:extLst>
              </p:cNvPr>
              <p:cNvSpPr txBox="1">
                <a:spLocks noRot="1" noChangeAspect="1" noMove="1" noResize="1" noEditPoints="1" noAdjustHandles="1" noChangeArrowheads="1" noChangeShapeType="1" noTextEdit="1"/>
              </p:cNvSpPr>
              <p:nvPr/>
            </p:nvSpPr>
            <p:spPr>
              <a:xfrm>
                <a:off x="141830" y="1294675"/>
                <a:ext cx="1110497" cy="4870629"/>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404CD92-2FE1-AF25-1FE4-F7BAA9A052D9}"/>
                  </a:ext>
                </a:extLst>
              </p:cNvPr>
              <p:cNvSpPr txBox="1"/>
              <p:nvPr/>
            </p:nvSpPr>
            <p:spPr>
              <a:xfrm>
                <a:off x="7823294" y="1274418"/>
                <a:ext cx="1110497" cy="487062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1</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=0.1</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2</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=0.2</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3</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=0.3</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4</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=0.4</m:t>
                      </m:r>
                    </m:oMath>
                  </m:oMathPara>
                </a14:m>
                <a:endParaRPr lang="en-AU" sz="2200" b="0" dirty="0"/>
              </a:p>
              <a:p>
                <a:endParaRPr lang="en-US" sz="2200" dirty="0"/>
              </a:p>
              <a:p>
                <a:pPr/>
                <a14:m>
                  <m:oMathPara xmlns:m="http://schemas.openxmlformats.org/officeDocument/2006/math">
                    <m:oMathParaPr>
                      <m:jc m:val="left"/>
                    </m:oMathParaPr>
                    <m:oMath xmlns:m="http://schemas.openxmlformats.org/officeDocument/2006/math">
                      <m:f>
                        <m:fPr>
                          <m:ctrlPr>
                            <a:rPr lang="en-AU" sz="2200" b="0" i="1" smtClean="0">
                              <a:latin typeface="Cambria Math" panose="02040503050406030204" pitchFamily="18" charset="0"/>
                            </a:rPr>
                          </m:ctrlPr>
                        </m:fPr>
                        <m:num>
                          <m:r>
                            <a:rPr lang="en-AU" sz="2200" b="0" i="1" smtClean="0">
                              <a:latin typeface="Cambria Math" panose="02040503050406030204" pitchFamily="18" charset="0"/>
                            </a:rPr>
                            <m:t>5</m:t>
                          </m:r>
                        </m:num>
                        <m:den>
                          <m:r>
                            <a:rPr lang="en-AU" sz="2200" b="0" i="1" smtClean="0">
                              <a:latin typeface="Cambria Math" panose="02040503050406030204" pitchFamily="18" charset="0"/>
                            </a:rPr>
                            <m:t>10</m:t>
                          </m:r>
                        </m:den>
                      </m:f>
                      <m:r>
                        <a:rPr lang="en-AU" sz="2200" b="0" i="1" smtClean="0">
                          <a:latin typeface="Cambria Math" panose="02040503050406030204" pitchFamily="18" charset="0"/>
                        </a:rPr>
                        <m:t>=0.5</m:t>
                      </m:r>
                    </m:oMath>
                  </m:oMathPara>
                </a14:m>
                <a:endParaRPr lang="en-US" sz="2200" dirty="0"/>
              </a:p>
              <a:p>
                <a:pPr algn="ctr"/>
                <a:endParaRPr lang="en-US" sz="2200" dirty="0"/>
              </a:p>
            </p:txBody>
          </p:sp>
        </mc:Choice>
        <mc:Fallback xmlns="">
          <p:sp>
            <p:nvSpPr>
              <p:cNvPr id="11" name="TextBox 10">
                <a:extLst>
                  <a:ext uri="{FF2B5EF4-FFF2-40B4-BE49-F238E27FC236}">
                    <a16:creationId xmlns:a16="http://schemas.microsoft.com/office/drawing/2014/main" id="{8404CD92-2FE1-AF25-1FE4-F7BAA9A052D9}"/>
                  </a:ext>
                </a:extLst>
              </p:cNvPr>
              <p:cNvSpPr txBox="1">
                <a:spLocks noRot="1" noChangeAspect="1" noMove="1" noResize="1" noEditPoints="1" noAdjustHandles="1" noChangeArrowheads="1" noChangeShapeType="1" noTextEdit="1"/>
              </p:cNvSpPr>
              <p:nvPr/>
            </p:nvSpPr>
            <p:spPr>
              <a:xfrm>
                <a:off x="7823294" y="1274418"/>
                <a:ext cx="1110497" cy="4870629"/>
              </a:xfrm>
              <a:prstGeom prst="rect">
                <a:avLst/>
              </a:prstGeom>
              <a:blipFill>
                <a:blip r:embed="rId10"/>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62782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4EDA-46DB-BBCE-A1E0-39B0A8194B53}"/>
              </a:ext>
            </a:extLst>
          </p:cNvPr>
          <p:cNvSpPr>
            <a:spLocks noGrp="1"/>
          </p:cNvSpPr>
          <p:nvPr>
            <p:ph type="title"/>
          </p:nvPr>
        </p:nvSpPr>
        <p:spPr/>
        <p:txBody>
          <a:bodyPr>
            <a:normAutofit fontScale="90000"/>
          </a:bodyPr>
          <a:lstStyle/>
          <a:p>
            <a:r>
              <a:rPr lang="en-AU" dirty="0"/>
              <a:t>Example: chicken enclosure</a:t>
            </a:r>
          </a:p>
        </p:txBody>
      </p:sp>
      <p:pic>
        <p:nvPicPr>
          <p:cNvPr id="4" name="Content Placeholder 12">
            <a:extLst>
              <a:ext uri="{FF2B5EF4-FFF2-40B4-BE49-F238E27FC236}">
                <a16:creationId xmlns:a16="http://schemas.microsoft.com/office/drawing/2014/main" id="{CD03A30A-89AB-96BA-4664-749522C58E99}"/>
              </a:ext>
              <a:ext uri="{C183D7F6-B498-43B3-948B-1728B52AA6E4}">
                <adec:decorative xmlns:adec="http://schemas.microsoft.com/office/drawing/2017/decorative" val="1"/>
              </a:ext>
            </a:extLst>
          </p:cNvPr>
          <p:cNvPicPr>
            <a:picLocks noGrp="1" noChangeAspect="1"/>
          </p:cNvPicPr>
          <p:nvPr>
            <p:ph idx="1"/>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01977" y="6408712"/>
            <a:ext cx="808483" cy="548680"/>
          </a:xfrm>
        </p:spPr>
      </p:pic>
      <p:pic>
        <p:nvPicPr>
          <p:cNvPr id="5" name="Picture 4">
            <a:extLst>
              <a:ext uri="{FF2B5EF4-FFF2-40B4-BE49-F238E27FC236}">
                <a16:creationId xmlns:a16="http://schemas.microsoft.com/office/drawing/2014/main" id="{B4EB819D-C76D-2092-7279-E54A802891A8}"/>
              </a:ext>
              <a:ext uri="{C183D7F6-B498-43B3-948B-1728B52AA6E4}">
                <adec:decorative xmlns:adec="http://schemas.microsoft.com/office/drawing/2017/decorative" val="1"/>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07378" y="5832648"/>
            <a:ext cx="586688" cy="619755"/>
          </a:xfrm>
          <a:prstGeom prst="rect">
            <a:avLst/>
          </a:prstGeom>
        </p:spPr>
      </p:pic>
      <p:pic>
        <p:nvPicPr>
          <p:cNvPr id="6" name="Picture 5">
            <a:extLst>
              <a:ext uri="{FF2B5EF4-FFF2-40B4-BE49-F238E27FC236}">
                <a16:creationId xmlns:a16="http://schemas.microsoft.com/office/drawing/2014/main" id="{A9A6AB98-D627-48B7-D3EC-0DDF54A7A102}"/>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61120" y="6105776"/>
            <a:ext cx="511455" cy="546257"/>
          </a:xfrm>
          <a:prstGeom prst="rect">
            <a:avLst/>
          </a:prstGeom>
        </p:spPr>
      </p:pic>
      <p:pic>
        <p:nvPicPr>
          <p:cNvPr id="7" name="Picture 6">
            <a:extLst>
              <a:ext uri="{FF2B5EF4-FFF2-40B4-BE49-F238E27FC236}">
                <a16:creationId xmlns:a16="http://schemas.microsoft.com/office/drawing/2014/main" id="{4D49ECC9-A41E-8B90-F0DE-E19A1A8AF3BA}"/>
              </a:ex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40288" y="6372750"/>
            <a:ext cx="801989" cy="539365"/>
          </a:xfrm>
          <a:prstGeom prst="rect">
            <a:avLst/>
          </a:prstGeom>
        </p:spPr>
      </p:pic>
      <p:pic>
        <p:nvPicPr>
          <p:cNvPr id="8" name="Picture 7">
            <a:extLst>
              <a:ext uri="{FF2B5EF4-FFF2-40B4-BE49-F238E27FC236}">
                <a16:creationId xmlns:a16="http://schemas.microsoft.com/office/drawing/2014/main" id="{A4154169-2FCD-36BB-513B-B75FFEB9D882}"/>
              </a:ex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212727" y="6036976"/>
            <a:ext cx="519289" cy="70638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D6519F-EFFB-1231-8103-52D1DA950421}"/>
                  </a:ext>
                </a:extLst>
              </p:cNvPr>
              <p:cNvSpPr txBox="1"/>
              <p:nvPr/>
            </p:nvSpPr>
            <p:spPr>
              <a:xfrm>
                <a:off x="2056464" y="1216956"/>
                <a:ext cx="4604656" cy="6127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8</m:t>
                          </m:r>
                        </m:num>
                        <m:den>
                          <m:r>
                            <a:rPr lang="en-AU" sz="1800" b="0" i="1" smtClean="0">
                              <a:latin typeface="Cambria Math" panose="02040503050406030204" pitchFamily="18" charset="0"/>
                            </a:rPr>
                            <m:t>10</m:t>
                          </m:r>
                        </m:den>
                      </m:f>
                      <m:r>
                        <a:rPr lang="en-AU" sz="1800" b="0" i="1" smtClean="0">
                          <a:latin typeface="Cambria Math" panose="02040503050406030204" pitchFamily="18" charset="0"/>
                        </a:rPr>
                        <m:t>=0.8</m:t>
                      </m:r>
                    </m:oMath>
                  </m:oMathPara>
                </a14:m>
                <a:endParaRPr lang="en-AU" sz="1800" b="0" dirty="0"/>
              </a:p>
            </p:txBody>
          </p:sp>
        </mc:Choice>
        <mc:Fallback xmlns="">
          <p:sp>
            <p:nvSpPr>
              <p:cNvPr id="10" name="TextBox 9">
                <a:extLst>
                  <a:ext uri="{FF2B5EF4-FFF2-40B4-BE49-F238E27FC236}">
                    <a16:creationId xmlns:a16="http://schemas.microsoft.com/office/drawing/2014/main" id="{71D6519F-EFFB-1231-8103-52D1DA950421}"/>
                  </a:ext>
                </a:extLst>
              </p:cNvPr>
              <p:cNvSpPr txBox="1">
                <a:spLocks noRot="1" noChangeAspect="1" noMove="1" noResize="1" noEditPoints="1" noAdjustHandles="1" noChangeArrowheads="1" noChangeShapeType="1" noTextEdit="1"/>
              </p:cNvSpPr>
              <p:nvPr/>
            </p:nvSpPr>
            <p:spPr>
              <a:xfrm>
                <a:off x="2056464" y="1216956"/>
                <a:ext cx="4604656" cy="612732"/>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D41A761-622A-B9FC-2AC7-BE3935890E87}"/>
                  </a:ext>
                </a:extLst>
              </p:cNvPr>
              <p:cNvSpPr txBox="1"/>
              <p:nvPr/>
            </p:nvSpPr>
            <p:spPr>
              <a:xfrm>
                <a:off x="111025" y="2612873"/>
                <a:ext cx="4604656" cy="6117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10</m:t>
                          </m:r>
                        </m:den>
                      </m:f>
                      <m:r>
                        <a:rPr lang="en-AU" sz="1800" b="0" i="1" smtClean="0">
                          <a:latin typeface="Cambria Math" panose="02040503050406030204" pitchFamily="18" charset="0"/>
                        </a:rPr>
                        <m:t>=0.4</m:t>
                      </m:r>
                    </m:oMath>
                  </m:oMathPara>
                </a14:m>
                <a:endParaRPr lang="en-AU" sz="1800" b="0" dirty="0"/>
              </a:p>
            </p:txBody>
          </p:sp>
        </mc:Choice>
        <mc:Fallback xmlns="">
          <p:sp>
            <p:nvSpPr>
              <p:cNvPr id="11" name="TextBox 10">
                <a:extLst>
                  <a:ext uri="{FF2B5EF4-FFF2-40B4-BE49-F238E27FC236}">
                    <a16:creationId xmlns:a16="http://schemas.microsoft.com/office/drawing/2014/main" id="{2D41A761-622A-B9FC-2AC7-BE3935890E87}"/>
                  </a:ext>
                </a:extLst>
              </p:cNvPr>
              <p:cNvSpPr txBox="1">
                <a:spLocks noRot="1" noChangeAspect="1" noMove="1" noResize="1" noEditPoints="1" noAdjustHandles="1" noChangeArrowheads="1" noChangeShapeType="1" noTextEdit="1"/>
              </p:cNvSpPr>
              <p:nvPr/>
            </p:nvSpPr>
            <p:spPr>
              <a:xfrm>
                <a:off x="111025" y="2612873"/>
                <a:ext cx="4604656" cy="611706"/>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F096B64-7619-7A51-6365-5CBB6E07F82F}"/>
                  </a:ext>
                </a:extLst>
              </p:cNvPr>
              <p:cNvSpPr txBox="1"/>
              <p:nvPr/>
            </p:nvSpPr>
            <p:spPr>
              <a:xfrm>
                <a:off x="5113461" y="1428797"/>
                <a:ext cx="3096344" cy="1039900"/>
              </a:xfrm>
              <a:prstGeom prst="rect">
                <a:avLst/>
              </a:prstGeom>
              <a:noFill/>
            </p:spPr>
            <p:txBody>
              <a:bodyPr wrap="square" rtlCol="0">
                <a:spAutoFit/>
              </a:bodyPr>
              <a:lstStyle/>
              <a:p>
                <a:r>
                  <a:rPr lang="en-US" sz="2400" dirty="0"/>
                  <a:t>Brown fencing</a:t>
                </a:r>
              </a:p>
              <a:p>
                <a:pPr/>
                <a14:m>
                  <m:oMathPara xmlns:m="http://schemas.openxmlformats.org/officeDocument/2006/math">
                    <m:oMathParaPr>
                      <m:jc m:val="left"/>
                    </m:oMathParaPr>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8</m:t>
                          </m:r>
                        </m:num>
                        <m:den>
                          <m:r>
                            <a:rPr lang="en-AU" sz="2000" b="0" i="1" smtClean="0">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8</m:t>
                          </m:r>
                        </m:num>
                        <m:den>
                          <m:r>
                            <a:rPr lang="en-AU" sz="2000" i="1">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16</m:t>
                          </m:r>
                        </m:num>
                        <m:den>
                          <m:r>
                            <a:rPr lang="en-AU" sz="2000" i="1">
                              <a:latin typeface="Cambria Math" panose="02040503050406030204" pitchFamily="18" charset="0"/>
                            </a:rPr>
                            <m:t>10</m:t>
                          </m:r>
                        </m:den>
                      </m:f>
                    </m:oMath>
                  </m:oMathPara>
                </a14:m>
                <a:endParaRPr lang="en-US" sz="2400" dirty="0"/>
              </a:p>
            </p:txBody>
          </p:sp>
        </mc:Choice>
        <mc:Fallback xmlns="">
          <p:sp>
            <p:nvSpPr>
              <p:cNvPr id="17" name="TextBox 16">
                <a:extLst>
                  <a:ext uri="{FF2B5EF4-FFF2-40B4-BE49-F238E27FC236}">
                    <a16:creationId xmlns:a16="http://schemas.microsoft.com/office/drawing/2014/main" id="{0F096B64-7619-7A51-6365-5CBB6E07F82F}"/>
                  </a:ext>
                </a:extLst>
              </p:cNvPr>
              <p:cNvSpPr txBox="1">
                <a:spLocks noRot="1" noChangeAspect="1" noMove="1" noResize="1" noEditPoints="1" noAdjustHandles="1" noChangeArrowheads="1" noChangeShapeType="1" noTextEdit="1"/>
              </p:cNvSpPr>
              <p:nvPr/>
            </p:nvSpPr>
            <p:spPr>
              <a:xfrm>
                <a:off x="5113461" y="1428797"/>
                <a:ext cx="3096344" cy="1039900"/>
              </a:xfrm>
              <a:prstGeom prst="rect">
                <a:avLst/>
              </a:prstGeom>
              <a:blipFill>
                <a:blip r:embed="rId10"/>
                <a:stretch>
                  <a:fillRect l="-3150" t="-46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91AF10-F97E-4C43-BC82-9206DA123945}"/>
                  </a:ext>
                </a:extLst>
              </p:cNvPr>
              <p:cNvSpPr txBox="1"/>
              <p:nvPr/>
            </p:nvSpPr>
            <p:spPr>
              <a:xfrm>
                <a:off x="5112948" y="2764038"/>
                <a:ext cx="3096344" cy="1066446"/>
              </a:xfrm>
              <a:prstGeom prst="rect">
                <a:avLst/>
              </a:prstGeom>
              <a:noFill/>
            </p:spPr>
            <p:txBody>
              <a:bodyPr wrap="square" rtlCol="0">
                <a:spAutoFit/>
              </a:bodyPr>
              <a:lstStyle/>
              <a:p>
                <a:r>
                  <a:rPr lang="en-US" sz="2400" dirty="0"/>
                  <a:t>Purple fencing</a:t>
                </a:r>
              </a:p>
              <a:p>
                <a:pPr/>
                <a14:m>
                  <m:oMathPara xmlns:m="http://schemas.openxmlformats.org/officeDocument/2006/math">
                    <m:oMathParaPr>
                      <m:jc m:val="left"/>
                    </m:oMathParaPr>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4</m:t>
                          </m:r>
                        </m:num>
                        <m:den>
                          <m:r>
                            <a:rPr lang="en-AU" sz="2000" b="0" i="1" smtClean="0">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4</m:t>
                          </m:r>
                        </m:num>
                        <m:den>
                          <m:r>
                            <a:rPr lang="en-AU" sz="2000" i="1">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4</m:t>
                          </m:r>
                        </m:num>
                        <m:den>
                          <m:r>
                            <a:rPr lang="en-AU" sz="2000" i="1">
                              <a:latin typeface="Cambria Math" panose="02040503050406030204" pitchFamily="18" charset="0"/>
                            </a:rPr>
                            <m:t>10</m:t>
                          </m:r>
                        </m:den>
                      </m:f>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4</m:t>
                          </m:r>
                        </m:num>
                        <m:den>
                          <m:r>
                            <a:rPr lang="en-AU" sz="2000" i="1">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16</m:t>
                          </m:r>
                        </m:num>
                        <m:den>
                          <m:r>
                            <a:rPr lang="en-AU" sz="2000" i="1">
                              <a:latin typeface="Cambria Math" panose="02040503050406030204" pitchFamily="18" charset="0"/>
                            </a:rPr>
                            <m:t>10</m:t>
                          </m:r>
                        </m:den>
                      </m:f>
                    </m:oMath>
                  </m:oMathPara>
                </a14:m>
                <a:endParaRPr lang="en-US" sz="2400" dirty="0"/>
              </a:p>
            </p:txBody>
          </p:sp>
        </mc:Choice>
        <mc:Fallback xmlns="">
          <p:sp>
            <p:nvSpPr>
              <p:cNvPr id="18" name="TextBox 17">
                <a:extLst>
                  <a:ext uri="{FF2B5EF4-FFF2-40B4-BE49-F238E27FC236}">
                    <a16:creationId xmlns:a16="http://schemas.microsoft.com/office/drawing/2014/main" id="{6091AF10-F97E-4C43-BC82-9206DA123945}"/>
                  </a:ext>
                </a:extLst>
              </p:cNvPr>
              <p:cNvSpPr txBox="1">
                <a:spLocks noRot="1" noChangeAspect="1" noMove="1" noResize="1" noEditPoints="1" noAdjustHandles="1" noChangeArrowheads="1" noChangeShapeType="1" noTextEdit="1"/>
              </p:cNvSpPr>
              <p:nvPr/>
            </p:nvSpPr>
            <p:spPr>
              <a:xfrm>
                <a:off x="5112948" y="2764038"/>
                <a:ext cx="3096344" cy="1066446"/>
              </a:xfrm>
              <a:prstGeom prst="rect">
                <a:avLst/>
              </a:prstGeom>
              <a:blipFill>
                <a:blip r:embed="rId11"/>
                <a:stretch>
                  <a:fillRect l="-3150" t="-45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D030F29-A19C-D7B5-06D1-298DD2CC7DB6}"/>
                  </a:ext>
                </a:extLst>
              </p:cNvPr>
              <p:cNvSpPr txBox="1"/>
              <p:nvPr/>
            </p:nvSpPr>
            <p:spPr>
              <a:xfrm>
                <a:off x="5131969" y="4263533"/>
                <a:ext cx="3096344" cy="1066446"/>
              </a:xfrm>
              <a:prstGeom prst="rect">
                <a:avLst/>
              </a:prstGeom>
              <a:noFill/>
            </p:spPr>
            <p:txBody>
              <a:bodyPr wrap="square" rtlCol="0">
                <a:spAutoFit/>
              </a:bodyPr>
              <a:lstStyle/>
              <a:p>
                <a:r>
                  <a:rPr lang="en-US" sz="2400" dirty="0"/>
                  <a:t>Total fencing</a:t>
                </a:r>
              </a:p>
              <a:p>
                <a:pPr/>
                <a14:m>
                  <m:oMathPara xmlns:m="http://schemas.openxmlformats.org/officeDocument/2006/math">
                    <m:oMathParaPr>
                      <m:jc m:val="left"/>
                    </m:oMathParaPr>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16</m:t>
                          </m:r>
                        </m:num>
                        <m:den>
                          <m:r>
                            <a:rPr lang="en-AU" sz="2000" b="0" i="1" smtClean="0">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16</m:t>
                          </m:r>
                        </m:num>
                        <m:den>
                          <m:r>
                            <a:rPr lang="en-AU" sz="2000" i="1">
                              <a:latin typeface="Cambria Math" panose="02040503050406030204" pitchFamily="18" charset="0"/>
                            </a:rPr>
                            <m:t>10</m:t>
                          </m:r>
                        </m:den>
                      </m:f>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32</m:t>
                          </m:r>
                        </m:num>
                        <m:den>
                          <m:r>
                            <a:rPr lang="en-AU" sz="2000" i="1">
                              <a:latin typeface="Cambria Math" panose="02040503050406030204" pitchFamily="18" charset="0"/>
                            </a:rPr>
                            <m:t>10</m:t>
                          </m:r>
                        </m:den>
                      </m:f>
                    </m:oMath>
                  </m:oMathPara>
                </a14:m>
                <a:endParaRPr lang="en-US" sz="2400" dirty="0"/>
              </a:p>
            </p:txBody>
          </p:sp>
        </mc:Choice>
        <mc:Fallback xmlns="">
          <p:sp>
            <p:nvSpPr>
              <p:cNvPr id="19" name="TextBox 18">
                <a:extLst>
                  <a:ext uri="{FF2B5EF4-FFF2-40B4-BE49-F238E27FC236}">
                    <a16:creationId xmlns:a16="http://schemas.microsoft.com/office/drawing/2014/main" id="{2D030F29-A19C-D7B5-06D1-298DD2CC7DB6}"/>
                  </a:ext>
                </a:extLst>
              </p:cNvPr>
              <p:cNvSpPr txBox="1">
                <a:spLocks noRot="1" noChangeAspect="1" noMove="1" noResize="1" noEditPoints="1" noAdjustHandles="1" noChangeArrowheads="1" noChangeShapeType="1" noTextEdit="1"/>
              </p:cNvSpPr>
              <p:nvPr/>
            </p:nvSpPr>
            <p:spPr>
              <a:xfrm>
                <a:off x="5131969" y="4263533"/>
                <a:ext cx="3096344" cy="1066446"/>
              </a:xfrm>
              <a:prstGeom prst="rect">
                <a:avLst/>
              </a:prstGeom>
              <a:blipFill>
                <a:blip r:embed="rId12"/>
                <a:stretch>
                  <a:fillRect l="-3150" t="-4571"/>
                </a:stretch>
              </a:blipFill>
            </p:spPr>
            <p:txBody>
              <a:bodyPr/>
              <a:lstStyle/>
              <a:p>
                <a:r>
                  <a:rPr lang="en-AU">
                    <a:noFill/>
                  </a:rPr>
                  <a:t> </a:t>
                </a:r>
              </a:p>
            </p:txBody>
          </p:sp>
        </mc:Fallback>
      </mc:AlternateContent>
      <p:sp>
        <p:nvSpPr>
          <p:cNvPr id="20" name="TextBox 19">
            <a:extLst>
              <a:ext uri="{FF2B5EF4-FFF2-40B4-BE49-F238E27FC236}">
                <a16:creationId xmlns:a16="http://schemas.microsoft.com/office/drawing/2014/main" id="{50DD737F-B564-3D2E-0DFA-5418ACD30280}"/>
              </a:ext>
            </a:extLst>
          </p:cNvPr>
          <p:cNvSpPr txBox="1"/>
          <p:nvPr/>
        </p:nvSpPr>
        <p:spPr>
          <a:xfrm>
            <a:off x="8034553" y="1428797"/>
            <a:ext cx="1607215" cy="1107996"/>
          </a:xfrm>
          <a:prstGeom prst="rect">
            <a:avLst/>
          </a:prstGeom>
          <a:noFill/>
        </p:spPr>
        <p:txBody>
          <a:bodyPr wrap="square" rtlCol="0">
            <a:spAutoFit/>
          </a:bodyPr>
          <a:lstStyle/>
          <a:p>
            <a:r>
              <a:rPr lang="en-US" sz="2200" dirty="0">
                <a:latin typeface="Cambria" panose="02040503050406030204" pitchFamily="18" charset="0"/>
                <a:cs typeface="Cambay Devanagari" pitchFamily="2" charset="77"/>
              </a:rPr>
              <a:t>0.8</a:t>
            </a:r>
          </a:p>
          <a:p>
            <a:r>
              <a:rPr lang="en-US" sz="2200" dirty="0">
                <a:latin typeface="Cambria" panose="02040503050406030204" pitchFamily="18" charset="0"/>
                <a:cs typeface="Cambay Devanagari" pitchFamily="2" charset="77"/>
              </a:rPr>
              <a:t>0.8</a:t>
            </a:r>
          </a:p>
          <a:p>
            <a:r>
              <a:rPr lang="en-US" sz="2200" dirty="0">
                <a:latin typeface="Cambria" panose="02040503050406030204" pitchFamily="18" charset="0"/>
                <a:cs typeface="Cambay Devanagari" pitchFamily="2" charset="77"/>
              </a:rPr>
              <a:t>1.6</a:t>
            </a:r>
          </a:p>
        </p:txBody>
      </p:sp>
      <p:sp>
        <p:nvSpPr>
          <p:cNvPr id="21" name="TextBox 20">
            <a:extLst>
              <a:ext uri="{FF2B5EF4-FFF2-40B4-BE49-F238E27FC236}">
                <a16:creationId xmlns:a16="http://schemas.microsoft.com/office/drawing/2014/main" id="{230BD37D-43BD-6943-90EA-732B9B24DF3D}"/>
              </a:ext>
            </a:extLst>
          </p:cNvPr>
          <p:cNvSpPr txBox="1"/>
          <p:nvPr/>
        </p:nvSpPr>
        <p:spPr>
          <a:xfrm>
            <a:off x="8427148" y="2706852"/>
            <a:ext cx="1607215" cy="1785104"/>
          </a:xfrm>
          <a:prstGeom prst="rect">
            <a:avLst/>
          </a:prstGeom>
          <a:noFill/>
        </p:spPr>
        <p:txBody>
          <a:bodyPr wrap="square" rtlCol="0">
            <a:spAutoFit/>
          </a:bodyPr>
          <a:lstStyle/>
          <a:p>
            <a:r>
              <a:rPr lang="en-US" sz="2200" dirty="0">
                <a:latin typeface="Cambria" panose="02040503050406030204" pitchFamily="18" charset="0"/>
                <a:cs typeface="Cambay Devanagari" pitchFamily="2" charset="77"/>
              </a:rPr>
              <a:t>0.4</a:t>
            </a:r>
          </a:p>
          <a:p>
            <a:r>
              <a:rPr lang="en-US" sz="2200" dirty="0">
                <a:latin typeface="Cambria" panose="02040503050406030204" pitchFamily="18" charset="0"/>
                <a:cs typeface="Cambay Devanagari" pitchFamily="2" charset="77"/>
              </a:rPr>
              <a:t>0.4</a:t>
            </a:r>
          </a:p>
          <a:p>
            <a:r>
              <a:rPr lang="en-US" sz="2200" dirty="0">
                <a:latin typeface="Cambria" panose="02040503050406030204" pitchFamily="18" charset="0"/>
                <a:cs typeface="Cambay Devanagari" pitchFamily="2" charset="77"/>
              </a:rPr>
              <a:t>0.4</a:t>
            </a:r>
          </a:p>
          <a:p>
            <a:r>
              <a:rPr lang="en-US" sz="2200" dirty="0">
                <a:latin typeface="Cambria" panose="02040503050406030204" pitchFamily="18" charset="0"/>
                <a:cs typeface="Cambay Devanagari" pitchFamily="2" charset="77"/>
              </a:rPr>
              <a:t>0.4</a:t>
            </a:r>
          </a:p>
          <a:p>
            <a:r>
              <a:rPr lang="en-US" sz="2200" dirty="0">
                <a:latin typeface="Cambria" panose="02040503050406030204" pitchFamily="18" charset="0"/>
                <a:cs typeface="Cambay Devanagari" pitchFamily="2" charset="77"/>
              </a:rPr>
              <a:t>1.6</a:t>
            </a:r>
          </a:p>
        </p:txBody>
      </p:sp>
      <p:sp>
        <p:nvSpPr>
          <p:cNvPr id="22" name="TextBox 21">
            <a:extLst>
              <a:ext uri="{FF2B5EF4-FFF2-40B4-BE49-F238E27FC236}">
                <a16:creationId xmlns:a16="http://schemas.microsoft.com/office/drawing/2014/main" id="{A51CC370-4C3B-464D-8269-38A3E36C1978}"/>
              </a:ext>
            </a:extLst>
          </p:cNvPr>
          <p:cNvSpPr txBox="1"/>
          <p:nvPr/>
        </p:nvSpPr>
        <p:spPr>
          <a:xfrm>
            <a:off x="7514613" y="4437664"/>
            <a:ext cx="1607215" cy="1107996"/>
          </a:xfrm>
          <a:prstGeom prst="rect">
            <a:avLst/>
          </a:prstGeom>
          <a:noFill/>
        </p:spPr>
        <p:txBody>
          <a:bodyPr wrap="square" rtlCol="0">
            <a:spAutoFit/>
          </a:bodyPr>
          <a:lstStyle/>
          <a:p>
            <a:r>
              <a:rPr lang="en-US" sz="2200" dirty="0">
                <a:latin typeface="Cambria" panose="02040503050406030204" pitchFamily="18" charset="0"/>
                <a:cs typeface="Cambay Devanagari" pitchFamily="2" charset="77"/>
              </a:rPr>
              <a:t>1.6</a:t>
            </a:r>
          </a:p>
          <a:p>
            <a:r>
              <a:rPr lang="en-US" sz="2200" dirty="0">
                <a:latin typeface="Cambria" panose="02040503050406030204" pitchFamily="18" charset="0"/>
                <a:cs typeface="Cambay Devanagari" pitchFamily="2" charset="77"/>
              </a:rPr>
              <a:t>1.6</a:t>
            </a:r>
          </a:p>
          <a:p>
            <a:r>
              <a:rPr lang="en-US" sz="2200" dirty="0">
                <a:latin typeface="Cambria" panose="02040503050406030204" pitchFamily="18" charset="0"/>
                <a:cs typeface="Cambay Devanagari" pitchFamily="2" charset="77"/>
              </a:rPr>
              <a:t>3.2</a:t>
            </a:r>
          </a:p>
        </p:txBody>
      </p:sp>
      <p:cxnSp>
        <p:nvCxnSpPr>
          <p:cNvPr id="23" name="Straight Connector 22">
            <a:extLst>
              <a:ext uri="{FF2B5EF4-FFF2-40B4-BE49-F238E27FC236}">
                <a16:creationId xmlns:a16="http://schemas.microsoft.com/office/drawing/2014/main" id="{672877CE-BB16-F4FF-A68A-E2B5D9E39CA9}"/>
              </a:ext>
              <a:ext uri="{C183D7F6-B498-43B3-948B-1728B52AA6E4}">
                <adec:decorative xmlns:adec="http://schemas.microsoft.com/office/drawing/2017/decorative" val="1"/>
              </a:ext>
            </a:extLst>
          </p:cNvPr>
          <p:cNvCxnSpPr/>
          <p:nvPr/>
        </p:nvCxnSpPr>
        <p:spPr>
          <a:xfrm>
            <a:off x="8034553" y="2114983"/>
            <a:ext cx="567199"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81E193C-5738-141F-2F4A-8746D2AC7AFC}"/>
              </a:ext>
              <a:ext uri="{C183D7F6-B498-43B3-948B-1728B52AA6E4}">
                <adec:decorative xmlns:adec="http://schemas.microsoft.com/office/drawing/2017/decorative" val="1"/>
              </a:ext>
            </a:extLst>
          </p:cNvPr>
          <p:cNvCxnSpPr/>
          <p:nvPr/>
        </p:nvCxnSpPr>
        <p:spPr>
          <a:xfrm>
            <a:off x="8427148" y="4077072"/>
            <a:ext cx="567199"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B6187AB-27AD-5962-24A0-AC1B253D38E6}"/>
              </a:ext>
              <a:ext uri="{C183D7F6-B498-43B3-948B-1728B52AA6E4}">
                <adec:decorative xmlns:adec="http://schemas.microsoft.com/office/drawing/2017/decorative" val="1"/>
              </a:ext>
            </a:extLst>
          </p:cNvPr>
          <p:cNvCxnSpPr/>
          <p:nvPr/>
        </p:nvCxnSpPr>
        <p:spPr>
          <a:xfrm>
            <a:off x="7406218" y="5157192"/>
            <a:ext cx="567199" cy="0"/>
          </a:xfrm>
          <a:prstGeom prst="line">
            <a:avLst/>
          </a:prstGeom>
          <a:ln w="22225"/>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AD25928-0370-C206-34EC-C37FDC188339}"/>
              </a:ext>
            </a:extLst>
          </p:cNvPr>
          <p:cNvSpPr txBox="1"/>
          <p:nvPr/>
        </p:nvSpPr>
        <p:spPr>
          <a:xfrm>
            <a:off x="7772678" y="1738949"/>
            <a:ext cx="5037364" cy="430887"/>
          </a:xfrm>
          <a:prstGeom prst="rect">
            <a:avLst/>
          </a:prstGeom>
          <a:noFill/>
        </p:spPr>
        <p:txBody>
          <a:bodyPr wrap="square">
            <a:spAutoFit/>
          </a:bodyPr>
          <a:lstStyle/>
          <a:p>
            <a:r>
              <a:rPr lang="en-US" sz="2200" dirty="0">
                <a:latin typeface="Cambria" panose="02040503050406030204" pitchFamily="18" charset="0"/>
                <a:cs typeface="Cambay Devanagari" pitchFamily="2" charset="77"/>
              </a:rPr>
              <a:t>+</a:t>
            </a:r>
            <a:endParaRPr lang="en-US" sz="2200" dirty="0"/>
          </a:p>
        </p:txBody>
      </p:sp>
      <p:sp>
        <p:nvSpPr>
          <p:cNvPr id="27" name="TextBox 26">
            <a:extLst>
              <a:ext uri="{FF2B5EF4-FFF2-40B4-BE49-F238E27FC236}">
                <a16:creationId xmlns:a16="http://schemas.microsoft.com/office/drawing/2014/main" id="{C1975C7C-5401-9DA8-5326-011E54850B2B}"/>
              </a:ext>
            </a:extLst>
          </p:cNvPr>
          <p:cNvSpPr txBox="1"/>
          <p:nvPr/>
        </p:nvSpPr>
        <p:spPr>
          <a:xfrm>
            <a:off x="8175596" y="3718193"/>
            <a:ext cx="5037364" cy="430887"/>
          </a:xfrm>
          <a:prstGeom prst="rect">
            <a:avLst/>
          </a:prstGeom>
          <a:noFill/>
        </p:spPr>
        <p:txBody>
          <a:bodyPr wrap="square">
            <a:spAutoFit/>
          </a:bodyPr>
          <a:lstStyle/>
          <a:p>
            <a:r>
              <a:rPr lang="en-US" sz="2200" dirty="0">
                <a:latin typeface="Cambria" panose="02040503050406030204" pitchFamily="18" charset="0"/>
                <a:cs typeface="Cambay Devanagari" pitchFamily="2" charset="77"/>
              </a:rPr>
              <a:t>+</a:t>
            </a:r>
            <a:endParaRPr lang="en-US" sz="2200" dirty="0"/>
          </a:p>
        </p:txBody>
      </p:sp>
      <p:sp>
        <p:nvSpPr>
          <p:cNvPr id="28" name="TextBox 27">
            <a:extLst>
              <a:ext uri="{FF2B5EF4-FFF2-40B4-BE49-F238E27FC236}">
                <a16:creationId xmlns:a16="http://schemas.microsoft.com/office/drawing/2014/main" id="{D89F2C73-38E4-F892-BBE5-7863F2656D78}"/>
              </a:ext>
            </a:extLst>
          </p:cNvPr>
          <p:cNvSpPr txBox="1"/>
          <p:nvPr/>
        </p:nvSpPr>
        <p:spPr>
          <a:xfrm>
            <a:off x="7234018" y="4750885"/>
            <a:ext cx="5037364" cy="430887"/>
          </a:xfrm>
          <a:prstGeom prst="rect">
            <a:avLst/>
          </a:prstGeom>
          <a:noFill/>
        </p:spPr>
        <p:txBody>
          <a:bodyPr wrap="square">
            <a:spAutoFit/>
          </a:bodyPr>
          <a:lstStyle/>
          <a:p>
            <a:r>
              <a:rPr lang="en-US" sz="2200" dirty="0">
                <a:latin typeface="Cambria" panose="02040503050406030204" pitchFamily="18" charset="0"/>
                <a:cs typeface="Cambay Devanagari" pitchFamily="2" charset="77"/>
              </a:rPr>
              <a:t>+</a:t>
            </a:r>
            <a:endParaRPr lang="en-US" sz="2200" dirty="0"/>
          </a:p>
        </p:txBody>
      </p:sp>
      <p:grpSp>
        <p:nvGrpSpPr>
          <p:cNvPr id="3" name="Group 2" descr="Enclosure made with 2 brown and 4 pink rods housing 8 chickens.">
            <a:extLst>
              <a:ext uri="{FF2B5EF4-FFF2-40B4-BE49-F238E27FC236}">
                <a16:creationId xmlns:a16="http://schemas.microsoft.com/office/drawing/2014/main" id="{B22DA64A-6BD1-2FA5-3E72-DD19AA00D5A9}"/>
              </a:ext>
            </a:extLst>
          </p:cNvPr>
          <p:cNvGrpSpPr/>
          <p:nvPr/>
        </p:nvGrpSpPr>
        <p:grpSpPr>
          <a:xfrm>
            <a:off x="1114927" y="1934750"/>
            <a:ext cx="3600754" cy="3445762"/>
            <a:chOff x="1114927" y="1934750"/>
            <a:chExt cx="3600754" cy="3445762"/>
          </a:xfrm>
        </p:grpSpPr>
        <p:sp>
          <p:nvSpPr>
            <p:cNvPr id="9" name="Cube 8">
              <a:extLst>
                <a:ext uri="{FF2B5EF4-FFF2-40B4-BE49-F238E27FC236}">
                  <a16:creationId xmlns:a16="http://schemas.microsoft.com/office/drawing/2014/main" id="{8EE196C3-70AE-0313-8282-18B7A3E351CA}"/>
                </a:ext>
              </a:extLst>
            </p:cNvPr>
            <p:cNvSpPr/>
            <p:nvPr/>
          </p:nvSpPr>
          <p:spPr>
            <a:xfrm>
              <a:off x="1131865" y="1934750"/>
              <a:ext cx="3321304" cy="262512"/>
            </a:xfrm>
            <a:prstGeom prst="cube">
              <a:avLst/>
            </a:prstGeom>
            <a:solidFill>
              <a:srgbClr val="945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a:extLst>
                <a:ext uri="{FF2B5EF4-FFF2-40B4-BE49-F238E27FC236}">
                  <a16:creationId xmlns:a16="http://schemas.microsoft.com/office/drawing/2014/main" id="{C167D161-3C6E-0EB0-1D16-DE0CB6254D31}"/>
                </a:ext>
              </a:extLst>
            </p:cNvPr>
            <p:cNvSpPr/>
            <p:nvPr/>
          </p:nvSpPr>
          <p:spPr>
            <a:xfrm>
              <a:off x="1176718" y="3613139"/>
              <a:ext cx="1738586" cy="262512"/>
            </a:xfrm>
            <a:prstGeom prst="cube">
              <a:avLst/>
            </a:prstGeom>
            <a:solidFill>
              <a:srgbClr val="FF4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0229538A-0776-A120-1ACC-A9200D72D9E5}"/>
                </a:ext>
              </a:extLst>
            </p:cNvPr>
            <p:cNvSpPr/>
            <p:nvPr/>
          </p:nvSpPr>
          <p:spPr>
            <a:xfrm rot="5400000">
              <a:off x="2861544" y="3526375"/>
              <a:ext cx="3445762" cy="262512"/>
            </a:xfrm>
            <a:prstGeom prst="cube">
              <a:avLst/>
            </a:prstGeom>
            <a:solidFill>
              <a:srgbClr val="945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a:extLst>
                <a:ext uri="{FF2B5EF4-FFF2-40B4-BE49-F238E27FC236}">
                  <a16:creationId xmlns:a16="http://schemas.microsoft.com/office/drawing/2014/main" id="{1CADB29C-7CDA-AAEE-B852-BE5E34CED8A5}"/>
                </a:ext>
              </a:extLst>
            </p:cNvPr>
            <p:cNvSpPr/>
            <p:nvPr/>
          </p:nvSpPr>
          <p:spPr>
            <a:xfrm rot="5400000">
              <a:off x="376890" y="2853020"/>
              <a:ext cx="1738586" cy="262512"/>
            </a:xfrm>
            <a:prstGeom prst="cube">
              <a:avLst/>
            </a:prstGeom>
            <a:solidFill>
              <a:srgbClr val="FF4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3C8BE874-D37C-416F-9775-C95F2B644E96}"/>
                </a:ext>
              </a:extLst>
            </p:cNvPr>
            <p:cNvSpPr/>
            <p:nvPr/>
          </p:nvSpPr>
          <p:spPr>
            <a:xfrm>
              <a:off x="2977095" y="5091335"/>
              <a:ext cx="1738586" cy="262512"/>
            </a:xfrm>
            <a:prstGeom prst="cube">
              <a:avLst/>
            </a:prstGeom>
            <a:solidFill>
              <a:srgbClr val="FF4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0501F742-72C3-B7DF-4AC1-758354486B0B}"/>
                </a:ext>
              </a:extLst>
            </p:cNvPr>
            <p:cNvSpPr/>
            <p:nvPr/>
          </p:nvSpPr>
          <p:spPr>
            <a:xfrm rot="5400000">
              <a:off x="2027738" y="4323756"/>
              <a:ext cx="1738586" cy="262512"/>
            </a:xfrm>
            <a:prstGeom prst="cube">
              <a:avLst/>
            </a:prstGeom>
            <a:solidFill>
              <a:srgbClr val="FF4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a:extLst>
                <a:ext uri="{FF2B5EF4-FFF2-40B4-BE49-F238E27FC236}">
                  <a16:creationId xmlns:a16="http://schemas.microsoft.com/office/drawing/2014/main" id="{E5BC7911-5ECB-9729-4FF6-759BE9D1215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1896727" y="2421431"/>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a:extLst>
                <a:ext uri="{FF2B5EF4-FFF2-40B4-BE49-F238E27FC236}">
                  <a16:creationId xmlns:a16="http://schemas.microsoft.com/office/drawing/2014/main" id="{7DCEAF12-F296-D544-6C96-8CE32B6BEDE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2396415" y="2421431"/>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a:extLst>
                <a:ext uri="{FF2B5EF4-FFF2-40B4-BE49-F238E27FC236}">
                  <a16:creationId xmlns:a16="http://schemas.microsoft.com/office/drawing/2014/main" id="{41BA787F-4577-6B34-3200-ED3217D5204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2897031" y="2421431"/>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a:extLst>
                <a:ext uri="{FF2B5EF4-FFF2-40B4-BE49-F238E27FC236}">
                  <a16:creationId xmlns:a16="http://schemas.microsoft.com/office/drawing/2014/main" id="{C09B4431-BB50-EF8F-9B93-E7FD62CC473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3427344" y="2424318"/>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a:extLst>
                <a:ext uri="{FF2B5EF4-FFF2-40B4-BE49-F238E27FC236}">
                  <a16:creationId xmlns:a16="http://schemas.microsoft.com/office/drawing/2014/main" id="{11521696-36C8-2CD7-E457-127D693BB5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3247739" y="3568148"/>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4">
              <a:extLst>
                <a:ext uri="{FF2B5EF4-FFF2-40B4-BE49-F238E27FC236}">
                  <a16:creationId xmlns:a16="http://schemas.microsoft.com/office/drawing/2014/main" id="{6E7438BE-9B08-74F1-9F58-44067B67C69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3724345" y="3565219"/>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a:extLst>
                <a:ext uri="{FF2B5EF4-FFF2-40B4-BE49-F238E27FC236}">
                  <a16:creationId xmlns:a16="http://schemas.microsoft.com/office/drawing/2014/main" id="{7BA868F6-11F1-A738-D226-F3B94D03F4C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3257561" y="4180044"/>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a:extLst>
                <a:ext uri="{FF2B5EF4-FFF2-40B4-BE49-F238E27FC236}">
                  <a16:creationId xmlns:a16="http://schemas.microsoft.com/office/drawing/2014/main" id="{584B78D1-B815-E2F6-4B43-17CE38C4F8A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5540" r="25540"/>
            <a:stretch/>
          </p:blipFill>
          <p:spPr bwMode="auto">
            <a:xfrm>
              <a:off x="3724345" y="4169591"/>
              <a:ext cx="419044" cy="57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95604334"/>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783</Words>
  <Application>Microsoft Office PowerPoint</Application>
  <PresentationFormat>On-screen Show (4:3)</PresentationFormat>
  <Paragraphs>127</Paragraphs>
  <Slides>12</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Calibri</vt:lpstr>
      <vt:lpstr>Cambria</vt:lpstr>
      <vt:lpstr>Cambria Math</vt:lpstr>
      <vt:lpstr>Open Sans</vt:lpstr>
      <vt:lpstr>Söhne</vt:lpstr>
      <vt:lpstr>Symbol</vt:lpstr>
      <vt:lpstr>2_Office Theme</vt:lpstr>
      <vt:lpstr>3_Office Theme</vt:lpstr>
      <vt:lpstr>4_Office Theme</vt:lpstr>
      <vt:lpstr>5_Office Theme</vt:lpstr>
      <vt:lpstr>Farm fence fractions warm-up</vt:lpstr>
      <vt:lpstr>Your mission</vt:lpstr>
      <vt:lpstr>add fractions with the same denominator understand how to convert fractions as expressed as tenths to decimals calculate the perimeter of rectangles and composite shapes  add decimals with one decimal place calculate percentage discounts and increases (extension activity). </vt:lpstr>
      <vt:lpstr>I can add lengths expressed in tenths of a metre to give improper fractions  I can convert these lengths to decimals I can find the perimeter of rectangular shapes (including composite shapes) by adding decimals to one decimal place I can calculate a common percentage discount (25%) and decrease/increase an amount by this percentage. </vt:lpstr>
      <vt:lpstr>Your groups</vt:lpstr>
      <vt:lpstr>Australian farming</vt:lpstr>
      <vt:lpstr>Your animals</vt:lpstr>
      <vt:lpstr>Your fences</vt:lpstr>
      <vt:lpstr>Example: chicken enclosure</vt:lpstr>
      <vt:lpstr>Pricing the fencing (extension)</vt:lpstr>
      <vt:lpstr>Farm fence fractions exit ticket</vt:lpstr>
      <vt:lpstr>Teachers’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Leanne Robertson</cp:lastModifiedBy>
  <cp:revision>26</cp:revision>
  <dcterms:created xsi:type="dcterms:W3CDTF">2021-03-16T22:56:28Z</dcterms:created>
  <dcterms:modified xsi:type="dcterms:W3CDTF">2023-12-14T10:55:18Z</dcterms:modified>
</cp:coreProperties>
</file>