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  <p:sldMasterId id="2147483696" r:id="rId3"/>
    <p:sldMasterId id="2147483708" r:id="rId4"/>
  </p:sldMasterIdLst>
  <p:notesMasterIdLst>
    <p:notesMasterId r:id="rId18"/>
  </p:notesMasterIdLst>
  <p:sldIdLst>
    <p:sldId id="259" r:id="rId5"/>
    <p:sldId id="301" r:id="rId6"/>
    <p:sldId id="314" r:id="rId7"/>
    <p:sldId id="302" r:id="rId8"/>
    <p:sldId id="303" r:id="rId9"/>
    <p:sldId id="308" r:id="rId10"/>
    <p:sldId id="306" r:id="rId11"/>
    <p:sldId id="307" r:id="rId12"/>
    <p:sldId id="312" r:id="rId13"/>
    <p:sldId id="309" r:id="rId14"/>
    <p:sldId id="310" r:id="rId15"/>
    <p:sldId id="269" r:id="rId16"/>
    <p:sldId id="31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D011FB-E587-8D1F-64AA-2EC6A225EA05}" name="Martine Power" initials="MP" userId="S::Martine.Power@esa.edu.au::f3410e55-3c0b-475c-b0b5-72038337e5c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AED"/>
    <a:srgbClr val="E9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725AA0-8ACD-1465-9C85-8A184887B23B}" v="936" dt="2024-02-19T03:41:46.2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0" autoAdjust="0"/>
    <p:restoredTop sz="69910" autoAdjust="0"/>
  </p:normalViewPr>
  <p:slideViewPr>
    <p:cSldViewPr>
      <p:cViewPr varScale="1">
        <p:scale>
          <a:sx n="44" d="100"/>
          <a:sy n="44" d="100"/>
        </p:scale>
        <p:origin x="69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256A4-61FE-4A76-BB28-6B79A6931F6F}" type="datetimeFigureOut">
              <a:rPr lang="en-AU" smtClean="0"/>
              <a:t>26/02/2024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04A82-F77A-4F2F-A04D-9E9D63F3DBD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02697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drain-grill-grid-three-pattern-2644484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rust-rusty-grid-array-pattern-1973251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ixabay.com/photos/structure-acute-angle-urban-4598494/" TargetMode="External"/><Relationship Id="rId5" Type="http://schemas.openxmlformats.org/officeDocument/2006/relationships/hyperlink" Target="https://pixabay.com/photos/black-white-lines-fracture-ice-102549/" TargetMode="External"/><Relationship Id="rId4" Type="http://schemas.openxmlformats.org/officeDocument/2006/relationships/hyperlink" Target="https://pixabay.com/photos/architecture-skyscraper-2092849/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lock-wall-clock-clock-face-pointer-2634551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architecture-building-glass-183945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architecture-building-glass-1839450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ypes-angles-white-background-vector-icon_16836665.htm#query=right%20angle&amp;position=5&amp;from_view=keyword&amp;track=ais&amp;uuid=c5cfb6a0-1da9-4dbe-b265-50a42a20871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lock-wall-clock-clock-face-pointer-2634551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b="1" dirty="0"/>
          </a:p>
          <a:p>
            <a:endParaRPr lang="en-US" sz="1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9847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•</a:t>
            </a:r>
            <a:r>
              <a:rPr lang="en-AU" dirty="0">
                <a:hlinkClick r:id="rId3"/>
              </a:rPr>
              <a:t>https://pixabay.com/photos/drain-grill-grid-three-pattern-2644484/</a:t>
            </a:r>
            <a:endParaRPr lang="en-US" dirty="0">
              <a:hlinkClick r:id="rId3"/>
            </a:endParaRPr>
          </a:p>
          <a:p>
            <a:endParaRPr lang="en-AU" dirty="0"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Ask students if they can see:</a:t>
            </a:r>
          </a:p>
          <a:p>
            <a:r>
              <a:rPr lang="en-AU" dirty="0">
                <a:ea typeface="Calibri"/>
                <a:cs typeface="Calibri"/>
              </a:rPr>
              <a:t>- an acute angle and close to it an obtuse angle?</a:t>
            </a:r>
          </a:p>
          <a:p>
            <a:r>
              <a:rPr lang="en-AU" dirty="0">
                <a:ea typeface="Calibri"/>
                <a:cs typeface="Calibri"/>
              </a:rPr>
              <a:t>- how about a reflex angle?</a:t>
            </a:r>
          </a:p>
          <a:p>
            <a:endParaRPr lang="en-AU" dirty="0">
              <a:ea typeface="Calibri"/>
              <a:cs typeface="Calibri"/>
            </a:endParaRP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484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cs typeface="Calibri"/>
            </a:endParaRPr>
          </a:p>
          <a:p>
            <a:r>
              <a:rPr lang="en-AU" dirty="0">
                <a:hlinkClick r:id="rId3"/>
              </a:rPr>
              <a:t>https://pixabay.com/photos/rust-rusty-grid-array-pattern-1973251/</a:t>
            </a:r>
            <a:endParaRPr lang="en-AU" dirty="0"/>
          </a:p>
          <a:p>
            <a:r>
              <a:rPr lang="en-AU" dirty="0">
                <a:hlinkClick r:id="rId4"/>
              </a:rPr>
              <a:t>https://pixabay.com/photos/architecture-skyscraper-2092849/</a:t>
            </a:r>
            <a:endParaRPr lang="en-AU" dirty="0"/>
          </a:p>
          <a:p>
            <a:r>
              <a:rPr lang="en-AU" dirty="0">
                <a:hlinkClick r:id="rId5"/>
              </a:rPr>
              <a:t>https://pixabay.com/photos/black-white-lines-fracture-ice-102549/</a:t>
            </a:r>
            <a:endParaRPr lang="en-AU" dirty="0"/>
          </a:p>
          <a:p>
            <a:r>
              <a:rPr lang="en-AU" dirty="0">
                <a:hlinkClick r:id="rId6"/>
              </a:rPr>
              <a:t>https://pixabay.com/photos/structure-acute-angle-urban-4598494/</a:t>
            </a:r>
            <a:endParaRPr lang="en-AU" dirty="0">
              <a:cs typeface="Calibri"/>
            </a:endParaRPr>
          </a:p>
          <a:p>
            <a:endParaRPr lang="en-AU" dirty="0"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Ask students if they can see:</a:t>
            </a:r>
          </a:p>
          <a:p>
            <a:r>
              <a:rPr lang="en-AU" dirty="0">
                <a:ea typeface="Calibri"/>
                <a:cs typeface="Calibri"/>
              </a:rPr>
              <a:t>- one building mainly made of acute angles; the other images have right angles.</a:t>
            </a:r>
          </a:p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There may be other reasons for an odd one out related to angles.</a:t>
            </a:r>
          </a:p>
          <a:p>
            <a:endParaRPr lang="en-AU" dirty="0">
              <a:ea typeface="Calibri"/>
              <a:cs typeface="Calibri"/>
            </a:endParaRP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5903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https://www.flickr.com/photos/oskay/1328635621</a:t>
            </a:r>
          </a:p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Can students use their angle checker to find:</a:t>
            </a:r>
          </a:p>
          <a:p>
            <a:r>
              <a:rPr lang="en-AU" dirty="0">
                <a:ea typeface="Calibri"/>
                <a:cs typeface="Calibri"/>
              </a:rPr>
              <a:t>- an acute angle</a:t>
            </a:r>
          </a:p>
          <a:p>
            <a:r>
              <a:rPr lang="en-AU" dirty="0">
                <a:ea typeface="Calibri"/>
                <a:cs typeface="Calibri"/>
              </a:rPr>
              <a:t>- an obtuse angle</a:t>
            </a:r>
          </a:p>
          <a:p>
            <a:r>
              <a:rPr lang="en-AU" dirty="0">
                <a:ea typeface="Calibri"/>
                <a:cs typeface="Calibri"/>
              </a:rPr>
              <a:t>- a reflex angle</a:t>
            </a:r>
          </a:p>
          <a:p>
            <a:r>
              <a:rPr lang="en-AU" dirty="0">
                <a:ea typeface="Calibri"/>
                <a:cs typeface="Calibri"/>
              </a:rPr>
              <a:t>- a right angle.</a:t>
            </a: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8205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F74753-3516-12AE-4266-1E65B7FC49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B978E7-909D-2190-3D85-355FAD810F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530ED-2EDA-735C-F49E-F410D593EF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•</a:t>
            </a:r>
            <a:r>
              <a:rPr lang="en-AU" dirty="0">
                <a:hlinkClick r:id="rId3"/>
              </a:rPr>
              <a:t>https://pixabay.com/photos/clock-wall-clock-clock-face-pointer-2634551/</a:t>
            </a:r>
            <a:endParaRPr lang="en-US" dirty="0">
              <a:hlinkClick r:id="rId3"/>
            </a:endParaRPr>
          </a:p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Ask students if they can see:</a:t>
            </a:r>
          </a:p>
          <a:p>
            <a:r>
              <a:rPr lang="en-AU" dirty="0">
                <a:ea typeface="Calibri"/>
                <a:cs typeface="Calibri"/>
              </a:rPr>
              <a:t>- an acute angle</a:t>
            </a:r>
          </a:p>
          <a:p>
            <a:r>
              <a:rPr lang="en-AU" dirty="0">
                <a:ea typeface="Calibri"/>
                <a:cs typeface="Calibri"/>
              </a:rPr>
              <a:t>- a reflex angle</a:t>
            </a:r>
          </a:p>
          <a:p>
            <a:r>
              <a:rPr lang="en-AU" dirty="0">
                <a:ea typeface="Calibri"/>
                <a:cs typeface="Calibri"/>
              </a:rPr>
              <a:t>- an angle which is approximately a right angle.</a:t>
            </a: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9941E4-9F05-7163-EFAB-166E725D99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784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https://pixabay.com/photos/architecture-building-glass-1839450/</a:t>
            </a:r>
            <a:endParaRPr lang="en-US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5999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EB814-3C5C-C76E-CB77-611BDB499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0A841-0114-C1FA-9072-31E0A8A9ED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56861B-477C-3157-70FD-2372D4454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linkClick r:id="rId3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3A202-53DA-F6C2-77A7-E90585644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58437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Image created in PPT.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2846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Image by hannazasimova</a:t>
            </a:r>
            <a:r>
              <a:rPr lang="en-US" dirty="0"/>
              <a:t> on </a:t>
            </a:r>
            <a:r>
              <a:rPr lang="en-US" dirty="0" err="1"/>
              <a:t>Freepik</a:t>
            </a: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As a class, match the angles on the diagram with the correct label.</a:t>
            </a:r>
          </a:p>
          <a:p>
            <a:r>
              <a:rPr lang="en-US" dirty="0">
                <a:ea typeface="Calibri"/>
                <a:cs typeface="Calibri"/>
              </a:rPr>
              <a:t>Elaborate on each term, as required, to provide a little more information. For example, an acute angle is less than a right angle. </a:t>
            </a:r>
          </a:p>
          <a:p>
            <a:r>
              <a:rPr lang="en-US" dirty="0">
                <a:ea typeface="Calibri"/>
                <a:cs typeface="Calibri"/>
              </a:rPr>
              <a:t>An obtuse</a:t>
            </a:r>
            <a:r>
              <a:rPr lang="en-US" baseline="0" dirty="0">
                <a:ea typeface="Calibri"/>
                <a:cs typeface="Calibri"/>
              </a:rPr>
              <a:t> angle is more than a right angle but less than a straight angle. </a:t>
            </a:r>
          </a:p>
          <a:p>
            <a:r>
              <a:rPr lang="en-US" baseline="0" dirty="0">
                <a:ea typeface="Calibri"/>
                <a:cs typeface="Calibri"/>
              </a:rPr>
              <a:t>A reflex angle is greater than a straight angle. 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  <a:p>
            <a:r>
              <a:rPr lang="en-US" dirty="0">
                <a:ea typeface="Calibri"/>
                <a:cs typeface="Calibri"/>
              </a:rPr>
              <a:t>The next slide shows the missing angle type. </a:t>
            </a:r>
          </a:p>
          <a:p>
            <a:endParaRPr lang="en-AU" dirty="0">
              <a:ea typeface="Calibri"/>
              <a:cs typeface="Calibri"/>
            </a:endParaRP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819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ea typeface="Calibri"/>
                <a:cs typeface="Calibri"/>
              </a:rPr>
              <a:t>Ask students what a straight angle would look like.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9422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4625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7064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•</a:t>
            </a:r>
            <a:r>
              <a:rPr lang="en-AU" dirty="0">
                <a:hlinkClick r:id="rId3"/>
              </a:rPr>
              <a:t>https://pixabay.com/photos/clock-wall-clock-clock-face-pointer-2634551/</a:t>
            </a:r>
            <a:endParaRPr lang="en-US" dirty="0">
              <a:hlinkClick r:id="rId3"/>
            </a:endParaRPr>
          </a:p>
          <a:p>
            <a:endParaRPr lang="en-AU" dirty="0">
              <a:ea typeface="Calibri"/>
              <a:cs typeface="Calibri"/>
            </a:endParaRPr>
          </a:p>
          <a:p>
            <a:r>
              <a:rPr lang="en-AU" dirty="0">
                <a:ea typeface="Calibri"/>
                <a:cs typeface="Calibri"/>
              </a:rPr>
              <a:t>Ask students if they can see:</a:t>
            </a:r>
          </a:p>
          <a:p>
            <a:r>
              <a:rPr lang="en-AU" dirty="0">
                <a:ea typeface="Calibri"/>
                <a:cs typeface="Calibri"/>
              </a:rPr>
              <a:t>- an acute angle</a:t>
            </a:r>
          </a:p>
          <a:p>
            <a:r>
              <a:rPr lang="en-AU" dirty="0">
                <a:ea typeface="Calibri"/>
                <a:cs typeface="Calibri"/>
              </a:rPr>
              <a:t>- a reflex angle</a:t>
            </a:r>
          </a:p>
          <a:p>
            <a:r>
              <a:rPr lang="en-AU" dirty="0">
                <a:ea typeface="Calibri"/>
                <a:cs typeface="Calibri"/>
              </a:rPr>
              <a:t>- an angle that is approximately a right angle.</a:t>
            </a:r>
          </a:p>
          <a:p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904A82-F77A-4F2F-A04D-9E9D63F3DBD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716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051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82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0095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3909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28819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16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25002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5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2536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977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753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47662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176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51439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4225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80333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75274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862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010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5977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519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91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613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50246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2496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91617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73794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759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5746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0722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65333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00192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446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18812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02796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83363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568" y="836712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356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48465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7711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47035"/>
            <a:ext cx="514400" cy="435703"/>
          </a:xfrm>
          <a:prstGeom prst="rect">
            <a:avLst/>
          </a:prstGeom>
        </p:spPr>
        <p:txBody>
          <a:bodyPr/>
          <a:lstStyle/>
          <a:p>
            <a:fld id="{69ABC576-B878-448C-BD9F-E8E656A577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5974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2689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9030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510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0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3530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mathematicshub.edu.a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hyperlink" Target="about:blank" TargetMode="Externa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0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hyperlink" Target="about:blank" TargetMode="Externa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hyperlink" Target="https://www.mathematicshub.edu.a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FF6BD75-DA08-3392-4E89-F14C10FC4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121" y="-61353"/>
            <a:ext cx="9173121" cy="6903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00B1F31-28AE-E38A-AD0E-0A2B762E1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076056" y="5620698"/>
            <a:ext cx="2735152" cy="1052738"/>
            <a:chOff x="5167683" y="5805262"/>
            <a:chExt cx="2735152" cy="1052738"/>
          </a:xfrm>
        </p:grpSpPr>
        <p:pic>
          <p:nvPicPr>
            <p:cNvPr id="18" name="Content Placeholder 12">
              <a:extLst>
                <a:ext uri="{FF2B5EF4-FFF2-40B4-BE49-F238E27FC236}">
                  <a16:creationId xmlns:a16="http://schemas.microsoft.com/office/drawing/2014/main" id="{738BD97F-6739-8B15-86D4-44FA53D29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E1C5B88-B18B-7F64-5CC3-0CB55BE5C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1D74349-6211-8FAB-8805-B493A31BC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4A5E25A-A825-AB7A-2FEF-C449173C7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1697A6D-2B79-FF00-37E9-3A45E6A4D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410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4283CD0-3AD0-113A-733E-5BDC7A102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3" r="504"/>
          <a:stretch/>
        </p:blipFill>
        <p:spPr bwMode="auto">
          <a:xfrm>
            <a:off x="0" y="839552"/>
            <a:ext cx="9145016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5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C9B929-D0DE-4155-832F-AB89357AE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459291" y="5757084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DBC310A9-D3FD-A55B-4B22-8F8883F33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D3976FF-E2E8-E9CE-C292-7ECBC140B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ED26AD6-960E-51A4-E11D-FB018947F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99E1E0B-9DC0-5B1E-522B-D2801CC50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13809A4-5AD4-C434-EE66-4D9260D579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92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2024 Commonwealth of Australia, unless otherwise indicated. Creative Commons Attribution 4.0, unless otherwise indicated.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3C7CC2-E0D0-B218-2CD0-868B8DA2A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864" y="0"/>
            <a:ext cx="24011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644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23728" y="198252"/>
            <a:ext cx="6851104" cy="4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61B541-8CDA-30CE-818A-586EE31B8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16" y="6460993"/>
            <a:ext cx="559435" cy="198755"/>
          </a:xfrm>
          <a:prstGeom prst="rect">
            <a:avLst/>
          </a:prstGeom>
        </p:spPr>
      </p:pic>
      <p:pic>
        <p:nvPicPr>
          <p:cNvPr id="15" name="Picture 14">
            <a:hlinkClick r:id="rId14"/>
            <a:extLst>
              <a:ext uri="{FF2B5EF4-FFF2-40B4-BE49-F238E27FC236}">
                <a16:creationId xmlns:a16="http://schemas.microsoft.com/office/drawing/2014/main" id="{920767E6-59AB-29BE-891D-7D0135C5A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076"/>
            <a:ext cx="1215243" cy="71576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BEFC575-A694-AFEC-9531-9A8D0B31E8A8}"/>
              </a:ext>
            </a:extLst>
          </p:cNvPr>
          <p:cNvSpPr txBox="1"/>
          <p:nvPr userDrawn="1"/>
        </p:nvSpPr>
        <p:spPr>
          <a:xfrm>
            <a:off x="107505" y="6234053"/>
            <a:ext cx="43924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800" dirty="0"/>
              <a:t>mathematicshub.edu.au</a:t>
            </a:r>
          </a:p>
          <a:p>
            <a:pPr algn="l"/>
            <a:r>
              <a:rPr lang="en-GB" sz="800" dirty="0"/>
              <a:t>© 2023 Commonwealth of Australia, unless otherwise indicated. Creative Commons Attribution 4.0, unless otherwise indicated.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283ACA2-1DC7-1DA2-B67B-D1FB9358B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538954" y="5720666"/>
            <a:ext cx="2735152" cy="1052738"/>
            <a:chOff x="5167683" y="5805262"/>
            <a:chExt cx="2735152" cy="1052738"/>
          </a:xfrm>
        </p:grpSpPr>
        <p:pic>
          <p:nvPicPr>
            <p:cNvPr id="8" name="Content Placeholder 12">
              <a:extLst>
                <a:ext uri="{FF2B5EF4-FFF2-40B4-BE49-F238E27FC236}">
                  <a16:creationId xmlns:a16="http://schemas.microsoft.com/office/drawing/2014/main" id="{BEF8F809-5B79-CE03-3A86-B42609B9D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864" y="6309320"/>
              <a:ext cx="863496" cy="54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F11086B-2FA5-412F-157B-7B500B0A1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380" y="5805262"/>
              <a:ext cx="589455" cy="58300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C24AA98-3346-EEA7-318E-C62FE59E3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23178" y="5842012"/>
              <a:ext cx="546257" cy="54625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47D6DF1-AC1F-2E75-171A-C5646556CC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0772" y="6173727"/>
              <a:ext cx="856560" cy="539365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5A28DEE-3ACB-940E-A179-58847E12D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89471">
              <a:off x="5167683" y="6067195"/>
              <a:ext cx="554625" cy="706388"/>
            </a:xfrm>
            <a:prstGeom prst="rect">
              <a:avLst/>
            </a:prstGeom>
          </p:spPr>
        </p:pic>
      </p:grpSp>
      <p:pic>
        <p:nvPicPr>
          <p:cNvPr id="13" name="Picture 3">
            <a:extLst>
              <a:ext uri="{FF2B5EF4-FFF2-40B4-BE49-F238E27FC236}">
                <a16:creationId xmlns:a16="http://schemas.microsoft.com/office/drawing/2014/main" id="{2C83D9E3-82B6-514A-2A77-18A42DDFC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1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"/>
          <a:stretch/>
        </p:blipFill>
        <p:spPr bwMode="auto">
          <a:xfrm>
            <a:off x="6345716" y="0"/>
            <a:ext cx="2798284" cy="688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3584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ypes-angles-white-background-vector-icon_16836665.htm#query=right%20angle&amp;position=5&amp;from_view=keyword&amp;track=ais&amp;uuid=c5cfb6a0-1da9-4dbe-b265-50a42a208719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ypes-angles-white-background-vector-icon_16836665.htm#query=right%20angle&amp;position=5&amp;from_view=keyword&amp;track=ais&amp;uuid=c5cfb6a0-1da9-4dbe-b265-50a42a20871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ypes-angles-white-background-vector-icon_16836665.htm#query=right%20angle&amp;position=5&amp;from_view=keyword&amp;track=ais&amp;uuid=c5cfb6a0-1da9-4dbe-b265-50a42a208719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ik.com/free-vector/types-angles-white-background-vector-icon_16836665.htm#query=right%20angle&amp;position=5&amp;from_view=keyword&amp;track=ais&amp;uuid=c5cfb6a0-1da9-4dbe-b265-50a42a20871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7513AFF-1993-AFA1-8B37-284451BFB7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755576" y="2132856"/>
            <a:ext cx="7240190" cy="236988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AU" sz="7200" b="1" dirty="0">
                <a:solidFill>
                  <a:srgbClr val="323E4F"/>
                </a:solidFill>
                <a:latin typeface="Calibri"/>
                <a:ea typeface="Calibri"/>
                <a:cs typeface="Calibri"/>
              </a:rPr>
              <a:t>Angles </a:t>
            </a:r>
            <a:br>
              <a:rPr lang="en-AU" sz="7200" b="1" dirty="0">
                <a:solidFill>
                  <a:srgbClr val="323E4F"/>
                </a:solidFill>
                <a:latin typeface="Calibri"/>
                <a:ea typeface="Calibri"/>
                <a:cs typeface="Calibri"/>
              </a:rPr>
            </a:br>
            <a:endParaRPr lang="en-AU" sz="3200" dirty="0">
              <a:solidFill>
                <a:srgbClr val="323E4F"/>
              </a:solidFill>
              <a:ea typeface="Calibri"/>
              <a:cs typeface="Calibri"/>
            </a:endParaRPr>
          </a:p>
          <a:p>
            <a:pPr lvl="0">
              <a:spcBef>
                <a:spcPts val="0"/>
              </a:spcBef>
              <a:defRPr/>
            </a:pPr>
            <a:endParaRPr lang="en-AU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7B6FFD-A09E-3C92-C2E0-FB016FC09ECC}"/>
              </a:ext>
            </a:extLst>
          </p:cNvPr>
          <p:cNvSpPr txBox="1"/>
          <p:nvPr/>
        </p:nvSpPr>
        <p:spPr>
          <a:xfrm>
            <a:off x="1259632" y="3518193"/>
            <a:ext cx="598314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AU" sz="3200" dirty="0">
                <a:solidFill>
                  <a:srgbClr val="323E4F"/>
                </a:solidFill>
                <a:ea typeface="+mn-lt"/>
                <a:cs typeface="+mn-lt"/>
              </a:rPr>
              <a:t>Types of angles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66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9916" y="0"/>
            <a:ext cx="776274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Can you see an acute and obtuse angle?</a:t>
            </a:r>
            <a:endParaRPr lang="en-US" sz="36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1F2F7-76FE-6305-1EC5-3C2ACAB0747C}"/>
              </a:ext>
            </a:extLst>
          </p:cNvPr>
          <p:cNvSpPr txBox="1"/>
          <p:nvPr/>
        </p:nvSpPr>
        <p:spPr>
          <a:xfrm>
            <a:off x="142636" y="5814817"/>
            <a:ext cx="457378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100" i="1" dirty="0">
                <a:cs typeface="Calibri"/>
              </a:rPr>
              <a:t>Image: </a:t>
            </a:r>
            <a:r>
              <a:rPr lang="en-AU" sz="1100" i="1" err="1">
                <a:cs typeface="Calibri"/>
              </a:rPr>
              <a:t>pixabay</a:t>
            </a:r>
            <a:r>
              <a:rPr lang="en-AU" sz="1100" i="1" dirty="0">
                <a:cs typeface="Calibri"/>
              </a:rPr>
              <a:t> </a:t>
            </a:r>
            <a:endParaRPr lang="en-US" dirty="0"/>
          </a:p>
        </p:txBody>
      </p:sp>
      <p:pic>
        <p:nvPicPr>
          <p:cNvPr id="3" name="Picture 2" descr="A black grate on a road showing intersecting angles ">
            <a:extLst>
              <a:ext uri="{FF2B5EF4-FFF2-40B4-BE49-F238E27FC236}">
                <a16:creationId xmlns:a16="http://schemas.microsoft.com/office/drawing/2014/main" id="{36673563-2AF6-A86D-F943-6F986FC75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270" y="1033807"/>
            <a:ext cx="6972300" cy="464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995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01F2F7-76FE-6305-1EC5-3C2ACAB07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1206" y="6089137"/>
            <a:ext cx="457378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100" i="1" dirty="0">
                <a:cs typeface="Calibri"/>
              </a:rPr>
              <a:t>Images: </a:t>
            </a:r>
            <a:r>
              <a:rPr lang="en-AU" sz="1100" i="1" dirty="0" err="1">
                <a:cs typeface="Calibri"/>
              </a:rPr>
              <a:t>pixabay</a:t>
            </a:r>
            <a:r>
              <a:rPr lang="en-AU" sz="1100" i="1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928358" cy="1143000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Which is the odd one out? Why?</a:t>
            </a:r>
            <a:endParaRPr lang="en-US" sz="3600" dirty="0">
              <a:ea typeface="Calibri"/>
              <a:cs typeface="Calibri"/>
            </a:endParaRPr>
          </a:p>
        </p:txBody>
      </p:sp>
      <p:pic>
        <p:nvPicPr>
          <p:cNvPr id="2" name="Picture 1" descr="A close-up of a building with acute angles">
            <a:extLst>
              <a:ext uri="{FF2B5EF4-FFF2-40B4-BE49-F238E27FC236}">
                <a16:creationId xmlns:a16="http://schemas.microsoft.com/office/drawing/2014/main" id="{170796C3-B49C-D066-6D9F-17FE8D704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15" y="1102995"/>
            <a:ext cx="3611880" cy="2400300"/>
          </a:xfrm>
          <a:prstGeom prst="rect">
            <a:avLst/>
          </a:prstGeom>
        </p:spPr>
      </p:pic>
      <p:pic>
        <p:nvPicPr>
          <p:cNvPr id="6" name="Picture 5" descr="A building with many balconies and lots of right angles ">
            <a:extLst>
              <a:ext uri="{FF2B5EF4-FFF2-40B4-BE49-F238E27FC236}">
                <a16:creationId xmlns:a16="http://schemas.microsoft.com/office/drawing/2014/main" id="{FC5CDF33-607D-56D1-C9CA-380865FEAD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48" t="17225" r="12862" b="-711"/>
          <a:stretch/>
        </p:blipFill>
        <p:spPr>
          <a:xfrm>
            <a:off x="3931920" y="1109424"/>
            <a:ext cx="3154683" cy="2357059"/>
          </a:xfrm>
          <a:prstGeom prst="rect">
            <a:avLst/>
          </a:prstGeom>
        </p:spPr>
      </p:pic>
      <p:pic>
        <p:nvPicPr>
          <p:cNvPr id="7" name="Picture 6" descr="A black and white pattern on a white surface">
            <a:extLst>
              <a:ext uri="{FF2B5EF4-FFF2-40B4-BE49-F238E27FC236}">
                <a16:creationId xmlns:a16="http://schemas.microsoft.com/office/drawing/2014/main" id="{20C6DED3-47C6-CFDF-437A-380230D87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30" y="3585805"/>
            <a:ext cx="3611880" cy="2361009"/>
          </a:xfrm>
          <a:prstGeom prst="rect">
            <a:avLst/>
          </a:prstGeom>
        </p:spPr>
      </p:pic>
      <p:pic>
        <p:nvPicPr>
          <p:cNvPr id="8" name="Picture 7" descr="A close-up of a brown surface showing right angles ">
            <a:extLst>
              <a:ext uri="{FF2B5EF4-FFF2-40B4-BE49-F238E27FC236}">
                <a16:creationId xmlns:a16="http://schemas.microsoft.com/office/drawing/2014/main" id="{3574744A-4F7B-71F4-1084-FF130FB1B8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1920" y="3589020"/>
            <a:ext cx="3154680" cy="235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92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01F2F7-76FE-6305-1EC5-3C2ACAB07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2636" y="5814817"/>
            <a:ext cx="457378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100" i="1" dirty="0">
                <a:cs typeface="Calibri"/>
              </a:rPr>
              <a:t>Image: </a:t>
            </a:r>
            <a:r>
              <a:rPr lang="en-AU" sz="1100" i="1" dirty="0" err="1">
                <a:cs typeface="Calibri"/>
              </a:rPr>
              <a:t>flickr</a:t>
            </a:r>
            <a:r>
              <a:rPr lang="en-AU" sz="1100" i="1" dirty="0">
                <a:cs typeface="Calibri"/>
              </a:rPr>
              <a:t> 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246" y="0"/>
            <a:ext cx="3362198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1F497D"/>
                </a:solidFill>
              </a:rPr>
              <a:t>Angle checker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512552-A8D8-3AA3-E539-40B1112116CD}"/>
              </a:ext>
            </a:extLst>
          </p:cNvPr>
          <p:cNvSpPr txBox="1"/>
          <p:nvPr/>
        </p:nvSpPr>
        <p:spPr>
          <a:xfrm>
            <a:off x="283120" y="1172651"/>
            <a:ext cx="823122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3200" dirty="0"/>
              <a:t>Make an angle checker with two lengths of card and a split pin fastener. </a:t>
            </a:r>
            <a:endParaRPr lang="en-US" sz="3200" dirty="0">
              <a:cs typeface="Calibri"/>
            </a:endParaRPr>
          </a:p>
        </p:txBody>
      </p:sp>
      <p:pic>
        <p:nvPicPr>
          <p:cNvPr id="3" name="Picture 2" descr="A close-up of a split pin fastener">
            <a:extLst>
              <a:ext uri="{FF2B5EF4-FFF2-40B4-BE49-F238E27FC236}">
                <a16:creationId xmlns:a16="http://schemas.microsoft.com/office/drawing/2014/main" id="{5FB90837-3CF7-B1F8-2E9A-ADFBF924D2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8001" r="32530" b="38450"/>
          <a:stretch/>
        </p:blipFill>
        <p:spPr>
          <a:xfrm rot="710020">
            <a:off x="1683676" y="3330861"/>
            <a:ext cx="1491705" cy="102551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57BE80-EBC6-6FB0-B0E8-8BBB2F43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7584" y="2405552"/>
            <a:ext cx="575659" cy="27099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10EA66-EF95-43F6-6970-75C12DD42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552974">
            <a:off x="2599816" y="3557193"/>
            <a:ext cx="575659" cy="27099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0AA37E-7A6A-1547-B482-D356B5EDB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48328" y="2249869"/>
            <a:ext cx="575659" cy="27099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A31356-9E7F-EE67-1350-586BD87BC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3275857">
            <a:off x="6866412" y="2740968"/>
            <a:ext cx="575659" cy="270999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CB73E4-9BDA-315E-7A65-26C5AC1F2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69444" y="4533071"/>
            <a:ext cx="358448" cy="30405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4214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D6C87-A450-D983-ED12-5C71DF0B87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6BCF5BF-C64F-97C1-D552-996D5F7A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246" y="0"/>
            <a:ext cx="3362198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1F497D"/>
                </a:solidFill>
              </a:rPr>
              <a:t>Elbow angles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739C7-757F-1CDA-5D75-07BB00ADE3C5}"/>
              </a:ext>
            </a:extLst>
          </p:cNvPr>
          <p:cNvSpPr txBox="1"/>
          <p:nvPr/>
        </p:nvSpPr>
        <p:spPr>
          <a:xfrm>
            <a:off x="142636" y="5814817"/>
            <a:ext cx="457378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100" i="1" dirty="0">
                <a:cs typeface="Calibri"/>
              </a:rPr>
              <a:t>Image: </a:t>
            </a:r>
            <a:r>
              <a:rPr lang="en-AU" sz="1100" i="1" err="1">
                <a:cs typeface="Calibri"/>
              </a:rPr>
              <a:t>pixabay</a:t>
            </a:r>
            <a:r>
              <a:rPr lang="en-AU" sz="1100" i="1" dirty="0">
                <a:cs typeface="Calibri"/>
              </a:rPr>
              <a:t> </a:t>
            </a:r>
            <a:endParaRPr lang="en-US" dirty="0"/>
          </a:p>
        </p:txBody>
      </p:sp>
      <p:pic>
        <p:nvPicPr>
          <p:cNvPr id="7" name="Picture 6" descr="A skeleton of a human arm showing the elbow angle">
            <a:extLst>
              <a:ext uri="{FF2B5EF4-FFF2-40B4-BE49-F238E27FC236}">
                <a16:creationId xmlns:a16="http://schemas.microsoft.com/office/drawing/2014/main" id="{634C636A-9409-88C4-A562-162FBD0AD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791295"/>
            <a:ext cx="5715000" cy="38240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C78D1C-CBEC-31F9-B58B-F29B04883ECC}"/>
              </a:ext>
            </a:extLst>
          </p:cNvPr>
          <p:cNvSpPr txBox="1"/>
          <p:nvPr/>
        </p:nvSpPr>
        <p:spPr>
          <a:xfrm>
            <a:off x="283120" y="1172651"/>
            <a:ext cx="82312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3200" dirty="0"/>
              <a:t>What</a:t>
            </a:r>
            <a:r>
              <a:rPr lang="en-AU" sz="3200" dirty="0">
                <a:cs typeface="Calibri"/>
              </a:rPr>
              <a:t> angles can you make with your elbow?</a:t>
            </a:r>
            <a:r>
              <a:rPr lang="en-US" sz="3200" dirty="0">
                <a:cs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98852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92" y="0"/>
            <a:ext cx="5783822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1F497D"/>
                </a:solidFill>
              </a:rPr>
              <a:t>Language of angles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252D8-C6BC-75A1-190C-5EDF2BC856BE}"/>
              </a:ext>
            </a:extLst>
          </p:cNvPr>
          <p:cNvSpPr txBox="1"/>
          <p:nvPr/>
        </p:nvSpPr>
        <p:spPr>
          <a:xfrm>
            <a:off x="494704" y="1360884"/>
            <a:ext cx="7208060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3200" dirty="0">
                <a:cs typeface="Calibri"/>
              </a:rPr>
              <a:t>Angles are all around us. </a:t>
            </a:r>
            <a:endParaRPr lang="en-US">
              <a:cs typeface="Calibri"/>
            </a:endParaRPr>
          </a:p>
          <a:p>
            <a:r>
              <a:rPr lang="en-AU" sz="3200" dirty="0">
                <a:ea typeface="Calibri"/>
                <a:cs typeface="Calibri"/>
              </a:rPr>
              <a:t>Can you recognise angles around you?</a:t>
            </a:r>
            <a:r>
              <a:rPr lang="en-AU" sz="3200" dirty="0">
                <a:solidFill>
                  <a:srgbClr val="898989"/>
                </a:solidFill>
                <a:ea typeface="Calibri"/>
                <a:cs typeface="Calibri"/>
              </a:rPr>
              <a:t> </a:t>
            </a:r>
            <a:endParaRPr lang="en-AU" dirty="0"/>
          </a:p>
          <a:p>
            <a:endParaRPr lang="en-AU" sz="2800" dirty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AU" sz="3200" dirty="0">
              <a:solidFill>
                <a:srgbClr val="1F497D"/>
              </a:solidFill>
              <a:ea typeface="Calibri"/>
              <a:cs typeface="Calibri"/>
            </a:endParaRPr>
          </a:p>
        </p:txBody>
      </p:sp>
      <p:pic>
        <p:nvPicPr>
          <p:cNvPr id="2" name="Picture 1" descr="Looking up a tall building with windows">
            <a:extLst>
              <a:ext uri="{FF2B5EF4-FFF2-40B4-BE49-F238E27FC236}">
                <a16:creationId xmlns:a16="http://schemas.microsoft.com/office/drawing/2014/main" id="{A59E2D83-ACFA-D0C3-8F2E-EDE9616E9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10" y="2428875"/>
            <a:ext cx="5909310" cy="332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9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5963E-05F1-681C-FA85-B3DCD5E02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0FC532-5344-7984-A518-957407FD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92" y="0"/>
            <a:ext cx="692682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AU" dirty="0">
                <a:solidFill>
                  <a:srgbClr val="1F497D"/>
                </a:solidFill>
              </a:rPr>
              <a:t>Terms used to describe angles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59A991E-713B-1480-CBAC-C7BB0EE94FB8}"/>
              </a:ext>
            </a:extLst>
          </p:cNvPr>
          <p:cNvSpPr txBox="1"/>
          <p:nvPr/>
        </p:nvSpPr>
        <p:spPr>
          <a:xfrm>
            <a:off x="483274" y="1143714"/>
            <a:ext cx="7585250" cy="437042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3200" dirty="0">
                <a:ea typeface="Calibri"/>
                <a:cs typeface="Calibri"/>
              </a:rPr>
              <a:t>Have you heard of these terms?</a:t>
            </a:r>
          </a:p>
          <a:p>
            <a:endParaRPr lang="en-AU" sz="2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AU" sz="3200" dirty="0">
                <a:ea typeface="+mn-lt"/>
                <a:cs typeface="+mn-lt"/>
              </a:rPr>
              <a:t>right angle</a:t>
            </a:r>
          </a:p>
          <a:p>
            <a:pPr marL="457200" indent="-457200">
              <a:buFont typeface="Arial"/>
              <a:buChar char="•"/>
            </a:pPr>
            <a:r>
              <a:rPr lang="en-AU" sz="3200" dirty="0">
                <a:ea typeface="+mn-lt"/>
                <a:cs typeface="+mn-lt"/>
              </a:rPr>
              <a:t>acute angle</a:t>
            </a:r>
          </a:p>
          <a:p>
            <a:pPr marL="457200" indent="-457200">
              <a:buFont typeface="Arial"/>
              <a:buChar char="•"/>
            </a:pPr>
            <a:r>
              <a:rPr lang="en-AU" sz="3200" dirty="0">
                <a:ea typeface="+mn-lt"/>
                <a:cs typeface="+mn-lt"/>
              </a:rPr>
              <a:t>obtuse angle</a:t>
            </a:r>
          </a:p>
          <a:p>
            <a:pPr marL="457200" indent="-457200">
              <a:buFont typeface="Arial"/>
              <a:buChar char="•"/>
            </a:pPr>
            <a:r>
              <a:rPr lang="en-AU" sz="3200" dirty="0">
                <a:ea typeface="+mn-lt"/>
                <a:cs typeface="+mn-lt"/>
              </a:rPr>
              <a:t>straight angle</a:t>
            </a:r>
          </a:p>
          <a:p>
            <a:pPr marL="457200" indent="-457200">
              <a:buFont typeface="Arial"/>
              <a:buChar char="•"/>
            </a:pPr>
            <a:r>
              <a:rPr lang="en-AU" sz="3200" dirty="0">
                <a:ea typeface="+mn-lt"/>
                <a:cs typeface="+mn-lt"/>
              </a:rPr>
              <a:t>reflex angle</a:t>
            </a:r>
          </a:p>
          <a:p>
            <a:pPr marL="457200" indent="-457200">
              <a:buFont typeface="Arial"/>
              <a:buChar char="•"/>
            </a:pPr>
            <a:r>
              <a:rPr lang="en-AU" sz="3200" dirty="0">
                <a:ea typeface="+mn-lt"/>
                <a:cs typeface="+mn-lt"/>
              </a:rPr>
              <a:t>revolution</a:t>
            </a:r>
          </a:p>
          <a:p>
            <a:endParaRPr lang="en-AU" sz="2600" dirty="0">
              <a:solidFill>
                <a:srgbClr val="000000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708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92" y="0"/>
            <a:ext cx="5783822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1F497D"/>
                </a:solidFill>
              </a:rPr>
              <a:t>Diagrams of angles</a:t>
            </a:r>
            <a:endParaRPr lang="en-US" dirty="0"/>
          </a:p>
        </p:txBody>
      </p:sp>
      <p:pic>
        <p:nvPicPr>
          <p:cNvPr id="15" name="Picture 14" descr="A diagram of a triangle with arrows and a blue arrow showing angle between two rays. ">
            <a:extLst>
              <a:ext uri="{FF2B5EF4-FFF2-40B4-BE49-F238E27FC236}">
                <a16:creationId xmlns:a16="http://schemas.microsoft.com/office/drawing/2014/main" id="{BFD799BA-9D66-56D6-0A5F-4C2364CC2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503" y="877226"/>
            <a:ext cx="6448953" cy="464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12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CEFDA0-60F7-8067-BC9A-769C9A3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092" y="5784574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hlinkClick r:id="rId3"/>
              </a:rPr>
              <a:t>Image by hannazasimova</a:t>
            </a:r>
            <a:r>
              <a:rPr lang="en-US" sz="1000" dirty="0"/>
              <a:t> on </a:t>
            </a:r>
            <a:r>
              <a:rPr lang="en-US" sz="1000" err="1"/>
              <a:t>Freepik</a:t>
            </a:r>
            <a:endParaRPr lang="en-US" sz="1000" err="1"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914" y="95649"/>
            <a:ext cx="5783822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1F497D"/>
                </a:solidFill>
              </a:rPr>
              <a:t>Matching angles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4C2C7-1B9A-D444-6CF7-65B6D494DB55}"/>
              </a:ext>
            </a:extLst>
          </p:cNvPr>
          <p:cNvSpPr txBox="1"/>
          <p:nvPr/>
        </p:nvSpPr>
        <p:spPr>
          <a:xfrm>
            <a:off x="283120" y="1172651"/>
            <a:ext cx="720998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3200" dirty="0"/>
              <a:t>Which type of angle is missing?</a:t>
            </a:r>
            <a:endParaRPr lang="en-US" sz="3200" dirty="0"/>
          </a:p>
          <a:p>
            <a:r>
              <a:rPr lang="en-US" sz="3200" dirty="0">
                <a:cs typeface="Calibri"/>
              </a:rPr>
              <a:t>Match the diagram with the correct label. </a:t>
            </a:r>
          </a:p>
        </p:txBody>
      </p:sp>
      <p:pic>
        <p:nvPicPr>
          <p:cNvPr id="17" name="Picture 16" descr="Five diagrams of different angles. ">
            <a:extLst>
              <a:ext uri="{FF2B5EF4-FFF2-40B4-BE49-F238E27FC236}">
                <a16:creationId xmlns:a16="http://schemas.microsoft.com/office/drawing/2014/main" id="{01B343BD-69F5-91B7-BC65-103C32CE9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35" y="2355345"/>
            <a:ext cx="5857875" cy="3429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8FD1A-EBE7-8DE8-0590-2DB559BFEE29}"/>
              </a:ext>
            </a:extLst>
          </p:cNvPr>
          <p:cNvSpPr txBox="1"/>
          <p:nvPr/>
        </p:nvSpPr>
        <p:spPr>
          <a:xfrm>
            <a:off x="6906788" y="2394478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right angle 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0DF584-574B-2945-6F61-B4A12591F796}"/>
              </a:ext>
            </a:extLst>
          </p:cNvPr>
          <p:cNvSpPr txBox="1"/>
          <p:nvPr/>
        </p:nvSpPr>
        <p:spPr>
          <a:xfrm>
            <a:off x="6906788" y="2922813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acute angle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97C3A-1286-E5FF-E45F-0EA0AA52A7E5}"/>
              </a:ext>
            </a:extLst>
          </p:cNvPr>
          <p:cNvSpPr txBox="1"/>
          <p:nvPr/>
        </p:nvSpPr>
        <p:spPr>
          <a:xfrm>
            <a:off x="6906788" y="3385782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revolution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1BA48A-9719-55E6-A182-189C78C0B2F8}"/>
              </a:ext>
            </a:extLst>
          </p:cNvPr>
          <p:cNvSpPr txBox="1"/>
          <p:nvPr/>
        </p:nvSpPr>
        <p:spPr>
          <a:xfrm>
            <a:off x="6903083" y="3865802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reflex angle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31C17-40E2-6037-CB7E-B33C1D8E88FB}"/>
              </a:ext>
            </a:extLst>
          </p:cNvPr>
          <p:cNvSpPr txBox="1"/>
          <p:nvPr/>
        </p:nvSpPr>
        <p:spPr>
          <a:xfrm>
            <a:off x="6874389" y="4483433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obtuse angle 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4251CF-AB7F-9B63-6330-42AE5485DE57}"/>
              </a:ext>
            </a:extLst>
          </p:cNvPr>
          <p:cNvSpPr txBox="1"/>
          <p:nvPr/>
        </p:nvSpPr>
        <p:spPr>
          <a:xfrm>
            <a:off x="6874388" y="5038194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straight angle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44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D8E3729-9504-DA2B-C13C-7EFA9A9C8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32240" y="4869160"/>
            <a:ext cx="1724324" cy="81618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CEFDA0-60F7-8067-BC9A-769C9A3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092" y="5784574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hlinkClick r:id="rId3"/>
              </a:rPr>
              <a:t>Image by hannazasimova</a:t>
            </a:r>
            <a:r>
              <a:rPr lang="en-US" sz="1000" dirty="0"/>
              <a:t> on </a:t>
            </a:r>
            <a:r>
              <a:rPr lang="en-US" sz="1000" err="1"/>
              <a:t>Freepik</a:t>
            </a:r>
            <a:endParaRPr lang="en-US" sz="1000" err="1"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914" y="95649"/>
            <a:ext cx="5783822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1F497D"/>
                </a:solidFill>
              </a:rPr>
              <a:t>Missing angle type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4C2C7-1B9A-D444-6CF7-65B6D494DB55}"/>
              </a:ext>
            </a:extLst>
          </p:cNvPr>
          <p:cNvSpPr txBox="1"/>
          <p:nvPr/>
        </p:nvSpPr>
        <p:spPr>
          <a:xfrm>
            <a:off x="283120" y="1172651"/>
            <a:ext cx="7209986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3200" dirty="0"/>
              <a:t>Which type of angle is missing?</a:t>
            </a:r>
            <a:endParaRPr lang="en-US" sz="3200" dirty="0"/>
          </a:p>
          <a:p>
            <a:r>
              <a:rPr lang="en-US" sz="3200" dirty="0">
                <a:cs typeface="Calibri"/>
              </a:rPr>
              <a:t>Match the diagram with the correct label. </a:t>
            </a:r>
          </a:p>
        </p:txBody>
      </p:sp>
      <p:pic>
        <p:nvPicPr>
          <p:cNvPr id="17" name="Picture 16" descr="Five diagrams of different angles. ">
            <a:extLst>
              <a:ext uri="{FF2B5EF4-FFF2-40B4-BE49-F238E27FC236}">
                <a16:creationId xmlns:a16="http://schemas.microsoft.com/office/drawing/2014/main" id="{01B343BD-69F5-91B7-BC65-103C32CE9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35" y="2355345"/>
            <a:ext cx="5857875" cy="342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392AE5-C720-9C68-A8FB-3AC334FDDA08}"/>
              </a:ext>
            </a:extLst>
          </p:cNvPr>
          <p:cNvSpPr txBox="1"/>
          <p:nvPr/>
        </p:nvSpPr>
        <p:spPr>
          <a:xfrm>
            <a:off x="631139" y="4003445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acute angle 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52D83-125B-391D-2F26-497436782BC8}"/>
              </a:ext>
            </a:extLst>
          </p:cNvPr>
          <p:cNvSpPr txBox="1"/>
          <p:nvPr/>
        </p:nvSpPr>
        <p:spPr>
          <a:xfrm>
            <a:off x="2480495" y="4069845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right angle 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25AF81-AF58-B30B-7474-FDCEB5D02646}"/>
              </a:ext>
            </a:extLst>
          </p:cNvPr>
          <p:cNvSpPr txBox="1"/>
          <p:nvPr/>
        </p:nvSpPr>
        <p:spPr>
          <a:xfrm>
            <a:off x="4102751" y="4050558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obtuse angle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E8798-3825-2444-18CB-F5E0456734FE}"/>
              </a:ext>
            </a:extLst>
          </p:cNvPr>
          <p:cNvSpPr txBox="1"/>
          <p:nvPr/>
        </p:nvSpPr>
        <p:spPr>
          <a:xfrm>
            <a:off x="687436" y="5316017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reflex angle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6EF21C-1F0A-E4D5-DDFD-CD60D3073895}"/>
              </a:ext>
            </a:extLst>
          </p:cNvPr>
          <p:cNvSpPr txBox="1"/>
          <p:nvPr/>
        </p:nvSpPr>
        <p:spPr>
          <a:xfrm>
            <a:off x="4244355" y="5500683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revolution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4251CF-AB7F-9B63-6330-42AE5485DE57}"/>
              </a:ext>
            </a:extLst>
          </p:cNvPr>
          <p:cNvSpPr txBox="1"/>
          <p:nvPr/>
        </p:nvSpPr>
        <p:spPr>
          <a:xfrm>
            <a:off x="6874388" y="5038194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straight angle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23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914" y="95649"/>
            <a:ext cx="5783822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1F497D"/>
                </a:solidFill>
              </a:rPr>
              <a:t>Straight angle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CEFDA0-60F7-8067-BC9A-769C9A3D759A}"/>
              </a:ext>
            </a:extLst>
          </p:cNvPr>
          <p:cNvSpPr txBox="1"/>
          <p:nvPr/>
        </p:nvSpPr>
        <p:spPr>
          <a:xfrm>
            <a:off x="74092" y="5899352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hlinkClick r:id="rId3"/>
              </a:rPr>
              <a:t>Image by hannazasimova</a:t>
            </a:r>
            <a:r>
              <a:rPr lang="en-US" sz="1000" dirty="0"/>
              <a:t> on </a:t>
            </a:r>
            <a:r>
              <a:rPr lang="en-US" sz="1000" err="1"/>
              <a:t>Freepik</a:t>
            </a:r>
            <a:endParaRPr lang="en-US" sz="1000" err="1">
              <a:cs typeface="Calibri"/>
            </a:endParaRPr>
          </a:p>
        </p:txBody>
      </p:sp>
      <p:pic>
        <p:nvPicPr>
          <p:cNvPr id="10" name="Picture 9" descr="A diagram of a straight angle ">
            <a:extLst>
              <a:ext uri="{FF2B5EF4-FFF2-40B4-BE49-F238E27FC236}">
                <a16:creationId xmlns:a16="http://schemas.microsoft.com/office/drawing/2014/main" id="{6CF84872-DDED-3709-BF46-042F2E3F0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979" t="36156" r="1068" b="35831"/>
          <a:stretch/>
        </p:blipFill>
        <p:spPr>
          <a:xfrm>
            <a:off x="1547664" y="2259790"/>
            <a:ext cx="6936629" cy="233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77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CEFDA0-60F7-8067-BC9A-769C9A3D7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4092" y="5899352"/>
            <a:ext cx="2743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dirty="0">
                <a:hlinkClick r:id="rId3"/>
              </a:rPr>
              <a:t>Image by hannazasimova</a:t>
            </a:r>
            <a:r>
              <a:rPr lang="en-US" sz="1000" dirty="0"/>
              <a:t> on </a:t>
            </a:r>
            <a:r>
              <a:rPr lang="en-US" sz="1000" err="1"/>
              <a:t>Freepik</a:t>
            </a:r>
            <a:endParaRPr lang="en-US" sz="1000" err="1"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914" y="95649"/>
            <a:ext cx="5783822" cy="1143000"/>
          </a:xfrm>
        </p:spPr>
        <p:txBody>
          <a:bodyPr>
            <a:normAutofit/>
          </a:bodyPr>
          <a:lstStyle/>
          <a:p>
            <a:pPr algn="l"/>
            <a:r>
              <a:rPr lang="en-AU" dirty="0">
                <a:solidFill>
                  <a:srgbClr val="1F497D"/>
                </a:solidFill>
              </a:rPr>
              <a:t>Describe these angles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74C2C7-1B9A-D444-6CF7-65B6D494DB55}"/>
              </a:ext>
            </a:extLst>
          </p:cNvPr>
          <p:cNvSpPr txBox="1"/>
          <p:nvPr/>
        </p:nvSpPr>
        <p:spPr>
          <a:xfrm>
            <a:off x="283120" y="1172651"/>
            <a:ext cx="747461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3200" dirty="0"/>
              <a:t>What is</a:t>
            </a:r>
            <a:r>
              <a:rPr lang="en-AU" sz="3200" dirty="0">
                <a:cs typeface="Calibri"/>
              </a:rPr>
              <a:t> different about each type of angle?</a:t>
            </a:r>
            <a:r>
              <a:rPr lang="en-US" sz="3200" dirty="0">
                <a:cs typeface="Calibri"/>
              </a:rPr>
              <a:t> </a:t>
            </a:r>
            <a:endParaRPr lang="en-US" dirty="0"/>
          </a:p>
        </p:txBody>
      </p:sp>
      <p:pic>
        <p:nvPicPr>
          <p:cNvPr id="3" name="Picture 2" descr="A set of black lines with red arrows">
            <a:extLst>
              <a:ext uri="{FF2B5EF4-FFF2-40B4-BE49-F238E27FC236}">
                <a16:creationId xmlns:a16="http://schemas.microsoft.com/office/drawing/2014/main" id="{4BBD5825-0715-2412-DE12-4B674CAF30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9138"/>
          <a:stretch/>
        </p:blipFill>
        <p:spPr>
          <a:xfrm>
            <a:off x="229594" y="2360199"/>
            <a:ext cx="6288758" cy="16983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0DF584-574B-2945-6F61-B4A12591F796}"/>
              </a:ext>
            </a:extLst>
          </p:cNvPr>
          <p:cNvSpPr txBox="1"/>
          <p:nvPr/>
        </p:nvSpPr>
        <p:spPr>
          <a:xfrm>
            <a:off x="842670" y="3841039"/>
            <a:ext cx="144151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acute angle 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18FD1A-EBE7-8DE8-0590-2DB559BFEE29}"/>
              </a:ext>
            </a:extLst>
          </p:cNvPr>
          <p:cNvSpPr txBox="1"/>
          <p:nvPr/>
        </p:nvSpPr>
        <p:spPr>
          <a:xfrm>
            <a:off x="2659993" y="3829206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right angle 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A31C17-40E2-6037-CB7E-B33C1D8E88FB}"/>
              </a:ext>
            </a:extLst>
          </p:cNvPr>
          <p:cNvSpPr txBox="1"/>
          <p:nvPr/>
        </p:nvSpPr>
        <p:spPr>
          <a:xfrm>
            <a:off x="4569259" y="3833023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obtuse angle </a:t>
            </a:r>
            <a:endParaRPr lang="en-US" dirty="0"/>
          </a:p>
        </p:txBody>
      </p:sp>
      <p:pic>
        <p:nvPicPr>
          <p:cNvPr id="13" name="Picture 12" descr="A black line with red arrows">
            <a:extLst>
              <a:ext uri="{FF2B5EF4-FFF2-40B4-BE49-F238E27FC236}">
                <a16:creationId xmlns:a16="http://schemas.microsoft.com/office/drawing/2014/main" id="{25A3CC18-D0ED-4E2C-4DE3-9A4ADC948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296" y="4321721"/>
            <a:ext cx="2057400" cy="1524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1BA48A-9719-55E6-A182-189C78C0B2F8}"/>
              </a:ext>
            </a:extLst>
          </p:cNvPr>
          <p:cNvSpPr txBox="1"/>
          <p:nvPr/>
        </p:nvSpPr>
        <p:spPr>
          <a:xfrm>
            <a:off x="743318" y="5386614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reflex angle</a:t>
            </a:r>
            <a:endParaRPr lang="en-US" dirty="0"/>
          </a:p>
        </p:txBody>
      </p:sp>
      <p:pic>
        <p:nvPicPr>
          <p:cNvPr id="10" name="Picture 9" descr="A straight angle ">
            <a:extLst>
              <a:ext uri="{FF2B5EF4-FFF2-40B4-BE49-F238E27FC236}">
                <a16:creationId xmlns:a16="http://schemas.microsoft.com/office/drawing/2014/main" id="{6CF84872-DDED-3709-BF46-042F2E3F09B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5979" t="36156" r="1068" b="35831"/>
          <a:stretch/>
        </p:blipFill>
        <p:spPr>
          <a:xfrm>
            <a:off x="2505990" y="4257561"/>
            <a:ext cx="1741073" cy="1138354"/>
          </a:xfrm>
          <a:prstGeom prst="rect">
            <a:avLst/>
          </a:prstGeom>
        </p:spPr>
      </p:pic>
      <p:pic>
        <p:nvPicPr>
          <p:cNvPr id="12" name="Picture 11" descr="A set of black lines with red arrows">
            <a:extLst>
              <a:ext uri="{FF2B5EF4-FFF2-40B4-BE49-F238E27FC236}">
                <a16:creationId xmlns:a16="http://schemas.microsoft.com/office/drawing/2014/main" id="{B6CCB3D2-09EC-81EA-75B2-BB0EC7502A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892" t="49446" r="-144" b="8672"/>
          <a:stretch/>
        </p:blipFill>
        <p:spPr>
          <a:xfrm>
            <a:off x="4117245" y="4295229"/>
            <a:ext cx="2091125" cy="13985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4251CF-AB7F-9B63-6330-42AE5485DE57}"/>
              </a:ext>
            </a:extLst>
          </p:cNvPr>
          <p:cNvSpPr txBox="1"/>
          <p:nvPr/>
        </p:nvSpPr>
        <p:spPr>
          <a:xfrm>
            <a:off x="2665852" y="5382528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straight angle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097C3A-1286-E5FF-E45F-0EA0AA52A7E5}"/>
              </a:ext>
            </a:extLst>
          </p:cNvPr>
          <p:cNvSpPr txBox="1"/>
          <p:nvPr/>
        </p:nvSpPr>
        <p:spPr>
          <a:xfrm>
            <a:off x="4458186" y="5384836"/>
            <a:ext cx="20823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cs typeface="Calibri"/>
              </a:rPr>
              <a:t>revolution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73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DF87752-09A8-E584-6BC6-FE175B9A0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696" y="0"/>
            <a:ext cx="6036818" cy="1143000"/>
          </a:xfrm>
        </p:spPr>
        <p:txBody>
          <a:bodyPr>
            <a:normAutofit/>
          </a:bodyPr>
          <a:lstStyle/>
          <a:p>
            <a:pPr algn="l"/>
            <a:r>
              <a:rPr lang="en-AU" sz="4000" dirty="0">
                <a:solidFill>
                  <a:srgbClr val="000000"/>
                </a:solidFill>
              </a:rPr>
              <a:t>What do you notice?</a:t>
            </a:r>
            <a:endParaRPr lang="en-US" sz="3600" dirty="0"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01F2F7-76FE-6305-1EC5-3C2ACAB0747C}"/>
              </a:ext>
            </a:extLst>
          </p:cNvPr>
          <p:cNvSpPr txBox="1"/>
          <p:nvPr/>
        </p:nvSpPr>
        <p:spPr>
          <a:xfrm>
            <a:off x="142636" y="5814817"/>
            <a:ext cx="457378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AU" sz="1100" i="1" dirty="0">
                <a:cs typeface="Calibri"/>
              </a:rPr>
              <a:t>Image: </a:t>
            </a:r>
            <a:r>
              <a:rPr lang="en-AU" sz="1100" i="1" err="1">
                <a:cs typeface="Calibri"/>
              </a:rPr>
              <a:t>pixabay</a:t>
            </a:r>
            <a:r>
              <a:rPr lang="en-AU" sz="1100" i="1" dirty="0">
                <a:cs typeface="Calibri"/>
              </a:rPr>
              <a:t> </a:t>
            </a:r>
            <a:endParaRPr lang="en-US" dirty="0"/>
          </a:p>
        </p:txBody>
      </p:sp>
      <p:pic>
        <p:nvPicPr>
          <p:cNvPr id="2" name="Picture 1" descr="A clock with a black and white face">
            <a:extLst>
              <a:ext uri="{FF2B5EF4-FFF2-40B4-BE49-F238E27FC236}">
                <a16:creationId xmlns:a16="http://schemas.microsoft.com/office/drawing/2014/main" id="{20AFAB6C-590A-8530-E654-9AD0AE4B8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6845" y="1034582"/>
            <a:ext cx="6551925" cy="43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8519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Custom 6">
      <a:dk1>
        <a:srgbClr val="1F497D"/>
      </a:dk1>
      <a:lt1>
        <a:sysClr val="window" lastClr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991</TotalTime>
  <Words>561</Words>
  <Application>Microsoft Office PowerPoint</Application>
  <PresentationFormat>On-screen Show (4:3)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2_Office Theme</vt:lpstr>
      <vt:lpstr>3_Office Theme</vt:lpstr>
      <vt:lpstr>4_Office Theme</vt:lpstr>
      <vt:lpstr>5_Office Theme</vt:lpstr>
      <vt:lpstr>Angles   </vt:lpstr>
      <vt:lpstr>Language of angles</vt:lpstr>
      <vt:lpstr>Terms used to describe angles</vt:lpstr>
      <vt:lpstr>Diagrams of angles</vt:lpstr>
      <vt:lpstr>Matching angles</vt:lpstr>
      <vt:lpstr>Missing angle type</vt:lpstr>
      <vt:lpstr>Straight angle</vt:lpstr>
      <vt:lpstr>Describe these angles</vt:lpstr>
      <vt:lpstr>What do you notice?</vt:lpstr>
      <vt:lpstr>Can you see an acute and obtuse angle?</vt:lpstr>
      <vt:lpstr>Which is the odd one out? Why?</vt:lpstr>
      <vt:lpstr>Angle checker</vt:lpstr>
      <vt:lpstr>Elbow angles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 Richards</cp:lastModifiedBy>
  <cp:revision>1343</cp:revision>
  <dcterms:created xsi:type="dcterms:W3CDTF">2021-03-16T22:56:28Z</dcterms:created>
  <dcterms:modified xsi:type="dcterms:W3CDTF">2024-02-25T21:52:45Z</dcterms:modified>
</cp:coreProperties>
</file>