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2" r:id="rId2"/>
    <p:sldId id="259" r:id="rId3"/>
    <p:sldId id="258" r:id="rId4"/>
    <p:sldId id="262" r:id="rId5"/>
    <p:sldId id="261" r:id="rId6"/>
    <p:sldId id="263" r:id="rId7"/>
    <p:sldId id="264" r:id="rId8"/>
    <p:sldId id="265" r:id="rId9"/>
    <p:sldId id="269" r:id="rId10"/>
    <p:sldId id="267" r:id="rId11"/>
    <p:sldId id="270" r:id="rId12"/>
    <p:sldId id="27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bara" initials="BD" lastIdx="2" clrIdx="0">
    <p:extLst>
      <p:ext uri="{19B8F6BF-5375-455C-9EA6-DF929625EA0E}">
        <p15:presenceInfo xmlns:p15="http://schemas.microsoft.com/office/powerpoint/2012/main" userId="Barbar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FF24E5-CF7E-5E49-BBEA-B55DCF3F509A}" v="116" dt="2023-08-11T04:55:56.5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045"/>
    <p:restoredTop sz="71009" autoAdjust="0"/>
  </p:normalViewPr>
  <p:slideViewPr>
    <p:cSldViewPr>
      <p:cViewPr>
        <p:scale>
          <a:sx n="80" d="100"/>
          <a:sy n="80" d="100"/>
        </p:scale>
        <p:origin x="604" y="-1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1256A4-61FE-4A76-BB28-6B79A6931F6F}" type="datetimeFigureOut">
              <a:rPr lang="en-AU" smtClean="0"/>
              <a:t>30/12/2023</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904A82-F77A-4F2F-A04D-9E9D63F3DBDF}" type="slidenum">
              <a:rPr lang="en-AU" smtClean="0"/>
              <a:t>‹#›</a:t>
            </a:fld>
            <a:endParaRPr lang="en-AU"/>
          </a:p>
        </p:txBody>
      </p:sp>
    </p:spTree>
    <p:extLst>
      <p:ext uri="{BB962C8B-B14F-4D97-AF65-F5344CB8AC3E}">
        <p14:creationId xmlns:p14="http://schemas.microsoft.com/office/powerpoint/2010/main" val="3102697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v9.australiancurriculum.edu.au/f-10-curriculum/learning-areas/mathematics/year-7_year-8/content-description?subject-identifier=MATMATY7&amp;content-description-code=AC9M7A01&amp;detailed-content-descriptions=0&amp;hide-ccp=0&amp;hide-gc=0&amp;side-by-side=1&amp;strands-start-index=0&amp;subjects-start-index=0&amp;view=quick" TargetMode="External"/><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hyperlink" Target="https://v9.australiancurriculum.edu.au/f-10-curriculum/learning-areas/mathematics/year-7_year-8_year-9_year-10/content-description?subject-identifier=MATMATY7&amp;content-description-code=AC9M7A02&amp;detailed-content-descriptions=0&amp;hide-ccp=0&amp;hide-gc=0&amp;side-by-side=1&amp;strands-start-index=0&amp;subjects-start-index=0&amp;view=quick"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Summary: </a:t>
            </a:r>
          </a:p>
          <a:p>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 the Formulating algebraic expressions, students were introduced to variables and forming algebraic expressions. In this lesson, students continue to develop these skills and will explore substituting values into familiar and unfamiliar formulas to determine an unknown. </a:t>
            </a:r>
          </a:p>
          <a:p>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To ensure students’ experiences with formal algebra are founded on a strong sense of the importance of algebraic concepts in the real-world, students explore substitution in a range of authentic contexts. </a:t>
            </a:r>
            <a:endParaRPr lang="en-AU"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r>
              <a:rPr lang="en-AU"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This lesson can standalone if desired. Though practise and fluency could with forming algebraic expressions could be developed prior to this lesson.</a:t>
            </a:r>
          </a:p>
          <a:p>
            <a:endParaRPr lang="en-AU"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spcBef>
                <a:spcPts val="400"/>
              </a:spcBef>
              <a:spcAft>
                <a:spcPts val="400"/>
              </a:spcAft>
            </a:pPr>
            <a:r>
              <a:rPr lang="en-AU" sz="12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3"/>
              </a:rPr>
              <a:t>AC9M7A01</a:t>
            </a:r>
            <a:r>
              <a:rPr lang="en-AU" sz="12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Recognise and use variables to represent everyday formulas algebraically and substitute values into formulas to determine an unknown</a:t>
            </a:r>
            <a:endParaRPr lang="en-AU"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spcBef>
                <a:spcPts val="400"/>
              </a:spcBef>
              <a:spcAft>
                <a:spcPts val="400"/>
              </a:spcAft>
            </a:pPr>
            <a:r>
              <a:rPr lang="en-AU" sz="12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4"/>
              </a:rPr>
              <a:t>AC9M7A02</a:t>
            </a:r>
            <a:r>
              <a:rPr lang="en-AU" sz="12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Formulate algebraic expressions using constants, variables, operations and brackets</a:t>
            </a:r>
            <a:endParaRPr lang="en-AU" sz="1200" dirty="0">
              <a:solidFill>
                <a:srgbClr val="000000"/>
              </a:solidFill>
              <a:effectLst/>
              <a:latin typeface="Calibri" panose="020F0502020204030204" pitchFamily="34" charset="0"/>
              <a:cs typeface="Times New Roman" panose="02020603050405020304" pitchFamily="18" charset="0"/>
            </a:endParaRPr>
          </a:p>
          <a:p>
            <a:pPr>
              <a:spcBef>
                <a:spcPts val="400"/>
              </a:spcBef>
            </a:pPr>
            <a:endParaRPr lang="en-AU" sz="1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spcBef>
                <a:spcPts val="400"/>
              </a:spcBef>
            </a:pPr>
            <a:r>
              <a:rPr lang="en-AU" sz="1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Prior knowledge</a:t>
            </a:r>
          </a:p>
          <a:p>
            <a:pPr>
              <a:spcBef>
                <a:spcPts val="400"/>
              </a:spcBef>
            </a:pPr>
            <a:r>
              <a:rPr lang="en-AU"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Prior to this lesson, it is assumed that students have knowledge of:</a:t>
            </a:r>
          </a:p>
          <a:p>
            <a:pPr marL="342900" lvl="0" indent="-342900">
              <a:spcBef>
                <a:spcPts val="400"/>
              </a:spcBef>
              <a:buFont typeface="Symbol" panose="05050102010706020507" pitchFamily="18" charset="2"/>
              <a:buChar char=""/>
            </a:pPr>
            <a:r>
              <a:rPr lang="en-AU"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concept of variables</a:t>
            </a:r>
          </a:p>
          <a:p>
            <a:pPr marL="342900" lvl="0" indent="-342900">
              <a:spcBef>
                <a:spcPts val="400"/>
              </a:spcBef>
              <a:buFont typeface="Symbol" panose="05050102010706020507" pitchFamily="18" charset="2"/>
              <a:buChar char=""/>
            </a:pPr>
            <a:r>
              <a:rPr lang="en-AU"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constructing algebraic expressions from word problems</a:t>
            </a:r>
          </a:p>
          <a:p>
            <a:pPr marL="342900" lvl="0" indent="-342900">
              <a:spcBef>
                <a:spcPts val="400"/>
              </a:spcBef>
              <a:buFont typeface="Symbol" panose="05050102010706020507" pitchFamily="18" charset="2"/>
              <a:buChar char=""/>
            </a:pPr>
            <a:r>
              <a:rPr lang="en-AU"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conventions associated with the order of operations for integers</a:t>
            </a:r>
          </a:p>
          <a:p>
            <a:pPr marL="342900" lvl="0" indent="-342900">
              <a:spcBef>
                <a:spcPts val="400"/>
              </a:spcBef>
              <a:buFont typeface="Symbol" panose="05050102010706020507" pitchFamily="18" charset="2"/>
              <a:buChar char=""/>
            </a:pPr>
            <a:r>
              <a:rPr lang="en-AU"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knowledge of algebraic conventions (covered in prior lesson)</a:t>
            </a:r>
          </a:p>
          <a:p>
            <a:pPr marL="342900" lvl="0" indent="-342900">
              <a:spcBef>
                <a:spcPts val="400"/>
              </a:spcBef>
              <a:buFont typeface="Symbol" panose="05050102010706020507" pitchFamily="18" charset="2"/>
              <a:buChar char=""/>
            </a:pPr>
            <a:r>
              <a:rPr lang="en-AU"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how “=” indicates an equivalence statement</a:t>
            </a:r>
          </a:p>
          <a:p>
            <a:pPr marL="342900" lvl="0" indent="-342900">
              <a:spcBef>
                <a:spcPts val="400"/>
              </a:spcBef>
              <a:buFont typeface="Symbol" panose="05050102010706020507" pitchFamily="18" charset="2"/>
              <a:buChar char=""/>
            </a:pPr>
            <a:r>
              <a:rPr lang="en-AU"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what is meant by an expression (from prior lesson)</a:t>
            </a:r>
          </a:p>
          <a:p>
            <a:pPr marL="342900" lvl="0" indent="-342900">
              <a:spcBef>
                <a:spcPts val="400"/>
              </a:spcBef>
              <a:buFont typeface="Symbol" panose="05050102010706020507" pitchFamily="18" charset="2"/>
              <a:buChar char=""/>
            </a:pPr>
            <a:r>
              <a:rPr lang="en-AU"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how to measure length accurately using rulers (to the mm)</a:t>
            </a:r>
          </a:p>
          <a:p>
            <a:pPr marL="342900" lvl="0" indent="-342900">
              <a:spcBef>
                <a:spcPts val="400"/>
              </a:spcBef>
              <a:buFont typeface="Symbol" panose="05050102010706020507" pitchFamily="18" charset="2"/>
              <a:buChar char=""/>
            </a:pPr>
            <a:r>
              <a:rPr lang="en-AU"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how to use formula to find the area of a triangle and rectangle</a:t>
            </a:r>
          </a:p>
          <a:p>
            <a:pPr marL="342900" lvl="0" indent="-342900">
              <a:spcBef>
                <a:spcPts val="400"/>
              </a:spcBef>
              <a:buFont typeface="Symbol" panose="05050102010706020507" pitchFamily="18" charset="2"/>
              <a:buChar char=""/>
            </a:pPr>
            <a:r>
              <a:rPr lang="en-AU"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decimal notation and rounding decimals</a:t>
            </a:r>
          </a:p>
          <a:p>
            <a:pPr marL="342900" lvl="0" indent="-342900">
              <a:spcBef>
                <a:spcPts val="400"/>
              </a:spcBef>
              <a:buFont typeface="Symbol" panose="05050102010706020507" pitchFamily="18" charset="2"/>
              <a:buChar char=""/>
            </a:pPr>
            <a:r>
              <a:rPr lang="en-AU"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using calculators to carry simple calculations</a:t>
            </a:r>
          </a:p>
          <a:p>
            <a:pPr marL="342900" lvl="0" indent="-342900">
              <a:spcBef>
                <a:spcPts val="400"/>
              </a:spcBef>
              <a:buFont typeface="Symbol" panose="05050102010706020507" pitchFamily="18" charset="2"/>
              <a:buChar char=""/>
            </a:pPr>
            <a:r>
              <a:rPr lang="en-AU"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how to measure mass in grams</a:t>
            </a:r>
          </a:p>
          <a:p>
            <a:endParaRPr lang="en-AU" sz="1200" b="1" dirty="0">
              <a:solidFill>
                <a:srgbClr val="000000"/>
              </a:solidFill>
              <a:effectLst/>
              <a:latin typeface="Calibri" panose="020F0502020204030204" pitchFamily="34" charset="0"/>
              <a:cs typeface="Times New Roman" panose="02020603050405020304" pitchFamily="18" charset="0"/>
            </a:endParaRPr>
          </a:p>
          <a:p>
            <a:r>
              <a:rPr lang="en-AU" sz="1200" b="1" dirty="0">
                <a:solidFill>
                  <a:srgbClr val="000000"/>
                </a:solidFill>
                <a:effectLst/>
                <a:latin typeface="Calibri" panose="020F0502020204030204" pitchFamily="34" charset="0"/>
                <a:cs typeface="Times New Roman" panose="02020603050405020304" pitchFamily="18" charset="0"/>
              </a:rPr>
              <a:t>Materials needed</a:t>
            </a:r>
          </a:p>
          <a:p>
            <a:r>
              <a:rPr lang="en-AU" sz="1200" dirty="0">
                <a:solidFill>
                  <a:srgbClr val="000000"/>
                </a:solidFill>
                <a:effectLst/>
                <a:latin typeface="Calibri" panose="020F0502020204030204" pitchFamily="34" charset="0"/>
                <a:cs typeface="Times New Roman" panose="02020603050405020304" pitchFamily="18" charset="0"/>
              </a:rPr>
              <a:t>You will  need: stacking cups, two different coloured counters (per group), rulers, calculators, warm-up worksheet, workstation worksheet, kitchen scale (one is sufficient).</a:t>
            </a:r>
          </a:p>
          <a:p>
            <a:pPr>
              <a:spcBef>
                <a:spcPts val="400"/>
              </a:spcBef>
            </a:pPr>
            <a:r>
              <a:rPr lang="en-AU"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As this lesson uses two different coloured counters to denote +1 and –1, it is important that prior to this lesson students have practised completing integer calculations using these concrete tools.</a:t>
            </a:r>
          </a:p>
          <a:p>
            <a:endParaRPr lang="en-AU" sz="1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r>
              <a:rPr lang="en-AU" sz="1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Teaching strategies</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 this lesson, the teacher explicitly introduces new algebraic concepts to students using the concrete-representational-abstract teaching sequence. Typically, a child will start by experiencing a new concept in a concrete, action-based form. They move to making a representation of the idea, in pictures or more sophisticated diagrams, and then to using abstract, symbolic notation. When using manipulatives, it is important that the connections to the mathematics being learnt are made clear, as well as providing clear instructions on how to use the manipulative.</a:t>
            </a:r>
            <a:r>
              <a:rPr lang="en-AU" sz="1200" dirty="0">
                <a:solidFill>
                  <a:srgbClr val="0E1D42"/>
                </a:solidFill>
                <a:effectLst/>
                <a:latin typeface="Calibri" panose="020F0502020204030204" pitchFamily="34" charset="0"/>
                <a:ea typeface="Calibri" panose="020F0502020204030204" pitchFamily="34" charset="0"/>
                <a:cs typeface="Calibri" panose="020F0502020204030204" pitchFamily="34" charset="0"/>
              </a:rPr>
              <a:t> Therefore, in this lesson the teacher will set the scene in terms of the learning intention for the lesson, model the use of the concrete materials, and allow students to familiarise themselves with the materials through collaborative learning experiences. The activities where students use concrete materials will also support them to connect the concrete modelling to the abstract algebraic expressions that they will construct. </a:t>
            </a:r>
            <a:endParaRPr lang="en-GB" sz="12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1</a:t>
            </a:fld>
            <a:endParaRPr lang="en-AU"/>
          </a:p>
        </p:txBody>
      </p:sp>
    </p:spTree>
    <p:extLst>
      <p:ext uri="{BB962C8B-B14F-4D97-AF65-F5344CB8AC3E}">
        <p14:creationId xmlns:p14="http://schemas.microsoft.com/office/powerpoint/2010/main" val="12074157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Use the stacking cups and counters to demonstrate this problem. </a:t>
            </a:r>
          </a:p>
          <a:p>
            <a:r>
              <a:rPr lang="en-AU" sz="1200" dirty="0">
                <a:solidFill>
                  <a:schemeClr val="accent1">
                    <a:lumMod val="50000"/>
                  </a:schemeClr>
                </a:solidFill>
                <a:latin typeface="Calibri" panose="020F0502020204030204" pitchFamily="34" charset="0"/>
                <a:cs typeface="Times New Roman" panose="02020603050405020304" pitchFamily="18" charset="0"/>
              </a:rPr>
              <a:t>Roshini has a little brother Rami. If you double Rami’s age and add 3 years, you will know Roshini’s age. </a:t>
            </a:r>
            <a:br>
              <a:rPr lang="en-AU" sz="1200" dirty="0">
                <a:solidFill>
                  <a:schemeClr val="accent1">
                    <a:lumMod val="50000"/>
                  </a:schemeClr>
                </a:solidFill>
                <a:latin typeface="Calibri" panose="020F0502020204030204" pitchFamily="34" charset="0"/>
                <a:cs typeface="Times New Roman" panose="02020603050405020304" pitchFamily="18" charset="0"/>
              </a:rPr>
            </a:br>
            <a:r>
              <a:rPr lang="en-AU" sz="1200"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rPr>
              <a:t>Construct and expression for Roshini’s age.</a:t>
            </a:r>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10</a:t>
            </a:fld>
            <a:endParaRPr lang="en-AU"/>
          </a:p>
        </p:txBody>
      </p:sp>
    </p:spTree>
    <p:extLst>
      <p:ext uri="{BB962C8B-B14F-4D97-AF65-F5344CB8AC3E}">
        <p14:creationId xmlns:p14="http://schemas.microsoft.com/office/powerpoint/2010/main" val="8700918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Use the stacking cups and counters to demonstrate this problem. </a:t>
            </a:r>
          </a:p>
          <a:p>
            <a:r>
              <a:rPr lang="en-AU" sz="1200" dirty="0">
                <a:solidFill>
                  <a:schemeClr val="accent1">
                    <a:lumMod val="50000"/>
                  </a:schemeClr>
                </a:solidFill>
                <a:latin typeface="Calibri" panose="020F0502020204030204" pitchFamily="34" charset="0"/>
                <a:cs typeface="Times New Roman" panose="02020603050405020304" pitchFamily="18" charset="0"/>
              </a:rPr>
              <a:t>Roshini has a little brother Rami. If you double Rami’s age and add 3 years, you will know Roshini’s age. </a:t>
            </a:r>
            <a:br>
              <a:rPr lang="en-AU" sz="1200" dirty="0">
                <a:solidFill>
                  <a:schemeClr val="accent1">
                    <a:lumMod val="50000"/>
                  </a:schemeClr>
                </a:solidFill>
                <a:latin typeface="Calibri" panose="020F0502020204030204" pitchFamily="34" charset="0"/>
                <a:cs typeface="Times New Roman" panose="02020603050405020304" pitchFamily="18" charset="0"/>
              </a:rPr>
            </a:br>
            <a:r>
              <a:rPr lang="en-AU" sz="1200"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rPr>
              <a:t>Construct an expression for Roshini’s age.</a:t>
            </a:r>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11</a:t>
            </a:fld>
            <a:endParaRPr lang="en-AU"/>
          </a:p>
        </p:txBody>
      </p:sp>
    </p:spTree>
    <p:extLst>
      <p:ext uri="{BB962C8B-B14F-4D97-AF65-F5344CB8AC3E}">
        <p14:creationId xmlns:p14="http://schemas.microsoft.com/office/powerpoint/2010/main" val="22474146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415" indent="-215900">
              <a:lnSpc>
                <a:spcPct val="120000"/>
              </a:lnSpc>
            </a:pPr>
            <a:r>
              <a:rPr lang="en-US" sz="1800" dirty="0">
                <a:solidFill>
                  <a:srgbClr val="000000"/>
                </a:solidFill>
                <a:effectLst/>
                <a:latin typeface="Calibri" panose="020F0502020204030204" pitchFamily="34" charset="0"/>
                <a:ea typeface="DengXian" panose="02010600030101010101" pitchFamily="2" charset="-122"/>
                <a:cs typeface="Cordia New" panose="020B0304020202020204" pitchFamily="34" charset="-34"/>
              </a:rPr>
              <a:t>Evaluate students’ responses to the exit ticket questions to determine what concepts and skills are grasped, and what they require further practice in. </a:t>
            </a:r>
            <a:endParaRPr lang="en-GB" sz="1800" dirty="0">
              <a:solidFill>
                <a:srgbClr val="000000"/>
              </a:solidFill>
              <a:effectLst/>
              <a:latin typeface="Calibri" panose="020F0502020204030204" pitchFamily="34" charset="0"/>
              <a:ea typeface="DengXian" panose="02010600030101010101" pitchFamily="2" charset="-122"/>
              <a:cs typeface="Cordia New" panose="020B0304020202020204" pitchFamily="34" charset="-34"/>
            </a:endParaRPr>
          </a:p>
          <a:p>
            <a:pPr marL="18415" indent="-215900">
              <a:lnSpc>
                <a:spcPct val="120000"/>
              </a:lnSpc>
            </a:pPr>
            <a:r>
              <a:rPr lang="en-US" sz="1800" dirty="0">
                <a:solidFill>
                  <a:srgbClr val="000000"/>
                </a:solidFill>
                <a:effectLst/>
                <a:latin typeface="Calibri" panose="020F0502020204030204" pitchFamily="34" charset="0"/>
                <a:ea typeface="DengXian" panose="02010600030101010101" pitchFamily="2" charset="-122"/>
                <a:cs typeface="Cordia New" panose="020B0304020202020204" pitchFamily="34" charset="-34"/>
              </a:rPr>
              <a:t>Consider students’ confidence levels in engaging with the mild/medium/spicy activities at each workstation. </a:t>
            </a:r>
            <a:endParaRPr lang="en-GB" sz="1800" dirty="0">
              <a:solidFill>
                <a:srgbClr val="000000"/>
              </a:solidFill>
              <a:effectLst/>
              <a:latin typeface="Calibri" panose="020F0502020204030204" pitchFamily="34" charset="0"/>
              <a:ea typeface="DengXian" panose="02010600030101010101" pitchFamily="2" charset="-122"/>
              <a:cs typeface="Cordia New" panose="020B0304020202020204" pitchFamily="34" charset="-34"/>
            </a:endParaRPr>
          </a:p>
          <a:p>
            <a:r>
              <a:rPr lang="en-AU"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rPr>
              <a:t>You may wish to reflect on the success of the lesson to help you evaluate the difficulty of the tasks, student engagement, timing, practicalities, and differentiation for students. </a:t>
            </a:r>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12</a:t>
            </a:fld>
            <a:endParaRPr lang="en-AU"/>
          </a:p>
        </p:txBody>
      </p:sp>
    </p:spTree>
    <p:extLst>
      <p:ext uri="{BB962C8B-B14F-4D97-AF65-F5344CB8AC3E}">
        <p14:creationId xmlns:p14="http://schemas.microsoft.com/office/powerpoint/2010/main" val="5115848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AU" sz="1800" dirty="0">
                    <a:solidFill>
                      <a:srgbClr val="000000"/>
                    </a:solidFill>
                    <a:effectLst/>
                    <a:latin typeface="Calibri" panose="020F0502020204030204" pitchFamily="34" charset="0"/>
                    <a:ea typeface="Calibri" panose="020F0502020204030204" pitchFamily="34" charset="0"/>
                  </a:rPr>
                  <a:t>Students use algebraic expressions to represent situations, describe the relationships between variables from authentic data and substitute values into formulas to determine unknown values.</a:t>
                </a:r>
              </a:p>
              <a:p>
                <a:pPr marL="21590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By the end of the lesson, students can: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85750" lvl="0" indent="-285750">
                  <a:lnSpc>
                    <a:spcPct val="120000"/>
                  </a:lnSpc>
                  <a:buFont typeface="Arial" panose="020B0604020202020204" pitchFamily="34" charset="0"/>
                  <a:buChar cha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explain the difference between a variable and an expression</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85750" lvl="0" indent="-285750">
                  <a:lnSpc>
                    <a:spcPct val="120000"/>
                  </a:lnSpc>
                  <a:buFont typeface="Arial" panose="020B0604020202020204" pitchFamily="34" charset="0"/>
                  <a:buChar cha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identity a variable, coefficient, constant, and operator</a:t>
                </a:r>
              </a:p>
              <a:p>
                <a:pPr marL="285750" lvl="0" indent="-285750">
                  <a:lnSpc>
                    <a:spcPct val="120000"/>
                  </a:lnSpc>
                  <a:buFont typeface="Arial" panose="020B0604020202020204" pitchFamily="34" charset="0"/>
                  <a:buChar char="•"/>
                </a:pPr>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substitute values into a range of equations in a range of scenarios.</a:t>
                </a:r>
              </a:p>
              <a:p>
                <a:pPr marL="0" lvl="0" indent="0">
                  <a:lnSpc>
                    <a:spcPct val="120000"/>
                  </a:lnSpc>
                  <a:buFont typeface="Symbol" panose="05050102010706020507" pitchFamily="18" charset="2"/>
                  <a:buNone/>
                </a:pPr>
                <a:r>
                  <a:rPr lang="en-AU" sz="1800" b="1" dirty="0">
                    <a:solidFill>
                      <a:srgbClr val="000000"/>
                    </a:solidFill>
                    <a:effectLst/>
                    <a:latin typeface="Calibri" panose="020F0502020204030204" pitchFamily="34" charset="0"/>
                    <a:cs typeface="Times New Roman" panose="02020603050405020304" pitchFamily="18" charset="0"/>
                  </a:rPr>
                  <a:t>Learning hook</a:t>
                </a:r>
              </a:p>
              <a:p>
                <a:pPr marL="0" marR="0" lvl="0" indent="0" algn="l" defTabSz="914400" rtl="0" eaLnBrk="1" fontAlgn="auto" latinLnBrk="0" hangingPunct="1">
                  <a:lnSpc>
                    <a:spcPct val="120000"/>
                  </a:lnSpc>
                  <a:spcBef>
                    <a:spcPts val="0"/>
                  </a:spcBef>
                  <a:spcAft>
                    <a:spcPts val="0"/>
                  </a:spcAft>
                  <a:buClrTx/>
                  <a:buSzTx/>
                  <a:buFont typeface="Symbol" panose="05050102010706020507" pitchFamily="18" charset="2"/>
                  <a:buNone/>
                  <a:tabLst/>
                  <a:defRP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Introduce students to the learning intentions of the lesson. Remind them to think back on the previous lesson and what was learnt about constructing algebraic expressions. (See part 1 in the sequence.) Explicitly explain we will be continuing to construct algebraic expression</a:t>
                </a:r>
                <a:r>
                  <a:rPr lang="en-US" sz="18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and will be working with algebraic equations and </a:t>
                </a: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substituting</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values to find and unknown.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20000"/>
                  </a:lnSpc>
                  <a:buFont typeface="Symbol" panose="05050102010706020507" pitchFamily="18" charset="2"/>
                  <a:buNone/>
                </a:pPr>
                <a:endParaRPr lang="en-AU" sz="1800" dirty="0">
                  <a:solidFill>
                    <a:srgbClr val="000000"/>
                  </a:solidFill>
                  <a:effectLst/>
                  <a:latin typeface="Calibri" panose="020F0502020204030204" pitchFamily="34" charset="0"/>
                  <a:cs typeface="Times New Roman" panose="02020603050405020304" pitchFamily="18" charset="0"/>
                </a:endParaRPr>
              </a:p>
              <a:p>
                <a:pPr marL="0" lvl="0" indent="0">
                  <a:lnSpc>
                    <a:spcPct val="120000"/>
                  </a:lnSpc>
                  <a:buFont typeface="Symbol" panose="05050102010706020507" pitchFamily="18" charset="2"/>
                  <a:buNone/>
                </a:pPr>
                <a:r>
                  <a:rPr lang="en-AU" sz="1800" dirty="0">
                    <a:solidFill>
                      <a:srgbClr val="000000"/>
                    </a:solidFill>
                    <a:effectLst/>
                    <a:latin typeface="Calibri" panose="020F0502020204030204" pitchFamily="34" charset="0"/>
                    <a:cs typeface="Times New Roman" panose="02020603050405020304" pitchFamily="18" charset="0"/>
                  </a:rPr>
                  <a:t>To answer the question, ‘Why are we learning this?’, a suggested response is,  ‘</a:t>
                </a:r>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Equations are useful in many everyday life scenarios, including representing our wages, or formulas for finding the area of a shape or the density or volume of an object. Substituting values into equations allows us to easily explore a range of phenomena in the real world and solve a wide variety of problems.’ </a:t>
                </a:r>
                <a:endParaRPr lang="en-AU" sz="1800" dirty="0">
                  <a:solidFill>
                    <a:srgbClr val="000000"/>
                  </a:solidFill>
                  <a:effectLst/>
                  <a:latin typeface="Calibri" panose="020F0502020204030204" pitchFamily="34" charset="0"/>
                  <a:cs typeface="Times New Roman" panose="02020603050405020304" pitchFamily="18" charset="0"/>
                </a:endParaRPr>
              </a:p>
              <a:p>
                <a:pPr marL="0" lvl="0" indent="0">
                  <a:lnSpc>
                    <a:spcPct val="120000"/>
                  </a:lnSpc>
                  <a:buFont typeface="Symbol" panose="05050102010706020507" pitchFamily="18" charset="2"/>
                  <a:buNone/>
                </a:pPr>
                <a:endParaRPr lang="en-AU" sz="1800" dirty="0">
                  <a:solidFill>
                    <a:srgbClr val="000000"/>
                  </a:solidFill>
                  <a:effectLst/>
                  <a:latin typeface="Calibri" panose="020F0502020204030204" pitchFamily="34" charset="0"/>
                  <a:cs typeface="Times New Roman" panose="02020603050405020304" pitchFamily="18" charset="0"/>
                </a:endParaRPr>
              </a:p>
              <a:p>
                <a:pPr marL="0" lvl="0" indent="0">
                  <a:lnSpc>
                    <a:spcPct val="120000"/>
                  </a:lnSpc>
                  <a:buFont typeface="Symbol" panose="05050102010706020507" pitchFamily="18" charset="2"/>
                  <a:buNone/>
                </a:pPr>
                <a:r>
                  <a:rPr lang="en-AU" sz="1800" b="1" dirty="0">
                    <a:solidFill>
                      <a:srgbClr val="000000"/>
                    </a:solidFill>
                    <a:effectLst/>
                    <a:latin typeface="Calibri" panose="020F0502020204030204" pitchFamily="34" charset="0"/>
                    <a:cs typeface="Times New Roman" panose="02020603050405020304" pitchFamily="18" charset="0"/>
                  </a:rPr>
                  <a:t>Areas of challenge</a:t>
                </a:r>
              </a:p>
              <a:p>
                <a:pPr marL="21590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Some students may: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consider that the “=” sign indicates to record an example, rather than expressing an equivalence relationship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think that a variable represents the count for the number of objects (e.g., 3a means 3 apples)</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have difficulties understanding the lack of multiplication signs in algebraic expressions, such as </a:t>
                </a:r>
                <a14:m>
                  <m:oMath xmlns:m="http://schemas.openxmlformats.org/officeDocument/2006/math">
                    <m:r>
                      <a:rPr lang="en-US" sz="1800" i="1">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t>3×</m:t>
                    </m:r>
                    <m:r>
                      <a:rPr lang="en-US" sz="1800" i="1">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t>𝑎</m:t>
                    </m:r>
                    <m:r>
                      <a:rPr lang="en-US" sz="1800" i="1">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t>=3</m:t>
                    </m:r>
                    <m:r>
                      <a:rPr lang="en-US" sz="1800" i="1">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t>𝑎</m:t>
                    </m:r>
                  </m:oMath>
                </a14:m>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have difficulties with different decimal and fraction representations in algebraic expressions, such as </a:t>
                </a:r>
                <a14:m>
                  <m:oMath xmlns:m="http://schemas.openxmlformats.org/officeDocument/2006/math">
                    <m:r>
                      <a:rPr lang="en-US" sz="1800" i="1">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t>0.5</m:t>
                    </m:r>
                    <m:r>
                      <a:rPr lang="en-US" sz="1800" i="1">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t>𝑎</m:t>
                    </m:r>
                    <m:r>
                      <a:rPr lang="en-US" sz="1800" i="1">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t>=</m:t>
                    </m:r>
                    <m:f>
                      <m:fPr>
                        <m:ctrlPr>
                          <a:rPr lang="en-AU" sz="1800" i="1">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ctrlPr>
                      </m:fPr>
                      <m:num>
                        <m:r>
                          <a:rPr lang="en-US" sz="1800" i="1">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t>1</m:t>
                        </m:r>
                      </m:num>
                      <m:den>
                        <m:r>
                          <a:rPr lang="en-US" sz="1800" i="1">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t>2</m:t>
                        </m:r>
                      </m:den>
                    </m:f>
                    <m:r>
                      <a:rPr lang="en-US" sz="1800" i="1">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t>𝑎</m:t>
                    </m:r>
                    <m:r>
                      <a:rPr lang="en-US" sz="1800" i="1">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t>=</m:t>
                    </m:r>
                    <m:f>
                      <m:fPr>
                        <m:ctrlPr>
                          <a:rPr lang="en-AU" sz="1800" i="1">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ctrlPr>
                      </m:fPr>
                      <m:num>
                        <m:r>
                          <a:rPr lang="en-US" sz="1800" i="1">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t>𝑎</m:t>
                        </m:r>
                      </m:num>
                      <m:den>
                        <m:r>
                          <a:rPr lang="en-US" sz="1800" i="1">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m:t>2</m:t>
                        </m:r>
                      </m:den>
                    </m:f>
                  </m:oMath>
                </a14:m>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think that a particular variable always holds the same value</a:t>
                </a:r>
              </a:p>
              <a:p>
                <a:pPr marL="342900" lvl="0" indent="-342900">
                  <a:lnSpc>
                    <a:spcPct val="120000"/>
                  </a:lnSpc>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rPr>
                  <a:t>think that the same variable in an expression can hold different values, such as thinking that </a:t>
                </a:r>
                <a:r>
                  <a:rPr lang="en-AU" sz="1800" i="1" dirty="0">
                    <a:solidFill>
                      <a:srgbClr val="000000"/>
                    </a:solidFill>
                    <a:effectLst/>
                    <a:latin typeface="Calibri" panose="020F0502020204030204" pitchFamily="34" charset="0"/>
                    <a:ea typeface="Calibri" panose="020F0502020204030204" pitchFamily="34" charset="0"/>
                  </a:rPr>
                  <a:t>t</a:t>
                </a:r>
                <a:r>
                  <a:rPr lang="en-AU" sz="1800" dirty="0">
                    <a:solidFill>
                      <a:srgbClr val="000000"/>
                    </a:solidFill>
                    <a:effectLst/>
                    <a:latin typeface="Calibri" panose="020F0502020204030204" pitchFamily="34" charset="0"/>
                    <a:ea typeface="Calibri" panose="020F0502020204030204" pitchFamily="34" charset="0"/>
                  </a:rPr>
                  <a:t> could be 2 and 4 in the expression </a:t>
                </a:r>
                <a14:m>
                  <m:oMath xmlns:m="http://schemas.openxmlformats.org/officeDocument/2006/math">
                    <m:r>
                      <a:rPr lang="en-AU" sz="1800" i="1">
                        <a:solidFill>
                          <a:srgbClr val="000000"/>
                        </a:solidFill>
                        <a:effectLst/>
                        <a:latin typeface="Cambria Math" panose="02040503050406030204" pitchFamily="18" charset="0"/>
                        <a:ea typeface="Calibri" panose="020F0502020204030204" pitchFamily="34" charset="0"/>
                        <a:cs typeface="Calibri" panose="020F0502020204030204" pitchFamily="34" charset="0"/>
                      </a:rPr>
                      <m:t>𝑡</m:t>
                    </m:r>
                    <m:r>
                      <a:rPr lang="en-AU" sz="1800" i="1">
                        <a:solidFill>
                          <a:srgbClr val="000000"/>
                        </a:solidFill>
                        <a:effectLst/>
                        <a:latin typeface="Cambria Math" panose="02040503050406030204" pitchFamily="18" charset="0"/>
                        <a:ea typeface="Calibri" panose="020F0502020204030204" pitchFamily="34" charset="0"/>
                        <a:cs typeface="Calibri" panose="020F0502020204030204" pitchFamily="34" charset="0"/>
                      </a:rPr>
                      <m:t>+</m:t>
                    </m:r>
                    <m:r>
                      <a:rPr lang="en-AU" sz="1800" i="1">
                        <a:solidFill>
                          <a:srgbClr val="000000"/>
                        </a:solidFill>
                        <a:effectLst/>
                        <a:latin typeface="Cambria Math" panose="02040503050406030204" pitchFamily="18" charset="0"/>
                        <a:ea typeface="Calibri" panose="020F0502020204030204" pitchFamily="34" charset="0"/>
                        <a:cs typeface="Calibri" panose="020F0502020204030204" pitchFamily="34" charset="0"/>
                      </a:rPr>
                      <m:t>𝑡</m:t>
                    </m:r>
                    <m:r>
                      <a:rPr lang="en-AU" sz="1800" i="1">
                        <a:solidFill>
                          <a:srgbClr val="000000"/>
                        </a:solidFill>
                        <a:effectLst/>
                        <a:latin typeface="Cambria Math" panose="02040503050406030204" pitchFamily="18" charset="0"/>
                        <a:ea typeface="Calibri" panose="020F0502020204030204" pitchFamily="34" charset="0"/>
                        <a:cs typeface="Calibri" panose="020F0502020204030204" pitchFamily="34" charset="0"/>
                      </a:rPr>
                      <m:t>=6</m:t>
                    </m:r>
                  </m:oMath>
                </a14:m>
                <a:r>
                  <a:rPr lang="en-AU" sz="1800" dirty="0">
                    <a:solidFill>
                      <a:srgbClr val="000000"/>
                    </a:solidFill>
                    <a:effectLst/>
                    <a:latin typeface="Calibri" panose="020F0502020204030204" pitchFamily="34" charset="0"/>
                    <a:ea typeface="Calibri" panose="020F0502020204030204" pitchFamily="34" charset="0"/>
                  </a:rPr>
                  <a:t>.</a:t>
                </a:r>
                <a:endParaRPr lang="en-AU" dirty="0"/>
              </a:p>
            </p:txBody>
          </p:sp>
        </mc:Choice>
        <mc:Fallback xmlns="">
          <p:sp>
            <p:nvSpPr>
              <p:cNvPr id="3" name="Notes Placeholder 2"/>
              <p:cNvSpPr>
                <a:spLocks noGrp="1"/>
              </p:cNvSpPr>
              <p:nvPr>
                <p:ph type="body" idx="1"/>
              </p:nvPr>
            </p:nvSpPr>
            <p:spPr/>
            <p:txBody>
              <a:bodyPr/>
              <a:lstStyle/>
              <a:p>
                <a:r>
                  <a:rPr lang="en-AU" sz="1800" dirty="0">
                    <a:solidFill>
                      <a:srgbClr val="000000"/>
                    </a:solidFill>
                    <a:effectLst/>
                    <a:latin typeface="Calibri" panose="020F0502020204030204" pitchFamily="34" charset="0"/>
                    <a:ea typeface="Calibri" panose="020F0502020204030204" pitchFamily="34" charset="0"/>
                  </a:rPr>
                  <a:t>Students use algebraic expressions to represent situations, describe the relationships between variables from authentic data and substitute values into formulas to determine unknown values.</a:t>
                </a:r>
              </a:p>
              <a:p>
                <a:endParaRPr lang="en-AU" sz="1800" dirty="0">
                  <a:solidFill>
                    <a:srgbClr val="000000"/>
                  </a:solidFill>
                  <a:effectLst/>
                  <a:latin typeface="Calibri" panose="020F0502020204030204" pitchFamily="34" charset="0"/>
                </a:endParaRPr>
              </a:p>
              <a:p>
                <a:pPr marL="21590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By the end of the lesson, students can: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explain the difference between a variable and an expression</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identity a variable, coefficient, constant, and operator</a:t>
                </a:r>
              </a:p>
              <a:p>
                <a:pPr marL="342900" lvl="0" indent="-342900">
                  <a:lnSpc>
                    <a:spcPct val="120000"/>
                  </a:lnSpc>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substitute values into a range of equations in a range of scenarios.</a:t>
                </a:r>
              </a:p>
              <a:p>
                <a:pPr marL="0" lvl="0" indent="0">
                  <a:lnSpc>
                    <a:spcPct val="120000"/>
                  </a:lnSpc>
                  <a:buFont typeface="Symbol" panose="05050102010706020507" pitchFamily="18" charset="2"/>
                  <a:buNone/>
                </a:pPr>
                <a:endParaRPr lang="en-AU" sz="1800" dirty="0">
                  <a:solidFill>
                    <a:srgbClr val="000000"/>
                  </a:solidFill>
                  <a:effectLst/>
                  <a:latin typeface="Calibri" panose="020F0502020204030204" pitchFamily="34" charset="0"/>
                  <a:cs typeface="Times New Roman" panose="02020603050405020304" pitchFamily="18" charset="0"/>
                </a:endParaRPr>
              </a:p>
              <a:p>
                <a:pPr marL="0" lvl="0" indent="0">
                  <a:lnSpc>
                    <a:spcPct val="120000"/>
                  </a:lnSpc>
                  <a:buFont typeface="Symbol" panose="05050102010706020507" pitchFamily="18" charset="2"/>
                  <a:buNone/>
                </a:pPr>
                <a:r>
                  <a:rPr lang="en-AU" sz="1800" b="1" dirty="0">
                    <a:solidFill>
                      <a:srgbClr val="000000"/>
                    </a:solidFill>
                    <a:effectLst/>
                    <a:latin typeface="Calibri" panose="020F0502020204030204" pitchFamily="34" charset="0"/>
                    <a:cs typeface="Times New Roman" panose="02020603050405020304" pitchFamily="18" charset="0"/>
                  </a:rPr>
                  <a:t>Areas of challenge</a:t>
                </a:r>
              </a:p>
              <a:p>
                <a:pPr marL="21590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Some students may: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consider that the “=” sign indicates to record an example, rather than expressing an equivalence relationship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think that a variable represents the count for the number of objects (e.g., 3a means 3 apples)</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have difficulties understanding the lack of multiplication signs in algebraic expressions, such as </a:t>
                </a:r>
                <a:r>
                  <a:rPr lang="en-US" sz="1800" i="0">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a:t>3×𝑎=3𝑎</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have difficulties with different decimal and fraction representations in algebraic expressions, such as </a:t>
                </a:r>
                <a:r>
                  <a:rPr lang="en-US" sz="1800" i="0">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a:t>0.5𝑎=1</a:t>
                </a:r>
                <a:r>
                  <a:rPr lang="en-AU" sz="1800" i="0">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a:t>/</a:t>
                </a:r>
                <a:r>
                  <a:rPr lang="en-US" sz="1800" i="0">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a:t>2 𝑎=𝑎</a:t>
                </a:r>
                <a:r>
                  <a:rPr lang="en-AU" sz="1800" i="0">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a:t>/</a:t>
                </a:r>
                <a:r>
                  <a:rPr lang="en-US" sz="1800" i="0">
                    <a:solidFill>
                      <a:srgbClr val="000000"/>
                    </a:solidFill>
                    <a:effectLst/>
                    <a:latin typeface="Cambria Math" panose="02040503050406030204" pitchFamily="18" charset="0"/>
                    <a:ea typeface="Times New Roman" panose="02020603050405020304" pitchFamily="18" charset="0"/>
                    <a:cs typeface="Calibri" panose="020F0502020204030204" pitchFamily="34" charset="0"/>
                  </a:rPr>
                  <a:t>2</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think that a particular variable always holds the same value</a:t>
                </a:r>
              </a:p>
              <a:p>
                <a:pPr marL="342900" lvl="0" indent="-342900">
                  <a:lnSpc>
                    <a:spcPct val="120000"/>
                  </a:lnSpc>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rPr>
                  <a:t>think that the same variable in an expression can hold different values, such as thinking that </a:t>
                </a:r>
                <a:r>
                  <a:rPr lang="en-AU" sz="1800" i="1" dirty="0">
                    <a:solidFill>
                      <a:srgbClr val="000000"/>
                    </a:solidFill>
                    <a:effectLst/>
                    <a:latin typeface="Calibri" panose="020F0502020204030204" pitchFamily="34" charset="0"/>
                    <a:ea typeface="Calibri" panose="020F0502020204030204" pitchFamily="34" charset="0"/>
                  </a:rPr>
                  <a:t>t</a:t>
                </a:r>
                <a:r>
                  <a:rPr lang="en-AU" sz="1800" dirty="0">
                    <a:solidFill>
                      <a:srgbClr val="000000"/>
                    </a:solidFill>
                    <a:effectLst/>
                    <a:latin typeface="Calibri" panose="020F0502020204030204" pitchFamily="34" charset="0"/>
                    <a:ea typeface="Calibri" panose="020F0502020204030204" pitchFamily="34" charset="0"/>
                  </a:rPr>
                  <a:t> could be 2 and 4 in the expression </a:t>
                </a:r>
                <a:r>
                  <a:rPr lang="en-AU" sz="1800" i="0">
                    <a:solidFill>
                      <a:srgbClr val="000000"/>
                    </a:solidFill>
                    <a:effectLst/>
                    <a:latin typeface="Cambria Math" panose="02040503050406030204" pitchFamily="18" charset="0"/>
                    <a:ea typeface="Calibri" panose="020F0502020204030204" pitchFamily="34" charset="0"/>
                    <a:cs typeface="Calibri" panose="020F0502020204030204" pitchFamily="34" charset="0"/>
                  </a:rPr>
                  <a:t>𝑡+𝑡=6</a:t>
                </a:r>
                <a:r>
                  <a:rPr lang="en-AU" sz="1800" dirty="0">
                    <a:solidFill>
                      <a:srgbClr val="000000"/>
                    </a:solidFill>
                    <a:effectLst/>
                    <a:latin typeface="Calibri" panose="020F0502020204030204" pitchFamily="34" charset="0"/>
                    <a:ea typeface="Calibri" panose="020F0502020204030204" pitchFamily="34" charset="0"/>
                  </a:rPr>
                  <a:t>.</a:t>
                </a:r>
                <a:endParaRPr lang="en-AU" dirty="0"/>
              </a:p>
            </p:txBody>
          </p:sp>
        </mc:Fallback>
      </mc:AlternateContent>
      <p:sp>
        <p:nvSpPr>
          <p:cNvPr id="4" name="Slide Number Placeholder 3"/>
          <p:cNvSpPr>
            <a:spLocks noGrp="1"/>
          </p:cNvSpPr>
          <p:nvPr>
            <p:ph type="sldNum" sz="quarter" idx="10"/>
          </p:nvPr>
        </p:nvSpPr>
        <p:spPr/>
        <p:txBody>
          <a:bodyPr/>
          <a:lstStyle/>
          <a:p>
            <a:fld id="{5D904A82-F77A-4F2F-A04D-9E9D63F3DBDF}" type="slidenum">
              <a:rPr lang="en-AU" smtClean="0"/>
              <a:t>2</a:t>
            </a:fld>
            <a:endParaRPr lang="en-AU"/>
          </a:p>
        </p:txBody>
      </p:sp>
    </p:spTree>
    <p:extLst>
      <p:ext uri="{BB962C8B-B14F-4D97-AF65-F5344CB8AC3E}">
        <p14:creationId xmlns:p14="http://schemas.microsoft.com/office/powerpoint/2010/main" val="844041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Slides 3–5 </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As the terminology </a:t>
            </a:r>
            <a:r>
              <a:rPr lang="en-US" sz="18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equation</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is being introduced, explain to students the difference between equations and expressions, and discuss key terminology associated with expressions.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aim for these slides is to create a strong foundation from which students can build from by </a:t>
            </a:r>
            <a:r>
              <a:rPr lang="en-AU" sz="1800" dirty="0">
                <a:effectLst/>
                <a:latin typeface="Calibri" panose="020F0502020204030204" pitchFamily="34" charset="0"/>
                <a:ea typeface="Calibri" panose="020F0502020204030204" pitchFamily="34" charset="0"/>
                <a:cs typeface="Times New Roman" panose="02020603050405020304" pitchFamily="18" charset="0"/>
              </a:rPr>
              <a:t>breaking down complex concepts into simpler, understandable parts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Use this time to:</a:t>
            </a:r>
          </a:p>
          <a:p>
            <a:pPr marL="285750" indent="-285750">
              <a:buFont typeface="Arial" panose="020B0604020202020204" pitchFamily="34" charset="0"/>
              <a:buChar char="•"/>
            </a:pPr>
            <a:r>
              <a:rPr lang="en-AU" sz="1800" dirty="0">
                <a:effectLst/>
                <a:latin typeface="Calibri" panose="020F0502020204030204" pitchFamily="34" charset="0"/>
                <a:ea typeface="Calibri" panose="020F0502020204030204" pitchFamily="34" charset="0"/>
                <a:cs typeface="Times New Roman" panose="02020603050405020304" pitchFamily="18" charset="0"/>
              </a:rPr>
              <a:t>be clear in explaining algebraic language, terminologies and concepts</a:t>
            </a:r>
          </a:p>
          <a:p>
            <a:pPr marL="285750" indent="-285750">
              <a:buFont typeface="Arial" panose="020B0604020202020204" pitchFamily="34" charset="0"/>
              <a:buChar char="•"/>
            </a:pPr>
            <a:r>
              <a:rPr lang="en-AU" sz="1800" dirty="0">
                <a:effectLst/>
                <a:latin typeface="Calibri" panose="020F0502020204030204" pitchFamily="34" charset="0"/>
                <a:ea typeface="Calibri" panose="020F0502020204030204" pitchFamily="34" charset="0"/>
                <a:cs typeface="Times New Roman" panose="02020603050405020304" pitchFamily="18" charset="0"/>
              </a:rPr>
              <a:t>link new algebraic concepts to prior knowledge to facilitate understanding</a:t>
            </a:r>
          </a:p>
          <a:p>
            <a:pPr marL="285750" indent="-285750">
              <a:buFont typeface="Arial" panose="020B0604020202020204" pitchFamily="34" charset="0"/>
              <a:buChar char="•"/>
            </a:pPr>
            <a:r>
              <a:rPr lang="en-AU" sz="1800" dirty="0">
                <a:effectLst/>
                <a:latin typeface="Calibri" panose="020F0502020204030204" pitchFamily="34" charset="0"/>
                <a:ea typeface="Calibri" panose="020F0502020204030204" pitchFamily="34" charset="0"/>
                <a:cs typeface="Times New Roman" panose="02020603050405020304" pitchFamily="18" charset="0"/>
              </a:rPr>
              <a:t>prepare analogies or comparisons to make new information more accessible (see part 1)</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800" dirty="0">
                <a:effectLst/>
                <a:latin typeface="Calibri" panose="020F0502020204030204" pitchFamily="34" charset="0"/>
                <a:ea typeface="Calibri" panose="020F0502020204030204" pitchFamily="34" charset="0"/>
                <a:cs typeface="Times New Roman" panose="02020603050405020304" pitchFamily="18" charset="0"/>
              </a:rPr>
              <a:t>remind students that we are learning algebra step by step rather than rushing as it can be complicated quickly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800" dirty="0">
                <a:effectLst/>
                <a:latin typeface="Calibri" panose="020F0502020204030204" pitchFamily="34" charset="0"/>
                <a:ea typeface="Calibri" panose="020F0502020204030204" pitchFamily="34" charset="0"/>
                <a:cs typeface="Times New Roman" panose="02020603050405020304" pitchFamily="18" charset="0"/>
              </a:rPr>
              <a:t>encourage students to visualise expressions and/or think about them as word problems to better understand them.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3</a:t>
            </a:fld>
            <a:endParaRPr lang="en-AU"/>
          </a:p>
        </p:txBody>
      </p:sp>
    </p:spTree>
    <p:extLst>
      <p:ext uri="{BB962C8B-B14F-4D97-AF65-F5344CB8AC3E}">
        <p14:creationId xmlns:p14="http://schemas.microsoft.com/office/powerpoint/2010/main" val="2834818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This slide is animated. Click the mouse to reveal the names of the different parts of the expression.</a:t>
            </a:r>
          </a:p>
        </p:txBody>
      </p:sp>
      <p:sp>
        <p:nvSpPr>
          <p:cNvPr id="4" name="Slide Number Placeholder 3"/>
          <p:cNvSpPr>
            <a:spLocks noGrp="1"/>
          </p:cNvSpPr>
          <p:nvPr>
            <p:ph type="sldNum" sz="quarter" idx="10"/>
          </p:nvPr>
        </p:nvSpPr>
        <p:spPr/>
        <p:txBody>
          <a:bodyPr/>
          <a:lstStyle/>
          <a:p>
            <a:fld id="{5D904A82-F77A-4F2F-A04D-9E9D63F3DBDF}" type="slidenum">
              <a:rPr lang="en-AU" smtClean="0"/>
              <a:t>4</a:t>
            </a:fld>
            <a:endParaRPr lang="en-AU"/>
          </a:p>
        </p:txBody>
      </p:sp>
    </p:spTree>
    <p:extLst>
      <p:ext uri="{BB962C8B-B14F-4D97-AF65-F5344CB8AC3E}">
        <p14:creationId xmlns:p14="http://schemas.microsoft.com/office/powerpoint/2010/main" val="23240204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This slide is animated. Click the mouse to reveal the equation.</a:t>
            </a:r>
          </a:p>
          <a:p>
            <a:endParaRPr lang="en-AU" dirty="0"/>
          </a:p>
          <a:p>
            <a:r>
              <a:rPr lang="en-AU" dirty="0"/>
              <a:t>Connect to prior learning here (particularly from part 1). </a:t>
            </a:r>
          </a:p>
          <a:p>
            <a:r>
              <a:rPr lang="en-AU" dirty="0"/>
              <a:t>Remind students of the concept of equivalence and ‘balance’. Remind students that the x represents an unknown value and that using ‘what we know’ and modelling the relationships as a mathematical equation can help us to find the unknown value, even if </a:t>
            </a:r>
            <a:r>
              <a:rPr lang="en-AU"/>
              <a:t>the is a fraction</a:t>
            </a:r>
            <a:r>
              <a:rPr lang="en-AU" dirty="0"/>
              <a:t>. Use analogies here if necessary; however, the next slide helps to contextualise this equation. </a:t>
            </a:r>
          </a:p>
        </p:txBody>
      </p:sp>
      <p:sp>
        <p:nvSpPr>
          <p:cNvPr id="4" name="Slide Number Placeholder 3"/>
          <p:cNvSpPr>
            <a:spLocks noGrp="1"/>
          </p:cNvSpPr>
          <p:nvPr>
            <p:ph type="sldNum" sz="quarter" idx="10"/>
          </p:nvPr>
        </p:nvSpPr>
        <p:spPr/>
        <p:txBody>
          <a:bodyPr/>
          <a:lstStyle/>
          <a:p>
            <a:fld id="{5D904A82-F77A-4F2F-A04D-9E9D63F3DBDF}" type="slidenum">
              <a:rPr lang="en-AU" smtClean="0"/>
              <a:t>5</a:t>
            </a:fld>
            <a:endParaRPr lang="en-AU"/>
          </a:p>
        </p:txBody>
      </p:sp>
    </p:spTree>
    <p:extLst>
      <p:ext uri="{BB962C8B-B14F-4D97-AF65-F5344CB8AC3E}">
        <p14:creationId xmlns:p14="http://schemas.microsoft.com/office/powerpoint/2010/main" val="19883508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Note that this slide is animated with mouse clicks, so as not to reveal the answer too soon.</a:t>
            </a:r>
          </a:p>
          <a:p>
            <a:endPar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Allow students to take in the context: Mark gets $3 less pocket money a week compared to his older brother Sam.</a:t>
            </a:r>
            <a:r>
              <a:rPr lang="en-A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With the class, construct an equation that represents the scenario and use real cups and counters to model this equation.</a:t>
            </a:r>
          </a:p>
          <a:p>
            <a:endParaRPr lang="en-AU" sz="1800" dirty="0">
              <a:solidFill>
                <a:srgbClr val="000000"/>
              </a:solidFill>
              <a:effectLst/>
              <a:latin typeface="Calibri" panose="020F0502020204030204" pitchFamily="34" charset="0"/>
              <a:cs typeface="Times New Roman" panose="02020603050405020304" pitchFamily="18" charset="0"/>
            </a:endParaRPr>
          </a:p>
          <a:p>
            <a:r>
              <a:rPr lang="en-AU" sz="1800" dirty="0">
                <a:solidFill>
                  <a:srgbClr val="000000"/>
                </a:solidFill>
                <a:effectLst/>
                <a:latin typeface="Calibri" panose="020F0502020204030204" pitchFamily="34" charset="0"/>
                <a:cs typeface="Times New Roman" panose="02020603050405020304" pitchFamily="18" charset="0"/>
              </a:rPr>
              <a:t>Note: one red counter represents </a:t>
            </a:r>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 </a:t>
            </a:r>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6</a:t>
            </a:fld>
            <a:endParaRPr lang="en-AU"/>
          </a:p>
        </p:txBody>
      </p:sp>
    </p:spTree>
    <p:extLst>
      <p:ext uri="{BB962C8B-B14F-4D97-AF65-F5344CB8AC3E}">
        <p14:creationId xmlns:p14="http://schemas.microsoft.com/office/powerpoint/2010/main" val="18158297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solidFill>
                  <a:srgbClr val="000000"/>
                </a:solidFill>
                <a:effectLst/>
                <a:latin typeface="Calibri" panose="020F0502020204030204" pitchFamily="34" charset="0"/>
                <a:cs typeface="Times New Roman" panose="02020603050405020304" pitchFamily="18" charset="0"/>
              </a:rPr>
              <a:t>Note that this slide is animated. Also note that </a:t>
            </a:r>
            <a:r>
              <a:rPr lang="en-AU" sz="1200">
                <a:solidFill>
                  <a:srgbClr val="000000"/>
                </a:solidFill>
                <a:effectLst/>
                <a:latin typeface="Calibri" panose="020F0502020204030204" pitchFamily="34" charset="0"/>
                <a:cs typeface="Times New Roman" panose="02020603050405020304" pitchFamily="18" charset="0"/>
              </a:rPr>
              <a:t>the green </a:t>
            </a:r>
            <a:r>
              <a:rPr lang="en-AU" sz="1200" dirty="0">
                <a:solidFill>
                  <a:srgbClr val="000000"/>
                </a:solidFill>
                <a:effectLst/>
                <a:latin typeface="Calibri" panose="020F0502020204030204" pitchFamily="34" charset="0"/>
                <a:cs typeface="Times New Roman" panose="02020603050405020304" pitchFamily="18" charset="0"/>
              </a:rPr>
              <a:t>counters represent +1</a:t>
            </a:r>
            <a:endParaRPr lang="en-AU" dirty="0"/>
          </a:p>
          <a:p>
            <a:endParaRPr lang="en-AU" dirty="0"/>
          </a:p>
          <a:p>
            <a:pPr marL="171450" indent="-171450">
              <a:buFont typeface="Arial" panose="020B0604020202020204" pitchFamily="34" charset="0"/>
              <a:buChar char="•"/>
            </a:pPr>
            <a:r>
              <a:rPr lang="en-AU"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Explain to students that if we have an algebraic equation and we are told the value of an unknown, we can </a:t>
            </a:r>
            <a:r>
              <a:rPr lang="en-AU" sz="1200" b="1" i="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substitute</a:t>
            </a:r>
            <a:r>
              <a:rPr lang="en-AU"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this value into the equation. </a:t>
            </a:r>
          </a:p>
          <a:p>
            <a:pPr marL="171450" indent="-171450">
              <a:buFont typeface="Arial" panose="020B0604020202020204" pitchFamily="34" charset="0"/>
              <a:buChar char="•"/>
            </a:pPr>
            <a:r>
              <a:rPr lang="en-AU"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Use the example from above, substituting in that Sam earns $5 each week. </a:t>
            </a:r>
          </a:p>
          <a:p>
            <a:pPr marL="171450" indent="-171450">
              <a:buFont typeface="Arial" panose="020B0604020202020204" pitchFamily="34" charset="0"/>
              <a:buChar char="•"/>
            </a:pPr>
            <a:r>
              <a:rPr lang="en-AU"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Model the process of substituting in $5 for S by filling the cup with 5 counters. </a:t>
            </a:r>
          </a:p>
          <a:p>
            <a:pPr marL="171450" indent="-171450">
              <a:buFont typeface="Arial" panose="020B0604020202020204" pitchFamily="34" charset="0"/>
              <a:buChar char="•"/>
            </a:pPr>
            <a:r>
              <a:rPr lang="en-AU"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Show students how the value of the counters in the cup (+5) and the –3 equate to an answer of $2. </a:t>
            </a:r>
          </a:p>
          <a:p>
            <a:pPr marL="171450" indent="-171450">
              <a:buFont typeface="Arial" panose="020B0604020202020204" pitchFamily="34" charset="0"/>
              <a:buChar char="•"/>
            </a:pPr>
            <a:r>
              <a:rPr lang="en-AU"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Explain to students that in the question we have </a:t>
            </a:r>
            <a:r>
              <a:rPr lang="en-AU" sz="12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substituted </a:t>
            </a:r>
            <a:r>
              <a:rPr lang="en-AU"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 for 5. </a:t>
            </a:r>
          </a:p>
          <a:p>
            <a:pPr marL="171450" indent="-171450">
              <a:buFont typeface="Arial" panose="020B0604020202020204" pitchFamily="34" charset="0"/>
              <a:buChar char="•"/>
            </a:pPr>
            <a:r>
              <a:rPr lang="en-AU"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Explain that in algebra substitution means replacing a variable with a particular value. </a:t>
            </a:r>
          </a:p>
          <a:p>
            <a:endParaRPr lang="en-AU" sz="1200" dirty="0">
              <a:solidFill>
                <a:srgbClr val="000000"/>
              </a:solidFill>
              <a:effectLst/>
              <a:latin typeface="Calibri" panose="020F0502020204030204" pitchFamily="34" charset="0"/>
              <a:cs typeface="Times New Roman" panose="02020603050405020304" pitchFamily="18" charset="0"/>
            </a:endParaRP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7</a:t>
            </a:fld>
            <a:endParaRPr lang="en-AU"/>
          </a:p>
        </p:txBody>
      </p:sp>
    </p:spTree>
    <p:extLst>
      <p:ext uri="{BB962C8B-B14F-4D97-AF65-F5344CB8AC3E}">
        <p14:creationId xmlns:p14="http://schemas.microsoft.com/office/powerpoint/2010/main" val="25251037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Note that this slide is animated.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Conduct another whole class example of substitution using cups and counters using the question, ‘Taj has a number of books. Lulu has twice as much. Construct and expression to show how many books Lulu has. If Fred has 6 books, how many does Lulu have?’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8</a:t>
            </a:fld>
            <a:endParaRPr lang="en-AU"/>
          </a:p>
        </p:txBody>
      </p:sp>
    </p:spTree>
    <p:extLst>
      <p:ext uri="{BB962C8B-B14F-4D97-AF65-F5344CB8AC3E}">
        <p14:creationId xmlns:p14="http://schemas.microsoft.com/office/powerpoint/2010/main" val="3926768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Note that this slide is animated.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Conduct another whole class example of substitution using cups and counters using the question, ‘Taj has a number of books. Lulu has twice as much. Construct and expression to show how many books Lulu has. If Fred has 6 books, how many does Lulu have?’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9</a:t>
            </a:fld>
            <a:endParaRPr lang="en-AU"/>
          </a:p>
        </p:txBody>
      </p:sp>
    </p:spTree>
    <p:extLst>
      <p:ext uri="{BB962C8B-B14F-4D97-AF65-F5344CB8AC3E}">
        <p14:creationId xmlns:p14="http://schemas.microsoft.com/office/powerpoint/2010/main" val="1501615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30/12/2023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21896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30/12/2023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70945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30/12/2023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185884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30/12/2023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42901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3CC2A7-6B72-40F1-BA15-CE4E09321D37}" type="datetimeFigureOut">
              <a:rPr lang="en-AU" smtClean="0"/>
              <a:t>30/12/2023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829247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8A3CC2A7-6B72-40F1-BA15-CE4E09321D37}" type="datetimeFigureOut">
              <a:rPr lang="en-AU" smtClean="0"/>
              <a:t>30/12/2023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05065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8A3CC2A7-6B72-40F1-BA15-CE4E09321D37}" type="datetimeFigureOut">
              <a:rPr lang="en-AU" smtClean="0"/>
              <a:t>30/12/2023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366424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8A3CC2A7-6B72-40F1-BA15-CE4E09321D37}" type="datetimeFigureOut">
              <a:rPr lang="en-AU" smtClean="0"/>
              <a:t>30/12/2023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924538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CC2A7-6B72-40F1-BA15-CE4E09321D37}" type="datetimeFigureOut">
              <a:rPr lang="en-AU" smtClean="0"/>
              <a:t>30/12/2023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4069165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30/12/2023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111738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30/12/2023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035062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CC2A7-6B72-40F1-BA15-CE4E09321D37}" type="datetimeFigureOut">
              <a:rPr lang="en-AU" smtClean="0"/>
              <a:t>30/12/2023</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ABC576-B878-448C-BD9F-E8E656A57717}" type="slidenum">
              <a:rPr lang="en-AU" smtClean="0"/>
              <a:t>‹#›</a:t>
            </a:fld>
            <a:endParaRPr lang="en-AU"/>
          </a:p>
        </p:txBody>
      </p:sp>
    </p:spTree>
    <p:extLst>
      <p:ext uri="{BB962C8B-B14F-4D97-AF65-F5344CB8AC3E}">
        <p14:creationId xmlns:p14="http://schemas.microsoft.com/office/powerpoint/2010/main" val="4110430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hyperlink" Target="https://www.mathematicshub.edu.au/" TargetMode="External"/></Relationships>
</file>

<file path=ppt/slides/_rels/slide10.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7.png"/><Relationship Id="rId3" Type="http://schemas.openxmlformats.org/officeDocument/2006/relationships/image" Target="../media/image9.png"/><Relationship Id="rId7" Type="http://schemas.openxmlformats.org/officeDocument/2006/relationships/image" Target="../media/image6.png"/><Relationship Id="rId12" Type="http://schemas.openxmlformats.org/officeDocument/2006/relationships/hyperlink" Target="https://www.mathematicshub.edu.au/"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8.jpeg"/><Relationship Id="rId5" Type="http://schemas.openxmlformats.org/officeDocument/2006/relationships/image" Target="../media/image4.png"/><Relationship Id="rId10" Type="http://schemas.openxmlformats.org/officeDocument/2006/relationships/image" Target="../media/image24.png"/><Relationship Id="rId4" Type="http://schemas.openxmlformats.org/officeDocument/2006/relationships/image" Target="../media/image10.png"/><Relationship Id="rId9" Type="http://schemas.openxmlformats.org/officeDocument/2006/relationships/image" Target="../media/image23.png"/></Relationships>
</file>

<file path=ppt/slides/_rels/slide11.xml.rels><?xml version="1.0" encoding="UTF-8" standalone="yes"?>
<Relationships xmlns="http://schemas.openxmlformats.org/package/2006/relationships"><Relationship Id="rId8" Type="http://schemas.openxmlformats.org/officeDocument/2006/relationships/image" Target="../media/image25.png"/><Relationship Id="rId13" Type="http://schemas.openxmlformats.org/officeDocument/2006/relationships/image" Target="../media/image8.jpeg"/><Relationship Id="rId3" Type="http://schemas.openxmlformats.org/officeDocument/2006/relationships/image" Target="../media/image9.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28.png"/><Relationship Id="rId5" Type="http://schemas.openxmlformats.org/officeDocument/2006/relationships/image" Target="../media/image4.png"/><Relationship Id="rId15" Type="http://schemas.openxmlformats.org/officeDocument/2006/relationships/image" Target="../media/image7.png"/><Relationship Id="rId10" Type="http://schemas.openxmlformats.org/officeDocument/2006/relationships/image" Target="../media/image27.png"/><Relationship Id="rId4" Type="http://schemas.openxmlformats.org/officeDocument/2006/relationships/image" Target="../media/image10.png"/><Relationship Id="rId9" Type="http://schemas.openxmlformats.org/officeDocument/2006/relationships/image" Target="../media/image26.png"/><Relationship Id="rId14" Type="http://schemas.openxmlformats.org/officeDocument/2006/relationships/hyperlink" Target="https://www.mathematicshub.edu.au/" TargetMode="External"/></Relationships>
</file>

<file path=ppt/slides/_rels/slide1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9.png"/><Relationship Id="rId7"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7.png"/><Relationship Id="rId5" Type="http://schemas.openxmlformats.org/officeDocument/2006/relationships/image" Target="../media/image4.png"/><Relationship Id="rId10" Type="http://schemas.openxmlformats.org/officeDocument/2006/relationships/hyperlink" Target="https://www.mathematicshub.edu.au/" TargetMode="External"/><Relationship Id="rId4" Type="http://schemas.openxmlformats.org/officeDocument/2006/relationships/image" Target="../media/image10.pn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9.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7.png"/><Relationship Id="rId5" Type="http://schemas.openxmlformats.org/officeDocument/2006/relationships/image" Target="../media/image4.png"/><Relationship Id="rId10" Type="http://schemas.openxmlformats.org/officeDocument/2006/relationships/hyperlink" Target="https://www.mathematicshub.edu.au/" TargetMode="External"/><Relationship Id="rId4" Type="http://schemas.openxmlformats.org/officeDocument/2006/relationships/image" Target="../media/image10.png"/><Relationship Id="rId9" Type="http://schemas.openxmlformats.org/officeDocument/2006/relationships/image" Target="../media/image11.png"/></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1.png"/><Relationship Id="rId7" Type="http://schemas.openxmlformats.org/officeDocument/2006/relationships/image" Target="../media/image5.png"/><Relationship Id="rId12"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hyperlink" Target="https://www.mathematicshub.edu.au/" TargetMode="External"/><Relationship Id="rId5" Type="http://schemas.openxmlformats.org/officeDocument/2006/relationships/image" Target="../media/image10.png"/><Relationship Id="rId10" Type="http://schemas.openxmlformats.org/officeDocument/2006/relationships/image" Target="../media/image8.jpeg"/><Relationship Id="rId4" Type="http://schemas.openxmlformats.org/officeDocument/2006/relationships/image" Target="../media/image9.png"/><Relationship Id="rId9" Type="http://schemas.openxmlformats.org/officeDocument/2006/relationships/image" Target="../media/image100.png"/></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1.png"/><Relationship Id="rId7" Type="http://schemas.openxmlformats.org/officeDocument/2006/relationships/image" Target="../media/image5.png"/><Relationship Id="rId12"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hyperlink" Target="https://www.mathematicshub.edu.au/" TargetMode="External"/><Relationship Id="rId5" Type="http://schemas.openxmlformats.org/officeDocument/2006/relationships/image" Target="../media/image10.png"/><Relationship Id="rId10" Type="http://schemas.openxmlformats.org/officeDocument/2006/relationships/image" Target="../media/image8.jpeg"/><Relationship Id="rId4" Type="http://schemas.openxmlformats.org/officeDocument/2006/relationships/image" Target="../media/image9.png"/><Relationship Id="rId9" Type="http://schemas.openxmlformats.org/officeDocument/2006/relationships/image" Target="../media/image110.png"/></Relationships>
</file>

<file path=ppt/slides/_rels/slide5.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7.png"/><Relationship Id="rId3" Type="http://schemas.openxmlformats.org/officeDocument/2006/relationships/image" Target="../media/image9.png"/><Relationship Id="rId7" Type="http://schemas.openxmlformats.org/officeDocument/2006/relationships/image" Target="../media/image6.png"/><Relationship Id="rId12" Type="http://schemas.openxmlformats.org/officeDocument/2006/relationships/hyperlink" Target="https://www.mathematicshub.edu.au/"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8.jpeg"/><Relationship Id="rId5" Type="http://schemas.openxmlformats.org/officeDocument/2006/relationships/image" Target="../media/image4.png"/><Relationship Id="rId10" Type="http://schemas.openxmlformats.org/officeDocument/2006/relationships/image" Target="../media/image13.png"/><Relationship Id="rId4" Type="http://schemas.openxmlformats.org/officeDocument/2006/relationships/image" Target="../media/image10.png"/><Relationship Id="rId9" Type="http://schemas.openxmlformats.org/officeDocument/2006/relationships/image" Target="../media/image12.png"/></Relationships>
</file>

<file path=ppt/slides/_rels/slide6.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7.png"/><Relationship Id="rId3" Type="http://schemas.openxmlformats.org/officeDocument/2006/relationships/image" Target="../media/image9.png"/><Relationship Id="rId7" Type="http://schemas.openxmlformats.org/officeDocument/2006/relationships/image" Target="../media/image6.png"/><Relationship Id="rId12" Type="http://schemas.openxmlformats.org/officeDocument/2006/relationships/hyperlink" Target="https://www.mathematicshub.edu.au/"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8.jpeg"/><Relationship Id="rId5" Type="http://schemas.openxmlformats.org/officeDocument/2006/relationships/image" Target="../media/image4.png"/><Relationship Id="rId10" Type="http://schemas.openxmlformats.org/officeDocument/2006/relationships/image" Target="../media/image15.png"/><Relationship Id="rId4" Type="http://schemas.openxmlformats.org/officeDocument/2006/relationships/image" Target="../media/image10.png"/><Relationship Id="rId9" Type="http://schemas.openxmlformats.org/officeDocument/2006/relationships/image" Target="../media/image14.png"/></Relationships>
</file>

<file path=ppt/slides/_rels/slide7.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8.jpeg"/><Relationship Id="rId3" Type="http://schemas.openxmlformats.org/officeDocument/2006/relationships/image" Target="../media/image9.png"/><Relationship Id="rId7" Type="http://schemas.openxmlformats.org/officeDocument/2006/relationships/image" Target="../media/image6.png"/><Relationship Id="rId12"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8.png"/><Relationship Id="rId5" Type="http://schemas.openxmlformats.org/officeDocument/2006/relationships/image" Target="../media/image4.png"/><Relationship Id="rId15" Type="http://schemas.openxmlformats.org/officeDocument/2006/relationships/image" Target="../media/image7.png"/><Relationship Id="rId10" Type="http://schemas.openxmlformats.org/officeDocument/2006/relationships/image" Target="../media/image17.png"/><Relationship Id="rId4" Type="http://schemas.openxmlformats.org/officeDocument/2006/relationships/image" Target="../media/image10.png"/><Relationship Id="rId9" Type="http://schemas.openxmlformats.org/officeDocument/2006/relationships/image" Target="../media/image16.png"/><Relationship Id="rId14" Type="http://schemas.openxmlformats.org/officeDocument/2006/relationships/hyperlink" Target="https://www.mathematicshub.edu.au/" TargetMode="External"/></Relationships>
</file>

<file path=ppt/slides/_rels/slide8.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7.png"/><Relationship Id="rId3" Type="http://schemas.openxmlformats.org/officeDocument/2006/relationships/image" Target="../media/image9.png"/><Relationship Id="rId7" Type="http://schemas.openxmlformats.org/officeDocument/2006/relationships/image" Target="../media/image6.png"/><Relationship Id="rId12" Type="http://schemas.openxmlformats.org/officeDocument/2006/relationships/hyperlink" Target="https://www.mathematicshub.edu.au/"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8.jpeg"/><Relationship Id="rId5" Type="http://schemas.openxmlformats.org/officeDocument/2006/relationships/image" Target="../media/image4.png"/><Relationship Id="rId10" Type="http://schemas.openxmlformats.org/officeDocument/2006/relationships/image" Target="../media/image19.png"/><Relationship Id="rId4" Type="http://schemas.openxmlformats.org/officeDocument/2006/relationships/image" Target="../media/image10.png"/><Relationship Id="rId9" Type="http://schemas.openxmlformats.org/officeDocument/2006/relationships/image" Target="../media/image14.png"/></Relationships>
</file>

<file path=ppt/slides/_rels/slide9.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8.jpeg"/><Relationship Id="rId3" Type="http://schemas.openxmlformats.org/officeDocument/2006/relationships/image" Target="../media/image9.png"/><Relationship Id="rId7" Type="http://schemas.openxmlformats.org/officeDocument/2006/relationships/image" Target="../media/image6.png"/><Relationship Id="rId12" Type="http://schemas.openxmlformats.org/officeDocument/2006/relationships/image" Target="../media/image22.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21.png"/><Relationship Id="rId5" Type="http://schemas.openxmlformats.org/officeDocument/2006/relationships/image" Target="../media/image4.png"/><Relationship Id="rId15" Type="http://schemas.openxmlformats.org/officeDocument/2006/relationships/image" Target="../media/image7.png"/><Relationship Id="rId10" Type="http://schemas.openxmlformats.org/officeDocument/2006/relationships/image" Target="../media/image20.png"/><Relationship Id="rId4" Type="http://schemas.openxmlformats.org/officeDocument/2006/relationships/image" Target="../media/image10.png"/><Relationship Id="rId9" Type="http://schemas.openxmlformats.org/officeDocument/2006/relationships/image" Target="../media/image14.png"/><Relationship Id="rId14" Type="http://schemas.openxmlformats.org/officeDocument/2006/relationships/hyperlink" Target="https://www.mathematicshub.edu.a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3EA804A7-72E1-6EB1-42EE-A68C798E8691}"/>
              </a:ext>
              <a:ext uri="{C183D7F6-B498-43B3-948B-1728B52AA6E4}">
                <adec:decorative xmlns:adec="http://schemas.microsoft.com/office/drawing/2017/decorative" val="1"/>
              </a:ext>
            </a:extLst>
          </p:cNvPr>
          <p:cNvGrpSpPr/>
          <p:nvPr/>
        </p:nvGrpSpPr>
        <p:grpSpPr>
          <a:xfrm>
            <a:off x="0" y="839552"/>
            <a:ext cx="9145016" cy="6093296"/>
            <a:chOff x="0" y="839552"/>
            <a:chExt cx="9145016" cy="6093296"/>
          </a:xfrm>
        </p:grpSpPr>
        <p:pic>
          <p:nvPicPr>
            <p:cNvPr id="11" name="Picture 2">
              <a:extLst>
                <a:ext uri="{FF2B5EF4-FFF2-40B4-BE49-F238E27FC236}">
                  <a16:creationId xmlns:a16="http://schemas.microsoft.com/office/drawing/2014/main" id="{3B02FFA8-B4DD-A659-847C-40D9461084A4}"/>
                </a:ext>
                <a:ext uri="{C183D7F6-B498-43B3-948B-1728B52AA6E4}">
                  <adec:decorative xmlns:adec="http://schemas.microsoft.com/office/drawing/2017/decorative" val="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3863" r="504"/>
            <a:stretch/>
          </p:blipFill>
          <p:spPr bwMode="auto">
            <a:xfrm>
              <a:off x="0" y="839552"/>
              <a:ext cx="9145016" cy="6093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FF2B5EF4-FFF2-40B4-BE49-F238E27FC236}">
                  <a16:creationId xmlns:a16="http://schemas.microsoft.com/office/drawing/2014/main" id="{9DCF8F58-C60D-901F-35B3-D3E3317351AB}"/>
                </a:ext>
              </a:extLst>
            </p:cNvPr>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78224" y="6321883"/>
              <a:ext cx="826992" cy="541175"/>
            </a:xfrm>
            <a:prstGeom prst="rect">
              <a:avLst/>
            </a:prstGeom>
          </p:spPr>
        </p:pic>
        <p:pic>
          <p:nvPicPr>
            <p:cNvPr id="14" name="Picture 13">
              <a:extLst>
                <a:ext uri="{FF2B5EF4-FFF2-40B4-BE49-F238E27FC236}">
                  <a16:creationId xmlns:a16="http://schemas.microsoft.com/office/drawing/2014/main" id="{C6CAEB35-3FA9-E5F5-E1FB-19C117DF53F5}"/>
                </a:ex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55195" y="5728619"/>
              <a:ext cx="556021" cy="566359"/>
            </a:xfrm>
            <a:prstGeom prst="rect">
              <a:avLst/>
            </a:prstGeom>
          </p:spPr>
        </p:pic>
        <p:pic>
          <p:nvPicPr>
            <p:cNvPr id="15" name="Picture 14">
              <a:extLst>
                <a:ext uri="{FF2B5EF4-FFF2-40B4-BE49-F238E27FC236}">
                  <a16:creationId xmlns:a16="http://schemas.microsoft.com/office/drawing/2014/main" id="{3DA1EFB8-9C6B-504E-9053-5A6D4DAD5F43}"/>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5463" y="5876935"/>
              <a:ext cx="546257" cy="562567"/>
            </a:xfrm>
            <a:prstGeom prst="rect">
              <a:avLst/>
            </a:prstGeom>
          </p:spPr>
        </p:pic>
        <p:pic>
          <p:nvPicPr>
            <p:cNvPr id="16" name="Picture 15">
              <a:extLst>
                <a:ext uri="{FF2B5EF4-FFF2-40B4-BE49-F238E27FC236}">
                  <a16:creationId xmlns:a16="http://schemas.microsoft.com/office/drawing/2014/main" id="{CBBC9B71-3753-FCC0-23B1-BD79FCBEE49C}"/>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88903" y="6158218"/>
              <a:ext cx="856560" cy="555469"/>
            </a:xfrm>
            <a:prstGeom prst="rect">
              <a:avLst/>
            </a:prstGeom>
          </p:spPr>
        </p:pic>
        <p:pic>
          <p:nvPicPr>
            <p:cNvPr id="17" name="Picture 16">
              <a:extLst>
                <a:ext uri="{FF2B5EF4-FFF2-40B4-BE49-F238E27FC236}">
                  <a16:creationId xmlns:a16="http://schemas.microsoft.com/office/drawing/2014/main" id="{F35613ED-5998-B6F6-5767-AEC151A193B5}"/>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49800" y="6075762"/>
              <a:ext cx="554625" cy="727479"/>
            </a:xfrm>
            <a:prstGeom prst="rect">
              <a:avLst/>
            </a:prstGeom>
          </p:spPr>
        </p:pic>
      </p:grpSp>
      <p:grpSp>
        <p:nvGrpSpPr>
          <p:cNvPr id="12" name="Group 11">
            <a:extLst>
              <a:ext uri="{FF2B5EF4-FFF2-40B4-BE49-F238E27FC236}">
                <a16:creationId xmlns:a16="http://schemas.microsoft.com/office/drawing/2014/main" id="{E86B8A94-CC1C-123A-52BA-66D076BF05A9}"/>
              </a:ext>
              <a:ext uri="{C183D7F6-B498-43B3-948B-1728B52AA6E4}">
                <adec:decorative xmlns:adec="http://schemas.microsoft.com/office/drawing/2017/decorative" val="1"/>
              </a:ext>
            </a:extLst>
          </p:cNvPr>
          <p:cNvGrpSpPr/>
          <p:nvPr/>
        </p:nvGrpSpPr>
        <p:grpSpPr>
          <a:xfrm>
            <a:off x="5438976" y="5733256"/>
            <a:ext cx="2661416" cy="1101548"/>
            <a:chOff x="5438976" y="5733256"/>
            <a:chExt cx="2661416" cy="1101548"/>
          </a:xfrm>
        </p:grpSpPr>
        <p:pic>
          <p:nvPicPr>
            <p:cNvPr id="6" name="Content Placeholder 12"/>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67400" y="6309319"/>
              <a:ext cx="826992" cy="525485"/>
            </a:xfrm>
            <a:prstGeom prst="rect">
              <a:avLst/>
            </a:prstGeom>
          </p:spPr>
        </p:pic>
        <p:pic>
          <p:nvPicPr>
            <p:cNvPr id="5" name="Picture 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44371" y="5733256"/>
              <a:ext cx="556021" cy="549939"/>
            </a:xfrm>
            <a:prstGeom prst="rect">
              <a:avLst/>
            </a:prstGeom>
          </p:spPr>
        </p:pic>
        <p:pic>
          <p:nvPicPr>
            <p:cNvPr id="8" name="Picture 7"/>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34639" y="5877272"/>
              <a:ext cx="546257" cy="546257"/>
            </a:xfrm>
            <a:prstGeom prst="rect">
              <a:avLst/>
            </a:prstGeom>
          </p:spPr>
        </p:pic>
        <p:pic>
          <p:nvPicPr>
            <p:cNvPr id="7" name="Picture 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78079" y="6150399"/>
              <a:ext cx="856560" cy="539365"/>
            </a:xfrm>
            <a:prstGeom prst="rect">
              <a:avLst/>
            </a:prstGeom>
          </p:spPr>
        </p:pic>
        <p:pic>
          <p:nvPicPr>
            <p:cNvPr id="10" name="Picture 9"/>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38976" y="6070334"/>
              <a:ext cx="554625" cy="706388"/>
            </a:xfrm>
            <a:prstGeom prst="rect">
              <a:avLst/>
            </a:prstGeom>
          </p:spPr>
        </p:pic>
      </p:grpSp>
      <p:pic>
        <p:nvPicPr>
          <p:cNvPr id="18" name="Picture 17">
            <a:hlinkClick r:id="rId9"/>
            <a:extLst>
              <a:ext uri="{FF2B5EF4-FFF2-40B4-BE49-F238E27FC236}">
                <a16:creationId xmlns:a16="http://schemas.microsoft.com/office/drawing/2014/main" id="{21603C69-507F-5BCD-B704-ED0EB4A96C25}"/>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19" name="Footer Placeholder 12">
            <a:extLst>
              <a:ext uri="{FF2B5EF4-FFF2-40B4-BE49-F238E27FC236}">
                <a16:creationId xmlns:a16="http://schemas.microsoft.com/office/drawing/2014/main" id="{985946D7-FAE3-79D8-3E2C-C4D8FEA243F9}"/>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20" name="Picture 19">
            <a:extLst>
              <a:ext uri="{FF2B5EF4-FFF2-40B4-BE49-F238E27FC236}">
                <a16:creationId xmlns:a16="http://schemas.microsoft.com/office/drawing/2014/main" id="{16F4A165-DE2B-1F2B-9D3B-83A4DCFAF5AE}"/>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
        <p:nvSpPr>
          <p:cNvPr id="23" name="Title 22">
            <a:extLst>
              <a:ext uri="{FF2B5EF4-FFF2-40B4-BE49-F238E27FC236}">
                <a16:creationId xmlns:a16="http://schemas.microsoft.com/office/drawing/2014/main" id="{47DCFF94-4FCF-109B-7CF6-58BAEE1432C4}"/>
              </a:ext>
            </a:extLst>
          </p:cNvPr>
          <p:cNvSpPr>
            <a:spLocks noGrp="1"/>
          </p:cNvSpPr>
          <p:nvPr>
            <p:ph type="ctrTitle"/>
          </p:nvPr>
        </p:nvSpPr>
        <p:spPr/>
        <p:txBody>
          <a:bodyPr>
            <a:normAutofit/>
          </a:bodyPr>
          <a:lstStyle/>
          <a:p>
            <a:r>
              <a:rPr lang="en-AU" sz="4000" b="1" dirty="0">
                <a:solidFill>
                  <a:srgbClr val="0E1D41"/>
                </a:solidFill>
                <a:effectLst/>
                <a:latin typeface="Roboto" panose="02000000000000000000" pitchFamily="2" charset="0"/>
                <a:ea typeface="Calibri" panose="020F0502020204030204" pitchFamily="34" charset="0"/>
                <a:cs typeface="Times New Roman" panose="02020603050405020304" pitchFamily="18" charset="0"/>
              </a:rPr>
              <a:t>Expressions, formulas and substitution</a:t>
            </a:r>
            <a:endParaRPr lang="en-GB" sz="4000" dirty="0"/>
          </a:p>
        </p:txBody>
      </p:sp>
    </p:spTree>
    <p:extLst>
      <p:ext uri="{BB962C8B-B14F-4D97-AF65-F5344CB8AC3E}">
        <p14:creationId xmlns:p14="http://schemas.microsoft.com/office/powerpoint/2010/main" val="34920481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4BFA3E9-1B60-6867-D6E8-6CA5FFF0125E}"/>
              </a:ext>
              <a:ext uri="{C183D7F6-B498-43B3-948B-1728B52AA6E4}">
                <adec:decorative xmlns:adec="http://schemas.microsoft.com/office/drawing/2017/decorative" val="1"/>
              </a:ext>
            </a:extLst>
          </p:cNvPr>
          <p:cNvGrpSpPr/>
          <p:nvPr/>
        </p:nvGrpSpPr>
        <p:grpSpPr>
          <a:xfrm>
            <a:off x="0" y="0"/>
            <a:ext cx="9173121" cy="6858000"/>
            <a:chOff x="0" y="0"/>
            <a:chExt cx="9173121" cy="6858000"/>
          </a:xfrm>
        </p:grpSpPr>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3121"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14"/>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sp>
        <p:nvSpPr>
          <p:cNvPr id="2" name="Title 1"/>
          <p:cNvSpPr>
            <a:spLocks/>
          </p:cNvSpPr>
          <p:nvPr/>
        </p:nvSpPr>
        <p:spPr>
          <a:xfrm>
            <a:off x="971600" y="1847055"/>
            <a:ext cx="7429634" cy="1143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AU" sz="3000" b="0" i="0" u="none" strike="noStrike" kern="1200" cap="none" spc="0" normalizeH="0" baseline="0" noProof="0" dirty="0">
                <a:ln>
                  <a:noFill/>
                </a:ln>
                <a:solidFill>
                  <a:schemeClr val="accent1">
                    <a:lumMod val="50000"/>
                  </a:schemeClr>
                </a:solidFill>
                <a:effectLst/>
                <a:uLnTx/>
                <a:uFillTx/>
                <a:latin typeface="Calibri" panose="020F0502020204030204" pitchFamily="34" charset="0"/>
                <a:ea typeface="+mj-ea"/>
                <a:cs typeface="Times New Roman" panose="02020603050405020304" pitchFamily="18" charset="0"/>
              </a:rPr>
              <a:t>Roshini has a little brother, Rami. If you double Rami’s age and add 3 years, you will know Roshini’s age. </a:t>
            </a:r>
            <a:br>
              <a:rPr kumimoji="0" lang="en-AU" sz="3000" b="0" i="0" u="none" strike="noStrike" kern="1200" cap="none" spc="0" normalizeH="0" baseline="0" noProof="0" dirty="0">
                <a:ln>
                  <a:noFill/>
                </a:ln>
                <a:solidFill>
                  <a:schemeClr val="accent1">
                    <a:lumMod val="50000"/>
                  </a:schemeClr>
                </a:solidFill>
                <a:effectLst/>
                <a:uLnTx/>
                <a:uFillTx/>
                <a:latin typeface="Calibri" panose="020F0502020204030204" pitchFamily="34" charset="0"/>
                <a:ea typeface="+mj-ea"/>
                <a:cs typeface="Times New Roman" panose="02020603050405020304" pitchFamily="18" charset="0"/>
              </a:rPr>
            </a:br>
            <a:br>
              <a:rPr kumimoji="0" lang="en-AU" sz="3000" b="0" i="0" u="none" strike="noStrike" kern="1200" cap="none" spc="0" normalizeH="0" baseline="0" noProof="0" dirty="0">
                <a:ln>
                  <a:noFill/>
                </a:ln>
                <a:solidFill>
                  <a:schemeClr val="accent1">
                    <a:lumMod val="50000"/>
                  </a:schemeClr>
                </a:solidFill>
                <a:effectLst/>
                <a:uLnTx/>
                <a:uFillTx/>
                <a:latin typeface="Calibri" panose="020F0502020204030204" pitchFamily="34" charset="0"/>
                <a:ea typeface="+mj-ea"/>
                <a:cs typeface="Times New Roman" panose="02020603050405020304" pitchFamily="18" charset="0"/>
              </a:rPr>
            </a:br>
            <a:r>
              <a:rPr kumimoji="0" lang="en-AU" sz="3000" b="0" i="0" u="none" strike="noStrike" kern="1200" cap="none" spc="0" normalizeH="0" baseline="0" noProof="0" dirty="0">
                <a:ln>
                  <a:noFill/>
                </a:ln>
                <a:solidFill>
                  <a:schemeClr val="accent6">
                    <a:lumMod val="50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Construct an expression for Roshini’s age.</a:t>
            </a:r>
            <a:endParaRPr kumimoji="0" lang="en-AU" sz="3000" b="0" i="0" u="none" strike="noStrike" kern="1200" cap="none" spc="0" normalizeH="0" baseline="0" noProof="0" dirty="0">
              <a:ln>
                <a:noFill/>
              </a:ln>
              <a:solidFill>
                <a:schemeClr val="accent6">
                  <a:lumMod val="50000"/>
                </a:schemeClr>
              </a:solidFill>
              <a:effectLst/>
              <a:uLnTx/>
              <a:uFillTx/>
              <a:latin typeface="Calibri" panose="020F0502020204030204" pitchFamily="34" charset="0"/>
              <a:ea typeface="+mj-ea"/>
              <a:cs typeface="Calibri" panose="020F0502020204030204" pitchFamily="34" charset="0"/>
            </a:endParaRP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8"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0CD09564-AFD4-794F-88C0-AE558FE3B6F9}"/>
                  </a:ext>
                </a:extLst>
              </p:cNvPr>
              <p:cNvSpPr txBox="1"/>
              <p:nvPr/>
            </p:nvSpPr>
            <p:spPr>
              <a:xfrm>
                <a:off x="2123728" y="4767535"/>
                <a:ext cx="4068421" cy="461665"/>
              </a:xfrm>
              <a:prstGeom prst="rect">
                <a:avLst/>
              </a:prstGeom>
              <a:noFill/>
            </p:spPr>
            <p:txBody>
              <a:bodyPr wrap="none" lIns="0" tIns="0" rIns="0" bIns="0" rtlCol="0">
                <a:spAutoFit/>
              </a:bodyPr>
              <a:lstStyle/>
              <a:p>
                <a:r>
                  <a:rPr lang="en-AU" sz="3000" b="0" dirty="0">
                    <a:solidFill>
                      <a:schemeClr val="accent1">
                        <a:lumMod val="50000"/>
                      </a:schemeClr>
                    </a:solidFill>
                  </a:rPr>
                  <a:t>Roshini’s age </a:t>
                </a:r>
                <a14:m>
                  <m:oMath xmlns:m="http://schemas.openxmlformats.org/officeDocument/2006/math">
                    <m:r>
                      <a:rPr lang="en-AU" sz="3000" b="0" i="1" smtClean="0">
                        <a:solidFill>
                          <a:schemeClr val="accent1">
                            <a:lumMod val="50000"/>
                          </a:schemeClr>
                        </a:solidFill>
                        <a:latin typeface="Cambria Math" panose="02040503050406030204" pitchFamily="18" charset="0"/>
                      </a:rPr>
                      <m:t>=2</m:t>
                    </m:r>
                    <m:r>
                      <a:rPr lang="en-AU" sz="3000" b="0" i="1" smtClean="0">
                        <a:solidFill>
                          <a:schemeClr val="accent1">
                            <a:lumMod val="50000"/>
                          </a:schemeClr>
                        </a:solidFill>
                        <a:latin typeface="Cambria Math" panose="02040503050406030204" pitchFamily="18" charset="0"/>
                        <a:ea typeface="Cambria Math" panose="02040503050406030204" pitchFamily="18" charset="0"/>
                      </a:rPr>
                      <m:t>×</m:t>
                    </m:r>
                    <m:r>
                      <a:rPr lang="en-AU" sz="3000" b="0" i="1" smtClean="0">
                        <a:solidFill>
                          <a:schemeClr val="accent1">
                            <a:lumMod val="50000"/>
                          </a:schemeClr>
                        </a:solidFill>
                        <a:latin typeface="Cambria Math" panose="02040503050406030204" pitchFamily="18" charset="0"/>
                        <a:ea typeface="Cambria Math" panose="02040503050406030204" pitchFamily="18" charset="0"/>
                      </a:rPr>
                      <m:t>𝑅</m:t>
                    </m:r>
                    <m:r>
                      <a:rPr lang="en-AU" sz="3000" b="0" i="1" smtClean="0">
                        <a:solidFill>
                          <a:schemeClr val="accent1">
                            <a:lumMod val="50000"/>
                          </a:schemeClr>
                        </a:solidFill>
                        <a:latin typeface="Cambria Math" panose="02040503050406030204" pitchFamily="18" charset="0"/>
                        <a:ea typeface="Cambria Math" panose="02040503050406030204" pitchFamily="18" charset="0"/>
                      </a:rPr>
                      <m:t>+3</m:t>
                    </m:r>
                  </m:oMath>
                </a14:m>
                <a:endParaRPr lang="en-US" sz="3000" dirty="0">
                  <a:solidFill>
                    <a:schemeClr val="accent1">
                      <a:lumMod val="50000"/>
                    </a:schemeClr>
                  </a:solidFill>
                </a:endParaRPr>
              </a:p>
            </p:txBody>
          </p:sp>
        </mc:Choice>
        <mc:Fallback xmlns="">
          <p:sp>
            <p:nvSpPr>
              <p:cNvPr id="10" name="TextBox 9">
                <a:extLst>
                  <a:ext uri="{FF2B5EF4-FFF2-40B4-BE49-F238E27FC236}">
                    <a16:creationId xmlns:a16="http://schemas.microsoft.com/office/drawing/2014/main" id="{0CD09564-AFD4-794F-88C0-AE558FE3B6F9}"/>
                  </a:ext>
                </a:extLst>
              </p:cNvPr>
              <p:cNvSpPr txBox="1">
                <a:spLocks noRot="1" noChangeAspect="1" noMove="1" noResize="1" noEditPoints="1" noAdjustHandles="1" noChangeArrowheads="1" noChangeShapeType="1" noTextEdit="1"/>
              </p:cNvSpPr>
              <p:nvPr/>
            </p:nvSpPr>
            <p:spPr>
              <a:xfrm>
                <a:off x="2123728" y="4767535"/>
                <a:ext cx="4068421" cy="461665"/>
              </a:xfrm>
              <a:prstGeom prst="rect">
                <a:avLst/>
              </a:prstGeom>
              <a:blipFill>
                <a:blip r:embed="rId9"/>
                <a:stretch>
                  <a:fillRect l="-5689" t="-25000" b="-5131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D4FE3147-FF6E-2E43-8AB5-AC692E195D63}"/>
                  </a:ext>
                </a:extLst>
              </p:cNvPr>
              <p:cNvSpPr txBox="1"/>
              <p:nvPr/>
            </p:nvSpPr>
            <p:spPr>
              <a:xfrm>
                <a:off x="2123728" y="4107253"/>
                <a:ext cx="5674567" cy="461665"/>
              </a:xfrm>
              <a:prstGeom prst="rect">
                <a:avLst/>
              </a:prstGeom>
              <a:noFill/>
            </p:spPr>
            <p:txBody>
              <a:bodyPr wrap="none" lIns="0" tIns="0" rIns="0" bIns="0" rtlCol="0">
                <a:spAutoFit/>
              </a:bodyPr>
              <a:lstStyle/>
              <a:p>
                <a:r>
                  <a:rPr lang="en-US" sz="3000" dirty="0">
                    <a:solidFill>
                      <a:schemeClr val="accent1">
                        <a:lumMod val="50000"/>
                      </a:schemeClr>
                    </a:solidFill>
                  </a:rPr>
                  <a:t>Roshini’s age </a:t>
                </a:r>
                <a14:m>
                  <m:oMath xmlns:m="http://schemas.openxmlformats.org/officeDocument/2006/math">
                    <m:r>
                      <a:rPr lang="en-AU" sz="3000" i="1">
                        <a:solidFill>
                          <a:schemeClr val="accent1">
                            <a:lumMod val="50000"/>
                          </a:schemeClr>
                        </a:solidFill>
                        <a:latin typeface="Cambria Math" panose="02040503050406030204" pitchFamily="18" charset="0"/>
                      </a:rPr>
                      <m:t>=</m:t>
                    </m:r>
                    <m:r>
                      <a:rPr lang="en-AU" sz="3000" b="0" i="0" smtClean="0">
                        <a:solidFill>
                          <a:schemeClr val="accent1">
                            <a:lumMod val="50000"/>
                          </a:schemeClr>
                        </a:solidFill>
                        <a:latin typeface="Cambria Math" panose="02040503050406030204" pitchFamily="18" charset="0"/>
                      </a:rPr>
                      <m:t> 2</m:t>
                    </m:r>
                    <m:r>
                      <a:rPr lang="en-AU" sz="3000" b="0" i="0" smtClean="0">
                        <a:solidFill>
                          <a:schemeClr val="accent1">
                            <a:lumMod val="50000"/>
                          </a:schemeClr>
                        </a:solidFill>
                        <a:latin typeface="Cambria Math" panose="02040503050406030204" pitchFamily="18" charset="0"/>
                        <a:ea typeface="Cambria Math" panose="02040503050406030204" pitchFamily="18" charset="0"/>
                      </a:rPr>
                      <m:t>×</m:t>
                    </m:r>
                    <m:r>
                      <m:rPr>
                        <m:sty m:val="p"/>
                      </m:rPr>
                      <a:rPr lang="en-AU" sz="3000" b="0" i="0" smtClean="0">
                        <a:solidFill>
                          <a:schemeClr val="accent1">
                            <a:lumMod val="50000"/>
                          </a:schemeClr>
                        </a:solidFill>
                        <a:latin typeface="Cambria Math" panose="02040503050406030204" pitchFamily="18" charset="0"/>
                        <a:ea typeface="Cambria Math" panose="02040503050406030204" pitchFamily="18" charset="0"/>
                      </a:rPr>
                      <m:t>Rami</m:t>
                    </m:r>
                    <m:r>
                      <a:rPr lang="en-AU" sz="3000" b="0" i="0" smtClean="0">
                        <a:solidFill>
                          <a:schemeClr val="accent1">
                            <a:lumMod val="50000"/>
                          </a:schemeClr>
                        </a:solidFill>
                        <a:latin typeface="Cambria Math" panose="02040503050406030204" pitchFamily="18" charset="0"/>
                        <a:ea typeface="Cambria Math" panose="02040503050406030204" pitchFamily="18" charset="0"/>
                      </a:rPr>
                      <m:t>′</m:t>
                    </m:r>
                    <m:r>
                      <m:rPr>
                        <m:sty m:val="p"/>
                      </m:rPr>
                      <a:rPr lang="en-AU" sz="3000" b="0" i="0" smtClean="0">
                        <a:solidFill>
                          <a:schemeClr val="accent1">
                            <a:lumMod val="50000"/>
                          </a:schemeClr>
                        </a:solidFill>
                        <a:latin typeface="Cambria Math" panose="02040503050406030204" pitchFamily="18" charset="0"/>
                        <a:ea typeface="Cambria Math" panose="02040503050406030204" pitchFamily="18" charset="0"/>
                      </a:rPr>
                      <m:t>s</m:t>
                    </m:r>
                    <m:r>
                      <a:rPr lang="en-AU" sz="3000" b="0" i="0" smtClean="0">
                        <a:solidFill>
                          <a:schemeClr val="accent1">
                            <a:lumMod val="50000"/>
                          </a:schemeClr>
                        </a:solidFill>
                        <a:latin typeface="Cambria Math" panose="02040503050406030204" pitchFamily="18" charset="0"/>
                        <a:ea typeface="Cambria Math" panose="02040503050406030204" pitchFamily="18" charset="0"/>
                      </a:rPr>
                      <m:t> </m:t>
                    </m:r>
                    <m:r>
                      <m:rPr>
                        <m:sty m:val="p"/>
                      </m:rPr>
                      <a:rPr lang="en-AU" sz="3000" b="0" i="0" smtClean="0">
                        <a:solidFill>
                          <a:schemeClr val="accent1">
                            <a:lumMod val="50000"/>
                          </a:schemeClr>
                        </a:solidFill>
                        <a:latin typeface="Cambria Math" panose="02040503050406030204" pitchFamily="18" charset="0"/>
                        <a:ea typeface="Cambria Math" panose="02040503050406030204" pitchFamily="18" charset="0"/>
                      </a:rPr>
                      <m:t>age</m:t>
                    </m:r>
                    <m:r>
                      <a:rPr lang="en-AU" sz="3000" b="0" i="0" smtClean="0">
                        <a:solidFill>
                          <a:schemeClr val="accent1">
                            <a:lumMod val="50000"/>
                          </a:schemeClr>
                        </a:solidFill>
                        <a:latin typeface="Cambria Math" panose="02040503050406030204" pitchFamily="18" charset="0"/>
                        <a:ea typeface="Cambria Math" panose="02040503050406030204" pitchFamily="18" charset="0"/>
                      </a:rPr>
                      <m:t>+3</m:t>
                    </m:r>
                  </m:oMath>
                </a14:m>
                <a:endParaRPr lang="en-US" sz="3000" dirty="0">
                  <a:solidFill>
                    <a:schemeClr val="accent1">
                      <a:lumMod val="50000"/>
                    </a:schemeClr>
                  </a:solidFill>
                </a:endParaRPr>
              </a:p>
            </p:txBody>
          </p:sp>
        </mc:Choice>
        <mc:Fallback xmlns="">
          <p:sp>
            <p:nvSpPr>
              <p:cNvPr id="11" name="TextBox 10">
                <a:extLst>
                  <a:ext uri="{FF2B5EF4-FFF2-40B4-BE49-F238E27FC236}">
                    <a16:creationId xmlns:a16="http://schemas.microsoft.com/office/drawing/2014/main" id="{D4FE3147-FF6E-2E43-8AB5-AC692E195D63}"/>
                  </a:ext>
                </a:extLst>
              </p:cNvPr>
              <p:cNvSpPr txBox="1">
                <a:spLocks noRot="1" noChangeAspect="1" noMove="1" noResize="1" noEditPoints="1" noAdjustHandles="1" noChangeArrowheads="1" noChangeShapeType="1" noTextEdit="1"/>
              </p:cNvSpPr>
              <p:nvPr/>
            </p:nvSpPr>
            <p:spPr>
              <a:xfrm>
                <a:off x="2123728" y="4107253"/>
                <a:ext cx="5674567" cy="461665"/>
              </a:xfrm>
              <a:prstGeom prst="rect">
                <a:avLst/>
              </a:prstGeom>
              <a:blipFill>
                <a:blip r:embed="rId10"/>
                <a:stretch>
                  <a:fillRect l="-4082" t="-26667" b="-52000"/>
                </a:stretch>
              </a:blipFill>
            </p:spPr>
            <p:txBody>
              <a:bodyPr/>
              <a:lstStyle/>
              <a:p>
                <a:r>
                  <a:rPr lang="en-GB">
                    <a:noFill/>
                  </a:rPr>
                  <a:t> </a:t>
                </a:r>
              </a:p>
            </p:txBody>
          </p:sp>
        </mc:Fallback>
      </mc:AlternateContent>
      <p:sp>
        <p:nvSpPr>
          <p:cNvPr id="3" name="Title 2">
            <a:extLst>
              <a:ext uri="{FF2B5EF4-FFF2-40B4-BE49-F238E27FC236}">
                <a16:creationId xmlns:a16="http://schemas.microsoft.com/office/drawing/2014/main" id="{25F420C9-BD2A-D616-428C-18A881D9AB02}"/>
              </a:ext>
            </a:extLst>
          </p:cNvPr>
          <p:cNvSpPr txBox="1">
            <a:spLocks noGrp="1"/>
          </p:cNvSpPr>
          <p:nvPr>
            <p:ph type="title" idx="4294967295"/>
          </p:nvPr>
        </p:nvSpPr>
        <p:spPr>
          <a:xfrm>
            <a:off x="3646873" y="461862"/>
            <a:ext cx="2103268" cy="615553"/>
          </a:xfrm>
          <a:prstGeom prst="rect">
            <a:avLst/>
          </a:prstGeom>
          <a:noFill/>
          <a:ln>
            <a:noFill/>
            <a:prstDash/>
          </a:ln>
          <a:effectLst/>
        </p:spPr>
        <p:txBody>
          <a:bodyPr rot="0" spcFirstLastPara="0" vertOverflow="overflow" horzOverflow="overflow" vert="horz" wrap="none" lIns="0" tIns="0" rIns="0" bIns="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4000" b="0" i="0" u="none" strike="noStrike" kern="1200" cap="none" spc="0" normalizeH="0" baseline="0" noProof="0" dirty="0">
                <a:ln>
                  <a:noFill/>
                </a:ln>
                <a:solidFill>
                  <a:schemeClr val="accent6">
                    <a:lumMod val="50000"/>
                  </a:schemeClr>
                </a:solidFill>
                <a:effectLst/>
                <a:uLnTx/>
                <a:uFillTx/>
                <a:latin typeface="+mn-lt"/>
                <a:ea typeface="+mn-ea"/>
                <a:cs typeface="+mn-cs"/>
              </a:rPr>
              <a:t>Your turn!</a:t>
            </a:r>
            <a:endParaRPr kumimoji="0" lang="en-US" sz="4000" b="0" i="0" u="none" strike="noStrike" kern="1200" cap="none" spc="0" normalizeH="0" baseline="0" noProof="0" dirty="0">
              <a:ln>
                <a:noFill/>
              </a:ln>
              <a:solidFill>
                <a:schemeClr val="accent6">
                  <a:lumMod val="50000"/>
                </a:schemeClr>
              </a:solidFill>
              <a:effectLst/>
              <a:uLnTx/>
              <a:uFillTx/>
              <a:latin typeface="+mn-lt"/>
              <a:ea typeface="+mn-ea"/>
              <a:cs typeface="+mn-cs"/>
            </a:endParaRPr>
          </a:p>
        </p:txBody>
      </p:sp>
      <p:pic>
        <p:nvPicPr>
          <p:cNvPr id="5" name="Picture 4">
            <a:extLst>
              <a:ext uri="{FF2B5EF4-FFF2-40B4-BE49-F238E27FC236}">
                <a16:creationId xmlns:a16="http://schemas.microsoft.com/office/drawing/2014/main" id="{6854B9B4-6769-2CEB-6DB2-FDE48144CCF2}"/>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687387" y="6620692"/>
            <a:ext cx="559435" cy="198755"/>
          </a:xfrm>
          <a:prstGeom prst="rect">
            <a:avLst/>
          </a:prstGeom>
        </p:spPr>
      </p:pic>
      <p:sp>
        <p:nvSpPr>
          <p:cNvPr id="6" name="Text Box 2">
            <a:extLst>
              <a:ext uri="{FF2B5EF4-FFF2-40B4-BE49-F238E27FC236}">
                <a16:creationId xmlns:a16="http://schemas.microsoft.com/office/drawing/2014/main" id="{26B2F0A8-109F-F864-DEC9-E686147307FE}"/>
              </a:ext>
            </a:extLst>
          </p:cNvPr>
          <p:cNvSpPr txBox="1"/>
          <p:nvPr/>
        </p:nvSpPr>
        <p:spPr>
          <a:xfrm>
            <a:off x="-540568" y="6595292"/>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a:solidFill>
                  <a:srgbClr val="595959"/>
                </a:solidFill>
                <a:effectLst/>
                <a:ea typeface="DengXian" panose="02010600030101010101" pitchFamily="2" charset="-122"/>
                <a:cs typeface="Calibri Light" panose="020F0302020204030204" pitchFamily="34" charset="0"/>
              </a:rPr>
              <a:t> </a:t>
            </a:r>
          </a:p>
        </p:txBody>
      </p:sp>
      <p:pic>
        <p:nvPicPr>
          <p:cNvPr id="7" name="Picture 6">
            <a:hlinkClick r:id="rId12"/>
            <a:extLst>
              <a:ext uri="{FF2B5EF4-FFF2-40B4-BE49-F238E27FC236}">
                <a16:creationId xmlns:a16="http://schemas.microsoft.com/office/drawing/2014/main" id="{2C034986-96F2-08C8-94DB-84802D361C53}"/>
              </a:ext>
              <a:ext uri="{C183D7F6-B498-43B3-948B-1728B52AA6E4}">
                <adec:decorative xmlns:adec="http://schemas.microsoft.com/office/drawing/2017/decorative" val="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0" y="93466"/>
            <a:ext cx="1409307" cy="830062"/>
          </a:xfrm>
          <a:prstGeom prst="rect">
            <a:avLst/>
          </a:prstGeom>
        </p:spPr>
      </p:pic>
    </p:spTree>
    <p:extLst>
      <p:ext uri="{BB962C8B-B14F-4D97-AF65-F5344CB8AC3E}">
        <p14:creationId xmlns:p14="http://schemas.microsoft.com/office/powerpoint/2010/main" val="2187414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CA2BF95F-0B24-7EC1-3EB4-C01054FDF34D}"/>
              </a:ext>
              <a:ext uri="{C183D7F6-B498-43B3-948B-1728B52AA6E4}">
                <adec:decorative xmlns:adec="http://schemas.microsoft.com/office/drawing/2017/decorative" val="1"/>
              </a:ext>
            </a:extLst>
          </p:cNvPr>
          <p:cNvGrpSpPr/>
          <p:nvPr/>
        </p:nvGrpSpPr>
        <p:grpSpPr>
          <a:xfrm>
            <a:off x="0" y="0"/>
            <a:ext cx="9173121" cy="6858000"/>
            <a:chOff x="0" y="0"/>
            <a:chExt cx="9173121" cy="6858000"/>
          </a:xfrm>
        </p:grpSpPr>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3121"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14"/>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sp>
        <p:nvSpPr>
          <p:cNvPr id="6" name="Title 1">
            <a:extLst>
              <a:ext uri="{FF2B5EF4-FFF2-40B4-BE49-F238E27FC236}">
                <a16:creationId xmlns:a16="http://schemas.microsoft.com/office/drawing/2014/main" id="{587C8F41-57CE-2144-F123-A4D275E6C810}"/>
              </a:ext>
            </a:extLst>
          </p:cNvPr>
          <p:cNvSpPr txBox="1">
            <a:spLocks noGrp="1"/>
          </p:cNvSpPr>
          <p:nvPr>
            <p:ph type="title" idx="4294967295"/>
          </p:nvPr>
        </p:nvSpPr>
        <p:spPr>
          <a:xfrm>
            <a:off x="789914" y="54332"/>
            <a:ext cx="7429634" cy="1143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AU" sz="4000" b="0" i="0" u="none" strike="noStrike" kern="1200" cap="none" spc="0" normalizeH="0" baseline="0" noProof="0" dirty="0">
                <a:ln>
                  <a:noFill/>
                </a:ln>
                <a:solidFill>
                  <a:schemeClr val="accent6">
                    <a:lumMod val="50000"/>
                  </a:schemeClr>
                </a:solidFill>
                <a:effectLst/>
                <a:uLnTx/>
                <a:uFillTx/>
                <a:latin typeface="Calibri" panose="020F0502020204030204" pitchFamily="34" charset="0"/>
                <a:ea typeface="+mj-ea"/>
                <a:cs typeface="Calibri" panose="020F0502020204030204" pitchFamily="34" charset="0"/>
              </a:rPr>
              <a:t>What did you get?</a:t>
            </a:r>
          </a:p>
        </p:txBody>
      </p:sp>
      <p:sp>
        <p:nvSpPr>
          <p:cNvPr id="12" name="TextBox 11">
            <a:extLst>
              <a:ext uri="{FF2B5EF4-FFF2-40B4-BE49-F238E27FC236}">
                <a16:creationId xmlns:a16="http://schemas.microsoft.com/office/drawing/2014/main" id="{31D2DDD0-4E17-CA08-2FC0-1BF7671EEFCA}"/>
              </a:ext>
            </a:extLst>
          </p:cNvPr>
          <p:cNvSpPr txBox="1"/>
          <p:nvPr/>
        </p:nvSpPr>
        <p:spPr>
          <a:xfrm>
            <a:off x="913182" y="953230"/>
            <a:ext cx="7907290" cy="2400657"/>
          </a:xfrm>
          <a:prstGeom prst="rect">
            <a:avLst/>
          </a:prstGeom>
          <a:noFill/>
        </p:spPr>
        <p:txBody>
          <a:bodyPr wrap="square" rtlCol="0">
            <a:sp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AU" sz="3000" b="0" i="0" u="none" strike="noStrike" kern="1200" cap="none" spc="0" normalizeH="0" baseline="0" noProof="0" dirty="0">
                <a:ln>
                  <a:noFill/>
                </a:ln>
                <a:solidFill>
                  <a:srgbClr val="4F81BD">
                    <a:lumMod val="50000"/>
                  </a:srgbClr>
                </a:solidFill>
                <a:effectLst/>
                <a:uLnTx/>
                <a:uFillTx/>
                <a:latin typeface="Calibri" panose="020F0502020204030204" pitchFamily="34" charset="0"/>
                <a:ea typeface="+mn-ea"/>
                <a:cs typeface="Times New Roman" panose="02020603050405020304" pitchFamily="18" charset="0"/>
              </a:rPr>
              <a:t>Roshini has a little brother, Rami. If you double Rami’s age and add 3 years, you will know Roshini’s age. </a:t>
            </a:r>
            <a:br>
              <a:rPr kumimoji="0" lang="en-AU" sz="3000" b="0" i="0" u="none" strike="noStrike" kern="1200" cap="none" spc="0" normalizeH="0" baseline="0" noProof="0" dirty="0">
                <a:ln>
                  <a:noFill/>
                </a:ln>
                <a:solidFill>
                  <a:srgbClr val="4F81BD">
                    <a:lumMod val="50000"/>
                  </a:srgbClr>
                </a:solidFill>
                <a:effectLst/>
                <a:uLnTx/>
                <a:uFillTx/>
                <a:latin typeface="Calibri" panose="020F0502020204030204" pitchFamily="34" charset="0"/>
                <a:ea typeface="+mn-ea"/>
                <a:cs typeface="Times New Roman" panose="02020603050405020304" pitchFamily="18" charset="0"/>
              </a:rPr>
            </a:br>
            <a:br>
              <a:rPr kumimoji="0" lang="en-AU" sz="3000" b="0" i="0" u="none" strike="noStrike" kern="1200" cap="none" spc="0" normalizeH="0" baseline="0" noProof="0" dirty="0">
                <a:ln>
                  <a:noFill/>
                </a:ln>
                <a:solidFill>
                  <a:srgbClr val="4F81BD">
                    <a:lumMod val="50000"/>
                  </a:srgbClr>
                </a:solidFill>
                <a:effectLst/>
                <a:uLnTx/>
                <a:uFillTx/>
                <a:latin typeface="Calibri" panose="020F0502020204030204" pitchFamily="34" charset="0"/>
                <a:ea typeface="+mn-ea"/>
                <a:cs typeface="Times New Roman" panose="02020603050405020304" pitchFamily="18" charset="0"/>
              </a:rPr>
            </a:br>
            <a:r>
              <a:rPr kumimoji="0" lang="en-AU" sz="3000" b="0" i="0" u="none" strike="noStrike" kern="1200" cap="none" spc="0" normalizeH="0" baseline="0" noProof="0" dirty="0">
                <a:ln>
                  <a:noFill/>
                </a:ln>
                <a:solidFill>
                  <a:srgbClr val="F79646">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If Rami is 3, how old is Roshini?</a:t>
            </a:r>
            <a:endParaRPr kumimoji="0" lang="en-AU" sz="3000" b="0" i="0" u="none" strike="noStrike" kern="1200" cap="none" spc="0" normalizeH="0" baseline="0" noProof="0" dirty="0">
              <a:ln>
                <a:noFill/>
              </a:ln>
              <a:solidFill>
                <a:srgbClr val="F79646">
                  <a:lumMod val="50000"/>
                </a:srgbClr>
              </a:solidFill>
              <a:effectLst/>
              <a:uLnTx/>
              <a:uFillTx/>
              <a:latin typeface="Calibri" panose="020F0502020204030204" pitchFamily="34" charset="0"/>
              <a:ea typeface="+mn-ea"/>
              <a:cs typeface="Calibri" panose="020F0502020204030204" pitchFamily="34" charset="0"/>
            </a:endParaRPr>
          </a:p>
        </p:txBody>
      </p: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D4FE3147-FF6E-2E43-8AB5-AC692E195D63}"/>
                  </a:ext>
                </a:extLst>
              </p:cNvPr>
              <p:cNvSpPr txBox="1"/>
              <p:nvPr/>
            </p:nvSpPr>
            <p:spPr>
              <a:xfrm>
                <a:off x="2123728" y="3592621"/>
                <a:ext cx="5674567" cy="461665"/>
              </a:xfrm>
              <a:prstGeom prst="rect">
                <a:avLst/>
              </a:prstGeom>
              <a:noFill/>
            </p:spPr>
            <p:txBody>
              <a:bodyPr wrap="none" lIns="0" tIns="0" rIns="0" bIns="0" rtlCol="0">
                <a:spAutoFit/>
              </a:bodyPr>
              <a:lstStyle/>
              <a:p>
                <a:r>
                  <a:rPr lang="en-US" sz="3000" dirty="0">
                    <a:solidFill>
                      <a:schemeClr val="accent1">
                        <a:lumMod val="50000"/>
                      </a:schemeClr>
                    </a:solidFill>
                  </a:rPr>
                  <a:t>Roshini’s age </a:t>
                </a:r>
                <a14:m>
                  <m:oMath xmlns:m="http://schemas.openxmlformats.org/officeDocument/2006/math">
                    <m:r>
                      <a:rPr lang="en-AU" sz="3000" i="1">
                        <a:solidFill>
                          <a:schemeClr val="accent1">
                            <a:lumMod val="50000"/>
                          </a:schemeClr>
                        </a:solidFill>
                        <a:latin typeface="Cambria Math" panose="02040503050406030204" pitchFamily="18" charset="0"/>
                      </a:rPr>
                      <m:t>=</m:t>
                    </m:r>
                    <m:r>
                      <a:rPr lang="en-AU" sz="3000" b="0" i="0" smtClean="0">
                        <a:solidFill>
                          <a:schemeClr val="accent1">
                            <a:lumMod val="50000"/>
                          </a:schemeClr>
                        </a:solidFill>
                        <a:latin typeface="Cambria Math" panose="02040503050406030204" pitchFamily="18" charset="0"/>
                      </a:rPr>
                      <m:t> 2</m:t>
                    </m:r>
                    <m:r>
                      <a:rPr lang="en-AU" sz="3000" b="0" i="0" smtClean="0">
                        <a:solidFill>
                          <a:schemeClr val="accent1">
                            <a:lumMod val="50000"/>
                          </a:schemeClr>
                        </a:solidFill>
                        <a:latin typeface="Cambria Math" panose="02040503050406030204" pitchFamily="18" charset="0"/>
                        <a:ea typeface="Cambria Math" panose="02040503050406030204" pitchFamily="18" charset="0"/>
                      </a:rPr>
                      <m:t>×</m:t>
                    </m:r>
                    <m:r>
                      <m:rPr>
                        <m:sty m:val="p"/>
                      </m:rPr>
                      <a:rPr lang="en-AU" sz="3000" b="0" i="0" smtClean="0">
                        <a:solidFill>
                          <a:schemeClr val="accent1">
                            <a:lumMod val="50000"/>
                          </a:schemeClr>
                        </a:solidFill>
                        <a:latin typeface="Cambria Math" panose="02040503050406030204" pitchFamily="18" charset="0"/>
                        <a:ea typeface="Cambria Math" panose="02040503050406030204" pitchFamily="18" charset="0"/>
                      </a:rPr>
                      <m:t>Rami</m:t>
                    </m:r>
                    <m:r>
                      <a:rPr lang="en-AU" sz="3000" b="0" i="0" smtClean="0">
                        <a:solidFill>
                          <a:schemeClr val="accent1">
                            <a:lumMod val="50000"/>
                          </a:schemeClr>
                        </a:solidFill>
                        <a:latin typeface="Cambria Math" panose="02040503050406030204" pitchFamily="18" charset="0"/>
                        <a:ea typeface="Cambria Math" panose="02040503050406030204" pitchFamily="18" charset="0"/>
                      </a:rPr>
                      <m:t>′</m:t>
                    </m:r>
                    <m:r>
                      <m:rPr>
                        <m:sty m:val="p"/>
                      </m:rPr>
                      <a:rPr lang="en-AU" sz="3000" b="0" i="0" smtClean="0">
                        <a:solidFill>
                          <a:schemeClr val="accent1">
                            <a:lumMod val="50000"/>
                          </a:schemeClr>
                        </a:solidFill>
                        <a:latin typeface="Cambria Math" panose="02040503050406030204" pitchFamily="18" charset="0"/>
                        <a:ea typeface="Cambria Math" panose="02040503050406030204" pitchFamily="18" charset="0"/>
                      </a:rPr>
                      <m:t>s</m:t>
                    </m:r>
                    <m:r>
                      <a:rPr lang="en-AU" sz="3000" b="0" i="0" smtClean="0">
                        <a:solidFill>
                          <a:schemeClr val="accent1">
                            <a:lumMod val="50000"/>
                          </a:schemeClr>
                        </a:solidFill>
                        <a:latin typeface="Cambria Math" panose="02040503050406030204" pitchFamily="18" charset="0"/>
                        <a:ea typeface="Cambria Math" panose="02040503050406030204" pitchFamily="18" charset="0"/>
                      </a:rPr>
                      <m:t> </m:t>
                    </m:r>
                    <m:r>
                      <m:rPr>
                        <m:sty m:val="p"/>
                      </m:rPr>
                      <a:rPr lang="en-AU" sz="3000" b="0" i="0" smtClean="0">
                        <a:solidFill>
                          <a:schemeClr val="accent1">
                            <a:lumMod val="50000"/>
                          </a:schemeClr>
                        </a:solidFill>
                        <a:latin typeface="Cambria Math" panose="02040503050406030204" pitchFamily="18" charset="0"/>
                        <a:ea typeface="Cambria Math" panose="02040503050406030204" pitchFamily="18" charset="0"/>
                      </a:rPr>
                      <m:t>age</m:t>
                    </m:r>
                    <m:r>
                      <a:rPr lang="en-AU" sz="3000" b="0" i="0" smtClean="0">
                        <a:solidFill>
                          <a:schemeClr val="accent1">
                            <a:lumMod val="50000"/>
                          </a:schemeClr>
                        </a:solidFill>
                        <a:latin typeface="Cambria Math" panose="02040503050406030204" pitchFamily="18" charset="0"/>
                        <a:ea typeface="Cambria Math" panose="02040503050406030204" pitchFamily="18" charset="0"/>
                      </a:rPr>
                      <m:t>+3</m:t>
                    </m:r>
                  </m:oMath>
                </a14:m>
                <a:endParaRPr lang="en-US" sz="3000" dirty="0">
                  <a:solidFill>
                    <a:schemeClr val="accent1">
                      <a:lumMod val="50000"/>
                    </a:schemeClr>
                  </a:solidFill>
                </a:endParaRPr>
              </a:p>
            </p:txBody>
          </p:sp>
        </mc:Choice>
        <mc:Fallback xmlns="">
          <p:sp>
            <p:nvSpPr>
              <p:cNvPr id="11" name="TextBox 10">
                <a:extLst>
                  <a:ext uri="{FF2B5EF4-FFF2-40B4-BE49-F238E27FC236}">
                    <a16:creationId xmlns:a16="http://schemas.microsoft.com/office/drawing/2014/main" id="{D4FE3147-FF6E-2E43-8AB5-AC692E195D63}"/>
                  </a:ext>
                </a:extLst>
              </p:cNvPr>
              <p:cNvSpPr txBox="1">
                <a:spLocks noRot="1" noChangeAspect="1" noMove="1" noResize="1" noEditPoints="1" noAdjustHandles="1" noChangeArrowheads="1" noChangeShapeType="1" noTextEdit="1"/>
              </p:cNvSpPr>
              <p:nvPr/>
            </p:nvSpPr>
            <p:spPr>
              <a:xfrm>
                <a:off x="2123728" y="3592621"/>
                <a:ext cx="5674567" cy="461665"/>
              </a:xfrm>
              <a:prstGeom prst="rect">
                <a:avLst/>
              </a:prstGeom>
              <a:blipFill>
                <a:blip r:embed="rId8"/>
                <a:stretch>
                  <a:fillRect l="-4082" t="-25000" b="-5131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0CD09564-AFD4-794F-88C0-AE558FE3B6F9}"/>
                  </a:ext>
                </a:extLst>
              </p:cNvPr>
              <p:cNvSpPr txBox="1"/>
              <p:nvPr/>
            </p:nvSpPr>
            <p:spPr>
              <a:xfrm>
                <a:off x="2123728" y="4252903"/>
                <a:ext cx="4068421" cy="461665"/>
              </a:xfrm>
              <a:prstGeom prst="rect">
                <a:avLst/>
              </a:prstGeom>
              <a:noFill/>
            </p:spPr>
            <p:txBody>
              <a:bodyPr wrap="none" lIns="0" tIns="0" rIns="0" bIns="0" rtlCol="0">
                <a:spAutoFit/>
              </a:bodyPr>
              <a:lstStyle/>
              <a:p>
                <a:r>
                  <a:rPr lang="en-AU" sz="3000" b="0" dirty="0">
                    <a:solidFill>
                      <a:schemeClr val="accent1">
                        <a:lumMod val="50000"/>
                      </a:schemeClr>
                    </a:solidFill>
                  </a:rPr>
                  <a:t>Roshini’s age </a:t>
                </a:r>
                <a14:m>
                  <m:oMath xmlns:m="http://schemas.openxmlformats.org/officeDocument/2006/math">
                    <m:r>
                      <a:rPr lang="en-AU" sz="3000" b="0" i="1" smtClean="0">
                        <a:solidFill>
                          <a:schemeClr val="accent1">
                            <a:lumMod val="50000"/>
                          </a:schemeClr>
                        </a:solidFill>
                        <a:latin typeface="Cambria Math" panose="02040503050406030204" pitchFamily="18" charset="0"/>
                      </a:rPr>
                      <m:t>=2</m:t>
                    </m:r>
                    <m:r>
                      <a:rPr lang="en-AU" sz="3000" b="0" i="1" smtClean="0">
                        <a:solidFill>
                          <a:schemeClr val="accent1">
                            <a:lumMod val="50000"/>
                          </a:schemeClr>
                        </a:solidFill>
                        <a:latin typeface="Cambria Math" panose="02040503050406030204" pitchFamily="18" charset="0"/>
                        <a:ea typeface="Cambria Math" panose="02040503050406030204" pitchFamily="18" charset="0"/>
                      </a:rPr>
                      <m:t>×</m:t>
                    </m:r>
                    <m:r>
                      <a:rPr lang="en-AU" sz="3000" b="0" i="1" smtClean="0">
                        <a:solidFill>
                          <a:schemeClr val="accent1">
                            <a:lumMod val="50000"/>
                          </a:schemeClr>
                        </a:solidFill>
                        <a:latin typeface="Cambria Math" panose="02040503050406030204" pitchFamily="18" charset="0"/>
                        <a:ea typeface="Cambria Math" panose="02040503050406030204" pitchFamily="18" charset="0"/>
                      </a:rPr>
                      <m:t>𝑅</m:t>
                    </m:r>
                    <m:r>
                      <a:rPr lang="en-AU" sz="3000" b="0" i="1" smtClean="0">
                        <a:solidFill>
                          <a:schemeClr val="accent1">
                            <a:lumMod val="50000"/>
                          </a:schemeClr>
                        </a:solidFill>
                        <a:latin typeface="Cambria Math" panose="02040503050406030204" pitchFamily="18" charset="0"/>
                        <a:ea typeface="Cambria Math" panose="02040503050406030204" pitchFamily="18" charset="0"/>
                      </a:rPr>
                      <m:t>+3</m:t>
                    </m:r>
                  </m:oMath>
                </a14:m>
                <a:endParaRPr lang="en-US" sz="3000" dirty="0">
                  <a:solidFill>
                    <a:schemeClr val="accent1">
                      <a:lumMod val="50000"/>
                    </a:schemeClr>
                  </a:solidFill>
                </a:endParaRPr>
              </a:p>
            </p:txBody>
          </p:sp>
        </mc:Choice>
        <mc:Fallback xmlns="">
          <p:sp>
            <p:nvSpPr>
              <p:cNvPr id="10" name="TextBox 9">
                <a:extLst>
                  <a:ext uri="{FF2B5EF4-FFF2-40B4-BE49-F238E27FC236}">
                    <a16:creationId xmlns:a16="http://schemas.microsoft.com/office/drawing/2014/main" id="{0CD09564-AFD4-794F-88C0-AE558FE3B6F9}"/>
                  </a:ext>
                </a:extLst>
              </p:cNvPr>
              <p:cNvSpPr txBox="1">
                <a:spLocks noRot="1" noChangeAspect="1" noMove="1" noResize="1" noEditPoints="1" noAdjustHandles="1" noChangeArrowheads="1" noChangeShapeType="1" noTextEdit="1"/>
              </p:cNvSpPr>
              <p:nvPr/>
            </p:nvSpPr>
            <p:spPr>
              <a:xfrm>
                <a:off x="2123728" y="4252903"/>
                <a:ext cx="4068421" cy="461665"/>
              </a:xfrm>
              <a:prstGeom prst="rect">
                <a:avLst/>
              </a:prstGeom>
              <a:blipFill>
                <a:blip r:embed="rId9"/>
                <a:stretch>
                  <a:fillRect l="-5689" t="-26667" b="-52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54ABC5FB-C04F-8251-5267-266E59CCC312}"/>
                  </a:ext>
                </a:extLst>
              </p:cNvPr>
              <p:cNvSpPr txBox="1"/>
              <p:nvPr/>
            </p:nvSpPr>
            <p:spPr>
              <a:xfrm>
                <a:off x="4134927" y="4823080"/>
                <a:ext cx="2022926" cy="46166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AU" sz="3000" b="0" i="1" smtClean="0">
                          <a:solidFill>
                            <a:schemeClr val="accent1">
                              <a:lumMod val="50000"/>
                            </a:schemeClr>
                          </a:solidFill>
                          <a:latin typeface="Cambria Math" panose="02040503050406030204" pitchFamily="18" charset="0"/>
                        </a:rPr>
                        <m:t>=2</m:t>
                      </m:r>
                      <m:r>
                        <a:rPr lang="en-AU" sz="3000" b="0" i="1" smtClean="0">
                          <a:solidFill>
                            <a:schemeClr val="accent1">
                              <a:lumMod val="50000"/>
                            </a:schemeClr>
                          </a:solidFill>
                          <a:latin typeface="Cambria Math" panose="02040503050406030204" pitchFamily="18" charset="0"/>
                          <a:ea typeface="Cambria Math" panose="02040503050406030204" pitchFamily="18" charset="0"/>
                        </a:rPr>
                        <m:t>×3+3</m:t>
                      </m:r>
                    </m:oMath>
                  </m:oMathPara>
                </a14:m>
                <a:endParaRPr lang="en-US" sz="3000" dirty="0">
                  <a:solidFill>
                    <a:schemeClr val="accent1">
                      <a:lumMod val="50000"/>
                    </a:schemeClr>
                  </a:solidFill>
                </a:endParaRPr>
              </a:p>
            </p:txBody>
          </p:sp>
        </mc:Choice>
        <mc:Fallback xmlns="">
          <p:sp>
            <p:nvSpPr>
              <p:cNvPr id="3" name="TextBox 2">
                <a:extLst>
                  <a:ext uri="{FF2B5EF4-FFF2-40B4-BE49-F238E27FC236}">
                    <a16:creationId xmlns:a16="http://schemas.microsoft.com/office/drawing/2014/main" id="{54ABC5FB-C04F-8251-5267-266E59CCC312}"/>
                  </a:ext>
                </a:extLst>
              </p:cNvPr>
              <p:cNvSpPr txBox="1">
                <a:spLocks noRot="1" noChangeAspect="1" noMove="1" noResize="1" noEditPoints="1" noAdjustHandles="1" noChangeArrowheads="1" noChangeShapeType="1" noTextEdit="1"/>
              </p:cNvSpPr>
              <p:nvPr/>
            </p:nvSpPr>
            <p:spPr>
              <a:xfrm>
                <a:off x="4134927" y="4823080"/>
                <a:ext cx="2022926" cy="461665"/>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A5E64933-E54F-A9E7-956E-746029F5D356}"/>
                  </a:ext>
                </a:extLst>
              </p:cNvPr>
              <p:cNvSpPr txBox="1"/>
              <p:nvPr/>
            </p:nvSpPr>
            <p:spPr>
              <a:xfrm>
                <a:off x="4157938" y="5415607"/>
                <a:ext cx="693587" cy="46166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AU" sz="3000" b="0" i="1" smtClean="0">
                          <a:solidFill>
                            <a:schemeClr val="accent1">
                              <a:lumMod val="50000"/>
                            </a:schemeClr>
                          </a:solidFill>
                          <a:latin typeface="Cambria Math" panose="02040503050406030204" pitchFamily="18" charset="0"/>
                        </a:rPr>
                        <m:t>=9</m:t>
                      </m:r>
                    </m:oMath>
                  </m:oMathPara>
                </a14:m>
                <a:endParaRPr lang="en-US" sz="3000" dirty="0">
                  <a:solidFill>
                    <a:schemeClr val="accent1">
                      <a:lumMod val="50000"/>
                    </a:schemeClr>
                  </a:solidFill>
                </a:endParaRPr>
              </a:p>
            </p:txBody>
          </p:sp>
        </mc:Choice>
        <mc:Fallback xmlns="">
          <p:sp>
            <p:nvSpPr>
              <p:cNvPr id="4" name="TextBox 3">
                <a:extLst>
                  <a:ext uri="{FF2B5EF4-FFF2-40B4-BE49-F238E27FC236}">
                    <a16:creationId xmlns:a16="http://schemas.microsoft.com/office/drawing/2014/main" id="{A5E64933-E54F-A9E7-956E-746029F5D356}"/>
                  </a:ext>
                </a:extLst>
              </p:cNvPr>
              <p:cNvSpPr txBox="1">
                <a:spLocks noRot="1" noChangeAspect="1" noMove="1" noResize="1" noEditPoints="1" noAdjustHandles="1" noChangeArrowheads="1" noChangeShapeType="1" noTextEdit="1"/>
              </p:cNvSpPr>
              <p:nvPr/>
            </p:nvSpPr>
            <p:spPr>
              <a:xfrm>
                <a:off x="4157938" y="5415607"/>
                <a:ext cx="693587" cy="461665"/>
              </a:xfrm>
              <a:prstGeom prst="rect">
                <a:avLst/>
              </a:prstGeom>
              <a:blipFill>
                <a:blip r:embed="rId11"/>
                <a:stretch>
                  <a:fillRect/>
                </a:stretch>
              </a:blipFill>
            </p:spPr>
            <p:txBody>
              <a:bodyPr/>
              <a:lstStyle/>
              <a:p>
                <a:r>
                  <a:rPr lang="en-GB">
                    <a:noFill/>
                  </a:rPr>
                  <a:t> </a:t>
                </a:r>
              </a:p>
            </p:txBody>
          </p:sp>
        </mc:Fallback>
      </mc:AlternateContent>
      <p:sp>
        <p:nvSpPr>
          <p:cNvPr id="5" name="TextBox 4">
            <a:extLst>
              <a:ext uri="{FF2B5EF4-FFF2-40B4-BE49-F238E27FC236}">
                <a16:creationId xmlns:a16="http://schemas.microsoft.com/office/drawing/2014/main" id="{4578910F-52F4-692B-F900-086D85072EF4}"/>
              </a:ext>
            </a:extLst>
          </p:cNvPr>
          <p:cNvSpPr txBox="1"/>
          <p:nvPr/>
        </p:nvSpPr>
        <p:spPr>
          <a:xfrm>
            <a:off x="6590469" y="5201474"/>
            <a:ext cx="2553531" cy="553998"/>
          </a:xfrm>
          <a:prstGeom prst="rect">
            <a:avLst/>
          </a:prstGeom>
          <a:noFill/>
        </p:spPr>
        <p:txBody>
          <a:bodyPr wrap="square">
            <a:spAutoFit/>
          </a:bodyPr>
          <a:lstStyle/>
          <a:p>
            <a:r>
              <a:rPr lang="en-US" sz="3000" dirty="0">
                <a:solidFill>
                  <a:schemeClr val="accent6">
                    <a:lumMod val="50000"/>
                  </a:schemeClr>
                </a:solidFill>
              </a:rPr>
              <a:t>Roshini is 9!</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12"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pic>
        <p:nvPicPr>
          <p:cNvPr id="8" name="Picture 7">
            <a:extLst>
              <a:ext uri="{FF2B5EF4-FFF2-40B4-BE49-F238E27FC236}">
                <a16:creationId xmlns:a16="http://schemas.microsoft.com/office/drawing/2014/main" id="{82D31C56-A014-F9DD-0F40-41F28CB700B5}"/>
              </a:ext>
              <a:ext uri="{C183D7F6-B498-43B3-948B-1728B52AA6E4}">
                <adec:decorative xmlns:adec="http://schemas.microsoft.com/office/drawing/2017/decorative" val="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687387" y="6620692"/>
            <a:ext cx="559435" cy="198755"/>
          </a:xfrm>
          <a:prstGeom prst="rect">
            <a:avLst/>
          </a:prstGeom>
        </p:spPr>
      </p:pic>
      <p:sp>
        <p:nvSpPr>
          <p:cNvPr id="9" name="Text Box 2">
            <a:extLst>
              <a:ext uri="{FF2B5EF4-FFF2-40B4-BE49-F238E27FC236}">
                <a16:creationId xmlns:a16="http://schemas.microsoft.com/office/drawing/2014/main" id="{7E7A2C03-A3A3-3E8D-9E23-C994B2435535}"/>
              </a:ext>
            </a:extLst>
          </p:cNvPr>
          <p:cNvSpPr txBox="1"/>
          <p:nvPr/>
        </p:nvSpPr>
        <p:spPr>
          <a:xfrm>
            <a:off x="-540568" y="6595292"/>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a:solidFill>
                  <a:srgbClr val="595959"/>
                </a:solidFill>
                <a:effectLst/>
                <a:ea typeface="DengXian" panose="02010600030101010101" pitchFamily="2" charset="-122"/>
                <a:cs typeface="Calibri Light" panose="020F0302020204030204" pitchFamily="34" charset="0"/>
              </a:rPr>
              <a:t> </a:t>
            </a:r>
          </a:p>
        </p:txBody>
      </p:sp>
      <p:pic>
        <p:nvPicPr>
          <p:cNvPr id="2" name="Picture 1">
            <a:hlinkClick r:id="rId14"/>
            <a:extLst>
              <a:ext uri="{FF2B5EF4-FFF2-40B4-BE49-F238E27FC236}">
                <a16:creationId xmlns:a16="http://schemas.microsoft.com/office/drawing/2014/main" id="{51114857-00B7-B938-C911-675C01D92A6E}"/>
              </a:ext>
              <a:ext uri="{C183D7F6-B498-43B3-948B-1728B52AA6E4}">
                <adec:decorative xmlns:adec="http://schemas.microsoft.com/office/drawing/2017/decorative" val="1"/>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85260" y="210801"/>
            <a:ext cx="1409307" cy="830062"/>
          </a:xfrm>
          <a:prstGeom prst="rect">
            <a:avLst/>
          </a:prstGeom>
        </p:spPr>
      </p:pic>
    </p:spTree>
    <p:extLst>
      <p:ext uri="{BB962C8B-B14F-4D97-AF65-F5344CB8AC3E}">
        <p14:creationId xmlns:p14="http://schemas.microsoft.com/office/powerpoint/2010/main" val="538222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0" grpId="0"/>
      <p:bldP spid="3" grpId="0"/>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903DB0FB-8FE5-2102-F160-C12278CD93F3}"/>
              </a:ext>
              <a:ext uri="{C183D7F6-B498-43B3-948B-1728B52AA6E4}">
                <adec:decorative xmlns:adec="http://schemas.microsoft.com/office/drawing/2017/decorative" val="1"/>
              </a:ext>
            </a:extLst>
          </p:cNvPr>
          <p:cNvGrpSpPr/>
          <p:nvPr/>
        </p:nvGrpSpPr>
        <p:grpSpPr>
          <a:xfrm>
            <a:off x="0" y="0"/>
            <a:ext cx="9173121" cy="6858000"/>
            <a:chOff x="0" y="0"/>
            <a:chExt cx="9173121" cy="6858000"/>
          </a:xfrm>
        </p:grpSpPr>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3121"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14"/>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sp>
        <p:nvSpPr>
          <p:cNvPr id="2" name="Title 1"/>
          <p:cNvSpPr>
            <a:spLocks noGrp="1"/>
          </p:cNvSpPr>
          <p:nvPr>
            <p:ph type="title"/>
          </p:nvPr>
        </p:nvSpPr>
        <p:spPr>
          <a:xfrm>
            <a:off x="125761" y="863542"/>
            <a:ext cx="8838727" cy="1143000"/>
          </a:xfrm>
        </p:spPr>
        <p:txBody>
          <a:bodyPr>
            <a:noAutofit/>
          </a:bodyPr>
          <a:lstStyle/>
          <a:p>
            <a:r>
              <a:rPr lang="en-AU" sz="5400" dirty="0">
                <a:solidFill>
                  <a:srgbClr val="002060"/>
                </a:solidFill>
                <a:latin typeface="Calibri" panose="020F0502020204030204" pitchFamily="34" charset="0"/>
                <a:cs typeface="Times New Roman" panose="02020603050405020304" pitchFamily="18" charset="0"/>
              </a:rPr>
              <a:t>Exit ticket</a:t>
            </a:r>
            <a:endParaRPr lang="en-AU" sz="5400" dirty="0">
              <a:solidFill>
                <a:srgbClr val="002060"/>
              </a:solidFill>
              <a:latin typeface="Calibri" panose="020F0502020204030204" pitchFamily="34" charset="0"/>
              <a:cs typeface="Calibri" panose="020F0502020204030204" pitchFamily="34" charset="0"/>
            </a:endParaRP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8"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sp>
        <p:nvSpPr>
          <p:cNvPr id="11" name="TextBox 10">
            <a:extLst>
              <a:ext uri="{FF2B5EF4-FFF2-40B4-BE49-F238E27FC236}">
                <a16:creationId xmlns:a16="http://schemas.microsoft.com/office/drawing/2014/main" id="{D4FE3147-FF6E-2E43-8AB5-AC692E195D63}"/>
              </a:ext>
            </a:extLst>
          </p:cNvPr>
          <p:cNvSpPr txBox="1"/>
          <p:nvPr/>
        </p:nvSpPr>
        <p:spPr>
          <a:xfrm>
            <a:off x="681741" y="2167107"/>
            <a:ext cx="7994715" cy="2246769"/>
          </a:xfrm>
          <a:prstGeom prst="rect">
            <a:avLst/>
          </a:prstGeom>
          <a:noFill/>
        </p:spPr>
        <p:txBody>
          <a:bodyPr wrap="square" lIns="0" tIns="0" rIns="0" bIns="0" rtlCol="0">
            <a:spAutoFit/>
          </a:bodyPr>
          <a:lstStyle/>
          <a:p>
            <a:pPr marL="342900" indent="-342900">
              <a:spcAft>
                <a:spcPts val="3000"/>
              </a:spcAft>
              <a:buFont typeface="+mj-lt"/>
              <a:buAutoNum type="arabicPeriod"/>
            </a:pPr>
            <a:r>
              <a:rPr lang="en-US" sz="2400" dirty="0"/>
              <a:t>If </a:t>
            </a:r>
            <a:r>
              <a:rPr lang="en-US" sz="2400" i="1" dirty="0"/>
              <a:t>x</a:t>
            </a:r>
            <a:r>
              <a:rPr lang="en-US" sz="2400" dirty="0"/>
              <a:t> = 2, find the value of 2</a:t>
            </a:r>
            <a:r>
              <a:rPr lang="en-US" sz="2400" i="1" dirty="0"/>
              <a:t>x </a:t>
            </a:r>
            <a:r>
              <a:rPr lang="en-US" sz="2400" dirty="0"/>
              <a:t>– 9</a:t>
            </a:r>
            <a:endParaRPr lang="en-AU" sz="2400" dirty="0"/>
          </a:p>
          <a:p>
            <a:pPr marL="342900" indent="-342900">
              <a:spcAft>
                <a:spcPts val="3000"/>
              </a:spcAft>
              <a:buFont typeface="+mj-lt"/>
              <a:buAutoNum type="arabicPeriod"/>
            </a:pPr>
            <a:r>
              <a:rPr lang="en-US" sz="2400" dirty="0"/>
              <a:t>Label the parts of this expression: 3</a:t>
            </a:r>
            <a:r>
              <a:rPr lang="en-US" sz="2400" i="1" dirty="0"/>
              <a:t>x </a:t>
            </a:r>
            <a:r>
              <a:rPr lang="en-US" sz="2400" dirty="0"/>
              <a:t>– 2</a:t>
            </a:r>
            <a:endParaRPr lang="en-AU" sz="2400" dirty="0"/>
          </a:p>
          <a:p>
            <a:pPr marL="342900" indent="-342900">
              <a:spcAft>
                <a:spcPts val="3000"/>
              </a:spcAft>
              <a:buFont typeface="+mj-lt"/>
              <a:buAutoNum type="arabicPeriod"/>
            </a:pPr>
            <a:r>
              <a:rPr lang="en-AU" sz="2400" dirty="0"/>
              <a:t>In your own words, what is the difference between an expression and an equation?</a:t>
            </a:r>
            <a:endParaRPr lang="en-US" sz="2400" dirty="0">
              <a:latin typeface="Cambria" panose="02040503050406030204" pitchFamily="18" charset="0"/>
            </a:endParaRPr>
          </a:p>
        </p:txBody>
      </p:sp>
      <p:pic>
        <p:nvPicPr>
          <p:cNvPr id="4" name="Picture 3">
            <a:extLst>
              <a:ext uri="{FF2B5EF4-FFF2-40B4-BE49-F238E27FC236}">
                <a16:creationId xmlns:a16="http://schemas.microsoft.com/office/drawing/2014/main" id="{69582566-3E85-F092-DA36-1DF66BA93AC3}"/>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687387" y="6620692"/>
            <a:ext cx="559435" cy="198755"/>
          </a:xfrm>
          <a:prstGeom prst="rect">
            <a:avLst/>
          </a:prstGeom>
        </p:spPr>
      </p:pic>
      <p:sp>
        <p:nvSpPr>
          <p:cNvPr id="5" name="Text Box 2">
            <a:extLst>
              <a:ext uri="{FF2B5EF4-FFF2-40B4-BE49-F238E27FC236}">
                <a16:creationId xmlns:a16="http://schemas.microsoft.com/office/drawing/2014/main" id="{B4AB22AE-9577-D85A-2C07-7DE451305F03}"/>
              </a:ext>
            </a:extLst>
          </p:cNvPr>
          <p:cNvSpPr txBox="1"/>
          <p:nvPr/>
        </p:nvSpPr>
        <p:spPr>
          <a:xfrm>
            <a:off x="-540568" y="6595292"/>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a:solidFill>
                  <a:srgbClr val="595959"/>
                </a:solidFill>
                <a:effectLst/>
                <a:ea typeface="DengXian" panose="02010600030101010101" pitchFamily="2" charset="-122"/>
                <a:cs typeface="Calibri Light" panose="020F0302020204030204" pitchFamily="34" charset="0"/>
              </a:rPr>
              <a:t> </a:t>
            </a:r>
          </a:p>
        </p:txBody>
      </p:sp>
      <p:pic>
        <p:nvPicPr>
          <p:cNvPr id="6" name="Picture 5">
            <a:hlinkClick r:id="rId10"/>
            <a:extLst>
              <a:ext uri="{FF2B5EF4-FFF2-40B4-BE49-F238E27FC236}">
                <a16:creationId xmlns:a16="http://schemas.microsoft.com/office/drawing/2014/main" id="{2E8AC0FF-3217-3A9B-E793-E9B76551582C}"/>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25761" y="246337"/>
            <a:ext cx="1409307" cy="830062"/>
          </a:xfrm>
          <a:prstGeom prst="rect">
            <a:avLst/>
          </a:prstGeom>
        </p:spPr>
      </p:pic>
    </p:spTree>
    <p:extLst>
      <p:ext uri="{BB962C8B-B14F-4D97-AF65-F5344CB8AC3E}">
        <p14:creationId xmlns:p14="http://schemas.microsoft.com/office/powerpoint/2010/main" val="1466400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78A7340A-3E23-F102-124E-928371CB5EBF}"/>
              </a:ext>
              <a:ext uri="{C183D7F6-B498-43B3-948B-1728B52AA6E4}">
                <adec:decorative xmlns:adec="http://schemas.microsoft.com/office/drawing/2017/decorative" val="1"/>
              </a:ext>
            </a:extLst>
          </p:cNvPr>
          <p:cNvGrpSpPr/>
          <p:nvPr/>
        </p:nvGrpSpPr>
        <p:grpSpPr>
          <a:xfrm>
            <a:off x="-540568" y="0"/>
            <a:ext cx="9713689" cy="6933747"/>
            <a:chOff x="-540568" y="0"/>
            <a:chExt cx="9713689" cy="6933747"/>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3121"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14"/>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5021561" y="5920164"/>
              <a:ext cx="554625" cy="706388"/>
            </a:xfrm>
            <a:prstGeom prst="rect">
              <a:avLst/>
            </a:prstGeom>
          </p:spPr>
        </p:pic>
        <p:pic>
          <p:nvPicPr>
            <p:cNvPr id="4" name="Picture 3">
              <a:extLst>
                <a:ext uri="{FF2B5EF4-FFF2-40B4-BE49-F238E27FC236}">
                  <a16:creationId xmlns:a16="http://schemas.microsoft.com/office/drawing/2014/main" id="{D5E97477-B6C8-2385-8F92-65EB4F552C1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687387" y="6620692"/>
              <a:ext cx="559435" cy="198755"/>
            </a:xfrm>
            <a:prstGeom prst="rect">
              <a:avLst/>
            </a:prstGeom>
          </p:spPr>
        </p:pic>
        <p:sp>
          <p:nvSpPr>
            <p:cNvPr id="5" name="Text Box 2">
              <a:extLst>
                <a:ext uri="{FF2B5EF4-FFF2-40B4-BE49-F238E27FC236}">
                  <a16:creationId xmlns:a16="http://schemas.microsoft.com/office/drawing/2014/main" id="{3B80D548-408B-B7CF-C492-A2065B94B9E3}"/>
                </a:ext>
              </a:extLst>
            </p:cNvPr>
            <p:cNvSpPr txBox="1"/>
            <p:nvPr/>
          </p:nvSpPr>
          <p:spPr>
            <a:xfrm>
              <a:off x="-540568" y="6595292"/>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a:solidFill>
                    <a:srgbClr val="595959"/>
                  </a:solidFill>
                  <a:effectLst/>
                  <a:ea typeface="DengXian" panose="02010600030101010101" pitchFamily="2" charset="-122"/>
                  <a:cs typeface="Calibri Light" panose="020F0302020204030204" pitchFamily="34" charset="0"/>
                </a:rPr>
                <a:t> </a:t>
              </a:r>
            </a:p>
          </p:txBody>
        </p:sp>
      </p:grpSp>
      <p:sp>
        <p:nvSpPr>
          <p:cNvPr id="2" name="Title 1"/>
          <p:cNvSpPr>
            <a:spLocks noGrp="1"/>
          </p:cNvSpPr>
          <p:nvPr>
            <p:ph type="title"/>
          </p:nvPr>
        </p:nvSpPr>
        <p:spPr/>
        <p:txBody>
          <a:bodyPr/>
          <a:lstStyle/>
          <a:p>
            <a:r>
              <a:rPr lang="en-AU" dirty="0">
                <a:solidFill>
                  <a:schemeClr val="accent1">
                    <a:lumMod val="50000"/>
                  </a:schemeClr>
                </a:solidFill>
              </a:rPr>
              <a:t>Learning intentions</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9"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sp>
        <p:nvSpPr>
          <p:cNvPr id="12" name="TextBox 11">
            <a:extLst>
              <a:ext uri="{FF2B5EF4-FFF2-40B4-BE49-F238E27FC236}">
                <a16:creationId xmlns:a16="http://schemas.microsoft.com/office/drawing/2014/main" id="{2C23D440-F189-FD42-A07E-8CB710468A01}"/>
              </a:ext>
            </a:extLst>
          </p:cNvPr>
          <p:cNvSpPr txBox="1"/>
          <p:nvPr/>
        </p:nvSpPr>
        <p:spPr>
          <a:xfrm>
            <a:off x="987769" y="2009267"/>
            <a:ext cx="7056784" cy="2653034"/>
          </a:xfrm>
          <a:prstGeom prst="rect">
            <a:avLst/>
          </a:prstGeom>
          <a:noFill/>
        </p:spPr>
        <p:txBody>
          <a:bodyPr wrap="square">
            <a:spAutoFit/>
          </a:bodyPr>
          <a:lstStyle/>
          <a:p>
            <a:pPr marL="215900" indent="-215900">
              <a:lnSpc>
                <a:spcPct val="120000"/>
              </a:lnSpc>
            </a:pPr>
            <a:r>
              <a:rPr lang="en-US" sz="2000"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We are learning to: </a:t>
            </a:r>
            <a:endParaRPr lang="en-AU" sz="2000"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itchFamily="2" charset="2"/>
              <a:buChar char=""/>
            </a:pPr>
            <a:r>
              <a:rPr lang="en-US" sz="2000" b="1"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match </a:t>
            </a:r>
            <a:r>
              <a:rPr lang="en-US" sz="2000"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word problems to their algebraic expression</a:t>
            </a:r>
            <a:endParaRPr lang="en-AU" sz="2000"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itchFamily="2" charset="2"/>
              <a:buChar char=""/>
            </a:pPr>
            <a:r>
              <a:rPr lang="en-US" sz="2000" b="1"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understand </a:t>
            </a:r>
            <a:r>
              <a:rPr lang="en-US" sz="2000"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the difference between an </a:t>
            </a:r>
            <a:r>
              <a:rPr lang="en-US" sz="2000" i="1"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expression</a:t>
            </a:r>
            <a:r>
              <a:rPr lang="en-US" sz="2000"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 and a </a:t>
            </a:r>
            <a:r>
              <a:rPr lang="en-US" sz="2000" i="1"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formula</a:t>
            </a:r>
            <a:endParaRPr lang="en-AU" sz="2000"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itchFamily="2" charset="2"/>
              <a:buChar char=""/>
            </a:pPr>
            <a:r>
              <a:rPr lang="en-US" sz="2000" b="1"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understand</a:t>
            </a:r>
            <a:r>
              <a:rPr lang="en-US" sz="2000"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 algebra terminology such as </a:t>
            </a:r>
            <a:r>
              <a:rPr lang="en-US" sz="2000" i="1"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constant, coefficient</a:t>
            </a:r>
            <a:r>
              <a:rPr lang="en-US" sz="2000"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2000" i="1"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variable </a:t>
            </a:r>
            <a:r>
              <a:rPr lang="en-US" sz="2000"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and </a:t>
            </a:r>
            <a:r>
              <a:rPr lang="en-US" sz="2000" i="1"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operator</a:t>
            </a:r>
            <a:endParaRPr lang="en-AU" sz="2000" i="1" dirty="0">
              <a:solidFill>
                <a:schemeClr val="tx2">
                  <a:lumMod val="50000"/>
                </a:schemeClr>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itchFamily="2" charset="2"/>
              <a:buChar char=""/>
            </a:pPr>
            <a:r>
              <a:rPr lang="en-AU" sz="20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substitute </a:t>
            </a:r>
            <a:r>
              <a:rPr lang="en-AU" sz="2000"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values into equations in a range of scenarios.</a:t>
            </a:r>
            <a:r>
              <a:rPr lang="en-AU" sz="2000" dirty="0">
                <a:solidFill>
                  <a:schemeClr val="tx2">
                    <a:lumMod val="50000"/>
                  </a:schemeClr>
                </a:solidFill>
                <a:effectLst/>
              </a:rPr>
              <a:t> </a:t>
            </a:r>
            <a:endParaRPr lang="en-US" sz="2000" dirty="0">
              <a:solidFill>
                <a:schemeClr val="tx2">
                  <a:lumMod val="50000"/>
                </a:schemeClr>
              </a:solidFill>
            </a:endParaRPr>
          </a:p>
        </p:txBody>
      </p:sp>
      <p:pic>
        <p:nvPicPr>
          <p:cNvPr id="3" name="Picture 2">
            <a:hlinkClick r:id="rId10"/>
            <a:extLst>
              <a:ext uri="{FF2B5EF4-FFF2-40B4-BE49-F238E27FC236}">
                <a16:creationId xmlns:a16="http://schemas.microsoft.com/office/drawing/2014/main" id="{6ECFEDDB-8C27-C772-6845-30D06E8E4CF6}"/>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07504" y="176138"/>
            <a:ext cx="1409307" cy="830062"/>
          </a:xfrm>
          <a:prstGeom prst="rect">
            <a:avLst/>
          </a:prstGeom>
        </p:spPr>
      </p:pic>
    </p:spTree>
    <p:extLst>
      <p:ext uri="{BB962C8B-B14F-4D97-AF65-F5344CB8AC3E}">
        <p14:creationId xmlns:p14="http://schemas.microsoft.com/office/powerpoint/2010/main" val="2344959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3"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grpSp>
        <p:nvGrpSpPr>
          <p:cNvPr id="3" name="Group 2">
            <a:extLst>
              <a:ext uri="{FF2B5EF4-FFF2-40B4-BE49-F238E27FC236}">
                <a16:creationId xmlns:a16="http://schemas.microsoft.com/office/drawing/2014/main" id="{7318D9F2-BBB7-85FF-2438-5DB8AABC954D}"/>
              </a:ext>
              <a:ext uri="{C183D7F6-B498-43B3-948B-1728B52AA6E4}">
                <adec:decorative xmlns:adec="http://schemas.microsoft.com/office/drawing/2017/decorative" val="1"/>
              </a:ext>
            </a:extLst>
          </p:cNvPr>
          <p:cNvGrpSpPr/>
          <p:nvPr/>
        </p:nvGrpSpPr>
        <p:grpSpPr>
          <a:xfrm>
            <a:off x="-70399" y="0"/>
            <a:ext cx="9214399" cy="6873362"/>
            <a:chOff x="-70399" y="0"/>
            <a:chExt cx="9214399" cy="6873362"/>
          </a:xfrm>
        </p:grpSpPr>
        <p:pic>
          <p:nvPicPr>
            <p:cNvPr id="41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399" y="0"/>
              <a:ext cx="9214399" cy="6873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1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sp>
        <p:nvSpPr>
          <p:cNvPr id="2" name="Title 1"/>
          <p:cNvSpPr>
            <a:spLocks noGrp="1"/>
          </p:cNvSpPr>
          <p:nvPr>
            <p:ph type="title"/>
          </p:nvPr>
        </p:nvSpPr>
        <p:spPr/>
        <p:txBody>
          <a:bodyPr/>
          <a:lstStyle/>
          <a:p>
            <a:r>
              <a:rPr lang="en-AU" dirty="0">
                <a:solidFill>
                  <a:schemeClr val="tx2">
                    <a:lumMod val="50000"/>
                  </a:schemeClr>
                </a:solidFill>
              </a:rPr>
              <a:t>Mathematical expression</a:t>
            </a:r>
          </a:p>
        </p:txBody>
      </p:sp>
      <p:sp>
        <p:nvSpPr>
          <p:cNvPr id="9" name="TextBox 8">
            <a:extLst>
              <a:ext uri="{FF2B5EF4-FFF2-40B4-BE49-F238E27FC236}">
                <a16:creationId xmlns:a16="http://schemas.microsoft.com/office/drawing/2014/main" id="{6877313D-2EA5-834B-9DCE-19FF080B81A7}"/>
              </a:ext>
            </a:extLst>
          </p:cNvPr>
          <p:cNvSpPr txBox="1"/>
          <p:nvPr/>
        </p:nvSpPr>
        <p:spPr>
          <a:xfrm>
            <a:off x="1331641" y="1715820"/>
            <a:ext cx="6912768" cy="954107"/>
          </a:xfrm>
          <a:prstGeom prst="rect">
            <a:avLst/>
          </a:prstGeom>
          <a:noFill/>
        </p:spPr>
        <p:txBody>
          <a:bodyPr wrap="square" rtlCol="0">
            <a:spAutoFit/>
          </a:bodyPr>
          <a:lstStyle/>
          <a:p>
            <a:r>
              <a:rPr lang="en-US" sz="2800" dirty="0">
                <a:solidFill>
                  <a:schemeClr val="tx2">
                    <a:lumMod val="50000"/>
                  </a:schemeClr>
                </a:solidFill>
              </a:rPr>
              <a:t>A mathematical sentence has numbers, variables and operators. </a:t>
            </a: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0CD09564-AFD4-794F-88C0-AE558FE3B6F9}"/>
                  </a:ext>
                </a:extLst>
              </p:cNvPr>
              <p:cNvSpPr txBox="1"/>
              <p:nvPr/>
            </p:nvSpPr>
            <p:spPr>
              <a:xfrm>
                <a:off x="2411760" y="2802808"/>
                <a:ext cx="3801682" cy="147732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AU" sz="9600" b="0" i="1" smtClean="0">
                          <a:latin typeface="Cambria Math" panose="02040503050406030204" pitchFamily="18" charset="0"/>
                        </a:rPr>
                        <m:t>4</m:t>
                      </m:r>
                      <m:r>
                        <a:rPr lang="en-AU" sz="9600" b="0" i="1" smtClean="0">
                          <a:latin typeface="Cambria Math" panose="02040503050406030204" pitchFamily="18" charset="0"/>
                        </a:rPr>
                        <m:t>𝑥</m:t>
                      </m:r>
                      <m:r>
                        <a:rPr lang="en-AU" sz="9600" b="0" i="1" smtClean="0">
                          <a:latin typeface="Cambria Math" panose="02040503050406030204" pitchFamily="18" charset="0"/>
                        </a:rPr>
                        <m:t>+3</m:t>
                      </m:r>
                    </m:oMath>
                  </m:oMathPara>
                </a14:m>
                <a:endParaRPr lang="en-US" sz="2000" dirty="0"/>
              </a:p>
            </p:txBody>
          </p:sp>
        </mc:Choice>
        <mc:Fallback xmlns="">
          <p:sp>
            <p:nvSpPr>
              <p:cNvPr id="10" name="TextBox 9">
                <a:extLst>
                  <a:ext uri="{FF2B5EF4-FFF2-40B4-BE49-F238E27FC236}">
                    <a16:creationId xmlns:a16="http://schemas.microsoft.com/office/drawing/2014/main" id="{0CD09564-AFD4-794F-88C0-AE558FE3B6F9}"/>
                  </a:ext>
                </a:extLst>
              </p:cNvPr>
              <p:cNvSpPr txBox="1">
                <a:spLocks noRot="1" noChangeAspect="1" noMove="1" noResize="1" noEditPoints="1" noAdjustHandles="1" noChangeArrowheads="1" noChangeShapeType="1" noTextEdit="1"/>
              </p:cNvSpPr>
              <p:nvPr/>
            </p:nvSpPr>
            <p:spPr>
              <a:xfrm>
                <a:off x="2411760" y="2802808"/>
                <a:ext cx="3801682" cy="1477328"/>
              </a:xfrm>
              <a:prstGeom prst="rect">
                <a:avLst/>
              </a:prstGeom>
              <a:blipFill>
                <a:blip r:embed="rId9"/>
                <a:stretch>
                  <a:fillRect l="-7000" r="-7000" b="-7692"/>
                </a:stretch>
              </a:blipFill>
            </p:spPr>
            <p:txBody>
              <a:bodyPr/>
              <a:lstStyle/>
              <a:p>
                <a:r>
                  <a:rPr lang="en-US">
                    <a:noFill/>
                  </a:rPr>
                  <a:t> </a:t>
                </a:r>
              </a:p>
            </p:txBody>
          </p:sp>
        </mc:Fallback>
      </mc:AlternateContent>
      <p:pic>
        <p:nvPicPr>
          <p:cNvPr id="4" name="Picture 3">
            <a:extLst>
              <a:ext uri="{FF2B5EF4-FFF2-40B4-BE49-F238E27FC236}">
                <a16:creationId xmlns:a16="http://schemas.microsoft.com/office/drawing/2014/main" id="{5F6435BF-D54D-2AD2-92B8-6ED1D7EA475F}"/>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687387" y="6620692"/>
            <a:ext cx="559435" cy="198755"/>
          </a:xfrm>
          <a:prstGeom prst="rect">
            <a:avLst/>
          </a:prstGeom>
        </p:spPr>
      </p:pic>
      <p:sp>
        <p:nvSpPr>
          <p:cNvPr id="5" name="Text Box 2">
            <a:extLst>
              <a:ext uri="{FF2B5EF4-FFF2-40B4-BE49-F238E27FC236}">
                <a16:creationId xmlns:a16="http://schemas.microsoft.com/office/drawing/2014/main" id="{0918B9CB-5C15-DDFB-D03A-B02FC9522125}"/>
              </a:ext>
            </a:extLst>
          </p:cNvPr>
          <p:cNvSpPr txBox="1"/>
          <p:nvPr/>
        </p:nvSpPr>
        <p:spPr>
          <a:xfrm>
            <a:off x="-540568" y="6595292"/>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a:solidFill>
                  <a:srgbClr val="595959"/>
                </a:solidFill>
                <a:effectLst/>
                <a:ea typeface="DengXian" panose="02010600030101010101" pitchFamily="2" charset="-122"/>
                <a:cs typeface="Calibri Light" panose="020F0302020204030204" pitchFamily="34" charset="0"/>
              </a:rPr>
              <a:t> </a:t>
            </a:r>
          </a:p>
        </p:txBody>
      </p:sp>
      <p:pic>
        <p:nvPicPr>
          <p:cNvPr id="6" name="Picture 5">
            <a:hlinkClick r:id="rId11"/>
            <a:extLst>
              <a:ext uri="{FF2B5EF4-FFF2-40B4-BE49-F238E27FC236}">
                <a16:creationId xmlns:a16="http://schemas.microsoft.com/office/drawing/2014/main" id="{8530CABC-9ED6-7AE4-79E8-8131FEC55E68}"/>
              </a:ext>
              <a:ext uri="{C183D7F6-B498-43B3-948B-1728B52AA6E4}">
                <adec:decorative xmlns:adec="http://schemas.microsoft.com/office/drawing/2017/decorative" val="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0" y="130545"/>
            <a:ext cx="1409307" cy="830062"/>
          </a:xfrm>
          <a:prstGeom prst="rect">
            <a:avLst/>
          </a:prstGeom>
        </p:spPr>
      </p:pic>
    </p:spTree>
    <p:extLst>
      <p:ext uri="{BB962C8B-B14F-4D97-AF65-F5344CB8AC3E}">
        <p14:creationId xmlns:p14="http://schemas.microsoft.com/office/powerpoint/2010/main" val="110837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3"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grpSp>
        <p:nvGrpSpPr>
          <p:cNvPr id="3" name="Group 2">
            <a:extLst>
              <a:ext uri="{FF2B5EF4-FFF2-40B4-BE49-F238E27FC236}">
                <a16:creationId xmlns:a16="http://schemas.microsoft.com/office/drawing/2014/main" id="{80A81447-99EE-8248-723A-0564F6B34CDC}"/>
              </a:ext>
              <a:ext uri="{C183D7F6-B498-43B3-948B-1728B52AA6E4}">
                <adec:decorative xmlns:adec="http://schemas.microsoft.com/office/drawing/2017/decorative" val="1"/>
              </a:ext>
            </a:extLst>
          </p:cNvPr>
          <p:cNvGrpSpPr/>
          <p:nvPr/>
        </p:nvGrpSpPr>
        <p:grpSpPr>
          <a:xfrm>
            <a:off x="-29121" y="0"/>
            <a:ext cx="9173121" cy="6858000"/>
            <a:chOff x="-29121" y="0"/>
            <a:chExt cx="9173121" cy="6858000"/>
          </a:xfrm>
        </p:grpSpPr>
        <p:pic>
          <p:nvPicPr>
            <p:cNvPr id="41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121" y="0"/>
              <a:ext cx="9173121"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1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sp>
        <p:nvSpPr>
          <p:cNvPr id="2" name="Title 1"/>
          <p:cNvSpPr>
            <a:spLocks noGrp="1"/>
          </p:cNvSpPr>
          <p:nvPr>
            <p:ph type="title"/>
          </p:nvPr>
        </p:nvSpPr>
        <p:spPr/>
        <p:txBody>
          <a:bodyPr>
            <a:normAutofit/>
          </a:bodyPr>
          <a:lstStyle/>
          <a:p>
            <a:r>
              <a:rPr lang="en-AU" dirty="0">
                <a:solidFill>
                  <a:schemeClr val="tx2"/>
                </a:solidFill>
              </a:rPr>
              <a:t>Parts of an expression</a:t>
            </a:r>
          </a:p>
        </p:txBody>
      </p:sp>
      <mc:AlternateContent xmlns:mc="http://schemas.openxmlformats.org/markup-compatibility/2006" xmlns:a14="http://schemas.microsoft.com/office/drawing/2010/main">
        <mc:Choice Requires="a14">
          <p:sp>
            <p:nvSpPr>
              <p:cNvPr id="10" name="TextBox 9" descr="Four x plus three">
                <a:extLst>
                  <a:ext uri="{FF2B5EF4-FFF2-40B4-BE49-F238E27FC236}">
                    <a16:creationId xmlns:a16="http://schemas.microsoft.com/office/drawing/2014/main" id="{0CD09564-AFD4-794F-88C0-AE558FE3B6F9}"/>
                  </a:ext>
                </a:extLst>
              </p:cNvPr>
              <p:cNvSpPr txBox="1"/>
              <p:nvPr/>
            </p:nvSpPr>
            <p:spPr>
              <a:xfrm>
                <a:off x="2411760" y="2690336"/>
                <a:ext cx="3801682" cy="147732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AU" sz="9600" b="0" i="1" smtClean="0">
                          <a:solidFill>
                            <a:srgbClr val="FF0000"/>
                          </a:solidFill>
                          <a:latin typeface="Cambria Math" panose="02040503050406030204" pitchFamily="18" charset="0"/>
                        </a:rPr>
                        <m:t>4</m:t>
                      </m:r>
                      <m:r>
                        <a:rPr lang="en-AU" sz="9600" b="0" i="1" smtClean="0">
                          <a:solidFill>
                            <a:srgbClr val="00B0F0"/>
                          </a:solidFill>
                          <a:latin typeface="Cambria Math" panose="02040503050406030204" pitchFamily="18" charset="0"/>
                        </a:rPr>
                        <m:t>𝑥</m:t>
                      </m:r>
                      <m:r>
                        <a:rPr lang="en-AU" sz="9600" b="0" i="1" smtClean="0">
                          <a:latin typeface="Cambria Math" panose="02040503050406030204" pitchFamily="18" charset="0"/>
                        </a:rPr>
                        <m:t>+</m:t>
                      </m:r>
                      <m:r>
                        <a:rPr lang="en-AU" sz="9600" b="0" i="1" smtClean="0">
                          <a:solidFill>
                            <a:srgbClr val="7030A0"/>
                          </a:solidFill>
                          <a:latin typeface="Cambria Math" panose="02040503050406030204" pitchFamily="18" charset="0"/>
                        </a:rPr>
                        <m:t>3</m:t>
                      </m:r>
                    </m:oMath>
                  </m:oMathPara>
                </a14:m>
                <a:endParaRPr lang="en-US" sz="2000" dirty="0"/>
              </a:p>
            </p:txBody>
          </p:sp>
        </mc:Choice>
        <mc:Fallback xmlns="">
          <p:sp>
            <p:nvSpPr>
              <p:cNvPr id="10" name="TextBox 9" descr="Four x plus three">
                <a:extLst>
                  <a:ext uri="{FF2B5EF4-FFF2-40B4-BE49-F238E27FC236}">
                    <a16:creationId xmlns:a16="http://schemas.microsoft.com/office/drawing/2014/main" id="{0CD09564-AFD4-794F-88C0-AE558FE3B6F9}"/>
                  </a:ext>
                </a:extLst>
              </p:cNvPr>
              <p:cNvSpPr txBox="1">
                <a:spLocks noRot="1" noChangeAspect="1" noMove="1" noResize="1" noEditPoints="1" noAdjustHandles="1" noChangeArrowheads="1" noChangeShapeType="1" noTextEdit="1"/>
              </p:cNvSpPr>
              <p:nvPr/>
            </p:nvSpPr>
            <p:spPr>
              <a:xfrm>
                <a:off x="2411760" y="2690336"/>
                <a:ext cx="3801682" cy="1477328"/>
              </a:xfrm>
              <a:prstGeom prst="rect">
                <a:avLst/>
              </a:prstGeom>
              <a:blipFill>
                <a:blip r:embed="rId9"/>
                <a:stretch>
                  <a:fillRect/>
                </a:stretch>
              </a:blipFill>
            </p:spPr>
            <p:txBody>
              <a:bodyPr/>
              <a:lstStyle/>
              <a:p>
                <a:r>
                  <a:rPr lang="en-GB">
                    <a:noFill/>
                  </a:rPr>
                  <a:t> </a:t>
                </a:r>
              </a:p>
            </p:txBody>
          </p:sp>
        </mc:Fallback>
      </mc:AlternateContent>
      <p:grpSp>
        <p:nvGrpSpPr>
          <p:cNvPr id="8" name="Group 7" descr="Coefficient: red arrow points to 4">
            <a:extLst>
              <a:ext uri="{FF2B5EF4-FFF2-40B4-BE49-F238E27FC236}">
                <a16:creationId xmlns:a16="http://schemas.microsoft.com/office/drawing/2014/main" id="{53625E3E-DAC0-D437-1F94-23F4B6B678D4}"/>
              </a:ext>
              <a:ext uri="{C183D7F6-B498-43B3-948B-1728B52AA6E4}">
                <adec:decorative xmlns:adec="http://schemas.microsoft.com/office/drawing/2017/decorative" val="0"/>
              </a:ext>
            </a:extLst>
          </p:cNvPr>
          <p:cNvGrpSpPr/>
          <p:nvPr/>
        </p:nvGrpSpPr>
        <p:grpSpPr>
          <a:xfrm>
            <a:off x="1187624" y="3933989"/>
            <a:ext cx="2016224" cy="1231914"/>
            <a:chOff x="1187624" y="3933989"/>
            <a:chExt cx="2016224" cy="1231914"/>
          </a:xfrm>
        </p:grpSpPr>
        <p:cxnSp>
          <p:nvCxnSpPr>
            <p:cNvPr id="4" name="Straight Arrow Connector 3">
              <a:extLst>
                <a:ext uri="{FF2B5EF4-FFF2-40B4-BE49-F238E27FC236}">
                  <a16:creationId xmlns:a16="http://schemas.microsoft.com/office/drawing/2014/main" id="{9A17A5EC-E3E3-4F43-B578-49278F16FF90}"/>
                </a:ext>
              </a:extLst>
            </p:cNvPr>
            <p:cNvCxnSpPr/>
            <p:nvPr/>
          </p:nvCxnSpPr>
          <p:spPr>
            <a:xfrm flipV="1">
              <a:off x="1835696" y="3933989"/>
              <a:ext cx="936104" cy="64713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8562A81F-B426-2546-8991-C46BC2064B58}"/>
                </a:ext>
              </a:extLst>
            </p:cNvPr>
            <p:cNvSpPr txBox="1"/>
            <p:nvPr/>
          </p:nvSpPr>
          <p:spPr>
            <a:xfrm>
              <a:off x="1187624" y="4581128"/>
              <a:ext cx="2016224" cy="584775"/>
            </a:xfrm>
            <a:prstGeom prst="rect">
              <a:avLst/>
            </a:prstGeom>
            <a:noFill/>
          </p:spPr>
          <p:txBody>
            <a:bodyPr wrap="square" rtlCol="0">
              <a:spAutoFit/>
            </a:bodyPr>
            <a:lstStyle/>
            <a:p>
              <a:r>
                <a:rPr lang="en-US" sz="3200" dirty="0">
                  <a:solidFill>
                    <a:srgbClr val="FF0000"/>
                  </a:solidFill>
                </a:rPr>
                <a:t>coefficient</a:t>
              </a:r>
            </a:p>
          </p:txBody>
        </p:sp>
      </p:grpSp>
      <p:grpSp>
        <p:nvGrpSpPr>
          <p:cNvPr id="9" name="Group 8" descr="Variable: blue arrow points to x">
            <a:extLst>
              <a:ext uri="{FF2B5EF4-FFF2-40B4-BE49-F238E27FC236}">
                <a16:creationId xmlns:a16="http://schemas.microsoft.com/office/drawing/2014/main" id="{58A3A6D7-460B-03C2-3F78-14B6BD854303}"/>
              </a:ext>
            </a:extLst>
          </p:cNvPr>
          <p:cNvGrpSpPr/>
          <p:nvPr/>
        </p:nvGrpSpPr>
        <p:grpSpPr>
          <a:xfrm>
            <a:off x="3059832" y="1852440"/>
            <a:ext cx="2016224" cy="1189056"/>
            <a:chOff x="3059832" y="1852440"/>
            <a:chExt cx="2016224" cy="1189056"/>
          </a:xfrm>
        </p:grpSpPr>
        <p:cxnSp>
          <p:nvCxnSpPr>
            <p:cNvPr id="18" name="Straight Arrow Connector 17">
              <a:extLst>
                <a:ext uri="{FF2B5EF4-FFF2-40B4-BE49-F238E27FC236}">
                  <a16:creationId xmlns:a16="http://schemas.microsoft.com/office/drawing/2014/main" id="{DD8AAF99-28C7-414A-965E-FC588593DB78}"/>
                </a:ext>
              </a:extLst>
            </p:cNvPr>
            <p:cNvCxnSpPr>
              <a:cxnSpLocks/>
            </p:cNvCxnSpPr>
            <p:nvPr/>
          </p:nvCxnSpPr>
          <p:spPr>
            <a:xfrm>
              <a:off x="3575290" y="2483254"/>
              <a:ext cx="0" cy="558242"/>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D4C38E42-EC3F-5046-A7A2-02145D33BA90}"/>
                </a:ext>
              </a:extLst>
            </p:cNvPr>
            <p:cNvSpPr txBox="1"/>
            <p:nvPr/>
          </p:nvSpPr>
          <p:spPr>
            <a:xfrm>
              <a:off x="3059832" y="1852440"/>
              <a:ext cx="2016224" cy="584775"/>
            </a:xfrm>
            <a:prstGeom prst="rect">
              <a:avLst/>
            </a:prstGeom>
            <a:noFill/>
          </p:spPr>
          <p:txBody>
            <a:bodyPr wrap="square" rtlCol="0">
              <a:spAutoFit/>
            </a:bodyPr>
            <a:lstStyle/>
            <a:p>
              <a:r>
                <a:rPr lang="en-US" sz="3200" dirty="0">
                  <a:solidFill>
                    <a:srgbClr val="00B0F0"/>
                  </a:solidFill>
                </a:rPr>
                <a:t>variable</a:t>
              </a:r>
            </a:p>
          </p:txBody>
        </p:sp>
      </p:grpSp>
      <p:grpSp>
        <p:nvGrpSpPr>
          <p:cNvPr id="11" name="Group 10" descr="Operator: black arrow point to plus symbol">
            <a:extLst>
              <a:ext uri="{FF2B5EF4-FFF2-40B4-BE49-F238E27FC236}">
                <a16:creationId xmlns:a16="http://schemas.microsoft.com/office/drawing/2014/main" id="{095E9B28-213F-B386-44DF-556F2A1AA673}"/>
              </a:ext>
            </a:extLst>
          </p:cNvPr>
          <p:cNvGrpSpPr/>
          <p:nvPr/>
        </p:nvGrpSpPr>
        <p:grpSpPr>
          <a:xfrm>
            <a:off x="4060553" y="3933989"/>
            <a:ext cx="2016224" cy="1190859"/>
            <a:chOff x="4060553" y="3933989"/>
            <a:chExt cx="2016224" cy="1190859"/>
          </a:xfrm>
        </p:grpSpPr>
        <p:cxnSp>
          <p:nvCxnSpPr>
            <p:cNvPr id="20" name="Straight Arrow Connector 19">
              <a:extLst>
                <a:ext uri="{FF2B5EF4-FFF2-40B4-BE49-F238E27FC236}">
                  <a16:creationId xmlns:a16="http://schemas.microsoft.com/office/drawing/2014/main" id="{7927A0BA-38B7-724D-924B-720B440ABA6A}"/>
                </a:ext>
              </a:extLst>
            </p:cNvPr>
            <p:cNvCxnSpPr>
              <a:cxnSpLocks/>
            </p:cNvCxnSpPr>
            <p:nvPr/>
          </p:nvCxnSpPr>
          <p:spPr>
            <a:xfrm flipV="1">
              <a:off x="4592340" y="3933989"/>
              <a:ext cx="0" cy="60608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352CE351-B846-4341-8939-63584AF5D71D}"/>
                </a:ext>
              </a:extLst>
            </p:cNvPr>
            <p:cNvSpPr txBox="1"/>
            <p:nvPr/>
          </p:nvSpPr>
          <p:spPr>
            <a:xfrm>
              <a:off x="4060553" y="4540073"/>
              <a:ext cx="2016224" cy="584775"/>
            </a:xfrm>
            <a:prstGeom prst="rect">
              <a:avLst/>
            </a:prstGeom>
            <a:noFill/>
            <a:ln>
              <a:noFill/>
            </a:ln>
          </p:spPr>
          <p:txBody>
            <a:bodyPr wrap="square" rtlCol="0">
              <a:spAutoFit/>
            </a:bodyPr>
            <a:lstStyle/>
            <a:p>
              <a:r>
                <a:rPr lang="en-US" sz="3200" dirty="0"/>
                <a:t>operator</a:t>
              </a:r>
            </a:p>
          </p:txBody>
        </p:sp>
      </p:grpSp>
      <p:grpSp>
        <p:nvGrpSpPr>
          <p:cNvPr id="12" name="Group 11" descr="Purple arrow points to three">
            <a:extLst>
              <a:ext uri="{FF2B5EF4-FFF2-40B4-BE49-F238E27FC236}">
                <a16:creationId xmlns:a16="http://schemas.microsoft.com/office/drawing/2014/main" id="{E19982ED-CBF2-D911-F3AA-4A160995C403}"/>
              </a:ext>
            </a:extLst>
          </p:cNvPr>
          <p:cNvGrpSpPr/>
          <p:nvPr/>
        </p:nvGrpSpPr>
        <p:grpSpPr>
          <a:xfrm>
            <a:off x="6213443" y="2924944"/>
            <a:ext cx="2535021" cy="584775"/>
            <a:chOff x="6213443" y="2924944"/>
            <a:chExt cx="2535021" cy="584775"/>
          </a:xfrm>
        </p:grpSpPr>
        <p:cxnSp>
          <p:nvCxnSpPr>
            <p:cNvPr id="22" name="Straight Arrow Connector 21">
              <a:extLst>
                <a:ext uri="{FF2B5EF4-FFF2-40B4-BE49-F238E27FC236}">
                  <a16:creationId xmlns:a16="http://schemas.microsoft.com/office/drawing/2014/main" id="{02506746-336D-3143-B383-DCCAD533FA57}"/>
                </a:ext>
              </a:extLst>
            </p:cNvPr>
            <p:cNvCxnSpPr>
              <a:cxnSpLocks/>
            </p:cNvCxnSpPr>
            <p:nvPr/>
          </p:nvCxnSpPr>
          <p:spPr>
            <a:xfrm flipH="1">
              <a:off x="6213443" y="3260656"/>
              <a:ext cx="576063" cy="2"/>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6AF1BEBF-69F1-094B-9D51-60B7916B8404}"/>
                </a:ext>
              </a:extLst>
            </p:cNvPr>
            <p:cNvSpPr txBox="1"/>
            <p:nvPr/>
          </p:nvSpPr>
          <p:spPr>
            <a:xfrm>
              <a:off x="6732240" y="2924944"/>
              <a:ext cx="2016224" cy="584775"/>
            </a:xfrm>
            <a:prstGeom prst="rect">
              <a:avLst/>
            </a:prstGeom>
            <a:noFill/>
            <a:ln>
              <a:noFill/>
            </a:ln>
          </p:spPr>
          <p:txBody>
            <a:bodyPr wrap="square" rtlCol="0">
              <a:spAutoFit/>
            </a:bodyPr>
            <a:lstStyle/>
            <a:p>
              <a:r>
                <a:rPr lang="en-US" sz="3200" dirty="0">
                  <a:solidFill>
                    <a:srgbClr val="7030A0"/>
                  </a:solidFill>
                </a:rPr>
                <a:t>constant</a:t>
              </a:r>
            </a:p>
          </p:txBody>
        </p:sp>
      </p:grpSp>
      <p:pic>
        <p:nvPicPr>
          <p:cNvPr id="6" name="Picture 5">
            <a:extLst>
              <a:ext uri="{FF2B5EF4-FFF2-40B4-BE49-F238E27FC236}">
                <a16:creationId xmlns:a16="http://schemas.microsoft.com/office/drawing/2014/main" id="{E86AACA0-0C52-6ADA-5CD1-FA1B7AEFA2D0}"/>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687387" y="6620692"/>
            <a:ext cx="559435" cy="198755"/>
          </a:xfrm>
          <a:prstGeom prst="rect">
            <a:avLst/>
          </a:prstGeom>
        </p:spPr>
      </p:pic>
      <p:sp>
        <p:nvSpPr>
          <p:cNvPr id="7" name="Text Box 2">
            <a:extLst>
              <a:ext uri="{FF2B5EF4-FFF2-40B4-BE49-F238E27FC236}">
                <a16:creationId xmlns:a16="http://schemas.microsoft.com/office/drawing/2014/main" id="{FF037252-FF40-C962-D5E8-FBB84D497C8E}"/>
              </a:ext>
            </a:extLst>
          </p:cNvPr>
          <p:cNvSpPr txBox="1"/>
          <p:nvPr/>
        </p:nvSpPr>
        <p:spPr>
          <a:xfrm>
            <a:off x="-540568" y="6595292"/>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a:solidFill>
                  <a:srgbClr val="595959"/>
                </a:solidFill>
                <a:effectLst/>
                <a:ea typeface="DengXian" panose="02010600030101010101" pitchFamily="2" charset="-122"/>
                <a:cs typeface="Calibri Light" panose="020F0302020204030204" pitchFamily="34" charset="0"/>
              </a:rPr>
              <a:t> </a:t>
            </a:r>
          </a:p>
        </p:txBody>
      </p:sp>
      <p:pic>
        <p:nvPicPr>
          <p:cNvPr id="24" name="Picture 23">
            <a:hlinkClick r:id="rId11"/>
            <a:extLst>
              <a:ext uri="{FF2B5EF4-FFF2-40B4-BE49-F238E27FC236}">
                <a16:creationId xmlns:a16="http://schemas.microsoft.com/office/drawing/2014/main" id="{0CE32EAA-6580-9D3F-EB31-5000D91CF433}"/>
              </a:ext>
              <a:ext uri="{C183D7F6-B498-43B3-948B-1728B52AA6E4}">
                <adec:decorative xmlns:adec="http://schemas.microsoft.com/office/drawing/2017/decorative" val="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2900" y="168936"/>
            <a:ext cx="1409307" cy="830062"/>
          </a:xfrm>
          <a:prstGeom prst="rect">
            <a:avLst/>
          </a:prstGeom>
        </p:spPr>
      </p:pic>
    </p:spTree>
    <p:extLst>
      <p:ext uri="{BB962C8B-B14F-4D97-AF65-F5344CB8AC3E}">
        <p14:creationId xmlns:p14="http://schemas.microsoft.com/office/powerpoint/2010/main" val="78296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EF264CAD-EE29-3F50-EE25-A7213A45CD4A}"/>
              </a:ext>
              <a:ext uri="{C183D7F6-B498-43B3-948B-1728B52AA6E4}">
                <adec:decorative xmlns:adec="http://schemas.microsoft.com/office/drawing/2017/decorative" val="1"/>
              </a:ext>
            </a:extLst>
          </p:cNvPr>
          <p:cNvGrpSpPr/>
          <p:nvPr/>
        </p:nvGrpSpPr>
        <p:grpSpPr>
          <a:xfrm>
            <a:off x="0" y="0"/>
            <a:ext cx="9173121" cy="6858000"/>
            <a:chOff x="0" y="0"/>
            <a:chExt cx="9173121" cy="6858000"/>
          </a:xfrm>
        </p:grpSpPr>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3121"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14"/>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sp>
        <p:nvSpPr>
          <p:cNvPr id="2" name="Title 1"/>
          <p:cNvSpPr>
            <a:spLocks noGrp="1"/>
          </p:cNvSpPr>
          <p:nvPr>
            <p:ph type="title"/>
          </p:nvPr>
        </p:nvSpPr>
        <p:spPr/>
        <p:txBody>
          <a:bodyPr/>
          <a:lstStyle/>
          <a:p>
            <a:r>
              <a:rPr lang="en-AU" dirty="0">
                <a:solidFill>
                  <a:schemeClr val="tx2"/>
                </a:solidFill>
              </a:rPr>
              <a:t>A mathematical equation …</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8"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sp>
        <p:nvSpPr>
          <p:cNvPr id="9" name="TextBox 8">
            <a:extLst>
              <a:ext uri="{FF2B5EF4-FFF2-40B4-BE49-F238E27FC236}">
                <a16:creationId xmlns:a16="http://schemas.microsoft.com/office/drawing/2014/main" id="{6877313D-2EA5-834B-9DCE-19FF080B81A7}"/>
              </a:ext>
            </a:extLst>
          </p:cNvPr>
          <p:cNvSpPr txBox="1"/>
          <p:nvPr/>
        </p:nvSpPr>
        <p:spPr>
          <a:xfrm>
            <a:off x="1403648" y="1628800"/>
            <a:ext cx="6284369" cy="830997"/>
          </a:xfrm>
          <a:prstGeom prst="rect">
            <a:avLst/>
          </a:prstGeom>
          <a:noFill/>
        </p:spPr>
        <p:txBody>
          <a:bodyPr wrap="square" rtlCol="0">
            <a:spAutoFit/>
          </a:bodyPr>
          <a:lstStyle/>
          <a:p>
            <a:r>
              <a:rPr lang="en-US" sz="2400" dirty="0">
                <a:solidFill>
                  <a:schemeClr val="accent5">
                    <a:lumMod val="50000"/>
                  </a:schemeClr>
                </a:solidFill>
              </a:rPr>
              <a:t>… is a mathematical statement that says two things are equal.</a:t>
            </a: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0CD09564-AFD4-794F-88C0-AE558FE3B6F9}"/>
                  </a:ext>
                </a:extLst>
              </p:cNvPr>
              <p:cNvSpPr txBox="1"/>
              <p:nvPr/>
            </p:nvSpPr>
            <p:spPr>
              <a:xfrm>
                <a:off x="1132029" y="2798650"/>
                <a:ext cx="3801682" cy="147732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AU" sz="9600" b="0" i="1" smtClean="0">
                          <a:latin typeface="Cambria Math" panose="02040503050406030204" pitchFamily="18" charset="0"/>
                        </a:rPr>
                        <m:t>4</m:t>
                      </m:r>
                      <m:r>
                        <a:rPr lang="en-AU" sz="9600" b="0" i="1" smtClean="0">
                          <a:latin typeface="Cambria Math" panose="02040503050406030204" pitchFamily="18" charset="0"/>
                        </a:rPr>
                        <m:t>𝑥</m:t>
                      </m:r>
                      <m:r>
                        <a:rPr lang="en-AU" sz="9600" b="0" i="1" smtClean="0">
                          <a:latin typeface="Cambria Math" panose="02040503050406030204" pitchFamily="18" charset="0"/>
                        </a:rPr>
                        <m:t>+3</m:t>
                      </m:r>
                    </m:oMath>
                  </m:oMathPara>
                </a14:m>
                <a:endParaRPr lang="en-US" sz="2000" dirty="0"/>
              </a:p>
            </p:txBody>
          </p:sp>
        </mc:Choice>
        <mc:Fallback xmlns="">
          <p:sp>
            <p:nvSpPr>
              <p:cNvPr id="10" name="TextBox 9">
                <a:extLst>
                  <a:ext uri="{FF2B5EF4-FFF2-40B4-BE49-F238E27FC236}">
                    <a16:creationId xmlns:a16="http://schemas.microsoft.com/office/drawing/2014/main" id="{0CD09564-AFD4-794F-88C0-AE558FE3B6F9}"/>
                  </a:ext>
                </a:extLst>
              </p:cNvPr>
              <p:cNvSpPr txBox="1">
                <a:spLocks noRot="1" noChangeAspect="1" noMove="1" noResize="1" noEditPoints="1" noAdjustHandles="1" noChangeArrowheads="1" noChangeShapeType="1" noTextEdit="1"/>
              </p:cNvSpPr>
              <p:nvPr/>
            </p:nvSpPr>
            <p:spPr>
              <a:xfrm>
                <a:off x="1132029" y="2798650"/>
                <a:ext cx="3801682" cy="1477328"/>
              </a:xfrm>
              <a:prstGeom prst="rect">
                <a:avLst/>
              </a:prstGeom>
              <a:blipFill>
                <a:blip r:embed="rId9"/>
                <a:stretch>
                  <a:fillRect l="-7000" r="-7000" b="-683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F270929A-613B-7A4B-A33A-853DF06DA5A3}"/>
                  </a:ext>
                </a:extLst>
              </p:cNvPr>
              <p:cNvSpPr txBox="1"/>
              <p:nvPr/>
            </p:nvSpPr>
            <p:spPr>
              <a:xfrm>
                <a:off x="4143571" y="2706318"/>
                <a:ext cx="4588328" cy="156966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AU" sz="9600" b="0" i="1" smtClean="0">
                          <a:latin typeface="Cambria Math" panose="02040503050406030204" pitchFamily="18" charset="0"/>
                        </a:rPr>
                        <m:t>=12</m:t>
                      </m:r>
                    </m:oMath>
                  </m:oMathPara>
                </a14:m>
                <a:endParaRPr lang="en-US" sz="9600" dirty="0"/>
              </a:p>
            </p:txBody>
          </p:sp>
        </mc:Choice>
        <mc:Fallback xmlns="">
          <p:sp>
            <p:nvSpPr>
              <p:cNvPr id="12" name="TextBox 11">
                <a:extLst>
                  <a:ext uri="{FF2B5EF4-FFF2-40B4-BE49-F238E27FC236}">
                    <a16:creationId xmlns:a16="http://schemas.microsoft.com/office/drawing/2014/main" id="{F270929A-613B-7A4B-A33A-853DF06DA5A3}"/>
                  </a:ext>
                </a:extLst>
              </p:cNvPr>
              <p:cNvSpPr txBox="1">
                <a:spLocks noRot="1" noChangeAspect="1" noMove="1" noResize="1" noEditPoints="1" noAdjustHandles="1" noChangeArrowheads="1" noChangeShapeType="1" noTextEdit="1"/>
              </p:cNvSpPr>
              <p:nvPr/>
            </p:nvSpPr>
            <p:spPr>
              <a:xfrm>
                <a:off x="4143571" y="2706318"/>
                <a:ext cx="4588328" cy="1569660"/>
              </a:xfrm>
              <a:prstGeom prst="rect">
                <a:avLst/>
              </a:prstGeom>
              <a:blipFill>
                <a:blip r:embed="rId10"/>
                <a:stretch>
                  <a:fillRect b="-2419"/>
                </a:stretch>
              </a:blipFill>
            </p:spPr>
            <p:txBody>
              <a:bodyPr/>
              <a:lstStyle/>
              <a:p>
                <a:r>
                  <a:rPr lang="en-US">
                    <a:noFill/>
                  </a:rPr>
                  <a:t> </a:t>
                </a:r>
              </a:p>
            </p:txBody>
          </p:sp>
        </mc:Fallback>
      </mc:AlternateContent>
      <p:pic>
        <p:nvPicPr>
          <p:cNvPr id="4" name="Picture 3">
            <a:extLst>
              <a:ext uri="{FF2B5EF4-FFF2-40B4-BE49-F238E27FC236}">
                <a16:creationId xmlns:a16="http://schemas.microsoft.com/office/drawing/2014/main" id="{D721E89F-01EA-7467-788A-70B7331B87C7}"/>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687387" y="6620692"/>
            <a:ext cx="559435" cy="198755"/>
          </a:xfrm>
          <a:prstGeom prst="rect">
            <a:avLst/>
          </a:prstGeom>
        </p:spPr>
      </p:pic>
      <p:sp>
        <p:nvSpPr>
          <p:cNvPr id="5" name="Text Box 2">
            <a:extLst>
              <a:ext uri="{FF2B5EF4-FFF2-40B4-BE49-F238E27FC236}">
                <a16:creationId xmlns:a16="http://schemas.microsoft.com/office/drawing/2014/main" id="{BFBDEF76-42B8-347D-F483-1987B7316EFF}"/>
              </a:ext>
            </a:extLst>
          </p:cNvPr>
          <p:cNvSpPr txBox="1"/>
          <p:nvPr/>
        </p:nvSpPr>
        <p:spPr>
          <a:xfrm>
            <a:off x="-540568" y="6595292"/>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a:solidFill>
                  <a:srgbClr val="595959"/>
                </a:solidFill>
                <a:effectLst/>
                <a:ea typeface="DengXian" panose="02010600030101010101" pitchFamily="2" charset="-122"/>
                <a:cs typeface="Calibri Light" panose="020F0302020204030204" pitchFamily="34" charset="0"/>
              </a:rPr>
              <a:t> </a:t>
            </a:r>
          </a:p>
        </p:txBody>
      </p:sp>
      <p:pic>
        <p:nvPicPr>
          <p:cNvPr id="6" name="Picture 5">
            <a:hlinkClick r:id="rId12"/>
            <a:extLst>
              <a:ext uri="{FF2B5EF4-FFF2-40B4-BE49-F238E27FC236}">
                <a16:creationId xmlns:a16="http://schemas.microsoft.com/office/drawing/2014/main" id="{BB6FCABB-F5A3-F6CD-F804-8806374075DB}"/>
              </a:ext>
              <a:ext uri="{C183D7F6-B498-43B3-948B-1728B52AA6E4}">
                <adec:decorative xmlns:adec="http://schemas.microsoft.com/office/drawing/2017/decorative" val="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814" y="108232"/>
            <a:ext cx="1409307" cy="830062"/>
          </a:xfrm>
          <a:prstGeom prst="rect">
            <a:avLst/>
          </a:prstGeom>
        </p:spPr>
      </p:pic>
    </p:spTree>
    <p:extLst>
      <p:ext uri="{BB962C8B-B14F-4D97-AF65-F5344CB8AC3E}">
        <p14:creationId xmlns:p14="http://schemas.microsoft.com/office/powerpoint/2010/main" val="1950373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FE8092F8-FB2F-C4A3-8CB1-6D28669643D6}"/>
              </a:ext>
              <a:ext uri="{C183D7F6-B498-43B3-948B-1728B52AA6E4}">
                <adec:decorative xmlns:adec="http://schemas.microsoft.com/office/drawing/2017/decorative" val="1"/>
              </a:ext>
            </a:extLst>
          </p:cNvPr>
          <p:cNvGrpSpPr/>
          <p:nvPr/>
        </p:nvGrpSpPr>
        <p:grpSpPr>
          <a:xfrm>
            <a:off x="0" y="0"/>
            <a:ext cx="9173121" cy="6858000"/>
            <a:chOff x="0" y="0"/>
            <a:chExt cx="9173121" cy="6858000"/>
          </a:xfrm>
        </p:grpSpPr>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3121"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14"/>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sp>
        <p:nvSpPr>
          <p:cNvPr id="9" name="Title 1">
            <a:extLst>
              <a:ext uri="{FF2B5EF4-FFF2-40B4-BE49-F238E27FC236}">
                <a16:creationId xmlns:a16="http://schemas.microsoft.com/office/drawing/2014/main" id="{A88D9374-3C0C-664C-4C59-9FCFF6E41BC7}"/>
              </a:ext>
            </a:extLst>
          </p:cNvPr>
          <p:cNvSpPr txBox="1">
            <a:spLocks noGrp="1"/>
          </p:cNvSpPr>
          <p:nvPr>
            <p:ph type="title" idx="4294967295"/>
          </p:nvPr>
        </p:nvSpPr>
        <p:spPr>
          <a:xfrm>
            <a:off x="575556" y="58042"/>
            <a:ext cx="7992888" cy="1143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AU" sz="4000" b="0" i="0" u="none" strike="noStrike" kern="1200" cap="none" spc="0" normalizeH="0" baseline="0" noProof="0" dirty="0">
                <a:ln>
                  <a:noFill/>
                </a:ln>
                <a:solidFill>
                  <a:schemeClr val="accent6">
                    <a:lumMod val="50000"/>
                  </a:schemeClr>
                </a:solidFill>
                <a:effectLst/>
                <a:uLnTx/>
                <a:uFillTx/>
                <a:latin typeface="Calibri" panose="020F0502020204030204" pitchFamily="34" charset="0"/>
                <a:ea typeface="Calibri" panose="020F0502020204030204" pitchFamily="34" charset="0"/>
                <a:cs typeface="Calibri" panose="020F0502020204030204" pitchFamily="34" charset="0"/>
              </a:rPr>
              <a:t>Construct an expression</a:t>
            </a:r>
            <a:endParaRPr kumimoji="0" lang="en-AU" sz="4000" b="0" i="0" u="none" strike="noStrike" kern="1200" cap="none" spc="0" normalizeH="0" baseline="0" noProof="0" dirty="0">
              <a:ln>
                <a:noFill/>
              </a:ln>
              <a:solidFill>
                <a:schemeClr val="accent6">
                  <a:lumMod val="50000"/>
                </a:schemeClr>
              </a:solidFill>
              <a:effectLst/>
              <a:uLnTx/>
              <a:uFillTx/>
              <a:latin typeface="Calibri" panose="020F0502020204030204" pitchFamily="34" charset="0"/>
              <a:ea typeface="+mj-ea"/>
              <a:cs typeface="Calibri" panose="020F0502020204030204" pitchFamily="34" charset="0"/>
            </a:endParaRP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8"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sp>
        <p:nvSpPr>
          <p:cNvPr id="20" name="TextBox 19">
            <a:extLst>
              <a:ext uri="{FF2B5EF4-FFF2-40B4-BE49-F238E27FC236}">
                <a16:creationId xmlns:a16="http://schemas.microsoft.com/office/drawing/2014/main" id="{891E92BD-0EB1-FC0D-10BF-3731E2222B92}"/>
              </a:ext>
            </a:extLst>
          </p:cNvPr>
          <p:cNvSpPr txBox="1"/>
          <p:nvPr/>
        </p:nvSpPr>
        <p:spPr>
          <a:xfrm>
            <a:off x="936650" y="1343687"/>
            <a:ext cx="7631794" cy="2092881"/>
          </a:xfrm>
          <a:prstGeom prst="rect">
            <a:avLst/>
          </a:prstGeom>
          <a:noFill/>
        </p:spPr>
        <p:txBody>
          <a:bodyPr wrap="square" rtlCol="0">
            <a:spAutoFit/>
          </a:bodyPr>
          <a:lstStyle/>
          <a:p>
            <a:r>
              <a:rPr kumimoji="0" lang="en-AU" sz="2800" b="0" i="0" u="none" strike="noStrike" kern="1200" cap="none" spc="0" normalizeH="0" baseline="0" noProof="0" dirty="0">
                <a:ln>
                  <a:noFill/>
                </a:ln>
                <a:solidFill>
                  <a:schemeClr val="accent1">
                    <a:lumMod val="50000"/>
                  </a:schemeClr>
                </a:solidFill>
                <a:effectLst/>
                <a:uLnTx/>
                <a:uFillTx/>
                <a:latin typeface="Calibri" panose="020F0502020204030204" pitchFamily="34" charset="0"/>
                <a:ea typeface="Calibri" panose="020F0502020204030204" pitchFamily="34" charset="0"/>
                <a:cs typeface="Calibri" panose="020F0502020204030204" pitchFamily="34" charset="0"/>
              </a:rPr>
              <a:t>Mark gets $3 </a:t>
            </a:r>
            <a:r>
              <a:rPr kumimoji="0" lang="en-AU" sz="2800" b="1" i="0" u="none" strike="noStrike" kern="1200" cap="none" spc="0" normalizeH="0" baseline="0" noProof="0" dirty="0">
                <a:ln>
                  <a:noFill/>
                </a:ln>
                <a:solidFill>
                  <a:schemeClr val="accent1">
                    <a:lumMod val="50000"/>
                  </a:schemeClr>
                </a:solidFill>
                <a:effectLst/>
                <a:uLnTx/>
                <a:uFillTx/>
                <a:latin typeface="Calibri" panose="020F0502020204030204" pitchFamily="34" charset="0"/>
                <a:ea typeface="Calibri" panose="020F0502020204030204" pitchFamily="34" charset="0"/>
                <a:cs typeface="Calibri" panose="020F0502020204030204" pitchFamily="34" charset="0"/>
              </a:rPr>
              <a:t>less</a:t>
            </a:r>
            <a:r>
              <a:rPr kumimoji="0" lang="en-AU" sz="2800" b="0" i="0" u="none" strike="noStrike" kern="1200" cap="none" spc="0" normalizeH="0" baseline="0" noProof="0" dirty="0">
                <a:ln>
                  <a:noFill/>
                </a:ln>
                <a:solidFill>
                  <a:schemeClr val="accent1">
                    <a:lumMod val="50000"/>
                  </a:schemeClr>
                </a:solidFill>
                <a:effectLst/>
                <a:uLnTx/>
                <a:uFillTx/>
                <a:latin typeface="Calibri" panose="020F0502020204030204" pitchFamily="34" charset="0"/>
                <a:ea typeface="Calibri" panose="020F0502020204030204" pitchFamily="34" charset="0"/>
                <a:cs typeface="Calibri" panose="020F0502020204030204" pitchFamily="34" charset="0"/>
              </a:rPr>
              <a:t> pocket money a week than his older brother Sam.</a:t>
            </a:r>
            <a:br>
              <a:rPr kumimoji="0" lang="en-AU" sz="2800" b="0" i="0" u="none" strike="noStrike" kern="1200" cap="none" spc="0" normalizeH="0" baseline="0" noProof="0" dirty="0">
                <a:ln>
                  <a:noFill/>
                </a:ln>
                <a:solidFill>
                  <a:schemeClr val="accent1">
                    <a:lumMod val="50000"/>
                  </a:schemeClr>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AU" sz="2800" b="0" i="0" u="none" strike="noStrike" kern="1200" cap="none" spc="0" normalizeH="0" baseline="0" noProof="0" dirty="0">
                <a:ln>
                  <a:noFill/>
                </a:ln>
                <a:solidFill>
                  <a:schemeClr val="accent6">
                    <a:lumMod val="50000"/>
                  </a:schemeClr>
                </a:solidFill>
                <a:effectLst/>
                <a:uLnTx/>
                <a:uFillTx/>
                <a:latin typeface="Calibri" panose="020F0502020204030204" pitchFamily="34" charset="0"/>
                <a:ea typeface="Calibri" panose="020F0502020204030204" pitchFamily="34" charset="0"/>
                <a:cs typeface="Calibri" panose="020F0502020204030204" pitchFamily="34" charset="0"/>
              </a:rPr>
              <a:t>Construct an expression to show how much pocket money Mark gets.</a:t>
            </a:r>
            <a:r>
              <a:rPr kumimoji="0" lang="en-AU" sz="2800" b="0" i="0" u="none" strike="noStrike" kern="1200" cap="none" spc="0" normalizeH="0" baseline="0" noProof="0" dirty="0">
                <a:ln>
                  <a:noFill/>
                </a:ln>
                <a:solidFill>
                  <a:schemeClr val="accent6">
                    <a:lumMod val="50000"/>
                  </a:schemeClr>
                </a:solidFill>
                <a:effectLst/>
                <a:uLnTx/>
                <a:uFillTx/>
                <a:latin typeface="Calibri" panose="020F0502020204030204" pitchFamily="34" charset="0"/>
                <a:ea typeface="+mj-ea"/>
                <a:cs typeface="Calibri" panose="020F0502020204030204" pitchFamily="34" charset="0"/>
              </a:rPr>
              <a:t> </a:t>
            </a:r>
          </a:p>
          <a:p>
            <a:endParaRPr lang="en-GB" dirty="0"/>
          </a:p>
        </p:txBody>
      </p:sp>
      <p:sp>
        <p:nvSpPr>
          <p:cNvPr id="11" name="TextBox 10">
            <a:extLst>
              <a:ext uri="{FF2B5EF4-FFF2-40B4-BE49-F238E27FC236}">
                <a16:creationId xmlns:a16="http://schemas.microsoft.com/office/drawing/2014/main" id="{D4FE3147-FF6E-2E43-8AB5-AC692E195D63}"/>
              </a:ext>
            </a:extLst>
          </p:cNvPr>
          <p:cNvSpPr txBox="1"/>
          <p:nvPr/>
        </p:nvSpPr>
        <p:spPr>
          <a:xfrm>
            <a:off x="1326596" y="3761563"/>
            <a:ext cx="3620928" cy="461665"/>
          </a:xfrm>
          <a:prstGeom prst="rect">
            <a:avLst/>
          </a:prstGeom>
          <a:noFill/>
        </p:spPr>
        <p:txBody>
          <a:bodyPr wrap="none" lIns="0" tIns="0" rIns="0" bIns="0" rtlCol="0">
            <a:spAutoFit/>
          </a:bodyPr>
          <a:lstStyle/>
          <a:p>
            <a:r>
              <a:rPr lang="en-US" sz="3000" dirty="0"/>
              <a:t>Mark’s pocket money =</a:t>
            </a:r>
          </a:p>
        </p:txBody>
      </p:sp>
      <p:grpSp>
        <p:nvGrpSpPr>
          <p:cNvPr id="7" name="Group 6" descr="Empty cup marked Sam's pocket money and three red balls or counters next it. The red counters indicate the operator minus symbol.">
            <a:extLst>
              <a:ext uri="{FF2B5EF4-FFF2-40B4-BE49-F238E27FC236}">
                <a16:creationId xmlns:a16="http://schemas.microsoft.com/office/drawing/2014/main" id="{AFFACE29-A1BF-8D40-157E-D4D30C296D83}"/>
              </a:ext>
            </a:extLst>
          </p:cNvPr>
          <p:cNvGrpSpPr/>
          <p:nvPr/>
        </p:nvGrpSpPr>
        <p:grpSpPr>
          <a:xfrm>
            <a:off x="5113936" y="2948392"/>
            <a:ext cx="2060676" cy="1831474"/>
            <a:chOff x="5775242" y="2403259"/>
            <a:chExt cx="2060676" cy="1831474"/>
          </a:xfrm>
        </p:grpSpPr>
        <p:pic>
          <p:nvPicPr>
            <p:cNvPr id="3" name="Picture 2">
              <a:extLst>
                <a:ext uri="{FF2B5EF4-FFF2-40B4-BE49-F238E27FC236}">
                  <a16:creationId xmlns:a16="http://schemas.microsoft.com/office/drawing/2014/main" id="{0010F04E-1457-3DBB-14B9-440B02AA0F0E}"/>
                </a:ext>
              </a:extLst>
            </p:cNvPr>
            <p:cNvPicPr>
              <a:picLocks noChangeAspect="1"/>
            </p:cNvPicPr>
            <p:nvPr/>
          </p:nvPicPr>
          <p:blipFill>
            <a:blip r:embed="rId9"/>
            <a:stretch>
              <a:fillRect/>
            </a:stretch>
          </p:blipFill>
          <p:spPr>
            <a:xfrm>
              <a:off x="5775242" y="2403259"/>
              <a:ext cx="1253530" cy="1831474"/>
            </a:xfrm>
            <a:prstGeom prst="rect">
              <a:avLst/>
            </a:prstGeom>
          </p:spPr>
        </p:pic>
        <p:sp>
          <p:nvSpPr>
            <p:cNvPr id="4" name="Oval 3">
              <a:extLst>
                <a:ext uri="{FF2B5EF4-FFF2-40B4-BE49-F238E27FC236}">
                  <a16:creationId xmlns:a16="http://schemas.microsoft.com/office/drawing/2014/main" id="{F1E4E8A3-56FD-098C-8714-47F8B7B7DD9D}"/>
                </a:ext>
              </a:extLst>
            </p:cNvPr>
            <p:cNvSpPr/>
            <p:nvPr/>
          </p:nvSpPr>
          <p:spPr>
            <a:xfrm>
              <a:off x="7469270" y="3493487"/>
              <a:ext cx="366648" cy="383039"/>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AU"/>
            </a:p>
          </p:txBody>
        </p:sp>
        <p:sp>
          <p:nvSpPr>
            <p:cNvPr id="5" name="Oval 4">
              <a:extLst>
                <a:ext uri="{FF2B5EF4-FFF2-40B4-BE49-F238E27FC236}">
                  <a16:creationId xmlns:a16="http://schemas.microsoft.com/office/drawing/2014/main" id="{6999B2BE-43CE-355A-13E8-635A7A02B7BD}"/>
                </a:ext>
              </a:extLst>
            </p:cNvPr>
            <p:cNvSpPr/>
            <p:nvPr/>
          </p:nvSpPr>
          <p:spPr>
            <a:xfrm>
              <a:off x="7219592" y="3238893"/>
              <a:ext cx="366648" cy="383039"/>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AU"/>
            </a:p>
          </p:txBody>
        </p:sp>
        <p:sp>
          <p:nvSpPr>
            <p:cNvPr id="6" name="Oval 5">
              <a:extLst>
                <a:ext uri="{FF2B5EF4-FFF2-40B4-BE49-F238E27FC236}">
                  <a16:creationId xmlns:a16="http://schemas.microsoft.com/office/drawing/2014/main" id="{BA786EA5-49AB-6BDA-8839-1AF4F1F27718}"/>
                </a:ext>
              </a:extLst>
            </p:cNvPr>
            <p:cNvSpPr/>
            <p:nvPr/>
          </p:nvSpPr>
          <p:spPr>
            <a:xfrm>
              <a:off x="7450756" y="2935957"/>
              <a:ext cx="366648" cy="383039"/>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AU"/>
            </a:p>
          </p:txBody>
        </p:sp>
        <p:sp>
          <p:nvSpPr>
            <p:cNvPr id="18" name="TextBox 17">
              <a:extLst>
                <a:ext uri="{FF2B5EF4-FFF2-40B4-BE49-F238E27FC236}">
                  <a16:creationId xmlns:a16="http://schemas.microsoft.com/office/drawing/2014/main" id="{FBE36F0C-2600-CA4B-B448-0DCABAC44AD0}"/>
                </a:ext>
              </a:extLst>
            </p:cNvPr>
            <p:cNvSpPr txBox="1"/>
            <p:nvPr/>
          </p:nvSpPr>
          <p:spPr>
            <a:xfrm>
              <a:off x="6042521" y="3015261"/>
              <a:ext cx="1103235" cy="923330"/>
            </a:xfrm>
            <a:prstGeom prst="rect">
              <a:avLst/>
            </a:prstGeom>
            <a:noFill/>
          </p:spPr>
          <p:txBody>
            <a:bodyPr wrap="square">
              <a:spAutoFit/>
            </a:bodyPr>
            <a:lstStyle/>
            <a:p>
              <a:r>
                <a:rPr lang="en-US" sz="1800" dirty="0"/>
                <a:t> </a:t>
              </a:r>
              <a:r>
                <a:rPr lang="en-US" sz="1800" dirty="0">
                  <a:latin typeface="Bahnschrift Condensed" panose="020B0502040204020203" pitchFamily="34" charset="0"/>
                </a:rPr>
                <a:t>Sam’s pocket money</a:t>
              </a:r>
              <a:endParaRPr lang="en-US" dirty="0">
                <a:latin typeface="Bahnschrift Condensed" panose="020B0502040204020203" pitchFamily="34" charset="0"/>
              </a:endParaRPr>
            </a:p>
          </p:txBody>
        </p:sp>
      </p:gr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0CD09564-AFD4-794F-88C0-AE558FE3B6F9}"/>
                  </a:ext>
                </a:extLst>
              </p:cNvPr>
              <p:cNvSpPr txBox="1"/>
              <p:nvPr/>
            </p:nvSpPr>
            <p:spPr>
              <a:xfrm>
                <a:off x="3421053" y="5127575"/>
                <a:ext cx="1805814" cy="46166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AU" sz="3000" b="0" i="1" smtClean="0">
                          <a:latin typeface="Cambria Math" panose="02040503050406030204" pitchFamily="18" charset="0"/>
                        </a:rPr>
                        <m:t>𝑀</m:t>
                      </m:r>
                      <m:r>
                        <a:rPr lang="en-AU" sz="3000" b="0" i="1" smtClean="0">
                          <a:latin typeface="Cambria Math" panose="02040503050406030204" pitchFamily="18" charset="0"/>
                        </a:rPr>
                        <m:t>=</m:t>
                      </m:r>
                      <m:r>
                        <a:rPr lang="en-AU" sz="3000" b="0" i="1" smtClean="0">
                          <a:latin typeface="Cambria Math" panose="02040503050406030204" pitchFamily="18" charset="0"/>
                        </a:rPr>
                        <m:t>𝑆</m:t>
                      </m:r>
                      <m:r>
                        <a:rPr lang="en-AU" sz="3000" b="0" i="1" smtClean="0">
                          <a:latin typeface="Cambria Math" panose="02040503050406030204" pitchFamily="18" charset="0"/>
                        </a:rPr>
                        <m:t>−3</m:t>
                      </m:r>
                    </m:oMath>
                  </m:oMathPara>
                </a14:m>
                <a:endParaRPr lang="en-US" sz="3000" dirty="0"/>
              </a:p>
            </p:txBody>
          </p:sp>
        </mc:Choice>
        <mc:Fallback xmlns="">
          <p:sp>
            <p:nvSpPr>
              <p:cNvPr id="10" name="TextBox 9">
                <a:extLst>
                  <a:ext uri="{FF2B5EF4-FFF2-40B4-BE49-F238E27FC236}">
                    <a16:creationId xmlns:a16="http://schemas.microsoft.com/office/drawing/2014/main" id="{0CD09564-AFD4-794F-88C0-AE558FE3B6F9}"/>
                  </a:ext>
                </a:extLst>
              </p:cNvPr>
              <p:cNvSpPr txBox="1">
                <a:spLocks noRot="1" noChangeAspect="1" noMove="1" noResize="1" noEditPoints="1" noAdjustHandles="1" noChangeArrowheads="1" noChangeShapeType="1" noTextEdit="1"/>
              </p:cNvSpPr>
              <p:nvPr/>
            </p:nvSpPr>
            <p:spPr>
              <a:xfrm>
                <a:off x="3421053" y="5127575"/>
                <a:ext cx="1805814" cy="461665"/>
              </a:xfrm>
              <a:prstGeom prst="rect">
                <a:avLst/>
              </a:prstGeom>
              <a:blipFill>
                <a:blip r:embed="rId10"/>
                <a:stretch>
                  <a:fillRect/>
                </a:stretch>
              </a:blipFill>
            </p:spPr>
            <p:txBody>
              <a:bodyPr/>
              <a:lstStyle/>
              <a:p>
                <a:r>
                  <a:rPr lang="en-GB">
                    <a:noFill/>
                  </a:rPr>
                  <a:t> </a:t>
                </a:r>
              </a:p>
            </p:txBody>
          </p:sp>
        </mc:Fallback>
      </mc:AlternateContent>
      <p:pic>
        <p:nvPicPr>
          <p:cNvPr id="12" name="Picture 11">
            <a:extLst>
              <a:ext uri="{FF2B5EF4-FFF2-40B4-BE49-F238E27FC236}">
                <a16:creationId xmlns:a16="http://schemas.microsoft.com/office/drawing/2014/main" id="{95B4F19B-A905-6140-1A06-55DE00FA69C4}"/>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687387" y="6620692"/>
            <a:ext cx="559435" cy="198755"/>
          </a:xfrm>
          <a:prstGeom prst="rect">
            <a:avLst/>
          </a:prstGeom>
        </p:spPr>
      </p:pic>
      <p:sp>
        <p:nvSpPr>
          <p:cNvPr id="19" name="Text Box 2">
            <a:extLst>
              <a:ext uri="{FF2B5EF4-FFF2-40B4-BE49-F238E27FC236}">
                <a16:creationId xmlns:a16="http://schemas.microsoft.com/office/drawing/2014/main" id="{2409A7BA-7AF9-DDA2-A958-0DDF93B30970}"/>
              </a:ext>
            </a:extLst>
          </p:cNvPr>
          <p:cNvSpPr txBox="1"/>
          <p:nvPr/>
        </p:nvSpPr>
        <p:spPr>
          <a:xfrm>
            <a:off x="-540568" y="6595292"/>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a:solidFill>
                  <a:srgbClr val="595959"/>
                </a:solidFill>
                <a:effectLst/>
                <a:ea typeface="DengXian" panose="02010600030101010101" pitchFamily="2" charset="-122"/>
                <a:cs typeface="Calibri Light" panose="020F0302020204030204" pitchFamily="34" charset="0"/>
              </a:rPr>
              <a:t> </a:t>
            </a:r>
          </a:p>
        </p:txBody>
      </p:sp>
      <p:pic>
        <p:nvPicPr>
          <p:cNvPr id="2" name="Picture 1">
            <a:hlinkClick r:id="rId12"/>
            <a:extLst>
              <a:ext uri="{FF2B5EF4-FFF2-40B4-BE49-F238E27FC236}">
                <a16:creationId xmlns:a16="http://schemas.microsoft.com/office/drawing/2014/main" id="{8E3BC14E-38B4-EE04-F4A1-3782BEB80380}"/>
              </a:ext>
              <a:ext uri="{C183D7F6-B498-43B3-948B-1728B52AA6E4}">
                <adec:decorative xmlns:adec="http://schemas.microsoft.com/office/drawing/2017/decorative" val="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814" y="188630"/>
            <a:ext cx="1409307" cy="830062"/>
          </a:xfrm>
          <a:prstGeom prst="rect">
            <a:avLst/>
          </a:prstGeom>
        </p:spPr>
      </p:pic>
    </p:spTree>
    <p:extLst>
      <p:ext uri="{BB962C8B-B14F-4D97-AF65-F5344CB8AC3E}">
        <p14:creationId xmlns:p14="http://schemas.microsoft.com/office/powerpoint/2010/main" val="3517927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E824A9E0-364B-0DC9-925A-2717292EBFB9}"/>
              </a:ext>
              <a:ext uri="{C183D7F6-B498-43B3-948B-1728B52AA6E4}">
                <adec:decorative xmlns:adec="http://schemas.microsoft.com/office/drawing/2017/decorative" val="1"/>
              </a:ext>
            </a:extLst>
          </p:cNvPr>
          <p:cNvGrpSpPr/>
          <p:nvPr/>
        </p:nvGrpSpPr>
        <p:grpSpPr>
          <a:xfrm>
            <a:off x="0" y="5818"/>
            <a:ext cx="9173121" cy="6858000"/>
            <a:chOff x="0" y="5818"/>
            <a:chExt cx="9173121" cy="6858000"/>
          </a:xfrm>
        </p:grpSpPr>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18"/>
              <a:ext cx="9173121"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14"/>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sp>
        <p:nvSpPr>
          <p:cNvPr id="2" name="Title 1"/>
          <p:cNvSpPr>
            <a:spLocks/>
          </p:cNvSpPr>
          <p:nvPr/>
        </p:nvSpPr>
        <p:spPr>
          <a:xfrm>
            <a:off x="382089" y="1599461"/>
            <a:ext cx="7920880" cy="1143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AU" sz="3000" b="0" i="0" u="none" strike="noStrike" kern="1200" cap="none" spc="0" normalizeH="0" baseline="0" noProof="0" dirty="0">
                <a:ln>
                  <a:noFill/>
                </a:ln>
                <a:solidFill>
                  <a:schemeClr val="accent1">
                    <a:lumMod val="50000"/>
                  </a:schemeClr>
                </a:solidFill>
                <a:effectLst/>
                <a:uLnTx/>
                <a:uFillTx/>
                <a:latin typeface="Calibri" panose="020F0502020204030204" pitchFamily="34" charset="0"/>
                <a:ea typeface="Calibri" panose="020F0502020204030204" pitchFamily="34" charset="0"/>
                <a:cs typeface="Calibri" panose="020F0502020204030204" pitchFamily="34" charset="0"/>
              </a:rPr>
              <a:t>Mark gets $3 </a:t>
            </a:r>
            <a:r>
              <a:rPr kumimoji="0" lang="en-AU" sz="3000" b="1" i="0" u="none" strike="noStrike" kern="1200" cap="none" spc="0" normalizeH="0" baseline="0" noProof="0" dirty="0">
                <a:ln>
                  <a:noFill/>
                </a:ln>
                <a:solidFill>
                  <a:schemeClr val="accent1">
                    <a:lumMod val="50000"/>
                  </a:schemeClr>
                </a:solidFill>
                <a:effectLst/>
                <a:uLnTx/>
                <a:uFillTx/>
                <a:latin typeface="Calibri" panose="020F0502020204030204" pitchFamily="34" charset="0"/>
                <a:ea typeface="Calibri" panose="020F0502020204030204" pitchFamily="34" charset="0"/>
                <a:cs typeface="Calibri" panose="020F0502020204030204" pitchFamily="34" charset="0"/>
              </a:rPr>
              <a:t>less</a:t>
            </a:r>
            <a:r>
              <a:rPr kumimoji="0" lang="en-AU" sz="3000" b="0" i="0" u="none" strike="noStrike" kern="1200" cap="none" spc="0" normalizeH="0" baseline="0" noProof="0" dirty="0">
                <a:ln>
                  <a:noFill/>
                </a:ln>
                <a:solidFill>
                  <a:schemeClr val="accent1">
                    <a:lumMod val="50000"/>
                  </a:schemeClr>
                </a:solidFill>
                <a:effectLst/>
                <a:uLnTx/>
                <a:uFillTx/>
                <a:latin typeface="Calibri" panose="020F0502020204030204" pitchFamily="34" charset="0"/>
                <a:ea typeface="Calibri" panose="020F0502020204030204" pitchFamily="34" charset="0"/>
                <a:cs typeface="Calibri" panose="020F0502020204030204" pitchFamily="34" charset="0"/>
              </a:rPr>
              <a:t> pocket money a week than his older brother Sam.</a:t>
            </a:r>
            <a:br>
              <a:rPr kumimoji="0" lang="en-AU" sz="3000" b="0" i="0" u="none" strike="noStrike" kern="1200" cap="none" spc="0" normalizeH="0" baseline="0" noProof="0" dirty="0">
                <a:ln>
                  <a:noFill/>
                </a:ln>
                <a:solidFill>
                  <a:schemeClr val="accent1">
                    <a:lumMod val="50000"/>
                  </a:schemeClr>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AU" sz="3000" b="0" i="0" u="none" strike="noStrike" kern="1200" cap="none" spc="0" normalizeH="0" baseline="0" noProof="0" dirty="0">
                <a:ln>
                  <a:noFill/>
                </a:ln>
                <a:solidFill>
                  <a:schemeClr val="accent1">
                    <a:lumMod val="50000"/>
                  </a:schemeClr>
                </a:solidFill>
                <a:effectLst/>
                <a:uLnTx/>
                <a:uFillTx/>
                <a:latin typeface="Calibri" panose="020F0502020204030204" pitchFamily="34" charset="0"/>
                <a:ea typeface="Calibri" panose="020F0502020204030204" pitchFamily="34" charset="0"/>
                <a:cs typeface="Calibri" panose="020F0502020204030204" pitchFamily="34" charset="0"/>
              </a:rPr>
              <a:t>Sam </a:t>
            </a:r>
            <a:r>
              <a:rPr kumimoji="0" lang="en-AU" sz="3000" b="1" i="0" u="none" strike="noStrike" kern="1200" cap="none" spc="0" normalizeH="0" baseline="0" noProof="0" dirty="0">
                <a:ln>
                  <a:noFill/>
                </a:ln>
                <a:solidFill>
                  <a:schemeClr val="accent1">
                    <a:lumMod val="50000"/>
                  </a:schemeClr>
                </a:solidFill>
                <a:effectLst/>
                <a:uLnTx/>
                <a:uFillTx/>
                <a:latin typeface="Calibri" panose="020F0502020204030204" pitchFamily="34" charset="0"/>
                <a:ea typeface="Calibri" panose="020F0502020204030204" pitchFamily="34" charset="0"/>
                <a:cs typeface="Calibri" panose="020F0502020204030204" pitchFamily="34" charset="0"/>
              </a:rPr>
              <a:t>gets </a:t>
            </a:r>
            <a:r>
              <a:rPr kumimoji="0" lang="en-AU" sz="3000" b="0" i="0" u="none" strike="noStrike" kern="1200" cap="none" spc="0" normalizeH="0" baseline="0" noProof="0" dirty="0">
                <a:ln>
                  <a:noFill/>
                </a:ln>
                <a:solidFill>
                  <a:schemeClr val="accent1">
                    <a:lumMod val="50000"/>
                  </a:schemeClr>
                </a:solidFill>
                <a:effectLst/>
                <a:uLnTx/>
                <a:uFillTx/>
                <a:latin typeface="Calibri" panose="020F0502020204030204" pitchFamily="34" charset="0"/>
                <a:ea typeface="Calibri" panose="020F0502020204030204" pitchFamily="34" charset="0"/>
                <a:cs typeface="Calibri" panose="020F0502020204030204" pitchFamily="34" charset="0"/>
              </a:rPr>
              <a:t>$5 each week. </a:t>
            </a:r>
            <a:br>
              <a:rPr kumimoji="0" lang="en-AU" sz="3000" b="0" i="0" u="none" strike="noStrike" kern="1200" cap="none" spc="0" normalizeH="0" baseline="0" noProof="0" dirty="0">
                <a:ln>
                  <a:noFill/>
                </a:ln>
                <a:solidFill>
                  <a:schemeClr val="accent1">
                    <a:lumMod val="50000"/>
                  </a:schemeClr>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AU" sz="3000" b="0" i="0" u="none" strike="noStrike" kern="1200" cap="none" spc="0" normalizeH="0" baseline="0" noProof="0" dirty="0">
                <a:ln>
                  <a:noFill/>
                </a:ln>
                <a:solidFill>
                  <a:schemeClr val="accent6">
                    <a:lumMod val="50000"/>
                  </a:schemeClr>
                </a:solidFill>
                <a:effectLst/>
                <a:uLnTx/>
                <a:uFillTx/>
                <a:latin typeface="Calibri" panose="020F0502020204030204" pitchFamily="34" charset="0"/>
                <a:ea typeface="Calibri" panose="020F0502020204030204" pitchFamily="34" charset="0"/>
                <a:cs typeface="Calibri" panose="020F0502020204030204" pitchFamily="34" charset="0"/>
              </a:rPr>
              <a:t>How much does Mark get? </a:t>
            </a:r>
            <a:r>
              <a:rPr kumimoji="0" lang="en-AU" sz="3000" b="0" i="0" u="none" strike="noStrike" kern="1200" cap="none" spc="0" normalizeH="0" baseline="0" noProof="0" dirty="0">
                <a:ln>
                  <a:noFill/>
                </a:ln>
                <a:solidFill>
                  <a:schemeClr val="accent6">
                    <a:lumMod val="50000"/>
                  </a:schemeClr>
                </a:solidFill>
                <a:effectLst/>
                <a:uLnTx/>
                <a:uFillTx/>
                <a:latin typeface="Calibri" panose="020F0502020204030204" pitchFamily="34" charset="0"/>
                <a:ea typeface="+mj-ea"/>
                <a:cs typeface="Calibri" panose="020F0502020204030204" pitchFamily="34" charset="0"/>
              </a:rPr>
              <a:t> </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8"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0CD09564-AFD4-794F-88C0-AE558FE3B6F9}"/>
                  </a:ext>
                </a:extLst>
              </p:cNvPr>
              <p:cNvSpPr txBox="1"/>
              <p:nvPr/>
            </p:nvSpPr>
            <p:spPr>
              <a:xfrm>
                <a:off x="1877671" y="4711762"/>
                <a:ext cx="1805814" cy="46166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AU" sz="3000" b="0" i="1" smtClean="0">
                          <a:latin typeface="Cambria Math" panose="02040503050406030204" pitchFamily="18" charset="0"/>
                        </a:rPr>
                        <m:t>𝑀</m:t>
                      </m:r>
                      <m:r>
                        <a:rPr lang="en-AU" sz="3000" b="0" i="1" smtClean="0">
                          <a:latin typeface="Cambria Math" panose="02040503050406030204" pitchFamily="18" charset="0"/>
                        </a:rPr>
                        <m:t>=5−3</m:t>
                      </m:r>
                    </m:oMath>
                  </m:oMathPara>
                </a14:m>
                <a:endParaRPr lang="en-US" sz="3000" dirty="0"/>
              </a:p>
            </p:txBody>
          </p:sp>
        </mc:Choice>
        <mc:Fallback xmlns="">
          <p:sp>
            <p:nvSpPr>
              <p:cNvPr id="10" name="TextBox 9">
                <a:extLst>
                  <a:ext uri="{FF2B5EF4-FFF2-40B4-BE49-F238E27FC236}">
                    <a16:creationId xmlns:a16="http://schemas.microsoft.com/office/drawing/2014/main" id="{0CD09564-AFD4-794F-88C0-AE558FE3B6F9}"/>
                  </a:ext>
                </a:extLst>
              </p:cNvPr>
              <p:cNvSpPr txBox="1">
                <a:spLocks noRot="1" noChangeAspect="1" noMove="1" noResize="1" noEditPoints="1" noAdjustHandles="1" noChangeArrowheads="1" noChangeShapeType="1" noTextEdit="1"/>
              </p:cNvSpPr>
              <p:nvPr/>
            </p:nvSpPr>
            <p:spPr>
              <a:xfrm>
                <a:off x="1877671" y="4711762"/>
                <a:ext cx="1805814" cy="461665"/>
              </a:xfrm>
              <a:prstGeom prst="rect">
                <a:avLst/>
              </a:prstGeom>
              <a:blipFill>
                <a:blip r:embed="rId9"/>
                <a:stretch>
                  <a:fillRect/>
                </a:stretch>
              </a:blipFill>
            </p:spPr>
            <p:txBody>
              <a:bodyPr/>
              <a:lstStyle/>
              <a:p>
                <a:r>
                  <a:rPr lang="en-AU">
                    <a:noFill/>
                  </a:rPr>
                  <a:t> </a:t>
                </a:r>
              </a:p>
            </p:txBody>
          </p:sp>
        </mc:Fallback>
      </mc:AlternateContent>
      <p:sp>
        <p:nvSpPr>
          <p:cNvPr id="11" name="TextBox 10">
            <a:extLst>
              <a:ext uri="{FF2B5EF4-FFF2-40B4-BE49-F238E27FC236}">
                <a16:creationId xmlns:a16="http://schemas.microsoft.com/office/drawing/2014/main" id="{D4FE3147-FF6E-2E43-8AB5-AC692E195D63}"/>
              </a:ext>
            </a:extLst>
          </p:cNvPr>
          <p:cNvSpPr txBox="1"/>
          <p:nvPr/>
        </p:nvSpPr>
        <p:spPr>
          <a:xfrm>
            <a:off x="434021" y="3519765"/>
            <a:ext cx="3620928" cy="461665"/>
          </a:xfrm>
          <a:prstGeom prst="rect">
            <a:avLst/>
          </a:prstGeom>
          <a:noFill/>
        </p:spPr>
        <p:txBody>
          <a:bodyPr wrap="none" lIns="0" tIns="0" rIns="0" bIns="0" rtlCol="0">
            <a:spAutoFit/>
          </a:bodyPr>
          <a:lstStyle/>
          <a:p>
            <a:r>
              <a:rPr lang="en-US" sz="3000" dirty="0"/>
              <a:t>Mark’s pocket money =</a:t>
            </a:r>
          </a:p>
        </p:txBody>
      </p:sp>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DD058837-EC43-1E42-8E8A-B8DE301C662C}"/>
                  </a:ext>
                </a:extLst>
              </p:cNvPr>
              <p:cNvSpPr txBox="1"/>
              <p:nvPr/>
            </p:nvSpPr>
            <p:spPr>
              <a:xfrm>
                <a:off x="1877671" y="5210156"/>
                <a:ext cx="1136850" cy="46166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AU" sz="3000" b="0" i="1" smtClean="0">
                          <a:latin typeface="Cambria Math" panose="02040503050406030204" pitchFamily="18" charset="0"/>
                        </a:rPr>
                        <m:t>𝑀</m:t>
                      </m:r>
                      <m:r>
                        <a:rPr lang="en-AU" sz="3000" b="0" i="1" smtClean="0">
                          <a:latin typeface="Cambria Math" panose="02040503050406030204" pitchFamily="18" charset="0"/>
                        </a:rPr>
                        <m:t>=2</m:t>
                      </m:r>
                    </m:oMath>
                  </m:oMathPara>
                </a14:m>
                <a:endParaRPr lang="en-US" sz="3000" dirty="0"/>
              </a:p>
            </p:txBody>
          </p:sp>
        </mc:Choice>
        <mc:Fallback xmlns="">
          <p:sp>
            <p:nvSpPr>
              <p:cNvPr id="27" name="TextBox 26">
                <a:extLst>
                  <a:ext uri="{FF2B5EF4-FFF2-40B4-BE49-F238E27FC236}">
                    <a16:creationId xmlns:a16="http://schemas.microsoft.com/office/drawing/2014/main" id="{DD058837-EC43-1E42-8E8A-B8DE301C662C}"/>
                  </a:ext>
                </a:extLst>
              </p:cNvPr>
              <p:cNvSpPr txBox="1">
                <a:spLocks noRot="1" noChangeAspect="1" noMove="1" noResize="1" noEditPoints="1" noAdjustHandles="1" noChangeArrowheads="1" noChangeShapeType="1" noTextEdit="1"/>
              </p:cNvSpPr>
              <p:nvPr/>
            </p:nvSpPr>
            <p:spPr>
              <a:xfrm>
                <a:off x="1877671" y="5210156"/>
                <a:ext cx="1136850" cy="461665"/>
              </a:xfrm>
              <a:prstGeom prst="rect">
                <a:avLst/>
              </a:prstGeom>
              <a:blipFill>
                <a:blip r:embed="rId10"/>
                <a:stretch>
                  <a:fillRect/>
                </a:stretch>
              </a:blipFill>
            </p:spPr>
            <p:txBody>
              <a:bodyPr/>
              <a:lstStyle/>
              <a:p>
                <a:r>
                  <a:rPr lang="en-AU">
                    <a:noFill/>
                  </a:rPr>
                  <a:t> </a:t>
                </a:r>
              </a:p>
            </p:txBody>
          </p:sp>
        </mc:Fallback>
      </mc:AlternateContent>
      <p:sp>
        <p:nvSpPr>
          <p:cNvPr id="28" name="TextBox 27">
            <a:extLst>
              <a:ext uri="{FF2B5EF4-FFF2-40B4-BE49-F238E27FC236}">
                <a16:creationId xmlns:a16="http://schemas.microsoft.com/office/drawing/2014/main" id="{6BD093CA-D924-2A43-83E1-6691A7FBC589}"/>
              </a:ext>
            </a:extLst>
          </p:cNvPr>
          <p:cNvSpPr txBox="1"/>
          <p:nvPr/>
        </p:nvSpPr>
        <p:spPr>
          <a:xfrm>
            <a:off x="4572000" y="4936810"/>
            <a:ext cx="4743450" cy="553998"/>
          </a:xfrm>
          <a:prstGeom prst="rect">
            <a:avLst/>
          </a:prstGeom>
          <a:noFill/>
        </p:spPr>
        <p:txBody>
          <a:bodyPr wrap="square">
            <a:spAutoFit/>
          </a:bodyPr>
          <a:lstStyle/>
          <a:p>
            <a:r>
              <a:rPr lang="en-US" sz="3000" dirty="0">
                <a:solidFill>
                  <a:schemeClr val="accent6">
                    <a:lumMod val="50000"/>
                  </a:schemeClr>
                </a:solidFill>
              </a:rPr>
              <a:t>Mark gets $2!</a:t>
            </a:r>
          </a:p>
        </p:txBody>
      </p:sp>
      <mc:AlternateContent xmlns:mc="http://schemas.openxmlformats.org/markup-compatibility/2006" xmlns:a14="http://schemas.microsoft.com/office/drawing/2010/main">
        <mc:Choice Requires="a14">
          <p:sp>
            <p:nvSpPr>
              <p:cNvPr id="29" name="TextBox 28">
                <a:extLst>
                  <a:ext uri="{FF2B5EF4-FFF2-40B4-BE49-F238E27FC236}">
                    <a16:creationId xmlns:a16="http://schemas.microsoft.com/office/drawing/2014/main" id="{7F2C0487-45FC-4C48-A8C0-F6261FF08F27}"/>
                  </a:ext>
                </a:extLst>
              </p:cNvPr>
              <p:cNvSpPr txBox="1"/>
              <p:nvPr/>
            </p:nvSpPr>
            <p:spPr>
              <a:xfrm>
                <a:off x="1877671" y="4210292"/>
                <a:ext cx="1805814" cy="46166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AU" sz="3000" b="0" i="1" smtClean="0">
                          <a:latin typeface="Cambria Math" panose="02040503050406030204" pitchFamily="18" charset="0"/>
                        </a:rPr>
                        <m:t>𝑀</m:t>
                      </m:r>
                      <m:r>
                        <a:rPr lang="en-AU" sz="3000" b="0" i="1" smtClean="0">
                          <a:latin typeface="Cambria Math" panose="02040503050406030204" pitchFamily="18" charset="0"/>
                        </a:rPr>
                        <m:t>=</m:t>
                      </m:r>
                      <m:r>
                        <a:rPr lang="en-AU" sz="3000" b="0" i="1" smtClean="0">
                          <a:latin typeface="Cambria Math" panose="02040503050406030204" pitchFamily="18" charset="0"/>
                        </a:rPr>
                        <m:t>𝑆</m:t>
                      </m:r>
                      <m:r>
                        <a:rPr lang="en-AU" sz="3000" b="0" i="1" smtClean="0">
                          <a:latin typeface="Cambria Math" panose="02040503050406030204" pitchFamily="18" charset="0"/>
                        </a:rPr>
                        <m:t>−3</m:t>
                      </m:r>
                    </m:oMath>
                  </m:oMathPara>
                </a14:m>
                <a:endParaRPr lang="en-US" sz="3000" dirty="0"/>
              </a:p>
            </p:txBody>
          </p:sp>
        </mc:Choice>
        <mc:Fallback xmlns="">
          <p:sp>
            <p:nvSpPr>
              <p:cNvPr id="29" name="TextBox 28">
                <a:extLst>
                  <a:ext uri="{FF2B5EF4-FFF2-40B4-BE49-F238E27FC236}">
                    <a16:creationId xmlns:a16="http://schemas.microsoft.com/office/drawing/2014/main" id="{7F2C0487-45FC-4C48-A8C0-F6261FF08F27}"/>
                  </a:ext>
                </a:extLst>
              </p:cNvPr>
              <p:cNvSpPr txBox="1">
                <a:spLocks noRot="1" noChangeAspect="1" noMove="1" noResize="1" noEditPoints="1" noAdjustHandles="1" noChangeArrowheads="1" noChangeShapeType="1" noTextEdit="1"/>
              </p:cNvSpPr>
              <p:nvPr/>
            </p:nvSpPr>
            <p:spPr>
              <a:xfrm>
                <a:off x="1877671" y="4210292"/>
                <a:ext cx="1805814" cy="461665"/>
              </a:xfrm>
              <a:prstGeom prst="rect">
                <a:avLst/>
              </a:prstGeom>
              <a:blipFill>
                <a:blip r:embed="rId11"/>
                <a:stretch>
                  <a:fillRect/>
                </a:stretch>
              </a:blipFill>
            </p:spPr>
            <p:txBody>
              <a:bodyPr/>
              <a:lstStyle/>
              <a:p>
                <a:r>
                  <a:rPr lang="en-AU">
                    <a:noFill/>
                  </a:rPr>
                  <a:t> </a:t>
                </a:r>
              </a:p>
            </p:txBody>
          </p:sp>
        </mc:Fallback>
      </mc:AlternateContent>
      <p:grpSp>
        <p:nvGrpSpPr>
          <p:cNvPr id="3" name="Group 2" descr="Cup named Sam's pocket money and three red counters sit beside the cup. ">
            <a:extLst>
              <a:ext uri="{FF2B5EF4-FFF2-40B4-BE49-F238E27FC236}">
                <a16:creationId xmlns:a16="http://schemas.microsoft.com/office/drawing/2014/main" id="{7D28D5B3-BC01-D88A-8236-39C492D1F3D9}"/>
              </a:ext>
            </a:extLst>
          </p:cNvPr>
          <p:cNvGrpSpPr/>
          <p:nvPr/>
        </p:nvGrpSpPr>
        <p:grpSpPr>
          <a:xfrm>
            <a:off x="4979117" y="3194355"/>
            <a:ext cx="2060676" cy="1831474"/>
            <a:chOff x="5775242" y="2403259"/>
            <a:chExt cx="2060676" cy="1831474"/>
          </a:xfrm>
        </p:grpSpPr>
        <p:pic>
          <p:nvPicPr>
            <p:cNvPr id="4" name="Picture 3">
              <a:extLst>
                <a:ext uri="{FF2B5EF4-FFF2-40B4-BE49-F238E27FC236}">
                  <a16:creationId xmlns:a16="http://schemas.microsoft.com/office/drawing/2014/main" id="{115F9509-F4B2-3BF8-F634-A9EB327D160E}"/>
                </a:ext>
              </a:extLst>
            </p:cNvPr>
            <p:cNvPicPr>
              <a:picLocks noChangeAspect="1"/>
            </p:cNvPicPr>
            <p:nvPr/>
          </p:nvPicPr>
          <p:blipFill>
            <a:blip r:embed="rId12"/>
            <a:stretch>
              <a:fillRect/>
            </a:stretch>
          </p:blipFill>
          <p:spPr>
            <a:xfrm>
              <a:off x="5775242" y="2403259"/>
              <a:ext cx="1253530" cy="1831474"/>
            </a:xfrm>
            <a:prstGeom prst="rect">
              <a:avLst/>
            </a:prstGeom>
          </p:spPr>
        </p:pic>
        <p:sp>
          <p:nvSpPr>
            <p:cNvPr id="5" name="Oval 4">
              <a:extLst>
                <a:ext uri="{FF2B5EF4-FFF2-40B4-BE49-F238E27FC236}">
                  <a16:creationId xmlns:a16="http://schemas.microsoft.com/office/drawing/2014/main" id="{EFAD4ADA-C9FA-8482-D143-D87124379762}"/>
                </a:ext>
              </a:extLst>
            </p:cNvPr>
            <p:cNvSpPr/>
            <p:nvPr/>
          </p:nvSpPr>
          <p:spPr>
            <a:xfrm>
              <a:off x="7469270" y="3493487"/>
              <a:ext cx="366648" cy="383039"/>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AU"/>
            </a:p>
          </p:txBody>
        </p:sp>
        <p:sp>
          <p:nvSpPr>
            <p:cNvPr id="6" name="Oval 5">
              <a:extLst>
                <a:ext uri="{FF2B5EF4-FFF2-40B4-BE49-F238E27FC236}">
                  <a16:creationId xmlns:a16="http://schemas.microsoft.com/office/drawing/2014/main" id="{3697222D-0C37-EAE8-BA6A-B34310CACE1C}"/>
                </a:ext>
              </a:extLst>
            </p:cNvPr>
            <p:cNvSpPr/>
            <p:nvPr/>
          </p:nvSpPr>
          <p:spPr>
            <a:xfrm>
              <a:off x="7219592" y="3238893"/>
              <a:ext cx="366648" cy="383039"/>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AU"/>
            </a:p>
          </p:txBody>
        </p:sp>
        <p:sp>
          <p:nvSpPr>
            <p:cNvPr id="7" name="Oval 6">
              <a:extLst>
                <a:ext uri="{FF2B5EF4-FFF2-40B4-BE49-F238E27FC236}">
                  <a16:creationId xmlns:a16="http://schemas.microsoft.com/office/drawing/2014/main" id="{07CA4B28-30B8-880C-005C-1673433BA8B2}"/>
                </a:ext>
              </a:extLst>
            </p:cNvPr>
            <p:cNvSpPr/>
            <p:nvPr/>
          </p:nvSpPr>
          <p:spPr>
            <a:xfrm>
              <a:off x="7450756" y="2935957"/>
              <a:ext cx="366648" cy="383039"/>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AU"/>
            </a:p>
          </p:txBody>
        </p:sp>
        <p:sp>
          <p:nvSpPr>
            <p:cNvPr id="8" name="TextBox 7">
              <a:extLst>
                <a:ext uri="{FF2B5EF4-FFF2-40B4-BE49-F238E27FC236}">
                  <a16:creationId xmlns:a16="http://schemas.microsoft.com/office/drawing/2014/main" id="{9EF37FD0-1BF4-812B-2924-C4B57C7EEF8E}"/>
                </a:ext>
              </a:extLst>
            </p:cNvPr>
            <p:cNvSpPr txBox="1"/>
            <p:nvPr/>
          </p:nvSpPr>
          <p:spPr>
            <a:xfrm>
              <a:off x="6042521" y="3015261"/>
              <a:ext cx="1103235" cy="923330"/>
            </a:xfrm>
            <a:prstGeom prst="rect">
              <a:avLst/>
            </a:prstGeom>
            <a:noFill/>
          </p:spPr>
          <p:txBody>
            <a:bodyPr wrap="square">
              <a:spAutoFit/>
            </a:bodyPr>
            <a:lstStyle/>
            <a:p>
              <a:r>
                <a:rPr lang="en-US" sz="1800" dirty="0"/>
                <a:t> </a:t>
              </a:r>
              <a:r>
                <a:rPr lang="en-US" sz="1800" dirty="0">
                  <a:latin typeface="Bahnschrift Condensed" panose="020B0502040204020203" pitchFamily="34" charset="0"/>
                </a:rPr>
                <a:t>Sam’s pocket money</a:t>
              </a:r>
              <a:endParaRPr lang="en-US" dirty="0">
                <a:latin typeface="Bahnschrift Condensed" panose="020B0502040204020203" pitchFamily="34" charset="0"/>
              </a:endParaRPr>
            </a:p>
          </p:txBody>
        </p:sp>
      </p:grpSp>
      <p:grpSp>
        <p:nvGrpSpPr>
          <p:cNvPr id="20" name="Group 19" descr="Five orange counters adding a positive number">
            <a:extLst>
              <a:ext uri="{FF2B5EF4-FFF2-40B4-BE49-F238E27FC236}">
                <a16:creationId xmlns:a16="http://schemas.microsoft.com/office/drawing/2014/main" id="{247AC120-F719-C1E0-6A26-9732AE5D20DE}"/>
              </a:ext>
            </a:extLst>
          </p:cNvPr>
          <p:cNvGrpSpPr/>
          <p:nvPr/>
        </p:nvGrpSpPr>
        <p:grpSpPr>
          <a:xfrm>
            <a:off x="5063072" y="2825211"/>
            <a:ext cx="1109472" cy="738288"/>
            <a:chOff x="5063072" y="2825211"/>
            <a:chExt cx="1109472" cy="738288"/>
          </a:xfrm>
        </p:grpSpPr>
        <p:grpSp>
          <p:nvGrpSpPr>
            <p:cNvPr id="4097" name="Group 4096">
              <a:extLst>
                <a:ext uri="{FF2B5EF4-FFF2-40B4-BE49-F238E27FC236}">
                  <a16:creationId xmlns:a16="http://schemas.microsoft.com/office/drawing/2014/main" id="{94B51200-E388-6394-70C4-58C04DE013A2}"/>
                </a:ext>
              </a:extLst>
            </p:cNvPr>
            <p:cNvGrpSpPr/>
            <p:nvPr/>
          </p:nvGrpSpPr>
          <p:grpSpPr>
            <a:xfrm>
              <a:off x="5108269" y="2825211"/>
              <a:ext cx="1064275" cy="738288"/>
              <a:chOff x="5128504" y="2058317"/>
              <a:chExt cx="1064275" cy="738288"/>
            </a:xfrm>
          </p:grpSpPr>
          <p:sp>
            <p:nvSpPr>
              <p:cNvPr id="9" name="Oval 8">
                <a:extLst>
                  <a:ext uri="{FF2B5EF4-FFF2-40B4-BE49-F238E27FC236}">
                    <a16:creationId xmlns:a16="http://schemas.microsoft.com/office/drawing/2014/main" id="{6739BE7F-DB6B-97BE-073B-F862596D1E79}"/>
                  </a:ext>
                </a:extLst>
              </p:cNvPr>
              <p:cNvSpPr/>
              <p:nvPr/>
            </p:nvSpPr>
            <p:spPr>
              <a:xfrm>
                <a:off x="5826131" y="2291838"/>
                <a:ext cx="366648" cy="38303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AU"/>
              </a:p>
            </p:txBody>
          </p:sp>
          <p:sp>
            <p:nvSpPr>
              <p:cNvPr id="18" name="Oval 17">
                <a:extLst>
                  <a:ext uri="{FF2B5EF4-FFF2-40B4-BE49-F238E27FC236}">
                    <a16:creationId xmlns:a16="http://schemas.microsoft.com/office/drawing/2014/main" id="{E18FD9F6-9ED7-76E3-CFDA-432186BE3A3B}"/>
                  </a:ext>
                </a:extLst>
              </p:cNvPr>
              <p:cNvSpPr/>
              <p:nvPr/>
            </p:nvSpPr>
            <p:spPr>
              <a:xfrm>
                <a:off x="5500478" y="2413566"/>
                <a:ext cx="366648" cy="38303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AU"/>
              </a:p>
            </p:txBody>
          </p:sp>
          <p:sp>
            <p:nvSpPr>
              <p:cNvPr id="30" name="Oval 29">
                <a:extLst>
                  <a:ext uri="{FF2B5EF4-FFF2-40B4-BE49-F238E27FC236}">
                    <a16:creationId xmlns:a16="http://schemas.microsoft.com/office/drawing/2014/main" id="{A575A40E-76A4-6DB8-6255-D7E30069F5F1}"/>
                  </a:ext>
                </a:extLst>
              </p:cNvPr>
              <p:cNvSpPr/>
              <p:nvPr/>
            </p:nvSpPr>
            <p:spPr>
              <a:xfrm>
                <a:off x="5571643" y="2058317"/>
                <a:ext cx="366648" cy="38303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AU"/>
              </a:p>
            </p:txBody>
          </p:sp>
          <p:sp>
            <p:nvSpPr>
              <p:cNvPr id="31" name="Oval 30">
                <a:extLst>
                  <a:ext uri="{FF2B5EF4-FFF2-40B4-BE49-F238E27FC236}">
                    <a16:creationId xmlns:a16="http://schemas.microsoft.com/office/drawing/2014/main" id="{D7684565-E2CD-981C-97D9-C6A17B411EDB}"/>
                  </a:ext>
                </a:extLst>
              </p:cNvPr>
              <p:cNvSpPr/>
              <p:nvPr/>
            </p:nvSpPr>
            <p:spPr>
              <a:xfrm>
                <a:off x="5128504" y="2180022"/>
                <a:ext cx="366648" cy="38303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AU"/>
              </a:p>
            </p:txBody>
          </p:sp>
        </p:grpSp>
        <p:sp>
          <p:nvSpPr>
            <p:cNvPr id="4096" name="Oval 4095">
              <a:extLst>
                <a:ext uri="{FF2B5EF4-FFF2-40B4-BE49-F238E27FC236}">
                  <a16:creationId xmlns:a16="http://schemas.microsoft.com/office/drawing/2014/main" id="{1BE028BF-56B6-B064-AB92-46F8FA7C3A08}"/>
                </a:ext>
              </a:extLst>
            </p:cNvPr>
            <p:cNvSpPr/>
            <p:nvPr/>
          </p:nvSpPr>
          <p:spPr>
            <a:xfrm>
              <a:off x="5063072" y="3161427"/>
              <a:ext cx="366648" cy="38303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AU"/>
            </a:p>
          </p:txBody>
        </p:sp>
      </p:grpSp>
      <p:sp>
        <p:nvSpPr>
          <p:cNvPr id="19" name="Title 18">
            <a:extLst>
              <a:ext uri="{FF2B5EF4-FFF2-40B4-BE49-F238E27FC236}">
                <a16:creationId xmlns:a16="http://schemas.microsoft.com/office/drawing/2014/main" id="{349D01F7-F014-613A-61AF-7D1B6F9D2A2C}"/>
              </a:ext>
            </a:extLst>
          </p:cNvPr>
          <p:cNvSpPr txBox="1">
            <a:spLocks noGrp="1"/>
          </p:cNvSpPr>
          <p:nvPr>
            <p:ph type="title" idx="4294967295"/>
          </p:nvPr>
        </p:nvSpPr>
        <p:spPr>
          <a:xfrm>
            <a:off x="3027332" y="234230"/>
            <a:ext cx="4743450" cy="70788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chemeClr val="accent6">
                    <a:lumMod val="50000"/>
                  </a:schemeClr>
                </a:solidFill>
                <a:effectLst/>
                <a:uLnTx/>
                <a:uFillTx/>
                <a:latin typeface="+mn-lt"/>
                <a:ea typeface="+mn-ea"/>
                <a:cs typeface="+mn-cs"/>
              </a:rPr>
              <a:t>Substitute</a:t>
            </a:r>
          </a:p>
        </p:txBody>
      </p:sp>
      <p:pic>
        <p:nvPicPr>
          <p:cNvPr id="21" name="Picture 20">
            <a:extLst>
              <a:ext uri="{FF2B5EF4-FFF2-40B4-BE49-F238E27FC236}">
                <a16:creationId xmlns:a16="http://schemas.microsoft.com/office/drawing/2014/main" id="{80A0BA7B-C1C7-312B-C7E4-5B2A0F5CB106}"/>
              </a:ext>
              <a:ext uri="{C183D7F6-B498-43B3-948B-1728B52AA6E4}">
                <adec:decorative xmlns:adec="http://schemas.microsoft.com/office/drawing/2017/decorative" val="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687387" y="6620692"/>
            <a:ext cx="559435" cy="198755"/>
          </a:xfrm>
          <a:prstGeom prst="rect">
            <a:avLst/>
          </a:prstGeom>
        </p:spPr>
      </p:pic>
      <p:sp>
        <p:nvSpPr>
          <p:cNvPr id="22" name="Text Box 2">
            <a:extLst>
              <a:ext uri="{FF2B5EF4-FFF2-40B4-BE49-F238E27FC236}">
                <a16:creationId xmlns:a16="http://schemas.microsoft.com/office/drawing/2014/main" id="{9D847349-BB58-8D62-58BF-892DB32DD0BF}"/>
              </a:ext>
            </a:extLst>
          </p:cNvPr>
          <p:cNvSpPr txBox="1"/>
          <p:nvPr/>
        </p:nvSpPr>
        <p:spPr>
          <a:xfrm>
            <a:off x="-540568" y="6595292"/>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a:solidFill>
                  <a:srgbClr val="595959"/>
                </a:solidFill>
                <a:effectLst/>
                <a:ea typeface="DengXian" panose="02010600030101010101" pitchFamily="2" charset="-122"/>
                <a:cs typeface="Calibri Light" panose="020F0302020204030204" pitchFamily="34" charset="0"/>
              </a:rPr>
              <a:t> </a:t>
            </a:r>
          </a:p>
        </p:txBody>
      </p:sp>
      <p:pic>
        <p:nvPicPr>
          <p:cNvPr id="23" name="Picture 22">
            <a:hlinkClick r:id="rId14"/>
            <a:extLst>
              <a:ext uri="{FF2B5EF4-FFF2-40B4-BE49-F238E27FC236}">
                <a16:creationId xmlns:a16="http://schemas.microsoft.com/office/drawing/2014/main" id="{4D9B9B60-ECBF-E8BF-BB14-4C50E17A95E9}"/>
              </a:ext>
              <a:ext uri="{C183D7F6-B498-43B3-948B-1728B52AA6E4}">
                <adec:decorative xmlns:adec="http://schemas.microsoft.com/office/drawing/2017/decorative" val="1"/>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8436" y="204275"/>
            <a:ext cx="1409307" cy="830062"/>
          </a:xfrm>
          <a:prstGeom prst="rect">
            <a:avLst/>
          </a:prstGeom>
        </p:spPr>
      </p:pic>
    </p:spTree>
    <p:extLst>
      <p:ext uri="{BB962C8B-B14F-4D97-AF65-F5344CB8AC3E}">
        <p14:creationId xmlns:p14="http://schemas.microsoft.com/office/powerpoint/2010/main" val="2589162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27" grpId="0"/>
      <p:bldP spid="28" grpId="0"/>
      <p:bldP spid="2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9EECE5FE-DF16-00F6-F22C-F3EFCCF4DD9E}"/>
              </a:ext>
              <a:ext uri="{C183D7F6-B498-43B3-948B-1728B52AA6E4}">
                <adec:decorative xmlns:adec="http://schemas.microsoft.com/office/drawing/2017/decorative" val="1"/>
              </a:ext>
            </a:extLst>
          </p:cNvPr>
          <p:cNvGrpSpPr/>
          <p:nvPr/>
        </p:nvGrpSpPr>
        <p:grpSpPr>
          <a:xfrm>
            <a:off x="0" y="0"/>
            <a:ext cx="9173121" cy="6858000"/>
            <a:chOff x="0" y="0"/>
            <a:chExt cx="9173121" cy="6858000"/>
          </a:xfrm>
        </p:grpSpPr>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3121"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14"/>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8"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sp>
        <p:nvSpPr>
          <p:cNvPr id="5" name="Title 1">
            <a:extLst>
              <a:ext uri="{FF2B5EF4-FFF2-40B4-BE49-F238E27FC236}">
                <a16:creationId xmlns:a16="http://schemas.microsoft.com/office/drawing/2014/main" id="{E8EE12B8-E5EE-3BA8-7288-233AB0890A76}"/>
              </a:ext>
            </a:extLst>
          </p:cNvPr>
          <p:cNvSpPr txBox="1">
            <a:spLocks noGrp="1"/>
          </p:cNvSpPr>
          <p:nvPr>
            <p:ph type="title" idx="4294967295"/>
          </p:nvPr>
        </p:nvSpPr>
        <p:spPr>
          <a:xfrm>
            <a:off x="1978760" y="427038"/>
            <a:ext cx="5560677" cy="1143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AU" sz="4000" b="0" i="0" u="none" strike="noStrike" kern="1200" cap="none" spc="0" normalizeH="0" baseline="0" noProof="0">
                <a:ln>
                  <a:noFill/>
                </a:ln>
                <a:solidFill>
                  <a:schemeClr val="accent6">
                    <a:lumMod val="50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Construct the </a:t>
            </a:r>
            <a:r>
              <a:rPr kumimoji="0" lang="en-AU" sz="4000" b="0" i="0" u="none" strike="noStrike" kern="1200" cap="none" spc="0" normalizeH="0" baseline="0" noProof="0" dirty="0">
                <a:ln>
                  <a:noFill/>
                </a:ln>
                <a:solidFill>
                  <a:schemeClr val="accent6">
                    <a:lumMod val="50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expression</a:t>
            </a:r>
            <a:endParaRPr kumimoji="0" lang="en-AU" sz="4000" b="0" i="0" u="none" strike="noStrike" kern="1200" cap="none" spc="0" normalizeH="0" baseline="0" noProof="0" dirty="0">
              <a:ln>
                <a:noFill/>
              </a:ln>
              <a:solidFill>
                <a:schemeClr val="accent6">
                  <a:lumMod val="50000"/>
                </a:schemeClr>
              </a:solidFill>
              <a:effectLst/>
              <a:uLnTx/>
              <a:uFillTx/>
              <a:latin typeface="Calibri" panose="020F0502020204030204" pitchFamily="34" charset="0"/>
              <a:ea typeface="+mj-ea"/>
              <a:cs typeface="Calibri" panose="020F0502020204030204" pitchFamily="34" charset="0"/>
            </a:endParaRPr>
          </a:p>
        </p:txBody>
      </p:sp>
      <p:sp>
        <p:nvSpPr>
          <p:cNvPr id="21" name="TextBox 20">
            <a:extLst>
              <a:ext uri="{FF2B5EF4-FFF2-40B4-BE49-F238E27FC236}">
                <a16:creationId xmlns:a16="http://schemas.microsoft.com/office/drawing/2014/main" id="{B932E2B2-293C-BDFB-6D2E-AF2EAEDBC664}"/>
              </a:ext>
            </a:extLst>
          </p:cNvPr>
          <p:cNvSpPr txBox="1"/>
          <p:nvPr/>
        </p:nvSpPr>
        <p:spPr>
          <a:xfrm>
            <a:off x="1096493" y="1497677"/>
            <a:ext cx="7450526" cy="1384995"/>
          </a:xfrm>
          <a:prstGeom prst="rect">
            <a:avLst/>
          </a:prstGeom>
          <a:noFill/>
        </p:spPr>
        <p:txBody>
          <a:bodyPr wrap="square" rtlCol="0">
            <a:sp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AU" sz="28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Taj has several books. Lulu has twice as many. </a:t>
            </a:r>
            <a:br>
              <a:rPr kumimoji="0" lang="en-AU" sz="28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AU" sz="2800" b="0" i="0" u="none" strike="noStrike" kern="1200" cap="none" spc="0" normalizeH="0" baseline="0" noProof="0" dirty="0">
                <a:ln>
                  <a:noFill/>
                </a:ln>
                <a:solidFill>
                  <a:srgbClr val="F79646">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Construct an expression to show how many books Lulu has. </a:t>
            </a:r>
            <a:endParaRPr kumimoji="0" lang="en-AU" sz="2800" b="0" i="0" u="none" strike="noStrike" kern="1200" cap="none" spc="0" normalizeH="0" baseline="0" noProof="0" dirty="0">
              <a:ln>
                <a:noFill/>
              </a:ln>
              <a:solidFill>
                <a:srgbClr val="F79646">
                  <a:lumMod val="50000"/>
                </a:srgbClr>
              </a:solidFill>
              <a:effectLst/>
              <a:uLnTx/>
              <a:uFillTx/>
              <a:latin typeface="Calibri" panose="020F0502020204030204" pitchFamily="34" charset="0"/>
              <a:ea typeface="+mn-ea"/>
              <a:cs typeface="Calibri" panose="020F0502020204030204" pitchFamily="34" charset="0"/>
            </a:endParaRPr>
          </a:p>
        </p:txBody>
      </p:sp>
      <p:sp>
        <p:nvSpPr>
          <p:cNvPr id="11" name="TextBox 10">
            <a:extLst>
              <a:ext uri="{FF2B5EF4-FFF2-40B4-BE49-F238E27FC236}">
                <a16:creationId xmlns:a16="http://schemas.microsoft.com/office/drawing/2014/main" id="{D4FE3147-FF6E-2E43-8AB5-AC692E195D63}"/>
              </a:ext>
            </a:extLst>
          </p:cNvPr>
          <p:cNvSpPr txBox="1"/>
          <p:nvPr/>
        </p:nvSpPr>
        <p:spPr>
          <a:xfrm>
            <a:off x="2121516" y="4115026"/>
            <a:ext cx="2173865" cy="461665"/>
          </a:xfrm>
          <a:prstGeom prst="rect">
            <a:avLst/>
          </a:prstGeom>
          <a:noFill/>
        </p:spPr>
        <p:txBody>
          <a:bodyPr wrap="none" lIns="0" tIns="0" rIns="0" bIns="0" rtlCol="0">
            <a:spAutoFit/>
          </a:bodyPr>
          <a:lstStyle/>
          <a:p>
            <a:r>
              <a:rPr lang="en-US" sz="3000" dirty="0"/>
              <a:t>Lulu’s books =</a:t>
            </a:r>
          </a:p>
        </p:txBody>
      </p:sp>
      <p:grpSp>
        <p:nvGrpSpPr>
          <p:cNvPr id="3" name="Group 2" descr="One cup named Taj's books">
            <a:extLst>
              <a:ext uri="{FF2B5EF4-FFF2-40B4-BE49-F238E27FC236}">
                <a16:creationId xmlns:a16="http://schemas.microsoft.com/office/drawing/2014/main" id="{AC0B076E-5562-2995-59E2-E831B5B32D4B}"/>
              </a:ext>
            </a:extLst>
          </p:cNvPr>
          <p:cNvGrpSpPr/>
          <p:nvPr/>
        </p:nvGrpSpPr>
        <p:grpSpPr>
          <a:xfrm>
            <a:off x="4528743" y="2920610"/>
            <a:ext cx="1396248" cy="1831474"/>
            <a:chOff x="5775242" y="2403259"/>
            <a:chExt cx="1396248" cy="1831474"/>
          </a:xfrm>
        </p:grpSpPr>
        <p:pic>
          <p:nvPicPr>
            <p:cNvPr id="4" name="Picture 3">
              <a:extLst>
                <a:ext uri="{FF2B5EF4-FFF2-40B4-BE49-F238E27FC236}">
                  <a16:creationId xmlns:a16="http://schemas.microsoft.com/office/drawing/2014/main" id="{AA891F01-BF81-41F4-CC1C-B19D6744A2E7}"/>
                </a:ext>
              </a:extLst>
            </p:cNvPr>
            <p:cNvPicPr>
              <a:picLocks noChangeAspect="1"/>
            </p:cNvPicPr>
            <p:nvPr/>
          </p:nvPicPr>
          <p:blipFill>
            <a:blip r:embed="rId9"/>
            <a:stretch>
              <a:fillRect/>
            </a:stretch>
          </p:blipFill>
          <p:spPr>
            <a:xfrm>
              <a:off x="5775242" y="2403259"/>
              <a:ext cx="1253530" cy="1831474"/>
            </a:xfrm>
            <a:prstGeom prst="rect">
              <a:avLst/>
            </a:prstGeom>
          </p:spPr>
        </p:pic>
        <p:sp>
          <p:nvSpPr>
            <p:cNvPr id="8" name="TextBox 7">
              <a:extLst>
                <a:ext uri="{FF2B5EF4-FFF2-40B4-BE49-F238E27FC236}">
                  <a16:creationId xmlns:a16="http://schemas.microsoft.com/office/drawing/2014/main" id="{41F5215F-3A25-0C6D-405A-E83959BA68DF}"/>
                </a:ext>
              </a:extLst>
            </p:cNvPr>
            <p:cNvSpPr txBox="1"/>
            <p:nvPr/>
          </p:nvSpPr>
          <p:spPr>
            <a:xfrm>
              <a:off x="6068255" y="3170321"/>
              <a:ext cx="1103235" cy="646331"/>
            </a:xfrm>
            <a:prstGeom prst="rect">
              <a:avLst/>
            </a:prstGeom>
            <a:noFill/>
          </p:spPr>
          <p:txBody>
            <a:bodyPr wrap="square">
              <a:spAutoFit/>
            </a:bodyPr>
            <a:lstStyle/>
            <a:p>
              <a:r>
                <a:rPr lang="en-US" sz="1800" dirty="0">
                  <a:latin typeface="Bahnschrift Condensed" panose="020B0502040204020203" pitchFamily="34" charset="0"/>
                </a:rPr>
                <a:t>Taj’s </a:t>
              </a:r>
            </a:p>
            <a:p>
              <a:r>
                <a:rPr lang="en-US" sz="1800" dirty="0">
                  <a:latin typeface="Bahnschrift Condensed" panose="020B0502040204020203" pitchFamily="34" charset="0"/>
                </a:rPr>
                <a:t>books</a:t>
              </a:r>
              <a:endParaRPr lang="en-US" dirty="0">
                <a:latin typeface="Bahnschrift Condensed" panose="020B0502040204020203" pitchFamily="34" charset="0"/>
              </a:endParaRPr>
            </a:p>
          </p:txBody>
        </p:sp>
      </p:grpSp>
      <p:grpSp>
        <p:nvGrpSpPr>
          <p:cNvPr id="9" name="Group 8" descr="A second cup named Taj's books">
            <a:extLst>
              <a:ext uri="{FF2B5EF4-FFF2-40B4-BE49-F238E27FC236}">
                <a16:creationId xmlns:a16="http://schemas.microsoft.com/office/drawing/2014/main" id="{FCB70EC8-7393-A392-E7DA-3A0F4DE8D75A}"/>
              </a:ext>
            </a:extLst>
          </p:cNvPr>
          <p:cNvGrpSpPr/>
          <p:nvPr/>
        </p:nvGrpSpPr>
        <p:grpSpPr>
          <a:xfrm>
            <a:off x="6118305" y="2937893"/>
            <a:ext cx="1488055" cy="1831474"/>
            <a:chOff x="5775242" y="2403259"/>
            <a:chExt cx="1488055" cy="1831474"/>
          </a:xfrm>
        </p:grpSpPr>
        <p:pic>
          <p:nvPicPr>
            <p:cNvPr id="19" name="Picture 18">
              <a:extLst>
                <a:ext uri="{FF2B5EF4-FFF2-40B4-BE49-F238E27FC236}">
                  <a16:creationId xmlns:a16="http://schemas.microsoft.com/office/drawing/2014/main" id="{83A439C1-0E58-E42A-B9E0-C9A50F9AB042}"/>
                </a:ext>
              </a:extLst>
            </p:cNvPr>
            <p:cNvPicPr>
              <a:picLocks noChangeAspect="1"/>
            </p:cNvPicPr>
            <p:nvPr/>
          </p:nvPicPr>
          <p:blipFill>
            <a:blip r:embed="rId9"/>
            <a:stretch>
              <a:fillRect/>
            </a:stretch>
          </p:blipFill>
          <p:spPr>
            <a:xfrm>
              <a:off x="5775242" y="2403259"/>
              <a:ext cx="1253530" cy="1831474"/>
            </a:xfrm>
            <a:prstGeom prst="rect">
              <a:avLst/>
            </a:prstGeom>
          </p:spPr>
        </p:pic>
        <p:sp>
          <p:nvSpPr>
            <p:cNvPr id="20" name="TextBox 19">
              <a:extLst>
                <a:ext uri="{FF2B5EF4-FFF2-40B4-BE49-F238E27FC236}">
                  <a16:creationId xmlns:a16="http://schemas.microsoft.com/office/drawing/2014/main" id="{F1861226-5990-1EAC-BEBA-29F60498EFEF}"/>
                </a:ext>
              </a:extLst>
            </p:cNvPr>
            <p:cNvSpPr txBox="1"/>
            <p:nvPr/>
          </p:nvSpPr>
          <p:spPr>
            <a:xfrm>
              <a:off x="6160062" y="3178467"/>
              <a:ext cx="1103235" cy="646331"/>
            </a:xfrm>
            <a:prstGeom prst="rect">
              <a:avLst/>
            </a:prstGeom>
            <a:noFill/>
          </p:spPr>
          <p:txBody>
            <a:bodyPr wrap="square">
              <a:spAutoFit/>
            </a:bodyPr>
            <a:lstStyle/>
            <a:p>
              <a:r>
                <a:rPr lang="en-US" dirty="0">
                  <a:latin typeface="Bahnschrift Condensed" panose="020B0502040204020203" pitchFamily="34" charset="0"/>
                </a:rPr>
                <a:t>Taj</a:t>
              </a:r>
              <a:r>
                <a:rPr lang="en-US" sz="1800" dirty="0">
                  <a:latin typeface="Bahnschrift Condensed" panose="020B0502040204020203" pitchFamily="34" charset="0"/>
                </a:rPr>
                <a:t>’s </a:t>
              </a:r>
            </a:p>
            <a:p>
              <a:r>
                <a:rPr lang="en-US" sz="1800" dirty="0">
                  <a:latin typeface="Bahnschrift Condensed" panose="020B0502040204020203" pitchFamily="34" charset="0"/>
                </a:rPr>
                <a:t>books</a:t>
              </a:r>
              <a:endParaRPr lang="en-US" dirty="0">
                <a:latin typeface="Bahnschrift Condensed" panose="020B0502040204020203" pitchFamily="34" charset="0"/>
              </a:endParaRPr>
            </a:p>
          </p:txBody>
        </p:sp>
      </p:gr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0CD09564-AFD4-794F-88C0-AE558FE3B6F9}"/>
                  </a:ext>
                </a:extLst>
              </p:cNvPr>
              <p:cNvSpPr txBox="1"/>
              <p:nvPr/>
            </p:nvSpPr>
            <p:spPr>
              <a:xfrm>
                <a:off x="3859896" y="4887325"/>
                <a:ext cx="1041439" cy="461665"/>
              </a:xfrm>
              <a:prstGeom prst="rect">
                <a:avLst/>
              </a:prstGeom>
              <a:noFill/>
            </p:spPr>
            <p:txBody>
              <a:bodyPr wrap="none" lIns="0" tIns="0" rIns="0" bIns="0" rtlCol="0">
                <a:spAutoFit/>
              </a:bodyPr>
              <a:lstStyle/>
              <a:p>
                <a:r>
                  <a:rPr lang="en-AU" sz="3000" b="0" i="1" dirty="0"/>
                  <a:t>L</a:t>
                </a:r>
                <a14:m>
                  <m:oMath xmlns:m="http://schemas.openxmlformats.org/officeDocument/2006/math">
                    <m:r>
                      <a:rPr lang="en-AU" sz="3000" b="0" i="1" smtClean="0">
                        <a:latin typeface="Cambria Math" panose="02040503050406030204" pitchFamily="18" charset="0"/>
                      </a:rPr>
                      <m:t> =2</m:t>
                    </m:r>
                  </m:oMath>
                </a14:m>
                <a:r>
                  <a:rPr lang="en-US" sz="3000" i="1" dirty="0"/>
                  <a:t>T</a:t>
                </a:r>
              </a:p>
            </p:txBody>
          </p:sp>
        </mc:Choice>
        <mc:Fallback xmlns="">
          <p:sp>
            <p:nvSpPr>
              <p:cNvPr id="10" name="TextBox 9">
                <a:extLst>
                  <a:ext uri="{FF2B5EF4-FFF2-40B4-BE49-F238E27FC236}">
                    <a16:creationId xmlns:a16="http://schemas.microsoft.com/office/drawing/2014/main" id="{0CD09564-AFD4-794F-88C0-AE558FE3B6F9}"/>
                  </a:ext>
                </a:extLst>
              </p:cNvPr>
              <p:cNvSpPr txBox="1">
                <a:spLocks noRot="1" noChangeAspect="1" noMove="1" noResize="1" noEditPoints="1" noAdjustHandles="1" noChangeArrowheads="1" noChangeShapeType="1" noTextEdit="1"/>
              </p:cNvSpPr>
              <p:nvPr/>
            </p:nvSpPr>
            <p:spPr>
              <a:xfrm>
                <a:off x="3859896" y="4887325"/>
                <a:ext cx="1041439" cy="461665"/>
              </a:xfrm>
              <a:prstGeom prst="rect">
                <a:avLst/>
              </a:prstGeom>
              <a:blipFill>
                <a:blip r:embed="rId10"/>
                <a:stretch>
                  <a:fillRect l="-22222" t="-26667" r="-21637" b="-52000"/>
                </a:stretch>
              </a:blipFill>
            </p:spPr>
            <p:txBody>
              <a:bodyPr/>
              <a:lstStyle/>
              <a:p>
                <a:r>
                  <a:rPr lang="en-AU">
                    <a:noFill/>
                  </a:rPr>
                  <a:t> </a:t>
                </a:r>
              </a:p>
            </p:txBody>
          </p:sp>
        </mc:Fallback>
      </mc:AlternateContent>
      <p:pic>
        <p:nvPicPr>
          <p:cNvPr id="7" name="Picture 6">
            <a:extLst>
              <a:ext uri="{FF2B5EF4-FFF2-40B4-BE49-F238E27FC236}">
                <a16:creationId xmlns:a16="http://schemas.microsoft.com/office/drawing/2014/main" id="{566742BF-6E02-C86A-2DD0-0AF673BF9158}"/>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687387" y="6620692"/>
            <a:ext cx="559435" cy="198755"/>
          </a:xfrm>
          <a:prstGeom prst="rect">
            <a:avLst/>
          </a:prstGeom>
        </p:spPr>
      </p:pic>
      <p:sp>
        <p:nvSpPr>
          <p:cNvPr id="12" name="Text Box 2">
            <a:extLst>
              <a:ext uri="{FF2B5EF4-FFF2-40B4-BE49-F238E27FC236}">
                <a16:creationId xmlns:a16="http://schemas.microsoft.com/office/drawing/2014/main" id="{CF54A86C-1273-01AB-4D9C-191CAC631380}"/>
              </a:ext>
            </a:extLst>
          </p:cNvPr>
          <p:cNvSpPr txBox="1"/>
          <p:nvPr/>
        </p:nvSpPr>
        <p:spPr>
          <a:xfrm>
            <a:off x="-540568" y="6595292"/>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a:solidFill>
                  <a:srgbClr val="595959"/>
                </a:solidFill>
                <a:effectLst/>
                <a:ea typeface="DengXian" panose="02010600030101010101" pitchFamily="2" charset="-122"/>
                <a:cs typeface="Calibri Light" panose="020F0302020204030204" pitchFamily="34" charset="0"/>
              </a:rPr>
              <a:t> </a:t>
            </a:r>
          </a:p>
        </p:txBody>
      </p:sp>
      <p:pic>
        <p:nvPicPr>
          <p:cNvPr id="2" name="Picture 1">
            <a:hlinkClick r:id="rId12"/>
            <a:extLst>
              <a:ext uri="{FF2B5EF4-FFF2-40B4-BE49-F238E27FC236}">
                <a16:creationId xmlns:a16="http://schemas.microsoft.com/office/drawing/2014/main" id="{518BFA37-2E99-21EE-9402-FD9B7C815BAF}"/>
              </a:ext>
              <a:ext uri="{C183D7F6-B498-43B3-948B-1728B52AA6E4}">
                <adec:decorative xmlns:adec="http://schemas.microsoft.com/office/drawing/2017/decorative" val="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28319" y="187741"/>
            <a:ext cx="1409307" cy="830062"/>
          </a:xfrm>
          <a:prstGeom prst="rect">
            <a:avLst/>
          </a:prstGeom>
        </p:spPr>
      </p:pic>
    </p:spTree>
    <p:extLst>
      <p:ext uri="{BB962C8B-B14F-4D97-AF65-F5344CB8AC3E}">
        <p14:creationId xmlns:p14="http://schemas.microsoft.com/office/powerpoint/2010/main" val="1254494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a:extLst>
              <a:ext uri="{FF2B5EF4-FFF2-40B4-BE49-F238E27FC236}">
                <a16:creationId xmlns:a16="http://schemas.microsoft.com/office/drawing/2014/main" id="{7FC2DC1F-7107-F196-9D3D-74F30919A719}"/>
              </a:ext>
              <a:ext uri="{C183D7F6-B498-43B3-948B-1728B52AA6E4}">
                <adec:decorative xmlns:adec="http://schemas.microsoft.com/office/drawing/2017/decorative" val="1"/>
              </a:ext>
            </a:extLst>
          </p:cNvPr>
          <p:cNvGrpSpPr/>
          <p:nvPr/>
        </p:nvGrpSpPr>
        <p:grpSpPr>
          <a:xfrm>
            <a:off x="0" y="0"/>
            <a:ext cx="9173121" cy="6858000"/>
            <a:chOff x="0" y="0"/>
            <a:chExt cx="9173121" cy="6858000"/>
          </a:xfrm>
        </p:grpSpPr>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73121"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14"/>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8"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sp>
        <p:nvSpPr>
          <p:cNvPr id="5" name="Title 1">
            <a:extLst>
              <a:ext uri="{FF2B5EF4-FFF2-40B4-BE49-F238E27FC236}">
                <a16:creationId xmlns:a16="http://schemas.microsoft.com/office/drawing/2014/main" id="{4EC75ABA-41A0-9D99-2E42-AFB64030A523}"/>
              </a:ext>
            </a:extLst>
          </p:cNvPr>
          <p:cNvSpPr txBox="1">
            <a:spLocks noGrp="1"/>
          </p:cNvSpPr>
          <p:nvPr>
            <p:ph type="title" idx="4294967295"/>
          </p:nvPr>
        </p:nvSpPr>
        <p:spPr>
          <a:xfrm>
            <a:off x="677387" y="274858"/>
            <a:ext cx="7614591" cy="1143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AU" sz="4000" b="0" i="0" u="none" strike="noStrike" kern="1200" cap="none" spc="0" normalizeH="0" baseline="0" noProof="0" dirty="0">
                <a:ln>
                  <a:noFill/>
                </a:ln>
                <a:solidFill>
                  <a:schemeClr val="accent6">
                    <a:lumMod val="50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You’ve got this!</a:t>
            </a:r>
            <a:endParaRPr kumimoji="0" lang="en-AU" sz="4000" b="0" i="0" u="none" strike="noStrike" kern="1200" cap="none" spc="0" normalizeH="0" baseline="0" noProof="0" dirty="0">
              <a:ln>
                <a:noFill/>
              </a:ln>
              <a:solidFill>
                <a:schemeClr val="accent6">
                  <a:lumMod val="50000"/>
                </a:schemeClr>
              </a:solidFill>
              <a:effectLst/>
              <a:uLnTx/>
              <a:uFillTx/>
              <a:latin typeface="Calibri" panose="020F0502020204030204" pitchFamily="34" charset="0"/>
              <a:ea typeface="+mj-ea"/>
              <a:cs typeface="Calibri" panose="020F0502020204030204" pitchFamily="34" charset="0"/>
            </a:endParaRPr>
          </a:p>
        </p:txBody>
      </p:sp>
      <p:sp>
        <p:nvSpPr>
          <p:cNvPr id="33" name="TextBox 32">
            <a:extLst>
              <a:ext uri="{FF2B5EF4-FFF2-40B4-BE49-F238E27FC236}">
                <a16:creationId xmlns:a16="http://schemas.microsoft.com/office/drawing/2014/main" id="{0552FCFC-EEC4-26A2-AC12-CC0E8951AC5F}"/>
              </a:ext>
            </a:extLst>
          </p:cNvPr>
          <p:cNvSpPr txBox="1"/>
          <p:nvPr/>
        </p:nvSpPr>
        <p:spPr>
          <a:xfrm>
            <a:off x="494283" y="1455260"/>
            <a:ext cx="8334397" cy="1015663"/>
          </a:xfrm>
          <a:prstGeom prst="rect">
            <a:avLst/>
          </a:prstGeom>
          <a:noFill/>
        </p:spPr>
        <p:txBody>
          <a:bodyPr wrap="none" rtlCol="0">
            <a:sp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AU" sz="30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Taj has several books. Lulu has twice as many. </a:t>
            </a:r>
            <a:br>
              <a:rPr kumimoji="0" lang="en-AU" sz="30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AU" sz="3000" b="0" i="0" u="none" strike="noStrike" kern="1200" cap="none" spc="0" normalizeH="0" baseline="0" noProof="0" dirty="0">
                <a:ln>
                  <a:noFill/>
                </a:ln>
                <a:solidFill>
                  <a:srgbClr val="F79646">
                    <a:lumMod val="50000"/>
                  </a:srgbClr>
                </a:solidFill>
                <a:effectLst/>
                <a:uLnTx/>
                <a:uFillTx/>
                <a:latin typeface="Calibri" panose="020F0502020204030204" pitchFamily="34" charset="0"/>
                <a:ea typeface="Calibri" panose="020F0502020204030204" pitchFamily="34" charset="0"/>
                <a:cs typeface="Times New Roman" panose="02020603050405020304" pitchFamily="18" charset="0"/>
              </a:rPr>
              <a:t>If Taj has 6 books, how many books does Lulu have? </a:t>
            </a:r>
            <a:endParaRPr kumimoji="0" lang="en-AU" sz="3000" b="0" i="0" u="none" strike="noStrike" kern="1200" cap="none" spc="0" normalizeH="0" baseline="0" noProof="0" dirty="0">
              <a:ln>
                <a:noFill/>
              </a:ln>
              <a:solidFill>
                <a:srgbClr val="F79646">
                  <a:lumMod val="50000"/>
                </a:srgbClr>
              </a:solidFill>
              <a:effectLst/>
              <a:uLnTx/>
              <a:uFillTx/>
              <a:latin typeface="Calibri" panose="020F0502020204030204" pitchFamily="34" charset="0"/>
              <a:ea typeface="+mn-ea"/>
              <a:cs typeface="Calibri" panose="020F0502020204030204" pitchFamily="34" charset="0"/>
            </a:endParaRPr>
          </a:p>
        </p:txBody>
      </p:sp>
      <p:sp>
        <p:nvSpPr>
          <p:cNvPr id="11" name="TextBox 10">
            <a:extLst>
              <a:ext uri="{FF2B5EF4-FFF2-40B4-BE49-F238E27FC236}">
                <a16:creationId xmlns:a16="http://schemas.microsoft.com/office/drawing/2014/main" id="{D4FE3147-FF6E-2E43-8AB5-AC692E195D63}"/>
              </a:ext>
            </a:extLst>
          </p:cNvPr>
          <p:cNvSpPr txBox="1"/>
          <p:nvPr/>
        </p:nvSpPr>
        <p:spPr>
          <a:xfrm>
            <a:off x="399809" y="3451362"/>
            <a:ext cx="2173865" cy="461665"/>
          </a:xfrm>
          <a:prstGeom prst="rect">
            <a:avLst/>
          </a:prstGeom>
          <a:noFill/>
        </p:spPr>
        <p:txBody>
          <a:bodyPr wrap="none" lIns="0" tIns="0" rIns="0" bIns="0" rtlCol="0">
            <a:spAutoFit/>
          </a:bodyPr>
          <a:lstStyle/>
          <a:p>
            <a:r>
              <a:rPr lang="en-US" sz="3000" dirty="0"/>
              <a:t>Lulu’s books =</a:t>
            </a:r>
          </a:p>
        </p:txBody>
      </p:sp>
      <p:grpSp>
        <p:nvGrpSpPr>
          <p:cNvPr id="3" name="Group 2" descr="One cup named Taj's books">
            <a:extLst>
              <a:ext uri="{FF2B5EF4-FFF2-40B4-BE49-F238E27FC236}">
                <a16:creationId xmlns:a16="http://schemas.microsoft.com/office/drawing/2014/main" id="{AC0B076E-5562-2995-59E2-E831B5B32D4B}"/>
              </a:ext>
            </a:extLst>
          </p:cNvPr>
          <p:cNvGrpSpPr/>
          <p:nvPr/>
        </p:nvGrpSpPr>
        <p:grpSpPr>
          <a:xfrm>
            <a:off x="4661482" y="3239979"/>
            <a:ext cx="1396248" cy="1831474"/>
            <a:chOff x="5775242" y="2403259"/>
            <a:chExt cx="1396248" cy="1831474"/>
          </a:xfrm>
        </p:grpSpPr>
        <p:pic>
          <p:nvPicPr>
            <p:cNvPr id="4" name="Picture 3">
              <a:extLst>
                <a:ext uri="{FF2B5EF4-FFF2-40B4-BE49-F238E27FC236}">
                  <a16:creationId xmlns:a16="http://schemas.microsoft.com/office/drawing/2014/main" id="{AA891F01-BF81-41F4-CC1C-B19D6744A2E7}"/>
                </a:ext>
              </a:extLst>
            </p:cNvPr>
            <p:cNvPicPr>
              <a:picLocks noChangeAspect="1"/>
            </p:cNvPicPr>
            <p:nvPr/>
          </p:nvPicPr>
          <p:blipFill>
            <a:blip r:embed="rId9"/>
            <a:stretch>
              <a:fillRect/>
            </a:stretch>
          </p:blipFill>
          <p:spPr>
            <a:xfrm>
              <a:off x="5775242" y="2403259"/>
              <a:ext cx="1253530" cy="1831474"/>
            </a:xfrm>
            <a:prstGeom prst="rect">
              <a:avLst/>
            </a:prstGeom>
          </p:spPr>
        </p:pic>
        <p:sp>
          <p:nvSpPr>
            <p:cNvPr id="8" name="TextBox 7">
              <a:extLst>
                <a:ext uri="{FF2B5EF4-FFF2-40B4-BE49-F238E27FC236}">
                  <a16:creationId xmlns:a16="http://schemas.microsoft.com/office/drawing/2014/main" id="{41F5215F-3A25-0C6D-405A-E83959BA68DF}"/>
                </a:ext>
              </a:extLst>
            </p:cNvPr>
            <p:cNvSpPr txBox="1"/>
            <p:nvPr/>
          </p:nvSpPr>
          <p:spPr>
            <a:xfrm>
              <a:off x="6068255" y="3170321"/>
              <a:ext cx="1103235" cy="646331"/>
            </a:xfrm>
            <a:prstGeom prst="rect">
              <a:avLst/>
            </a:prstGeom>
            <a:noFill/>
          </p:spPr>
          <p:txBody>
            <a:bodyPr wrap="square">
              <a:spAutoFit/>
            </a:bodyPr>
            <a:lstStyle/>
            <a:p>
              <a:r>
                <a:rPr lang="en-US" sz="1800" dirty="0">
                  <a:latin typeface="Bahnschrift Condensed" panose="020B0502040204020203" pitchFamily="34" charset="0"/>
                </a:rPr>
                <a:t>Taj’s </a:t>
              </a:r>
            </a:p>
            <a:p>
              <a:r>
                <a:rPr lang="en-US" sz="1800" dirty="0">
                  <a:latin typeface="Bahnschrift Condensed" panose="020B0502040204020203" pitchFamily="34" charset="0"/>
                </a:rPr>
                <a:t>books</a:t>
              </a:r>
              <a:endParaRPr lang="en-US" dirty="0">
                <a:latin typeface="Bahnschrift Condensed" panose="020B0502040204020203" pitchFamily="34" charset="0"/>
              </a:endParaRPr>
            </a:p>
          </p:txBody>
        </p:sp>
      </p:grpSp>
      <p:grpSp>
        <p:nvGrpSpPr>
          <p:cNvPr id="9" name="Group 8" descr="A second cup named Taj's books">
            <a:extLst>
              <a:ext uri="{FF2B5EF4-FFF2-40B4-BE49-F238E27FC236}">
                <a16:creationId xmlns:a16="http://schemas.microsoft.com/office/drawing/2014/main" id="{FCB70EC8-7393-A392-E7DA-3A0F4DE8D75A}"/>
              </a:ext>
            </a:extLst>
          </p:cNvPr>
          <p:cNvGrpSpPr/>
          <p:nvPr/>
        </p:nvGrpSpPr>
        <p:grpSpPr>
          <a:xfrm>
            <a:off x="6595389" y="3230011"/>
            <a:ext cx="1488055" cy="1831474"/>
            <a:chOff x="5775242" y="2403259"/>
            <a:chExt cx="1488055" cy="1831474"/>
          </a:xfrm>
        </p:grpSpPr>
        <p:pic>
          <p:nvPicPr>
            <p:cNvPr id="19" name="Picture 18">
              <a:extLst>
                <a:ext uri="{FF2B5EF4-FFF2-40B4-BE49-F238E27FC236}">
                  <a16:creationId xmlns:a16="http://schemas.microsoft.com/office/drawing/2014/main" id="{83A439C1-0E58-E42A-B9E0-C9A50F9AB042}"/>
                </a:ext>
              </a:extLst>
            </p:cNvPr>
            <p:cNvPicPr>
              <a:picLocks noChangeAspect="1"/>
            </p:cNvPicPr>
            <p:nvPr/>
          </p:nvPicPr>
          <p:blipFill>
            <a:blip r:embed="rId9"/>
            <a:stretch>
              <a:fillRect/>
            </a:stretch>
          </p:blipFill>
          <p:spPr>
            <a:xfrm>
              <a:off x="5775242" y="2403259"/>
              <a:ext cx="1253530" cy="1831474"/>
            </a:xfrm>
            <a:prstGeom prst="rect">
              <a:avLst/>
            </a:prstGeom>
          </p:spPr>
        </p:pic>
        <p:sp>
          <p:nvSpPr>
            <p:cNvPr id="20" name="TextBox 19">
              <a:extLst>
                <a:ext uri="{FF2B5EF4-FFF2-40B4-BE49-F238E27FC236}">
                  <a16:creationId xmlns:a16="http://schemas.microsoft.com/office/drawing/2014/main" id="{F1861226-5990-1EAC-BEBA-29F60498EFEF}"/>
                </a:ext>
              </a:extLst>
            </p:cNvPr>
            <p:cNvSpPr txBox="1"/>
            <p:nvPr/>
          </p:nvSpPr>
          <p:spPr>
            <a:xfrm>
              <a:off x="6160062" y="3178467"/>
              <a:ext cx="1103235" cy="646331"/>
            </a:xfrm>
            <a:prstGeom prst="rect">
              <a:avLst/>
            </a:prstGeom>
            <a:noFill/>
          </p:spPr>
          <p:txBody>
            <a:bodyPr wrap="square">
              <a:spAutoFit/>
            </a:bodyPr>
            <a:lstStyle/>
            <a:p>
              <a:r>
                <a:rPr lang="en-US" dirty="0">
                  <a:latin typeface="Bahnschrift Condensed" panose="020B0502040204020203" pitchFamily="34" charset="0"/>
                </a:rPr>
                <a:t>Taj</a:t>
              </a:r>
              <a:r>
                <a:rPr lang="en-US" sz="1800" dirty="0">
                  <a:latin typeface="Bahnschrift Condensed" panose="020B0502040204020203" pitchFamily="34" charset="0"/>
                </a:rPr>
                <a:t>’s </a:t>
              </a:r>
            </a:p>
            <a:p>
              <a:r>
                <a:rPr lang="en-US" sz="1800" dirty="0">
                  <a:latin typeface="Bahnschrift Condensed" panose="020B0502040204020203" pitchFamily="34" charset="0"/>
                </a:rPr>
                <a:t>books</a:t>
              </a:r>
              <a:endParaRPr lang="en-US" dirty="0">
                <a:latin typeface="Bahnschrift Condensed" panose="020B0502040204020203" pitchFamily="34" charset="0"/>
              </a:endParaRPr>
            </a:p>
          </p:txBody>
        </p:sp>
      </p:grpSp>
      <p:grpSp>
        <p:nvGrpSpPr>
          <p:cNvPr id="4099" name="Group 4098" descr="Six orange counters in the second cup">
            <a:extLst>
              <a:ext uri="{FF2B5EF4-FFF2-40B4-BE49-F238E27FC236}">
                <a16:creationId xmlns:a16="http://schemas.microsoft.com/office/drawing/2014/main" id="{308B3B9E-DDAC-1B13-EE0B-E3C8F79BCB2F}"/>
              </a:ext>
            </a:extLst>
          </p:cNvPr>
          <p:cNvGrpSpPr/>
          <p:nvPr/>
        </p:nvGrpSpPr>
        <p:grpSpPr>
          <a:xfrm>
            <a:off x="6551712" y="2717118"/>
            <a:ext cx="1176222" cy="949818"/>
            <a:chOff x="6641790" y="1953593"/>
            <a:chExt cx="1176222" cy="949818"/>
          </a:xfrm>
        </p:grpSpPr>
        <p:sp>
          <p:nvSpPr>
            <p:cNvPr id="22" name="Oval 21">
              <a:extLst>
                <a:ext uri="{FF2B5EF4-FFF2-40B4-BE49-F238E27FC236}">
                  <a16:creationId xmlns:a16="http://schemas.microsoft.com/office/drawing/2014/main" id="{9E0AD014-F1BE-0756-A2D6-4B12588C5F77}"/>
                </a:ext>
              </a:extLst>
            </p:cNvPr>
            <p:cNvSpPr/>
            <p:nvPr/>
          </p:nvSpPr>
          <p:spPr>
            <a:xfrm>
              <a:off x="7339417" y="2398644"/>
              <a:ext cx="366648" cy="38303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AU"/>
            </a:p>
          </p:txBody>
        </p:sp>
        <p:sp>
          <p:nvSpPr>
            <p:cNvPr id="23" name="Oval 22">
              <a:extLst>
                <a:ext uri="{FF2B5EF4-FFF2-40B4-BE49-F238E27FC236}">
                  <a16:creationId xmlns:a16="http://schemas.microsoft.com/office/drawing/2014/main" id="{7E168F32-0ADC-6AF1-9501-9FE17C32291C}"/>
                </a:ext>
              </a:extLst>
            </p:cNvPr>
            <p:cNvSpPr/>
            <p:nvPr/>
          </p:nvSpPr>
          <p:spPr>
            <a:xfrm>
              <a:off x="7013764" y="2520372"/>
              <a:ext cx="366648" cy="38303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AU"/>
            </a:p>
          </p:txBody>
        </p:sp>
        <p:sp>
          <p:nvSpPr>
            <p:cNvPr id="24" name="Oval 23">
              <a:extLst>
                <a:ext uri="{FF2B5EF4-FFF2-40B4-BE49-F238E27FC236}">
                  <a16:creationId xmlns:a16="http://schemas.microsoft.com/office/drawing/2014/main" id="{6AB02E47-2621-B72F-7D35-D4FFF95445CE}"/>
                </a:ext>
              </a:extLst>
            </p:cNvPr>
            <p:cNvSpPr/>
            <p:nvPr/>
          </p:nvSpPr>
          <p:spPr>
            <a:xfrm>
              <a:off x="7084929" y="2165123"/>
              <a:ext cx="366648" cy="38303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AU"/>
            </a:p>
          </p:txBody>
        </p:sp>
        <p:sp>
          <p:nvSpPr>
            <p:cNvPr id="25" name="Oval 24">
              <a:extLst>
                <a:ext uri="{FF2B5EF4-FFF2-40B4-BE49-F238E27FC236}">
                  <a16:creationId xmlns:a16="http://schemas.microsoft.com/office/drawing/2014/main" id="{C1961931-DB17-0158-5873-974D379FC3B0}"/>
                </a:ext>
              </a:extLst>
            </p:cNvPr>
            <p:cNvSpPr/>
            <p:nvPr/>
          </p:nvSpPr>
          <p:spPr>
            <a:xfrm>
              <a:off x="6641790" y="2286828"/>
              <a:ext cx="366648" cy="38303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AU"/>
            </a:p>
          </p:txBody>
        </p:sp>
        <p:sp>
          <p:nvSpPr>
            <p:cNvPr id="27" name="Oval 26">
              <a:extLst>
                <a:ext uri="{FF2B5EF4-FFF2-40B4-BE49-F238E27FC236}">
                  <a16:creationId xmlns:a16="http://schemas.microsoft.com/office/drawing/2014/main" id="{EFB42FCD-F4C7-35CE-49DB-B5CEB8BB0E75}"/>
                </a:ext>
              </a:extLst>
            </p:cNvPr>
            <p:cNvSpPr/>
            <p:nvPr/>
          </p:nvSpPr>
          <p:spPr>
            <a:xfrm>
              <a:off x="7451364" y="2076921"/>
              <a:ext cx="366648" cy="38303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AU"/>
            </a:p>
          </p:txBody>
        </p:sp>
        <p:sp>
          <p:nvSpPr>
            <p:cNvPr id="28" name="Oval 27">
              <a:extLst>
                <a:ext uri="{FF2B5EF4-FFF2-40B4-BE49-F238E27FC236}">
                  <a16:creationId xmlns:a16="http://schemas.microsoft.com/office/drawing/2014/main" id="{365D9838-C7C0-BFDB-88F5-879A3177C4AC}"/>
                </a:ext>
              </a:extLst>
            </p:cNvPr>
            <p:cNvSpPr/>
            <p:nvPr/>
          </p:nvSpPr>
          <p:spPr>
            <a:xfrm>
              <a:off x="6808374" y="1953593"/>
              <a:ext cx="366648" cy="38303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AU"/>
            </a:p>
          </p:txBody>
        </p:sp>
      </p:grpSp>
      <p:grpSp>
        <p:nvGrpSpPr>
          <p:cNvPr id="4098" name="Group 4097" descr="Six orange counters fill the first cup ">
            <a:extLst>
              <a:ext uri="{FF2B5EF4-FFF2-40B4-BE49-F238E27FC236}">
                <a16:creationId xmlns:a16="http://schemas.microsoft.com/office/drawing/2014/main" id="{2D37EC67-C739-3509-D5EB-90D9C897077B}"/>
              </a:ext>
            </a:extLst>
          </p:cNvPr>
          <p:cNvGrpSpPr/>
          <p:nvPr/>
        </p:nvGrpSpPr>
        <p:grpSpPr>
          <a:xfrm>
            <a:off x="4725145" y="2723082"/>
            <a:ext cx="1064275" cy="973712"/>
            <a:chOff x="4700623" y="1981446"/>
            <a:chExt cx="1064275" cy="973712"/>
          </a:xfrm>
        </p:grpSpPr>
        <p:sp>
          <p:nvSpPr>
            <p:cNvPr id="6" name="Oval 5">
              <a:extLst>
                <a:ext uri="{FF2B5EF4-FFF2-40B4-BE49-F238E27FC236}">
                  <a16:creationId xmlns:a16="http://schemas.microsoft.com/office/drawing/2014/main" id="{296C6085-08C5-3341-0F19-1637E1B22358}"/>
                </a:ext>
              </a:extLst>
            </p:cNvPr>
            <p:cNvSpPr/>
            <p:nvPr/>
          </p:nvSpPr>
          <p:spPr>
            <a:xfrm>
              <a:off x="5398250" y="2450391"/>
              <a:ext cx="366648" cy="38303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AU"/>
            </a:p>
          </p:txBody>
        </p:sp>
        <p:sp>
          <p:nvSpPr>
            <p:cNvPr id="7" name="Oval 6">
              <a:extLst>
                <a:ext uri="{FF2B5EF4-FFF2-40B4-BE49-F238E27FC236}">
                  <a16:creationId xmlns:a16="http://schemas.microsoft.com/office/drawing/2014/main" id="{81AD4648-3A07-D333-B663-5E84AF8D44E8}"/>
                </a:ext>
              </a:extLst>
            </p:cNvPr>
            <p:cNvSpPr/>
            <p:nvPr/>
          </p:nvSpPr>
          <p:spPr>
            <a:xfrm>
              <a:off x="5072597" y="2572119"/>
              <a:ext cx="366648" cy="38303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AU"/>
            </a:p>
          </p:txBody>
        </p:sp>
        <p:sp>
          <p:nvSpPr>
            <p:cNvPr id="12" name="Oval 11">
              <a:extLst>
                <a:ext uri="{FF2B5EF4-FFF2-40B4-BE49-F238E27FC236}">
                  <a16:creationId xmlns:a16="http://schemas.microsoft.com/office/drawing/2014/main" id="{2DE1215B-D194-203E-703B-9043BB3B3D5E}"/>
                </a:ext>
              </a:extLst>
            </p:cNvPr>
            <p:cNvSpPr/>
            <p:nvPr/>
          </p:nvSpPr>
          <p:spPr>
            <a:xfrm>
              <a:off x="5143762" y="2216870"/>
              <a:ext cx="366648" cy="38303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AU"/>
            </a:p>
          </p:txBody>
        </p:sp>
        <p:sp>
          <p:nvSpPr>
            <p:cNvPr id="18" name="Oval 17">
              <a:extLst>
                <a:ext uri="{FF2B5EF4-FFF2-40B4-BE49-F238E27FC236}">
                  <a16:creationId xmlns:a16="http://schemas.microsoft.com/office/drawing/2014/main" id="{DB03A1B2-C1D7-A20B-D348-BC8943692C88}"/>
                </a:ext>
              </a:extLst>
            </p:cNvPr>
            <p:cNvSpPr/>
            <p:nvPr/>
          </p:nvSpPr>
          <p:spPr>
            <a:xfrm>
              <a:off x="4700623" y="2338575"/>
              <a:ext cx="366648" cy="38303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AU"/>
            </a:p>
          </p:txBody>
        </p:sp>
        <p:sp>
          <p:nvSpPr>
            <p:cNvPr id="29" name="Oval 28">
              <a:extLst>
                <a:ext uri="{FF2B5EF4-FFF2-40B4-BE49-F238E27FC236}">
                  <a16:creationId xmlns:a16="http://schemas.microsoft.com/office/drawing/2014/main" id="{D3DD7418-5EE2-6537-DD99-D74E61002FB8}"/>
                </a:ext>
              </a:extLst>
            </p:cNvPr>
            <p:cNvSpPr/>
            <p:nvPr/>
          </p:nvSpPr>
          <p:spPr>
            <a:xfrm>
              <a:off x="4860629" y="1981446"/>
              <a:ext cx="366648" cy="38303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AU"/>
            </a:p>
          </p:txBody>
        </p:sp>
        <p:sp>
          <p:nvSpPr>
            <p:cNvPr id="30" name="Oval 29">
              <a:extLst>
                <a:ext uri="{FF2B5EF4-FFF2-40B4-BE49-F238E27FC236}">
                  <a16:creationId xmlns:a16="http://schemas.microsoft.com/office/drawing/2014/main" id="{B4244652-D5CC-E830-368B-E61F6D3EB77B}"/>
                </a:ext>
              </a:extLst>
            </p:cNvPr>
            <p:cNvSpPr/>
            <p:nvPr/>
          </p:nvSpPr>
          <p:spPr>
            <a:xfrm>
              <a:off x="5369606" y="2104771"/>
              <a:ext cx="366648" cy="38303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AU"/>
            </a:p>
          </p:txBody>
        </p:sp>
      </p:gr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0CD09564-AFD4-794F-88C0-AE558FE3B6F9}"/>
                  </a:ext>
                </a:extLst>
              </p:cNvPr>
              <p:cNvSpPr txBox="1"/>
              <p:nvPr/>
            </p:nvSpPr>
            <p:spPr>
              <a:xfrm>
                <a:off x="2007462" y="4055072"/>
                <a:ext cx="1041439" cy="461665"/>
              </a:xfrm>
              <a:prstGeom prst="rect">
                <a:avLst/>
              </a:prstGeom>
              <a:noFill/>
            </p:spPr>
            <p:txBody>
              <a:bodyPr wrap="none" lIns="0" tIns="0" rIns="0" bIns="0" rtlCol="0">
                <a:spAutoFit/>
              </a:bodyPr>
              <a:lstStyle/>
              <a:p>
                <a:r>
                  <a:rPr lang="en-AU" sz="3000" b="0" i="1" dirty="0"/>
                  <a:t>L</a:t>
                </a:r>
                <a14:m>
                  <m:oMath xmlns:m="http://schemas.openxmlformats.org/officeDocument/2006/math">
                    <m:r>
                      <a:rPr lang="en-AU" sz="3000" b="0" i="1" smtClean="0">
                        <a:latin typeface="Cambria Math" panose="02040503050406030204" pitchFamily="18" charset="0"/>
                      </a:rPr>
                      <m:t> =2</m:t>
                    </m:r>
                  </m:oMath>
                </a14:m>
                <a:r>
                  <a:rPr lang="en-US" sz="3000" i="1" dirty="0"/>
                  <a:t>T</a:t>
                </a:r>
              </a:p>
            </p:txBody>
          </p:sp>
        </mc:Choice>
        <mc:Fallback xmlns="">
          <p:sp>
            <p:nvSpPr>
              <p:cNvPr id="10" name="TextBox 9">
                <a:extLst>
                  <a:ext uri="{FF2B5EF4-FFF2-40B4-BE49-F238E27FC236}">
                    <a16:creationId xmlns:a16="http://schemas.microsoft.com/office/drawing/2014/main" id="{0CD09564-AFD4-794F-88C0-AE558FE3B6F9}"/>
                  </a:ext>
                </a:extLst>
              </p:cNvPr>
              <p:cNvSpPr txBox="1">
                <a:spLocks noRot="1" noChangeAspect="1" noMove="1" noResize="1" noEditPoints="1" noAdjustHandles="1" noChangeArrowheads="1" noChangeShapeType="1" noTextEdit="1"/>
              </p:cNvSpPr>
              <p:nvPr/>
            </p:nvSpPr>
            <p:spPr>
              <a:xfrm>
                <a:off x="2007462" y="4055072"/>
                <a:ext cx="1041439" cy="461665"/>
              </a:xfrm>
              <a:prstGeom prst="rect">
                <a:avLst/>
              </a:prstGeom>
              <a:blipFill>
                <a:blip r:embed="rId10"/>
                <a:stretch>
                  <a:fillRect l="-22222" t="-25000" r="-21637" b="-5131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EBF9728C-F1FA-331D-17DD-E5839013DFDC}"/>
                  </a:ext>
                </a:extLst>
              </p:cNvPr>
              <p:cNvSpPr txBox="1"/>
              <p:nvPr/>
            </p:nvSpPr>
            <p:spPr>
              <a:xfrm>
                <a:off x="2007462" y="4599820"/>
                <a:ext cx="1513748" cy="461665"/>
              </a:xfrm>
              <a:prstGeom prst="rect">
                <a:avLst/>
              </a:prstGeom>
              <a:noFill/>
            </p:spPr>
            <p:txBody>
              <a:bodyPr wrap="none" lIns="0" tIns="0" rIns="0" bIns="0" rtlCol="0">
                <a:spAutoFit/>
              </a:bodyPr>
              <a:lstStyle/>
              <a:p>
                <a:r>
                  <a:rPr lang="en-AU" sz="3000" b="0" i="1" dirty="0"/>
                  <a:t>L</a:t>
                </a:r>
                <a:r>
                  <a:rPr lang="en-AU" sz="3000" b="0" dirty="0"/>
                  <a:t> </a:t>
                </a:r>
                <a14:m>
                  <m:oMath xmlns:m="http://schemas.openxmlformats.org/officeDocument/2006/math">
                    <m:r>
                      <a:rPr lang="en-AU" sz="3000" b="0" i="1" smtClean="0">
                        <a:latin typeface="Cambria Math" panose="02040503050406030204" pitchFamily="18" charset="0"/>
                      </a:rPr>
                      <m:t>=2×6</m:t>
                    </m:r>
                  </m:oMath>
                </a14:m>
                <a:endParaRPr lang="en-US" sz="3000" dirty="0"/>
              </a:p>
            </p:txBody>
          </p:sp>
        </mc:Choice>
        <mc:Fallback xmlns="">
          <p:sp>
            <p:nvSpPr>
              <p:cNvPr id="31" name="TextBox 30">
                <a:extLst>
                  <a:ext uri="{FF2B5EF4-FFF2-40B4-BE49-F238E27FC236}">
                    <a16:creationId xmlns:a16="http://schemas.microsoft.com/office/drawing/2014/main" id="{EBF9728C-F1FA-331D-17DD-E5839013DFDC}"/>
                  </a:ext>
                </a:extLst>
              </p:cNvPr>
              <p:cNvSpPr txBox="1">
                <a:spLocks noRot="1" noChangeAspect="1" noMove="1" noResize="1" noEditPoints="1" noAdjustHandles="1" noChangeArrowheads="1" noChangeShapeType="1" noTextEdit="1"/>
              </p:cNvSpPr>
              <p:nvPr/>
            </p:nvSpPr>
            <p:spPr>
              <a:xfrm>
                <a:off x="2007462" y="4599820"/>
                <a:ext cx="1513748" cy="461665"/>
              </a:xfrm>
              <a:prstGeom prst="rect">
                <a:avLst/>
              </a:prstGeom>
              <a:blipFill>
                <a:blip r:embed="rId11"/>
                <a:stretch>
                  <a:fillRect l="-15261" t="-26667" b="-52000"/>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4096" name="TextBox 4095">
                <a:extLst>
                  <a:ext uri="{FF2B5EF4-FFF2-40B4-BE49-F238E27FC236}">
                    <a16:creationId xmlns:a16="http://schemas.microsoft.com/office/drawing/2014/main" id="{E6BC8C90-7109-05A0-DA0C-82C5B70569D1}"/>
                  </a:ext>
                </a:extLst>
              </p:cNvPr>
              <p:cNvSpPr txBox="1"/>
              <p:nvPr/>
            </p:nvSpPr>
            <p:spPr>
              <a:xfrm>
                <a:off x="2007462" y="5136421"/>
                <a:ext cx="1068690" cy="461665"/>
              </a:xfrm>
              <a:prstGeom prst="rect">
                <a:avLst/>
              </a:prstGeom>
              <a:noFill/>
            </p:spPr>
            <p:txBody>
              <a:bodyPr wrap="none" lIns="0" tIns="0" rIns="0" bIns="0" rtlCol="0">
                <a:spAutoFit/>
              </a:bodyPr>
              <a:lstStyle/>
              <a:p>
                <a:r>
                  <a:rPr lang="en-AU" sz="3000" b="0" i="1" dirty="0"/>
                  <a:t>L</a:t>
                </a:r>
                <a:r>
                  <a:rPr lang="en-AU" sz="3000" b="0" dirty="0"/>
                  <a:t> </a:t>
                </a:r>
                <a14:m>
                  <m:oMath xmlns:m="http://schemas.openxmlformats.org/officeDocument/2006/math">
                    <m:r>
                      <a:rPr lang="en-AU" sz="3000" b="0" i="1" smtClean="0">
                        <a:latin typeface="Cambria Math" panose="02040503050406030204" pitchFamily="18" charset="0"/>
                      </a:rPr>
                      <m:t>=12</m:t>
                    </m:r>
                  </m:oMath>
                </a14:m>
                <a:endParaRPr lang="en-US" sz="3000" dirty="0"/>
              </a:p>
            </p:txBody>
          </p:sp>
        </mc:Choice>
        <mc:Fallback xmlns="">
          <p:sp>
            <p:nvSpPr>
              <p:cNvPr id="4096" name="TextBox 4095">
                <a:extLst>
                  <a:ext uri="{FF2B5EF4-FFF2-40B4-BE49-F238E27FC236}">
                    <a16:creationId xmlns:a16="http://schemas.microsoft.com/office/drawing/2014/main" id="{E6BC8C90-7109-05A0-DA0C-82C5B70569D1}"/>
                  </a:ext>
                </a:extLst>
              </p:cNvPr>
              <p:cNvSpPr txBox="1">
                <a:spLocks noRot="1" noChangeAspect="1" noMove="1" noResize="1" noEditPoints="1" noAdjustHandles="1" noChangeArrowheads="1" noChangeShapeType="1" noTextEdit="1"/>
              </p:cNvSpPr>
              <p:nvPr/>
            </p:nvSpPr>
            <p:spPr>
              <a:xfrm>
                <a:off x="2007462" y="5136421"/>
                <a:ext cx="1068690" cy="461665"/>
              </a:xfrm>
              <a:prstGeom prst="rect">
                <a:avLst/>
              </a:prstGeom>
              <a:blipFill>
                <a:blip r:embed="rId12"/>
                <a:stretch>
                  <a:fillRect l="-21591" t="-26667" b="-52000"/>
                </a:stretch>
              </a:blipFill>
            </p:spPr>
            <p:txBody>
              <a:bodyPr/>
              <a:lstStyle/>
              <a:p>
                <a:r>
                  <a:rPr lang="en-GB">
                    <a:noFill/>
                  </a:rPr>
                  <a:t> </a:t>
                </a:r>
              </a:p>
            </p:txBody>
          </p:sp>
        </mc:Fallback>
      </mc:AlternateContent>
      <p:sp>
        <p:nvSpPr>
          <p:cNvPr id="4097" name="TextBox 4096">
            <a:extLst>
              <a:ext uri="{FF2B5EF4-FFF2-40B4-BE49-F238E27FC236}">
                <a16:creationId xmlns:a16="http://schemas.microsoft.com/office/drawing/2014/main" id="{14FE5635-54BF-0C52-D89C-5BADF058298A}"/>
              </a:ext>
            </a:extLst>
          </p:cNvPr>
          <p:cNvSpPr txBox="1"/>
          <p:nvPr/>
        </p:nvSpPr>
        <p:spPr>
          <a:xfrm>
            <a:off x="4825363" y="5147024"/>
            <a:ext cx="4743450" cy="553998"/>
          </a:xfrm>
          <a:prstGeom prst="rect">
            <a:avLst/>
          </a:prstGeom>
          <a:noFill/>
        </p:spPr>
        <p:txBody>
          <a:bodyPr wrap="square">
            <a:spAutoFit/>
          </a:bodyPr>
          <a:lstStyle/>
          <a:p>
            <a:r>
              <a:rPr lang="en-US" sz="3000" dirty="0"/>
              <a:t>Lulu has 12 books!</a:t>
            </a:r>
          </a:p>
        </p:txBody>
      </p:sp>
      <p:pic>
        <p:nvPicPr>
          <p:cNvPr id="26" name="Picture 25">
            <a:extLst>
              <a:ext uri="{FF2B5EF4-FFF2-40B4-BE49-F238E27FC236}">
                <a16:creationId xmlns:a16="http://schemas.microsoft.com/office/drawing/2014/main" id="{ACBBA355-5154-B4D5-BDEF-D1F674E17A93}"/>
              </a:ext>
              <a:ext uri="{C183D7F6-B498-43B3-948B-1728B52AA6E4}">
                <adec:decorative xmlns:adec="http://schemas.microsoft.com/office/drawing/2017/decorative" val="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687387" y="6620692"/>
            <a:ext cx="559435" cy="198755"/>
          </a:xfrm>
          <a:prstGeom prst="rect">
            <a:avLst/>
          </a:prstGeom>
        </p:spPr>
      </p:pic>
      <p:sp>
        <p:nvSpPr>
          <p:cNvPr id="32" name="Text Box 2">
            <a:extLst>
              <a:ext uri="{FF2B5EF4-FFF2-40B4-BE49-F238E27FC236}">
                <a16:creationId xmlns:a16="http://schemas.microsoft.com/office/drawing/2014/main" id="{E5C7FADF-F241-4C91-EEB7-FECDC6221CEB}"/>
              </a:ext>
            </a:extLst>
          </p:cNvPr>
          <p:cNvSpPr txBox="1"/>
          <p:nvPr/>
        </p:nvSpPr>
        <p:spPr>
          <a:xfrm>
            <a:off x="-540568" y="6595292"/>
            <a:ext cx="5652135" cy="33845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GB" sz="650">
                <a:solidFill>
                  <a:srgbClr val="595959"/>
                </a:solidFill>
                <a:effectLst/>
                <a:ea typeface="DengXian" panose="02010600030101010101" pitchFamily="2" charset="-122"/>
                <a:cs typeface="Calibri Light" panose="020F0302020204030204" pitchFamily="34" charset="0"/>
              </a:rPr>
              <a:t>© 2023 Commonwealth of Australia, unless otherwise indicated. Creative Commons Attribution 4.0, unless otherwise indicated.</a:t>
            </a:r>
          </a:p>
          <a:p>
            <a:pPr algn="ctr">
              <a:lnSpc>
                <a:spcPct val="120000"/>
              </a:lnSpc>
              <a:spcBef>
                <a:spcPts val="400"/>
              </a:spcBef>
              <a:spcAft>
                <a:spcPts val="400"/>
              </a:spcAft>
            </a:pPr>
            <a:r>
              <a:rPr lang="en-GB" sz="650">
                <a:solidFill>
                  <a:srgbClr val="595959"/>
                </a:solidFill>
                <a:effectLst/>
                <a:ea typeface="DengXian" panose="02010600030101010101" pitchFamily="2" charset="-122"/>
                <a:cs typeface="Calibri Light" panose="020F0302020204030204" pitchFamily="34" charset="0"/>
              </a:rPr>
              <a:t> </a:t>
            </a:r>
          </a:p>
        </p:txBody>
      </p:sp>
      <p:pic>
        <p:nvPicPr>
          <p:cNvPr id="2" name="Picture 1">
            <a:hlinkClick r:id="rId14"/>
            <a:extLst>
              <a:ext uri="{FF2B5EF4-FFF2-40B4-BE49-F238E27FC236}">
                <a16:creationId xmlns:a16="http://schemas.microsoft.com/office/drawing/2014/main" id="{E779BEF3-09B3-A038-7EA5-CD3764E21943}"/>
              </a:ext>
              <a:ext uri="{C183D7F6-B498-43B3-948B-1728B52AA6E4}">
                <adec:decorative xmlns:adec="http://schemas.microsoft.com/office/drawing/2017/decorative" val="1"/>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761492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nodeType="clickEffect">
                                  <p:stCondLst>
                                    <p:cond delay="0"/>
                                  </p:stCondLst>
                                  <p:childTnLst>
                                    <p:set>
                                      <p:cBhvr>
                                        <p:cTn id="18" dur="1" fill="hold">
                                          <p:stCondLst>
                                            <p:cond delay="0"/>
                                          </p:stCondLst>
                                        </p:cTn>
                                        <p:tgtEl>
                                          <p:spTgt spid="4098"/>
                                        </p:tgtEl>
                                        <p:attrNameLst>
                                          <p:attrName>style.visibility</p:attrName>
                                        </p:attrNameLst>
                                      </p:cBhvr>
                                      <p:to>
                                        <p:strVal val="visible"/>
                                      </p:to>
                                    </p:set>
                                    <p:animEffect transition="in" filter="wipe(down)">
                                      <p:cBhvr>
                                        <p:cTn id="19" dur="580">
                                          <p:stCondLst>
                                            <p:cond delay="0"/>
                                          </p:stCondLst>
                                        </p:cTn>
                                        <p:tgtEl>
                                          <p:spTgt spid="4098"/>
                                        </p:tgtEl>
                                      </p:cBhvr>
                                    </p:animEffect>
                                    <p:anim calcmode="lin" valueType="num">
                                      <p:cBhvr>
                                        <p:cTn id="20" dur="1822" tmFilter="0,0; 0.14,0.36; 0.43,0.73; 0.71,0.91; 1.0,1.0">
                                          <p:stCondLst>
                                            <p:cond delay="0"/>
                                          </p:stCondLst>
                                        </p:cTn>
                                        <p:tgtEl>
                                          <p:spTgt spid="4098"/>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4098"/>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4098"/>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4098"/>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4098"/>
                                        </p:tgtEl>
                                        <p:attrNameLst>
                                          <p:attrName>ppt_y</p:attrName>
                                        </p:attrNameLst>
                                      </p:cBhvr>
                                      <p:tavLst>
                                        <p:tav tm="0" fmla="#ppt_y-sin(pi*$)/81">
                                          <p:val>
                                            <p:fltVal val="0"/>
                                          </p:val>
                                        </p:tav>
                                        <p:tav tm="100000">
                                          <p:val>
                                            <p:fltVal val="1"/>
                                          </p:val>
                                        </p:tav>
                                      </p:tavLst>
                                    </p:anim>
                                    <p:animScale>
                                      <p:cBhvr>
                                        <p:cTn id="25" dur="26">
                                          <p:stCondLst>
                                            <p:cond delay="650"/>
                                          </p:stCondLst>
                                        </p:cTn>
                                        <p:tgtEl>
                                          <p:spTgt spid="4098"/>
                                        </p:tgtEl>
                                      </p:cBhvr>
                                      <p:to x="100000" y="60000"/>
                                    </p:animScale>
                                    <p:animScale>
                                      <p:cBhvr>
                                        <p:cTn id="26" dur="166" decel="50000">
                                          <p:stCondLst>
                                            <p:cond delay="676"/>
                                          </p:stCondLst>
                                        </p:cTn>
                                        <p:tgtEl>
                                          <p:spTgt spid="4098"/>
                                        </p:tgtEl>
                                      </p:cBhvr>
                                      <p:to x="100000" y="100000"/>
                                    </p:animScale>
                                    <p:animScale>
                                      <p:cBhvr>
                                        <p:cTn id="27" dur="26">
                                          <p:stCondLst>
                                            <p:cond delay="1312"/>
                                          </p:stCondLst>
                                        </p:cTn>
                                        <p:tgtEl>
                                          <p:spTgt spid="4098"/>
                                        </p:tgtEl>
                                      </p:cBhvr>
                                      <p:to x="100000" y="80000"/>
                                    </p:animScale>
                                    <p:animScale>
                                      <p:cBhvr>
                                        <p:cTn id="28" dur="166" decel="50000">
                                          <p:stCondLst>
                                            <p:cond delay="1338"/>
                                          </p:stCondLst>
                                        </p:cTn>
                                        <p:tgtEl>
                                          <p:spTgt spid="4098"/>
                                        </p:tgtEl>
                                      </p:cBhvr>
                                      <p:to x="100000" y="100000"/>
                                    </p:animScale>
                                    <p:animScale>
                                      <p:cBhvr>
                                        <p:cTn id="29" dur="26">
                                          <p:stCondLst>
                                            <p:cond delay="1642"/>
                                          </p:stCondLst>
                                        </p:cTn>
                                        <p:tgtEl>
                                          <p:spTgt spid="4098"/>
                                        </p:tgtEl>
                                      </p:cBhvr>
                                      <p:to x="100000" y="90000"/>
                                    </p:animScale>
                                    <p:animScale>
                                      <p:cBhvr>
                                        <p:cTn id="30" dur="166" decel="50000">
                                          <p:stCondLst>
                                            <p:cond delay="1668"/>
                                          </p:stCondLst>
                                        </p:cTn>
                                        <p:tgtEl>
                                          <p:spTgt spid="4098"/>
                                        </p:tgtEl>
                                      </p:cBhvr>
                                      <p:to x="100000" y="100000"/>
                                    </p:animScale>
                                    <p:animScale>
                                      <p:cBhvr>
                                        <p:cTn id="31" dur="26">
                                          <p:stCondLst>
                                            <p:cond delay="1808"/>
                                          </p:stCondLst>
                                        </p:cTn>
                                        <p:tgtEl>
                                          <p:spTgt spid="4098"/>
                                        </p:tgtEl>
                                      </p:cBhvr>
                                      <p:to x="100000" y="95000"/>
                                    </p:animScale>
                                    <p:animScale>
                                      <p:cBhvr>
                                        <p:cTn id="32" dur="166" decel="50000">
                                          <p:stCondLst>
                                            <p:cond delay="1834"/>
                                          </p:stCondLst>
                                        </p:cTn>
                                        <p:tgtEl>
                                          <p:spTgt spid="4098"/>
                                        </p:tgtEl>
                                      </p:cBhvr>
                                      <p:to x="100000" y="100000"/>
                                    </p:animScale>
                                  </p:childTnLst>
                                </p:cTn>
                              </p:par>
                            </p:childTnLst>
                          </p:cTn>
                        </p:par>
                      </p:childTnLst>
                    </p:cTn>
                  </p:par>
                  <p:par>
                    <p:cTn id="33" fill="hold">
                      <p:stCondLst>
                        <p:cond delay="indefinite"/>
                      </p:stCondLst>
                      <p:childTnLst>
                        <p:par>
                          <p:cTn id="34" fill="hold">
                            <p:stCondLst>
                              <p:cond delay="0"/>
                            </p:stCondLst>
                            <p:childTnLst>
                              <p:par>
                                <p:cTn id="35" presetID="26" presetClass="entr" presetSubtype="0" fill="hold" nodeType="clickEffect">
                                  <p:stCondLst>
                                    <p:cond delay="0"/>
                                  </p:stCondLst>
                                  <p:childTnLst>
                                    <p:set>
                                      <p:cBhvr>
                                        <p:cTn id="36" dur="1" fill="hold">
                                          <p:stCondLst>
                                            <p:cond delay="0"/>
                                          </p:stCondLst>
                                        </p:cTn>
                                        <p:tgtEl>
                                          <p:spTgt spid="4099"/>
                                        </p:tgtEl>
                                        <p:attrNameLst>
                                          <p:attrName>style.visibility</p:attrName>
                                        </p:attrNameLst>
                                      </p:cBhvr>
                                      <p:to>
                                        <p:strVal val="visible"/>
                                      </p:to>
                                    </p:set>
                                    <p:animEffect transition="in" filter="wipe(down)">
                                      <p:cBhvr>
                                        <p:cTn id="37" dur="580">
                                          <p:stCondLst>
                                            <p:cond delay="0"/>
                                          </p:stCondLst>
                                        </p:cTn>
                                        <p:tgtEl>
                                          <p:spTgt spid="4099"/>
                                        </p:tgtEl>
                                      </p:cBhvr>
                                    </p:animEffect>
                                    <p:anim calcmode="lin" valueType="num">
                                      <p:cBhvr>
                                        <p:cTn id="38" dur="1822" tmFilter="0,0; 0.14,0.36; 0.43,0.73; 0.71,0.91; 1.0,1.0">
                                          <p:stCondLst>
                                            <p:cond delay="0"/>
                                          </p:stCondLst>
                                        </p:cTn>
                                        <p:tgtEl>
                                          <p:spTgt spid="4099"/>
                                        </p:tgtEl>
                                        <p:attrNameLst>
                                          <p:attrName>ppt_x</p:attrName>
                                        </p:attrNameLst>
                                      </p:cBhvr>
                                      <p:tavLst>
                                        <p:tav tm="0">
                                          <p:val>
                                            <p:strVal val="#ppt_x-0.25"/>
                                          </p:val>
                                        </p:tav>
                                        <p:tav tm="100000">
                                          <p:val>
                                            <p:strVal val="#ppt_x"/>
                                          </p:val>
                                        </p:tav>
                                      </p:tavLst>
                                    </p:anim>
                                    <p:anim calcmode="lin" valueType="num">
                                      <p:cBhvr>
                                        <p:cTn id="39" dur="664" tmFilter="0.0,0.0; 0.25,0.07; 0.50,0.2; 0.75,0.467; 1.0,1.0">
                                          <p:stCondLst>
                                            <p:cond delay="0"/>
                                          </p:stCondLst>
                                        </p:cTn>
                                        <p:tgtEl>
                                          <p:spTgt spid="4099"/>
                                        </p:tgtEl>
                                        <p:attrNameLst>
                                          <p:attrName>ppt_y</p:attrName>
                                        </p:attrNameLst>
                                      </p:cBhvr>
                                      <p:tavLst>
                                        <p:tav tm="0" fmla="#ppt_y-sin(pi*$)/3">
                                          <p:val>
                                            <p:fltVal val="0.5"/>
                                          </p:val>
                                        </p:tav>
                                        <p:tav tm="100000">
                                          <p:val>
                                            <p:fltVal val="1"/>
                                          </p:val>
                                        </p:tav>
                                      </p:tavLst>
                                    </p:anim>
                                    <p:anim calcmode="lin" valueType="num">
                                      <p:cBhvr>
                                        <p:cTn id="40" dur="664" tmFilter="0, 0; 0.125,0.2665; 0.25,0.4; 0.375,0.465; 0.5,0.5;  0.625,0.535; 0.75,0.6; 0.875,0.7335; 1,1">
                                          <p:stCondLst>
                                            <p:cond delay="664"/>
                                          </p:stCondLst>
                                        </p:cTn>
                                        <p:tgtEl>
                                          <p:spTgt spid="4099"/>
                                        </p:tgtEl>
                                        <p:attrNameLst>
                                          <p:attrName>ppt_y</p:attrName>
                                        </p:attrNameLst>
                                      </p:cBhvr>
                                      <p:tavLst>
                                        <p:tav tm="0" fmla="#ppt_y-sin(pi*$)/9">
                                          <p:val>
                                            <p:fltVal val="0"/>
                                          </p:val>
                                        </p:tav>
                                        <p:tav tm="100000">
                                          <p:val>
                                            <p:fltVal val="1"/>
                                          </p:val>
                                        </p:tav>
                                      </p:tavLst>
                                    </p:anim>
                                    <p:anim calcmode="lin" valueType="num">
                                      <p:cBhvr>
                                        <p:cTn id="41" dur="332" tmFilter="0, 0; 0.125,0.2665; 0.25,0.4; 0.375,0.465; 0.5,0.5;  0.625,0.535; 0.75,0.6; 0.875,0.7335; 1,1">
                                          <p:stCondLst>
                                            <p:cond delay="1324"/>
                                          </p:stCondLst>
                                        </p:cTn>
                                        <p:tgtEl>
                                          <p:spTgt spid="4099"/>
                                        </p:tgtEl>
                                        <p:attrNameLst>
                                          <p:attrName>ppt_y</p:attrName>
                                        </p:attrNameLst>
                                      </p:cBhvr>
                                      <p:tavLst>
                                        <p:tav tm="0" fmla="#ppt_y-sin(pi*$)/27">
                                          <p:val>
                                            <p:fltVal val="0"/>
                                          </p:val>
                                        </p:tav>
                                        <p:tav tm="100000">
                                          <p:val>
                                            <p:fltVal val="1"/>
                                          </p:val>
                                        </p:tav>
                                      </p:tavLst>
                                    </p:anim>
                                    <p:anim calcmode="lin" valueType="num">
                                      <p:cBhvr>
                                        <p:cTn id="42" dur="164" tmFilter="0, 0; 0.125,0.2665; 0.25,0.4; 0.375,0.465; 0.5,0.5;  0.625,0.535; 0.75,0.6; 0.875,0.7335; 1,1">
                                          <p:stCondLst>
                                            <p:cond delay="1656"/>
                                          </p:stCondLst>
                                        </p:cTn>
                                        <p:tgtEl>
                                          <p:spTgt spid="4099"/>
                                        </p:tgtEl>
                                        <p:attrNameLst>
                                          <p:attrName>ppt_y</p:attrName>
                                        </p:attrNameLst>
                                      </p:cBhvr>
                                      <p:tavLst>
                                        <p:tav tm="0" fmla="#ppt_y-sin(pi*$)/81">
                                          <p:val>
                                            <p:fltVal val="0"/>
                                          </p:val>
                                        </p:tav>
                                        <p:tav tm="100000">
                                          <p:val>
                                            <p:fltVal val="1"/>
                                          </p:val>
                                        </p:tav>
                                      </p:tavLst>
                                    </p:anim>
                                    <p:animScale>
                                      <p:cBhvr>
                                        <p:cTn id="43" dur="26">
                                          <p:stCondLst>
                                            <p:cond delay="650"/>
                                          </p:stCondLst>
                                        </p:cTn>
                                        <p:tgtEl>
                                          <p:spTgt spid="4099"/>
                                        </p:tgtEl>
                                      </p:cBhvr>
                                      <p:to x="100000" y="60000"/>
                                    </p:animScale>
                                    <p:animScale>
                                      <p:cBhvr>
                                        <p:cTn id="44" dur="166" decel="50000">
                                          <p:stCondLst>
                                            <p:cond delay="676"/>
                                          </p:stCondLst>
                                        </p:cTn>
                                        <p:tgtEl>
                                          <p:spTgt spid="4099"/>
                                        </p:tgtEl>
                                      </p:cBhvr>
                                      <p:to x="100000" y="100000"/>
                                    </p:animScale>
                                    <p:animScale>
                                      <p:cBhvr>
                                        <p:cTn id="45" dur="26">
                                          <p:stCondLst>
                                            <p:cond delay="1312"/>
                                          </p:stCondLst>
                                        </p:cTn>
                                        <p:tgtEl>
                                          <p:spTgt spid="4099"/>
                                        </p:tgtEl>
                                      </p:cBhvr>
                                      <p:to x="100000" y="80000"/>
                                    </p:animScale>
                                    <p:animScale>
                                      <p:cBhvr>
                                        <p:cTn id="46" dur="166" decel="50000">
                                          <p:stCondLst>
                                            <p:cond delay="1338"/>
                                          </p:stCondLst>
                                        </p:cTn>
                                        <p:tgtEl>
                                          <p:spTgt spid="4099"/>
                                        </p:tgtEl>
                                      </p:cBhvr>
                                      <p:to x="100000" y="100000"/>
                                    </p:animScale>
                                    <p:animScale>
                                      <p:cBhvr>
                                        <p:cTn id="47" dur="26">
                                          <p:stCondLst>
                                            <p:cond delay="1642"/>
                                          </p:stCondLst>
                                        </p:cTn>
                                        <p:tgtEl>
                                          <p:spTgt spid="4099"/>
                                        </p:tgtEl>
                                      </p:cBhvr>
                                      <p:to x="100000" y="90000"/>
                                    </p:animScale>
                                    <p:animScale>
                                      <p:cBhvr>
                                        <p:cTn id="48" dur="166" decel="50000">
                                          <p:stCondLst>
                                            <p:cond delay="1668"/>
                                          </p:stCondLst>
                                        </p:cTn>
                                        <p:tgtEl>
                                          <p:spTgt spid="4099"/>
                                        </p:tgtEl>
                                      </p:cBhvr>
                                      <p:to x="100000" y="100000"/>
                                    </p:animScale>
                                    <p:animScale>
                                      <p:cBhvr>
                                        <p:cTn id="49" dur="26">
                                          <p:stCondLst>
                                            <p:cond delay="1808"/>
                                          </p:stCondLst>
                                        </p:cTn>
                                        <p:tgtEl>
                                          <p:spTgt spid="4099"/>
                                        </p:tgtEl>
                                      </p:cBhvr>
                                      <p:to x="100000" y="95000"/>
                                    </p:animScale>
                                    <p:animScale>
                                      <p:cBhvr>
                                        <p:cTn id="50" dur="166" decel="50000">
                                          <p:stCondLst>
                                            <p:cond delay="1834"/>
                                          </p:stCondLst>
                                        </p:cTn>
                                        <p:tgtEl>
                                          <p:spTgt spid="4099"/>
                                        </p:tgtEl>
                                      </p:cBhvr>
                                      <p:to x="100000" y="100000"/>
                                    </p:animScale>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09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0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0" grpId="0"/>
      <p:bldP spid="31" grpId="0"/>
      <p:bldP spid="4096" grpId="0"/>
      <p:bldP spid="409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5334</TotalTime>
  <Words>2250</Words>
  <Application>Microsoft Office PowerPoint</Application>
  <PresentationFormat>On-screen Show (4:3)</PresentationFormat>
  <Paragraphs>189</Paragraphs>
  <Slides>12</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Bahnschrift Condensed</vt:lpstr>
      <vt:lpstr>Calibri</vt:lpstr>
      <vt:lpstr>Cambria</vt:lpstr>
      <vt:lpstr>Cambria Math</vt:lpstr>
      <vt:lpstr>Roboto</vt:lpstr>
      <vt:lpstr>Symbol</vt:lpstr>
      <vt:lpstr>Office Theme</vt:lpstr>
      <vt:lpstr>Expressions, formulas and substitution</vt:lpstr>
      <vt:lpstr>Learning intentions</vt:lpstr>
      <vt:lpstr>Mathematical expression</vt:lpstr>
      <vt:lpstr>Parts of an expression</vt:lpstr>
      <vt:lpstr>A mathematical equation …</vt:lpstr>
      <vt:lpstr>Construct an expression</vt:lpstr>
      <vt:lpstr>Substitute</vt:lpstr>
      <vt:lpstr>Construct the expression</vt:lpstr>
      <vt:lpstr>You’ve got this!</vt:lpstr>
      <vt:lpstr>Your turn!</vt:lpstr>
      <vt:lpstr>What did you get?</vt:lpstr>
      <vt:lpstr>Exit ticket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dc:creator>
  <cp:lastModifiedBy>Felicity Clissold</cp:lastModifiedBy>
  <cp:revision>32</cp:revision>
  <dcterms:created xsi:type="dcterms:W3CDTF">2021-03-16T22:56:28Z</dcterms:created>
  <dcterms:modified xsi:type="dcterms:W3CDTF">2023-12-30T00:12:13Z</dcterms:modified>
</cp:coreProperties>
</file>