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58" r:id="rId3"/>
    <p:sldId id="260" r:id="rId4"/>
    <p:sldId id="26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060" autoAdjust="0"/>
    <p:restoredTop sz="71792" autoAdjust="0"/>
  </p:normalViewPr>
  <p:slideViewPr>
    <p:cSldViewPr>
      <p:cViewPr varScale="1">
        <p:scale>
          <a:sx n="79" d="100"/>
          <a:sy n="79" d="100"/>
        </p:scale>
        <p:origin x="214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20/12/2023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9.australiancurriculum.edu.au/f-10-curriculum/learning-areas/mathematics/year-9/content-description?subject-identifier=MATMATY9&amp;content-description-code=AC9M9P01&amp;detailed-content-descriptions=0&amp;hide-ccp=0&amp;hide-gc=0&amp;side-by-side=1&amp;strands-start-index=3&amp;subjects-start-index=0&amp;view=quick"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v9.australiancurriculum.edu.au/f-10-curriculum/learning-areas/mathematics/year-9/content-description?subject-identifier=MATMATY9&amp;content-description-code=AC9M9P03&amp;detailed-content-descriptions=0&amp;hide-ccp=0&amp;hide-gc=0&amp;side-by-side=1&amp;strands-start-index=3&amp;subjects-start-index=0&amp;view=quick" TargetMode="External"/><Relationship Id="rId4" Type="http://schemas.openxmlformats.org/officeDocument/2006/relationships/hyperlink" Target="https://v9.australiancurriculum.edu.au/f-10-curriculum/learning-areas/mathematics/year-9/content-description?subject-identifier=MATMATY9&amp;content-description-code=AC9M9P02&amp;detailed-content-descriptions=0&amp;hide-ccp=0&amp;hide-gc=0&amp;side-by-side=1&amp;strands-start-index=3&amp;subjects-start-index=0&amp;view=quick"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20000"/>
              </a:lnSpc>
              <a:spcBef>
                <a:spcPts val="400"/>
              </a:spcBef>
              <a:spcAft>
                <a:spcPts val="400"/>
              </a:spcAft>
              <a:buSzPts val="900"/>
              <a:buFontTx/>
              <a:buNone/>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Year 9, Probability, 60 mins, </a:t>
            </a:r>
            <a:r>
              <a:rPr lang="en-AU"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AC9M9P01</a:t>
            </a:r>
            <a:r>
              <a:rPr lang="en-AU" sz="1800" dirty="0">
                <a:solidFill>
                  <a:srgbClr val="000000"/>
                </a:solidFill>
                <a:effectLst/>
                <a:latin typeface="Calibri" panose="020F0502020204030204" pitchFamily="34" charset="0"/>
                <a:ea typeface="Calibri" panose="020F0502020204030204" pitchFamily="34" charset="0"/>
              </a:rPr>
              <a:t>, </a:t>
            </a:r>
            <a:r>
              <a:rPr lang="en-AU"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AC9M9P02</a:t>
            </a:r>
            <a:r>
              <a:rPr lang="en-AU" sz="1800" dirty="0">
                <a:solidFill>
                  <a:srgbClr val="000000"/>
                </a:solidFill>
                <a:effectLst/>
                <a:latin typeface="Calibri" panose="020F0502020204030204" pitchFamily="34" charset="0"/>
                <a:ea typeface="Calibri" panose="020F0502020204030204" pitchFamily="34" charset="0"/>
              </a:rPr>
              <a:t> and </a:t>
            </a:r>
            <a:r>
              <a:rPr lang="en-AU"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AC9M9P03</a:t>
            </a:r>
            <a:endParaRPr lang="en-AU"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nSpc>
                <a:spcPct val="120000"/>
              </a:lnSpc>
              <a:spcBef>
                <a:spcPts val="400"/>
              </a:spcBef>
              <a:spcAft>
                <a:spcPts val="400"/>
              </a:spcAft>
              <a:buSzPts val="900"/>
              <a:buFontTx/>
              <a:buNone/>
            </a:pPr>
            <a:r>
              <a:rPr lang="en-AU" sz="1800" u="non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Learning intention</a:t>
            </a:r>
          </a:p>
          <a:p>
            <a:pPr marL="342900" lvl="0" indent="-342900">
              <a:lnSpc>
                <a:spcPct val="120000"/>
              </a:lnSpc>
              <a:spcBef>
                <a:spcPts val="400"/>
              </a:spcBef>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 are learning to understand probability without replacement.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 are learning to analyse compound events visually and numerically.</a:t>
            </a:r>
          </a:p>
          <a:p>
            <a:pPr marL="342900" lvl="0" indent="-342900">
              <a:lnSpc>
                <a:spcPct val="120000"/>
              </a:lnSpc>
              <a:spcBef>
                <a:spcPts val="400"/>
              </a:spcBef>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rPr>
              <a:t>We are learning to understand the changing probabilities at each stage, including by simulation.</a:t>
            </a:r>
          </a:p>
          <a:p>
            <a:pPr marL="0" lvl="0" indent="0">
              <a:lnSpc>
                <a:spcPct val="120000"/>
              </a:lnSpc>
              <a:spcBef>
                <a:spcPts val="400"/>
              </a:spcBef>
              <a:spcAft>
                <a:spcPts val="400"/>
              </a:spcAft>
              <a:buFont typeface="Symbol" panose="05050102010706020507" pitchFamily="18" charset="2"/>
              <a:buNone/>
            </a:pPr>
            <a:r>
              <a:rPr lang="en-AU" sz="1800" dirty="0">
                <a:solidFill>
                  <a:srgbClr val="000000"/>
                </a:solidFill>
                <a:effectLst/>
                <a:latin typeface="Calibri" panose="020F0502020204030204" pitchFamily="34" charset="0"/>
                <a:ea typeface="Calibri" panose="020F0502020204030204" pitchFamily="34" charset="0"/>
              </a:rPr>
              <a:t>Success criteria</a:t>
            </a: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By the end of this lesson, students can: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correctly identify how probabilities change at different stages in a without replacement probability experiment</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use an array to find probabilities for two-stage compound events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conduct repeated chance simulations </a:t>
            </a:r>
          </a:p>
          <a:p>
            <a:pPr marL="342900" lvl="0" indent="-342900">
              <a:lnSpc>
                <a:spcPct val="120000"/>
              </a:lnSpc>
              <a:spcBef>
                <a:spcPts val="400"/>
              </a:spcBef>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rPr>
              <a:t>calculate relative frequencies from collected data to estimate probabilities involving ‘and’ and ‘or’ statements.</a:t>
            </a:r>
          </a:p>
          <a:p>
            <a:pPr marL="342900" lvl="0" indent="-342900">
              <a:lnSpc>
                <a:spcPct val="120000"/>
              </a:lnSpc>
              <a:spcBef>
                <a:spcPts val="400"/>
              </a:spcBef>
              <a:spcAft>
                <a:spcPts val="400"/>
              </a:spcAft>
              <a:buFont typeface="Symbol" panose="05050102010706020507" pitchFamily="18" charset="2"/>
              <a:buChar char=""/>
            </a:pPr>
            <a:endParaRPr lang="en-AU" sz="1800" dirty="0">
              <a:solidFill>
                <a:srgbClr val="000000"/>
              </a:solidFill>
              <a:effectLst/>
              <a:latin typeface="Calibri" panose="020F0502020204030204" pitchFamily="34" charset="0"/>
              <a:ea typeface="Calibri" panose="020F0502020204030204" pitchFamily="34" charset="0"/>
            </a:endParaRPr>
          </a:p>
          <a:p>
            <a:pPr marL="0" lvl="0" indent="0">
              <a:lnSpc>
                <a:spcPct val="120000"/>
              </a:lnSpc>
              <a:spcBef>
                <a:spcPts val="400"/>
              </a:spcBef>
              <a:spcAft>
                <a:spcPts val="400"/>
              </a:spcAft>
              <a:buFont typeface="Symbol" panose="05050102010706020507" pitchFamily="18" charset="2"/>
              <a:buNone/>
            </a:pPr>
            <a:r>
              <a:rPr lang="en-AU" sz="1800" dirty="0">
                <a:solidFill>
                  <a:srgbClr val="000000"/>
                </a:solidFill>
                <a:effectLst/>
                <a:latin typeface="Calibri" panose="020F0502020204030204" pitchFamily="34" charset="0"/>
                <a:ea typeface="Calibri" panose="020F0502020204030204" pitchFamily="34" charset="0"/>
              </a:rPr>
              <a:t>Why are we learning about this? </a:t>
            </a:r>
          </a:p>
          <a:p>
            <a:pPr marL="0" lvl="0" indent="0">
              <a:lnSpc>
                <a:spcPct val="120000"/>
              </a:lnSpc>
              <a:spcBef>
                <a:spcPts val="400"/>
              </a:spcBef>
              <a:spcAft>
                <a:spcPts val="400"/>
              </a:spcAft>
              <a:buFont typeface="Symbol" panose="05050102010706020507" pitchFamily="18" charset="2"/>
              <a:buNone/>
            </a:pPr>
            <a:r>
              <a:rPr lang="en-AU" sz="1800" dirty="0">
                <a:solidFill>
                  <a:srgbClr val="000000"/>
                </a:solidFill>
                <a:effectLst/>
                <a:latin typeface="Calibri" panose="020F0502020204030204" pitchFamily="34" charset="0"/>
                <a:ea typeface="Calibri" panose="020F0502020204030204" pitchFamily="34" charset="0"/>
              </a:rPr>
              <a:t>Understanding probability is foundational in mathematics, aiding progression to advanced statistics topics. It intertwines with real-world scenarios, enriching our decision-making and analytical skills. Examples include in genetics, where trait inheritance follows probability patterns, and in games like poker where the odds change with every card drawn. Understanding changing probabilities helps us comprehend the world and make informed decisions.</a:t>
            </a:r>
          </a:p>
          <a:p>
            <a:pPr marL="0" lvl="0" indent="0">
              <a:lnSpc>
                <a:spcPct val="120000"/>
              </a:lnSpc>
              <a:spcBef>
                <a:spcPts val="400"/>
              </a:spcBef>
              <a:spcAft>
                <a:spcPts val="400"/>
              </a:spcAft>
              <a:buFont typeface="Symbol" panose="05050102010706020507" pitchFamily="18" charset="2"/>
              <a:buNone/>
            </a:pPr>
            <a:endParaRPr lang="en-AU" sz="1800" dirty="0">
              <a:solidFill>
                <a:srgbClr val="000000"/>
              </a:solidFill>
              <a:effectLst/>
              <a:latin typeface="Calibri" panose="020F0502020204030204" pitchFamily="34" charset="0"/>
              <a:ea typeface="Calibri" panose="020F0502020204030204" pitchFamily="34" charset="0"/>
            </a:endParaRPr>
          </a:p>
          <a:p>
            <a:pPr marL="0" lvl="0" indent="0">
              <a:lnSpc>
                <a:spcPct val="120000"/>
              </a:lnSpc>
              <a:spcBef>
                <a:spcPts val="400"/>
              </a:spcBef>
              <a:spcAft>
                <a:spcPts val="400"/>
              </a:spcAft>
              <a:buFont typeface="Symbol" panose="05050102010706020507" pitchFamily="18" charset="2"/>
              <a:buNone/>
            </a:pPr>
            <a:r>
              <a:rPr lang="en-AU" sz="1800" dirty="0">
                <a:solidFill>
                  <a:srgbClr val="000000"/>
                </a:solidFill>
                <a:effectLst/>
                <a:latin typeface="Calibri" panose="020F0502020204030204" pitchFamily="34" charset="0"/>
                <a:ea typeface="Calibri" panose="020F0502020204030204" pitchFamily="34" charset="0"/>
              </a:rPr>
              <a:t>Key language: compound event with and without replacement, simulation, two-stage compound event, relative frequency, ‘and’ and ‘or’ statements, ‘inclusive or’ and ‘exclusive or’ statements.</a:t>
            </a:r>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Warm-up question: Gambler’s fallacy</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Show the warm-up question in the presentation:</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Lavina has tossed a coin 4 times and got Head, Head, Head, Head.</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do you think the next toss will be? Explain your answer</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Expected responses include: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‘Heads - because the coin is biased’ - this is a possibility, but there is a </a:t>
                </a:r>
                <a14:m>
                  <m:oMath xmlns:m="http://schemas.openxmlformats.org/officeDocument/2006/math">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1</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16</m:t>
                        </m:r>
                      </m:den>
                    </m:f>
                  </m:oMath>
                </a14:m>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getting 4 heads in a row with a fair coin, which is not that unlikely.</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‘Tails – because it’s due’ – which is an example of the Gambler’s Fallacy – this student believes (incorrectly) that a random event (tails) is more likely to happen based on the outcome of the previous series of events, but each toss is independent of the previous ones.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can’t say – it’s 50/50 between heads and tails – the most correct response.</a:t>
                </a:r>
                <a:endParaRPr lang="en-GB" sz="1800" dirty="0">
                  <a:solidFill>
                    <a:srgbClr val="000000"/>
                  </a:solidFill>
                  <a:effectLst/>
                  <a:latin typeface="Calibri" panose="020F0502020204030204" pitchFamily="34" charset="0"/>
                  <a:ea typeface="Calibri" panose="020F0502020204030204" pitchFamily="34" charset="0"/>
                </a:endParaRPr>
              </a:p>
              <a:p>
                <a:endParaRPr lang="en-AU" dirty="0"/>
              </a:p>
            </p:txBody>
          </p:sp>
        </mc:Choice>
        <mc:Fallback xmlns="">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Warm-up question: Gambler’s fallacy</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Show the warm-up question in the presentation:</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Lavina has tossed a coin 4 times and got Head, Head, Head, Head.</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do you think the next toss will be? Explain your answer</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Expected responses include: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‘Heads - because the coin is biased’ - this is a possibility, but there is a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1</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16</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getting 4 heads in a row with a fair coin, which is not that unlikely.</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‘Tails – because it’s due’ – which is an example of the Gambler’s Fallacy – this student believes (incorrectly) that a random event (tails) is more likely to happen based on the outcome of the previous series of events, but each toss is independent of the previous ones.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can’t say – it’s 50/50 between heads and tails – the most correct response.</a:t>
                </a:r>
                <a:endParaRPr lang="en-GB" sz="1800" dirty="0">
                  <a:solidFill>
                    <a:srgbClr val="000000"/>
                  </a:solidFill>
                  <a:effectLst/>
                  <a:latin typeface="Calibri" panose="020F0502020204030204" pitchFamily="34" charset="0"/>
                  <a:ea typeface="Calibri" panose="020F0502020204030204" pitchFamily="34" charset="0"/>
                </a:endParaRPr>
              </a:p>
              <a:p>
                <a:endParaRPr lang="en-AU" dirty="0"/>
              </a:p>
            </p:txBody>
          </p:sp>
        </mc:Fallback>
      </mc:AlternateContent>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Image: care of Microsoft</a:t>
            </a:r>
            <a:r>
              <a:rPr lang="en-AU" sz="1800" b="0" baseline="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office</a:t>
            </a:r>
            <a:endParaRPr lang="en-AU"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endPar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Learning hook</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Egg roulette – playing the game</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lesson is based around the game of egg roulette, which is based on a game originally seen in </a:t>
            </a:r>
            <a:r>
              <a:rPr lang="en-AU"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Tonight Show with Jimmy Fallon</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video has been provided of two teachers playing egg roulette, which can be used as the basis of the lesson. Alternatively, teachers can conduct their own egg roulette in their school (with fellow teachers or possibly with students) or may be able to source videos online from the original TV show with celebrities. The rules of egg roulette are explained in the video, but in essence there are 12 eggs, 3 raw and 9 cooked and the contestants take it in turns to choose an egg and smash it on their head.  They are hoping to avoid the 3 raw eggs!</a:t>
            </a:r>
            <a:endParaRPr lang="en-GB" sz="1800" dirty="0">
              <a:solidFill>
                <a:srgbClr val="000000"/>
              </a:solidFill>
              <a:effectLst/>
              <a:latin typeface="Calibri" panose="020F0502020204030204" pitchFamily="34" charset="0"/>
              <a:ea typeface="Calibri" panose="020F0502020204030204" pitchFamily="34"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544431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Click on the image to bring up the video in your browser. The alternative way to access the video is through the online lesson where the video is embedded in the Learning hook section and a further link provided in the What you </a:t>
                </a:r>
                <a:r>
                  <a:rPr lang="en-AU" sz="1800" b="1">
                    <a:solidFill>
                      <a:srgbClr val="000000"/>
                    </a:solidFill>
                    <a:effectLst/>
                    <a:latin typeface="Calibri" panose="020F0502020204030204" pitchFamily="34" charset="0"/>
                    <a:ea typeface="Calibri" panose="020F0502020204030204" pitchFamily="34" charset="0"/>
                    <a:cs typeface="Calibri" panose="020F0502020204030204" pitchFamily="34" charset="0"/>
                  </a:rPr>
                  <a:t>need section.</a:t>
                </a:r>
                <a:endPar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endPar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endPar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0320">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Watch the video and stop at 1min 19s. Ask the students: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‘Can you recap/explain the game to me?’</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‘Miriam has chosen to go first. What is the probability that she picks a raw egg? A cooked egg?’  Correct answers: Raw </a:t>
                </a:r>
                <a14:m>
                  <m:oMath xmlns:m="http://schemas.openxmlformats.org/officeDocument/2006/math">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3</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12</m:t>
                        </m:r>
                      </m:den>
                    </m:f>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m:t>
                    </m:r>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1</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4</m:t>
                        </m:r>
                      </m:den>
                    </m:f>
                  </m:oMath>
                </a14:m>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Cooked </a:t>
                </a:r>
                <a14:m>
                  <m:oMath xmlns:m="http://schemas.openxmlformats.org/officeDocument/2006/math">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9</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12</m:t>
                        </m:r>
                      </m:den>
                    </m:f>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m:t>
                    </m:r>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3</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4</m:t>
                        </m:r>
                      </m:den>
                    </m:f>
                  </m:oMath>
                </a14:m>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‘Why might she have chosen to go first?  Is that a good idea?’ From a probability point of view, it makes no difference. She may have wanted to get it over with or didn’t want to end up potentially with the last egg and knowing that it had to be raw.</a:t>
                </a:r>
                <a:endParaRPr lang="en-GB" sz="1800" dirty="0">
                  <a:solidFill>
                    <a:srgbClr val="000000"/>
                  </a:solidFill>
                  <a:effectLst/>
                  <a:latin typeface="Calibri" panose="020F0502020204030204" pitchFamily="34" charset="0"/>
                  <a:ea typeface="Calibri" panose="020F0502020204030204" pitchFamily="34" charset="0"/>
                </a:endParaRPr>
              </a:p>
              <a:p>
                <a:pPr marL="20320">
                  <a:lnSpc>
                    <a:spcPct val="120000"/>
                  </a:lnSpc>
                  <a:spcBef>
                    <a:spcPts val="400"/>
                  </a:spcBef>
                  <a:spcAft>
                    <a:spcPts val="4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0320">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Watch the video and stop at 2min 5s. Ask the students: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first two eggs were cooked. Have they been lucky? Do you think that was the most likely outcome?’ This will be answered in the next activity</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do you think is the chance that the next egg (Miriam) is raw?  Have her chances of getting a raw egg worsened or improved since the game started?  Why?’ Now only 10 eggs remain and 3 are raw so Miriam now has a </a:t>
                </a:r>
                <a14:m>
                  <m:oMath xmlns:m="http://schemas.openxmlformats.org/officeDocument/2006/math">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3</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10</m:t>
                        </m:r>
                      </m:den>
                    </m:f>
                  </m:oMath>
                </a14:m>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chance of getting a raw egg versus  </a:t>
                </a:r>
                <a14:m>
                  <m:oMath xmlns:m="http://schemas.openxmlformats.org/officeDocument/2006/math">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3</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12</m:t>
                        </m:r>
                      </m:den>
                    </m:f>
                  </m:oMath>
                </a14:m>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the start, so she now has more chance of getting a raw egg</a:t>
                </a:r>
                <a:endParaRPr lang="en-GB" sz="1800" dirty="0">
                  <a:solidFill>
                    <a:srgbClr val="000000"/>
                  </a:solidFill>
                  <a:effectLst/>
                  <a:latin typeface="Calibri" panose="020F0502020204030204" pitchFamily="34" charset="0"/>
                  <a:ea typeface="Calibri" panose="020F0502020204030204" pitchFamily="34" charset="0"/>
                </a:endParaRPr>
              </a:p>
              <a:p>
                <a:pPr marL="20320">
                  <a:lnSpc>
                    <a:spcPct val="120000"/>
                  </a:lnSpc>
                  <a:spcBef>
                    <a:spcPts val="400"/>
                  </a:spcBef>
                  <a:spcAft>
                    <a:spcPts val="4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0320">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Watch the video and stop at 3min 19s. Ask the students: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‘Miriam says Denise was right not to have a good feeling about that egg. Was Miriam right or was Denise just unlucky? What was the probability that Denise got an egg that go?’ Before Denise chose, 9 eggs remained and 3 were raw so Denise had a </a:t>
                </a:r>
                <a14:m>
                  <m:oMath xmlns:m="http://schemas.openxmlformats.org/officeDocument/2006/math">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3</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9</m:t>
                        </m:r>
                      </m:den>
                    </m:f>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m:t>
                    </m:r>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1</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3</m:t>
                        </m:r>
                      </m:den>
                    </m:f>
                  </m:oMath>
                </a14:m>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chance of getting a raw egg. Although the chance of picking a raw egg has kept increasing as more and more cooked eggs were gone, she still had a higher chance of choosing a cooked egg than a raw one.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‘Now Denise has got a raw egg how have things changed? What is the chance that Miriam gets a raw egg in her next go?’</a:t>
                </a:r>
                <a:endParaRPr lang="en-GB" sz="1800" dirty="0">
                  <a:solidFill>
                    <a:srgbClr val="000000"/>
                  </a:solidFill>
                  <a:effectLst/>
                  <a:latin typeface="Calibri" panose="020F0502020204030204" pitchFamily="34" charset="0"/>
                  <a:ea typeface="Calibri" panose="020F0502020204030204" pitchFamily="34" charset="0"/>
                </a:endParaRPr>
              </a:p>
              <a:p>
                <a:pPr marL="296545">
                  <a:lnSpc>
                    <a:spcPct val="120000"/>
                  </a:lnSpc>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Both the number of eggs AND the number of raw eggs have changed. Now 8 eggs remain and 2 are raw so Miriam now has a </a:t>
                </a:r>
                <a14:m>
                  <m:oMath xmlns:m="http://schemas.openxmlformats.org/officeDocument/2006/math">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2</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8</m:t>
                        </m:r>
                      </m:den>
                    </m:f>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=0.25 </m:t>
                    </m:r>
                  </m:oMath>
                </a14:m>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or </a:t>
                </a:r>
                <a14:m>
                  <m:oMath xmlns:m="http://schemas.openxmlformats.org/officeDocument/2006/math">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25%</m:t>
                    </m:r>
                  </m:oMath>
                </a14:m>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chance of getting a raw egg, but the go before she had a  </a:t>
                </a:r>
                <a14:m>
                  <m:oMath xmlns:m="http://schemas.openxmlformats.org/officeDocument/2006/math">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3</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10</m:t>
                        </m:r>
                      </m:den>
                    </m:f>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=0.3 </m:t>
                    </m:r>
                  </m:oMath>
                </a14:m>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or </a:t>
                </a:r>
                <a14:m>
                  <m:oMath xmlns:m="http://schemas.openxmlformats.org/officeDocument/2006/math">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30%</m:t>
                    </m:r>
                  </m:oMath>
                </a14:m>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chance of choosing a raw egg. The odds of Miriam picking well have improved now one of the raw eggs is gone.</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Watch the video and stop at 3min 47s. Ask the students: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‘Denise says it’s impossible to get two in a row. Miriam says it is possible. Why does Denise think this? Who is correct?’ Denise is falling for the Gambler’s Fallacy and she doesn’t want to pick a raw egg. With 7 eggs remain and 2 are raw, Denise has a </a:t>
                </a:r>
                <a14:m>
                  <m:oMath xmlns:m="http://schemas.openxmlformats.org/officeDocument/2006/math">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2</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7</m:t>
                        </m:r>
                      </m:den>
                    </m:f>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≈29% </m:t>
                    </m:r>
                  </m:oMath>
                </a14:m>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chance of choosing a raw egg, so Miriam is correct, it really is quite possible.’ </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Watch the video and stop at 4min 19s. Ask the students: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she got two eggs in a row, Denise says that this is not very fair. Is she correct?’ The game is completely fair – there are 12 possible times that a raw egg could be picked and there are 3 raw eggs. They are equally likely to end up in any of the 12 time slots. Denise just doesn’t feel it’s fair because she’s had two in a row, but that is just bad luck.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‘Denise then says Miriam has to get one. Is this correct? What is the chance Miriam now gets a raw egg?’ There are 6 eggs remaining and only one raw egg, so Miriam has a </a:t>
                </a:r>
                <a14:m>
                  <m:oMath xmlns:m="http://schemas.openxmlformats.org/officeDocument/2006/math">
                    <m:f>
                      <m:fPr>
                        <m:ctrlPr>
                          <a:rPr lang="en-GB"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1</m:t>
                        </m:r>
                      </m:num>
                      <m:den>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6</m:t>
                        </m:r>
                      </m:den>
                    </m:f>
                    <m:r>
                      <a:rPr lang="en-AU" sz="1800">
                        <a:solidFill>
                          <a:srgbClr val="000000"/>
                        </a:solidFill>
                        <a:effectLst/>
                        <a:latin typeface="Cambria Math" panose="02040503050406030204" pitchFamily="18" charset="0"/>
                        <a:ea typeface="Calibri" panose="020F0502020204030204" pitchFamily="34" charset="0"/>
                        <a:cs typeface="Calibri" panose="020F0502020204030204" pitchFamily="34" charset="0"/>
                      </a:rPr>
                      <m:t>≈17%</m:t>
                    </m:r>
                  </m:oMath>
                </a14:m>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chance of choosing raw.  This is the best chance she has had all game because there are so few raw eggs remaining. So, Denise is quite wrong – Miriam would be quite unlucky if she chose a raw egg.</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Finish watching the video</a:t>
                </a:r>
                <a:endParaRPr lang="en-GB" sz="1800" dirty="0">
                  <a:solidFill>
                    <a:srgbClr val="000000"/>
                  </a:solidFill>
                  <a:effectLst/>
                  <a:latin typeface="Calibri" panose="020F0502020204030204" pitchFamily="34" charset="0"/>
                  <a:ea typeface="Calibri" panose="020F0502020204030204" pitchFamily="34" charset="0"/>
                </a:endParaRPr>
              </a:p>
              <a:p>
                <a:endParaRPr lang="en-AU" dirty="0"/>
              </a:p>
              <a:p>
                <a:endParaRPr lang="en-AU" dirty="0"/>
              </a:p>
            </p:txBody>
          </p:sp>
        </mc:Choice>
        <mc:Fallback xmlns="">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Image: care of Microsoft</a:t>
                </a:r>
                <a:r>
                  <a:rPr lang="en-AU" sz="1800" b="0" baseline="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office</a:t>
                </a:r>
                <a:endParaRPr lang="en-AU"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endPar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Learning hook</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Egg roulette – playing the game</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lesson is based around the game of egg roulette, which is based on a game originally seen in </a:t>
                </a:r>
                <a:r>
                  <a:rPr lang="en-AU"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Tonight Show with Jimmy Fallon</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video has been provided of two teachers playing egg roulette, which can be used as the basis of the lesson. Alternatively, teachers can conduct their own egg roulette in their school (with fellow teachers or possibly with students) or may be able to source videos online from the original TV show with celebrities. The rules of egg roulette are explained in the video, but in essence there are 12 eggs, 3 raw and 9 cooked and the contestants take it in turns to choose an egg and smash it on their head.  They are hoping to avoid the 3 raw eggs!</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Warm-up question: Gambler’s fallacy</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Show the warm-up question in the presentation:</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Lavina has tossed a coin 4 times and got Head, Head, Head, Head.</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do you think the next toss will be? Explain your answer</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Expected responses include: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‘Heads - because the coin is biased’ - this is a possibility, but there is a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1</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16</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getting 4 heads in a row with a fair coin, which is not that unlikely.</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‘Tails – because it’s due’ – which is an example of the Gambler’s Fallacy – this student believes (incorrectly) that a random event (tails) is more likely to happen based on the outcome of the previous series of events, but each toss is independent of the previous ones.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can’t say – it’s 50/50 between heads and tails – the most correct response.</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Learning hook</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Egg roulette – playing the game</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lesson is based around the game of egg roulette, which is based on a game originally seen in </a:t>
                </a:r>
                <a:r>
                  <a:rPr lang="en-AU"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Tonight Show with Jimmy Fallon</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video has been provided of two teachers playing egg roulette, which can be used as the basis of the lesson. Alternatively, teachers can conduct their own egg roulette in their school (with fellow teachers or possibly with students) or may be able to source videos online from the original TV show with celebrities. The rules of egg roulette are explained in the video, but in essence there are 12 eggs, 3 raw and 9 cooked and the contestants take it in turns to choose an egg and smash it on their head.  They are hoping to avoid the 3 raw eggs!</a:t>
                </a:r>
                <a:endParaRPr lang="en-GB" sz="1800" dirty="0">
                  <a:solidFill>
                    <a:srgbClr val="000000"/>
                  </a:solidFill>
                  <a:effectLst/>
                  <a:latin typeface="Calibri" panose="020F0502020204030204" pitchFamily="34" charset="0"/>
                  <a:ea typeface="Calibri" panose="020F0502020204030204" pitchFamily="34" charset="0"/>
                </a:endParaRPr>
              </a:p>
              <a:p>
                <a:pPr marL="20320">
                  <a:lnSpc>
                    <a:spcPct val="120000"/>
                  </a:lnSpc>
                  <a:spcBef>
                    <a:spcPts val="400"/>
                  </a:spcBef>
                  <a:spcAft>
                    <a:spcPts val="400"/>
                  </a:spcAft>
                </a:pPr>
                <a:endParaRPr lang="en-AU" sz="18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0320">
                  <a:lnSpc>
                    <a:spcPct val="120000"/>
                  </a:lnSpc>
                  <a:spcBef>
                    <a:spcPts val="400"/>
                  </a:spcBef>
                  <a:spcAft>
                    <a:spcPts val="400"/>
                  </a:spcAft>
                </a:pPr>
                <a:r>
                  <a:rPr lang="en-AU" sz="1800">
                    <a:solidFill>
                      <a:srgbClr val="000000"/>
                    </a:solidFill>
                    <a:effectLst/>
                    <a:latin typeface="Calibri" panose="020F0502020204030204" pitchFamily="34" charset="0"/>
                    <a:ea typeface="Calibri" panose="020F0502020204030204" pitchFamily="34" charset="0"/>
                    <a:cs typeface="Calibri" panose="020F0502020204030204" pitchFamily="34" charset="0"/>
                  </a:rPr>
                  <a:t>Watch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video and stop at 1min 19s. Ask the students: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‘Can you recap/explain the game to me?’</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‘Miriam has chosen to go first. What is the probability that she picks a raw egg? A cooked egg?’  Correct answers: Raw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3</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12=1</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4</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Cooked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9</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12=3</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4</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‘Why might she have chosen to go first?  Is that a good idea?’ From a probability point of view, it makes no difference. She may have wanted to get it over with or didn’t want to end up potentially with the last egg and knowing that it had to be raw.</a:t>
                </a:r>
                <a:endParaRPr lang="en-GB" sz="1800" dirty="0">
                  <a:solidFill>
                    <a:srgbClr val="000000"/>
                  </a:solidFill>
                  <a:effectLst/>
                  <a:latin typeface="Calibri" panose="020F0502020204030204" pitchFamily="34" charset="0"/>
                  <a:ea typeface="Calibri" panose="020F0502020204030204" pitchFamily="34" charset="0"/>
                </a:endParaRPr>
              </a:p>
              <a:p>
                <a:pPr marL="20320">
                  <a:lnSpc>
                    <a:spcPct val="120000"/>
                  </a:lnSpc>
                  <a:spcBef>
                    <a:spcPts val="400"/>
                  </a:spcBef>
                  <a:spcAft>
                    <a:spcPts val="4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0320">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Watch the video and stop at 2min 5s. Ask the students: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first two eggs were cooked. Have they been lucky? Do you think that was the most likely outcome?’ This will be answered in the next activity</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do you think is the chance that the next egg (Miriam) is raw?  Have her chances of getting a raw egg worsened or improved since the game started?  Why?’ Now only 10 eggs remain and 3 are raw so Miriam now has a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3</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10</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chance of getting a raw egg versus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3</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12</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the start, so she now has more chance of getting a raw egg</a:t>
                </a:r>
                <a:endParaRPr lang="en-GB" sz="1800" dirty="0">
                  <a:solidFill>
                    <a:srgbClr val="000000"/>
                  </a:solidFill>
                  <a:effectLst/>
                  <a:latin typeface="Calibri" panose="020F0502020204030204" pitchFamily="34" charset="0"/>
                  <a:ea typeface="Calibri" panose="020F0502020204030204" pitchFamily="34" charset="0"/>
                </a:endParaRPr>
              </a:p>
              <a:p>
                <a:pPr marL="20320">
                  <a:lnSpc>
                    <a:spcPct val="120000"/>
                  </a:lnSpc>
                  <a:spcBef>
                    <a:spcPts val="400"/>
                  </a:spcBef>
                  <a:spcAft>
                    <a:spcPts val="4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0320">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Watch the video and stop at 3min 19s. Ask the students: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‘Miriam says Denise was right not to have a good feeling about that egg. Was Miriam right or was Denise just unlucky? What was the probability that Denise got an egg that go?’ Before Denise chose, 9 eggs remained and 3 were raw so Denise had a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3</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9=1</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3</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chance of getting a raw egg. Although the chance of picking a raw egg has kept increasing as more and more cooked eggs were gone, she still had a higher chance of choosing a cooked egg than a raw one.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‘Now Denise has got a raw egg how have things changed? What is the chance that Miriam gets a raw egg in her next go?’</a:t>
                </a:r>
                <a:endParaRPr lang="en-GB" sz="1800" dirty="0">
                  <a:solidFill>
                    <a:srgbClr val="000000"/>
                  </a:solidFill>
                  <a:effectLst/>
                  <a:latin typeface="Calibri" panose="020F0502020204030204" pitchFamily="34" charset="0"/>
                  <a:ea typeface="Calibri" panose="020F0502020204030204" pitchFamily="34" charset="0"/>
                </a:endParaRPr>
              </a:p>
              <a:p>
                <a:pPr marL="296545">
                  <a:lnSpc>
                    <a:spcPct val="120000"/>
                  </a:lnSpc>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Both the number of eggs AND the number of raw eggs have changed. Now 8 eggs remain and 2 are raw so Miriam now has a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2</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8=0.25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or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25%</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chance of getting a raw egg, but the go before she had a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3</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10=0.3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or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30%</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chance of choosing a raw egg. The odds of Miriam picking well have improved now one of the raw eggs is gone.</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Watch the video and stop at 3min 47s. Ask the students: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‘Denise says it’s impossible to get two in a row. Miriam says it is possible. Why does Denise think this? Who is correct?’ Denise is falling for the Gambler’s Fallacy and she doesn’t want to pick a raw egg. With 7 eggs remain and 2 are raw, Denise has a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2</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7≈29%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chance of choosing a raw egg, so Miriam is correct, it really is quite possible.’ </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Watch the video and stop at 4min 19s. Ask the students: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she got two eggs in a row, Denise says that this is not very fair. Is she correct?’ The game is completely fair – there are 12 possible times that a raw egg could be picked and there are 3 raw eggs. They are equally likely to end up in any of the 12 time slots. Denise just doesn’t feel it’s fair because she’s had two in a row, but that is just bad luck.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‘Denise then says Miriam has to get one. Is this correct? What is the chance Miriam now gets a raw egg?’ There are 6 eggs remaining and only one raw egg, so Miriam has a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1</a:t>
                </a:r>
                <a:r>
                  <a:rPr lang="en-GB"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6≈17%</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chance of choosing raw.  This is the best chance she has had all game because there are so few raw eggs remaining. So, Denise is quite wrong – Miriam would be quite unlucky if she chose a raw egg.</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Finish watching the video</a:t>
                </a:r>
                <a:endParaRPr lang="en-GB" sz="1800" dirty="0">
                  <a:solidFill>
                    <a:srgbClr val="000000"/>
                  </a:solidFill>
                  <a:effectLst/>
                  <a:latin typeface="Calibri" panose="020F0502020204030204" pitchFamily="34" charset="0"/>
                  <a:ea typeface="Calibri" panose="020F0502020204030204" pitchFamily="34" charset="0"/>
                </a:endParaRPr>
              </a:p>
              <a:p>
                <a:endParaRPr lang="en-AU" dirty="0"/>
              </a:p>
              <a:p>
                <a:endParaRPr lang="en-AU" dirty="0"/>
              </a:p>
            </p:txBody>
          </p:sp>
        </mc:Fallback>
      </mc:AlternateContent>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551827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20/12/2023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20/12/2023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20/12/2023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20/12/2023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20/12/2023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20/12/2023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20/12/2023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20/12/2023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1.png"/><Relationship Id="rId10" Type="http://schemas.openxmlformats.org/officeDocument/2006/relationships/image" Target="../media/image7.png"/><Relationship Id="rId4" Type="http://schemas.openxmlformats.org/officeDocument/2006/relationships/image" Target="../media/image10.png"/><Relationship Id="rId9" Type="http://schemas.openxmlformats.org/officeDocument/2006/relationships/hyperlink" Target="https://www.mathematicshub.edu.au/"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mathematicshub.edu.au/" TargetMode="External"/><Relationship Id="rId3" Type="http://schemas.openxmlformats.org/officeDocument/2006/relationships/image" Target="../media/image10.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2.jpeg"/><Relationship Id="rId5" Type="http://schemas.openxmlformats.org/officeDocument/2006/relationships/image" Target="../media/image4.png"/><Relationship Id="rId10" Type="http://schemas.openxmlformats.org/officeDocument/2006/relationships/image" Target="../media/image8.jpeg"/><Relationship Id="rId4" Type="http://schemas.openxmlformats.org/officeDocument/2006/relationships/image" Target="../media/image11.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hyperlink" Target="https://www.mathematicshub.edu.au/" TargetMode="External"/><Relationship Id="rId3" Type="http://schemas.openxmlformats.org/officeDocument/2006/relationships/image" Target="../media/image10.png"/><Relationship Id="rId7" Type="http://schemas.openxmlformats.org/officeDocument/2006/relationships/image" Target="../media/image6.png"/><Relationship Id="rId12"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hyperlink" Target="http://www.mathematicshub.edu.au/search/egg-roulette/" TargetMode="External"/><Relationship Id="rId5" Type="http://schemas.openxmlformats.org/officeDocument/2006/relationships/image" Target="../media/image4.png"/><Relationship Id="rId10" Type="http://schemas.openxmlformats.org/officeDocument/2006/relationships/image" Target="../media/image8.jpeg"/><Relationship Id="rId4" Type="http://schemas.openxmlformats.org/officeDocument/2006/relationships/image" Target="../media/image11.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22614"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209361"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p:txBody>
          <a:bodyPr/>
          <a:lstStyle/>
          <a:p>
            <a:r>
              <a:rPr lang="en-US" sz="4400" dirty="0">
                <a:solidFill>
                  <a:schemeClr val="tx2"/>
                </a:solidFill>
              </a:rPr>
              <a:t>Egg roulette: Part 1</a:t>
            </a:r>
          </a:p>
        </p:txBody>
      </p:sp>
    </p:spTree>
    <p:extLst>
      <p:ext uri="{BB962C8B-B14F-4D97-AF65-F5344CB8AC3E}">
        <p14:creationId xmlns:p14="http://schemas.microsoft.com/office/powerpoint/2010/main" val="3304984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11560" y="2857500"/>
            <a:ext cx="8229600" cy="1143000"/>
          </a:xfrm>
        </p:spPr>
        <p:txBody>
          <a:bodyPr>
            <a:noAutofit/>
          </a:bodyPr>
          <a:lstStyle/>
          <a:p>
            <a:pPr algn="l"/>
            <a:r>
              <a:rPr lang="en-AU" sz="3600" dirty="0">
                <a:solidFill>
                  <a:schemeClr val="tx2"/>
                </a:solidFill>
              </a:rPr>
              <a:t>Lavina has tossed a coin four times and got ‘head’, ‘head’, ‘head’, ‘head’.</a:t>
            </a:r>
            <a:br>
              <a:rPr lang="en-AU" sz="3600" dirty="0">
                <a:solidFill>
                  <a:schemeClr val="tx2"/>
                </a:solidFill>
              </a:rPr>
            </a:br>
            <a:br>
              <a:rPr lang="en-AU" sz="3600" dirty="0">
                <a:solidFill>
                  <a:schemeClr val="tx2"/>
                </a:solidFill>
              </a:rPr>
            </a:br>
            <a:r>
              <a:rPr lang="en-AU" sz="3600" dirty="0">
                <a:solidFill>
                  <a:schemeClr val="accent6">
                    <a:lumMod val="50000"/>
                  </a:schemeClr>
                </a:solidFill>
              </a:rPr>
              <a:t>What do you think the next toss will be?</a:t>
            </a:r>
            <a:br>
              <a:rPr lang="en-AU" sz="3600" dirty="0">
                <a:solidFill>
                  <a:schemeClr val="accent6">
                    <a:lumMod val="50000"/>
                  </a:schemeClr>
                </a:solidFill>
              </a:rPr>
            </a:br>
            <a:r>
              <a:rPr lang="en-AU" sz="3600" dirty="0">
                <a:solidFill>
                  <a:schemeClr val="accent6">
                    <a:lumMod val="50000"/>
                  </a:schemeClr>
                </a:solidFill>
              </a:rPr>
              <a:t>Explain your answer.</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pic>
        <p:nvPicPr>
          <p:cNvPr id="3" name="Picture 2">
            <a:hlinkClick r:id="rId9"/>
            <a:extLst>
              <a:ext uri="{FF2B5EF4-FFF2-40B4-BE49-F238E27FC236}">
                <a16:creationId xmlns:a16="http://schemas.microsoft.com/office/drawing/2014/main" id="{3033E87A-2209-EE91-B4BA-DC9221FE9E89}"/>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4" name="Footer Placeholder 12">
            <a:extLst>
              <a:ext uri="{FF2B5EF4-FFF2-40B4-BE49-F238E27FC236}">
                <a16:creationId xmlns:a16="http://schemas.microsoft.com/office/drawing/2014/main" id="{08BED159-3984-DC0C-0BC2-741979C42EF6}"/>
              </a:ext>
              <a:ext uri="{C183D7F6-B498-43B3-948B-1728B52AA6E4}">
                <adec:decorative xmlns:adec="http://schemas.microsoft.com/office/drawing/2017/decorative" val="1"/>
              </a:ext>
            </a:extLst>
          </p:cNvPr>
          <p:cNvSpPr>
            <a:spLocks noGrp="1"/>
          </p:cNvSpPr>
          <p:nvPr>
            <p:ph type="ftr" sz="quarter" idx="11"/>
          </p:nvPr>
        </p:nvSpPr>
        <p:spPr>
          <a:xfrm>
            <a:off x="22614"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5" name="Picture 4">
            <a:extLst>
              <a:ext uri="{FF2B5EF4-FFF2-40B4-BE49-F238E27FC236}">
                <a16:creationId xmlns:a16="http://schemas.microsoft.com/office/drawing/2014/main" id="{4F8C5389-1AF9-FBB7-28D9-2FE4FF0EA01C}"/>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209361" y="6650654"/>
            <a:ext cx="559435" cy="198755"/>
          </a:xfrm>
          <a:prstGeom prst="rect">
            <a:avLst/>
          </a:prstGeom>
        </p:spPr>
      </p:pic>
      <p:sp>
        <p:nvSpPr>
          <p:cNvPr id="8" name="Title 22">
            <a:extLst>
              <a:ext uri="{FF2B5EF4-FFF2-40B4-BE49-F238E27FC236}">
                <a16:creationId xmlns:a16="http://schemas.microsoft.com/office/drawing/2014/main" id="{51A2B2F0-B0B1-A649-59C9-A249B691ECDA}"/>
              </a:ext>
            </a:extLst>
          </p:cNvPr>
          <p:cNvSpPr txBox="1">
            <a:spLocks/>
          </p:cNvSpPr>
          <p:nvPr/>
        </p:nvSpPr>
        <p:spPr>
          <a:xfrm>
            <a:off x="963210" y="-54115"/>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solidFill>
                  <a:schemeClr val="tx2"/>
                </a:solidFill>
              </a:rPr>
              <a:t>Warm-up question</a:t>
            </a:r>
          </a:p>
        </p:txBody>
      </p:sp>
    </p:spTree>
    <p:extLst>
      <p:ext uri="{BB962C8B-B14F-4D97-AF65-F5344CB8AC3E}">
        <p14:creationId xmlns:p14="http://schemas.microsoft.com/office/powerpoint/2010/main" val="110837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8284620" y="6309320"/>
            <a:ext cx="808483" cy="548680"/>
          </a:xfrm>
        </p:spPr>
      </p:pic>
      <p:grpSp>
        <p:nvGrpSpPr>
          <p:cNvPr id="19" name="Group 18">
            <a:extLst>
              <a:ext uri="{FF2B5EF4-FFF2-40B4-BE49-F238E27FC236}">
                <a16:creationId xmlns:a16="http://schemas.microsoft.com/office/drawing/2014/main" id="{00CFCE3B-4D19-E032-6CE7-BBF5F6A9AFEF}"/>
              </a:ext>
              <a:ext uri="{C183D7F6-B498-43B3-948B-1728B52AA6E4}">
                <adec:decorative xmlns:adec="http://schemas.microsoft.com/office/drawing/2017/decorative" val="1"/>
              </a:ext>
            </a:extLst>
          </p:cNvPr>
          <p:cNvGrpSpPr/>
          <p:nvPr/>
        </p:nvGrpSpPr>
        <p:grpSpPr>
          <a:xfrm>
            <a:off x="6533644" y="5483991"/>
            <a:ext cx="1952667" cy="1340317"/>
            <a:chOff x="6533644" y="5483991"/>
            <a:chExt cx="1952667" cy="1340317"/>
          </a:xfrm>
        </p:grpSpPr>
        <p:pic>
          <p:nvPicPr>
            <p:cNvPr id="15" name="Picture 14">
              <a:extLst>
                <a:ext uri="{C183D7F6-B498-43B3-948B-1728B52AA6E4}">
                  <adec:decorative xmlns:adec="http://schemas.microsoft.com/office/drawing/2017/decorative" val="1"/>
                </a:ext>
              </a:extLst>
            </p:cNvPr>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899623" y="5752995"/>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422100" y="6278051"/>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533644" y="6274821"/>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7214746" y="5483991"/>
              <a:ext cx="519289" cy="706388"/>
            </a:xfrm>
            <a:prstGeom prst="rect">
              <a:avLst/>
            </a:prstGeom>
          </p:spPr>
        </p:pic>
      </p:grpSp>
      <p:pic>
        <p:nvPicPr>
          <p:cNvPr id="3" name="Picture 2">
            <a:hlinkClick r:id="rId8"/>
            <a:extLst>
              <a:ext uri="{FF2B5EF4-FFF2-40B4-BE49-F238E27FC236}">
                <a16:creationId xmlns:a16="http://schemas.microsoft.com/office/drawing/2014/main" id="{3033E87A-2209-EE91-B4BA-DC9221FE9E89}"/>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4" name="Footer Placeholder 12">
            <a:extLst>
              <a:ext uri="{FF2B5EF4-FFF2-40B4-BE49-F238E27FC236}">
                <a16:creationId xmlns:a16="http://schemas.microsoft.com/office/drawing/2014/main" id="{08BED159-3984-DC0C-0BC2-741979C42EF6}"/>
              </a:ext>
              <a:ext uri="{C183D7F6-B498-43B3-948B-1728B52AA6E4}">
                <adec:decorative xmlns:adec="http://schemas.microsoft.com/office/drawing/2017/decorative" val="1"/>
              </a:ext>
            </a:extLst>
          </p:cNvPr>
          <p:cNvSpPr>
            <a:spLocks noGrp="1"/>
          </p:cNvSpPr>
          <p:nvPr>
            <p:ph type="ftr" sz="quarter" idx="11"/>
          </p:nvPr>
        </p:nvSpPr>
        <p:spPr>
          <a:xfrm>
            <a:off x="22614"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5" name="Picture 4">
            <a:extLst>
              <a:ext uri="{FF2B5EF4-FFF2-40B4-BE49-F238E27FC236}">
                <a16:creationId xmlns:a16="http://schemas.microsoft.com/office/drawing/2014/main" id="{4F8C5389-1AF9-FBB7-28D9-2FE4FF0EA01C}"/>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09361" y="6650654"/>
            <a:ext cx="559435" cy="198755"/>
          </a:xfrm>
          <a:prstGeom prst="rect">
            <a:avLst/>
          </a:prstGeom>
        </p:spPr>
      </p:pic>
      <p:sp>
        <p:nvSpPr>
          <p:cNvPr id="8" name="Title 22">
            <a:extLst>
              <a:ext uri="{FF2B5EF4-FFF2-40B4-BE49-F238E27FC236}">
                <a16:creationId xmlns:a16="http://schemas.microsoft.com/office/drawing/2014/main" id="{51A2B2F0-B0B1-A649-59C9-A249B691ECDA}"/>
              </a:ext>
            </a:extLst>
          </p:cNvPr>
          <p:cNvSpPr txBox="1">
            <a:spLocks noGrp="1"/>
          </p:cNvSpPr>
          <p:nvPr>
            <p:ph type="title" idx="4294967295"/>
          </p:nvPr>
        </p:nvSpPr>
        <p:spPr>
          <a:xfrm>
            <a:off x="963210" y="-54115"/>
            <a:ext cx="7772400" cy="1470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2"/>
                </a:solidFill>
                <a:effectLst/>
                <a:uLnTx/>
                <a:uFillTx/>
                <a:latin typeface="+mj-lt"/>
                <a:ea typeface="+mj-ea"/>
                <a:cs typeface="+mj-cs"/>
              </a:rPr>
              <a:t>Egg roulette in real life!!</a:t>
            </a:r>
          </a:p>
        </p:txBody>
      </p:sp>
      <p:pic>
        <p:nvPicPr>
          <p:cNvPr id="18" name="Picture 17" descr="A dozen of eggs">
            <a:extLst>
              <a:ext uri="{FF2B5EF4-FFF2-40B4-BE49-F238E27FC236}">
                <a16:creationId xmlns:a16="http://schemas.microsoft.com/office/drawing/2014/main" id="{C53F19C4-1931-3DBA-02E1-8401FC4BAFA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3568" y="1187310"/>
            <a:ext cx="5914954" cy="4433763"/>
          </a:xfrm>
          <a:prstGeom prst="rect">
            <a:avLst/>
          </a:prstGeom>
        </p:spPr>
      </p:pic>
      <p:sp>
        <p:nvSpPr>
          <p:cNvPr id="9" name="TextBox 8">
            <a:extLst>
              <a:ext uri="{FF2B5EF4-FFF2-40B4-BE49-F238E27FC236}">
                <a16:creationId xmlns:a16="http://schemas.microsoft.com/office/drawing/2014/main" id="{4EE77155-4330-E088-9355-E69807D1C90D}"/>
              </a:ext>
            </a:extLst>
          </p:cNvPr>
          <p:cNvSpPr txBox="1"/>
          <p:nvPr/>
        </p:nvSpPr>
        <p:spPr>
          <a:xfrm>
            <a:off x="6719118" y="1900613"/>
            <a:ext cx="3250152" cy="2831544"/>
          </a:xfrm>
          <a:prstGeom prst="rect">
            <a:avLst/>
          </a:prstGeom>
          <a:noFill/>
        </p:spPr>
        <p:txBody>
          <a:bodyPr wrap="square" rtlCol="0">
            <a:spAutoFit/>
          </a:bodyPr>
          <a:lstStyle/>
          <a:p>
            <a:r>
              <a:rPr lang="en-AU" sz="3200" dirty="0">
                <a:solidFill>
                  <a:schemeClr val="tx2"/>
                </a:solidFill>
              </a:rPr>
              <a:t>12 eggs:  </a:t>
            </a:r>
          </a:p>
          <a:p>
            <a:pPr marL="457200" indent="-457200">
              <a:buFont typeface="Arial" panose="020B0604020202020204" pitchFamily="34" charset="0"/>
              <a:buChar char="•"/>
            </a:pPr>
            <a:r>
              <a:rPr lang="en-AU" sz="3200" dirty="0">
                <a:solidFill>
                  <a:schemeClr val="tx2"/>
                </a:solidFill>
              </a:rPr>
              <a:t>3 raw </a:t>
            </a:r>
          </a:p>
          <a:p>
            <a:pPr marL="457200" indent="-457200">
              <a:buFont typeface="Arial" panose="020B0604020202020204" pitchFamily="34" charset="0"/>
              <a:buChar char="•"/>
            </a:pPr>
            <a:r>
              <a:rPr lang="en-AU" sz="3200" dirty="0">
                <a:solidFill>
                  <a:schemeClr val="tx2"/>
                </a:solidFill>
              </a:rPr>
              <a:t>9 cooked</a:t>
            </a:r>
          </a:p>
          <a:p>
            <a:pPr marL="457200" indent="-457200">
              <a:buFont typeface="Arial" panose="020B0604020202020204" pitchFamily="34" charset="0"/>
              <a:buChar char="•"/>
            </a:pPr>
            <a:r>
              <a:rPr lang="en-AU" sz="3200" dirty="0">
                <a:solidFill>
                  <a:schemeClr val="tx2"/>
                </a:solidFill>
              </a:rPr>
              <a:t>2 teacher’s heads</a:t>
            </a:r>
          </a:p>
          <a:p>
            <a:endParaRPr lang="en-GB" dirty="0"/>
          </a:p>
        </p:txBody>
      </p:sp>
    </p:spTree>
    <p:extLst>
      <p:ext uri="{BB962C8B-B14F-4D97-AF65-F5344CB8AC3E}">
        <p14:creationId xmlns:p14="http://schemas.microsoft.com/office/powerpoint/2010/main" val="1873451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8284620" y="6309320"/>
            <a:ext cx="808483" cy="548680"/>
          </a:xfrm>
        </p:spPr>
      </p:pic>
      <p:grpSp>
        <p:nvGrpSpPr>
          <p:cNvPr id="19" name="Group 18">
            <a:extLst>
              <a:ext uri="{FF2B5EF4-FFF2-40B4-BE49-F238E27FC236}">
                <a16:creationId xmlns:a16="http://schemas.microsoft.com/office/drawing/2014/main" id="{00CFCE3B-4D19-E032-6CE7-BBF5F6A9AFEF}"/>
              </a:ext>
              <a:ext uri="{C183D7F6-B498-43B3-948B-1728B52AA6E4}">
                <adec:decorative xmlns:adec="http://schemas.microsoft.com/office/drawing/2017/decorative" val="1"/>
              </a:ext>
            </a:extLst>
          </p:cNvPr>
          <p:cNvGrpSpPr/>
          <p:nvPr/>
        </p:nvGrpSpPr>
        <p:grpSpPr>
          <a:xfrm>
            <a:off x="6533644" y="5483991"/>
            <a:ext cx="1952667" cy="1340317"/>
            <a:chOff x="6533644" y="5483991"/>
            <a:chExt cx="1952667" cy="1340317"/>
          </a:xfrm>
        </p:grpSpPr>
        <p:pic>
          <p:nvPicPr>
            <p:cNvPr id="15" name="Picture 14">
              <a:extLst>
                <a:ext uri="{C183D7F6-B498-43B3-948B-1728B52AA6E4}">
                  <adec:decorative xmlns:adec="http://schemas.microsoft.com/office/drawing/2017/decorative" val="1"/>
                </a:ext>
              </a:extLst>
            </p:cNvPr>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899623" y="5752995"/>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422100" y="6278051"/>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533644" y="6274821"/>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7214746" y="5483991"/>
              <a:ext cx="519289" cy="706388"/>
            </a:xfrm>
            <a:prstGeom prst="rect">
              <a:avLst/>
            </a:prstGeom>
          </p:spPr>
        </p:pic>
      </p:grpSp>
      <p:pic>
        <p:nvPicPr>
          <p:cNvPr id="3" name="Picture 2">
            <a:hlinkClick r:id="rId8"/>
            <a:extLst>
              <a:ext uri="{FF2B5EF4-FFF2-40B4-BE49-F238E27FC236}">
                <a16:creationId xmlns:a16="http://schemas.microsoft.com/office/drawing/2014/main" id="{3033E87A-2209-EE91-B4BA-DC9221FE9E89}"/>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4" name="Footer Placeholder 12">
            <a:extLst>
              <a:ext uri="{FF2B5EF4-FFF2-40B4-BE49-F238E27FC236}">
                <a16:creationId xmlns:a16="http://schemas.microsoft.com/office/drawing/2014/main" id="{08BED159-3984-DC0C-0BC2-741979C42EF6}"/>
              </a:ext>
              <a:ext uri="{C183D7F6-B498-43B3-948B-1728B52AA6E4}">
                <adec:decorative xmlns:adec="http://schemas.microsoft.com/office/drawing/2017/decorative" val="1"/>
              </a:ext>
            </a:extLst>
          </p:cNvPr>
          <p:cNvSpPr>
            <a:spLocks noGrp="1"/>
          </p:cNvSpPr>
          <p:nvPr>
            <p:ph type="ftr" sz="quarter" idx="11"/>
          </p:nvPr>
        </p:nvSpPr>
        <p:spPr>
          <a:xfrm>
            <a:off x="22614"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5" name="Picture 4">
            <a:extLst>
              <a:ext uri="{FF2B5EF4-FFF2-40B4-BE49-F238E27FC236}">
                <a16:creationId xmlns:a16="http://schemas.microsoft.com/office/drawing/2014/main" id="{4F8C5389-1AF9-FBB7-28D9-2FE4FF0EA01C}"/>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09361" y="6650654"/>
            <a:ext cx="559435" cy="198755"/>
          </a:xfrm>
          <a:prstGeom prst="rect">
            <a:avLst/>
          </a:prstGeom>
        </p:spPr>
      </p:pic>
      <p:sp>
        <p:nvSpPr>
          <p:cNvPr id="8" name="Title 22">
            <a:extLst>
              <a:ext uri="{FF2B5EF4-FFF2-40B4-BE49-F238E27FC236}">
                <a16:creationId xmlns:a16="http://schemas.microsoft.com/office/drawing/2014/main" id="{51A2B2F0-B0B1-A649-59C9-A249B691ECDA}"/>
              </a:ext>
            </a:extLst>
          </p:cNvPr>
          <p:cNvSpPr txBox="1">
            <a:spLocks noGrp="1"/>
          </p:cNvSpPr>
          <p:nvPr>
            <p:ph type="title" idx="4294967295"/>
          </p:nvPr>
        </p:nvSpPr>
        <p:spPr>
          <a:xfrm>
            <a:off x="963210" y="-54115"/>
            <a:ext cx="7772400" cy="1470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2"/>
                </a:solidFill>
                <a:effectLst/>
                <a:uLnTx/>
                <a:uFillTx/>
                <a:latin typeface="+mj-lt"/>
                <a:ea typeface="+mj-ea"/>
                <a:cs typeface="+mj-cs"/>
              </a:rPr>
              <a:t>Which teacher will win?</a:t>
            </a:r>
          </a:p>
        </p:txBody>
      </p:sp>
      <p:sp>
        <p:nvSpPr>
          <p:cNvPr id="2" name="TextBox 1">
            <a:extLst>
              <a:ext uri="{FF2B5EF4-FFF2-40B4-BE49-F238E27FC236}">
                <a16:creationId xmlns:a16="http://schemas.microsoft.com/office/drawing/2014/main" id="{9B5AAF8B-EAE8-AC9A-17E4-511525286199}"/>
              </a:ext>
            </a:extLst>
          </p:cNvPr>
          <p:cNvSpPr txBox="1"/>
          <p:nvPr/>
        </p:nvSpPr>
        <p:spPr>
          <a:xfrm>
            <a:off x="408390" y="1392665"/>
            <a:ext cx="8327220" cy="1200329"/>
          </a:xfrm>
          <a:prstGeom prst="rect">
            <a:avLst/>
          </a:prstGeom>
          <a:noFill/>
        </p:spPr>
        <p:txBody>
          <a:bodyPr wrap="square" rtlCol="0">
            <a:spAutoFit/>
          </a:bodyPr>
          <a:lstStyle/>
          <a:p>
            <a:r>
              <a:rPr lang="en-AU" sz="3600" dirty="0">
                <a:solidFill>
                  <a:schemeClr val="tx2"/>
                </a:solidFill>
              </a:rPr>
              <a:t>Watch two teachers smash eggs on their heads in the game Egg roulette!</a:t>
            </a:r>
          </a:p>
        </p:txBody>
      </p:sp>
      <p:pic>
        <p:nvPicPr>
          <p:cNvPr id="7" name="Picture 6" descr="Two women talking in front of a glass door">
            <a:hlinkClick r:id="rId11" highlightClick="1"/>
            <a:hlinkHover r:id="rId11" highlightClick="1"/>
            <a:extLst>
              <a:ext uri="{FF2B5EF4-FFF2-40B4-BE49-F238E27FC236}">
                <a16:creationId xmlns:a16="http://schemas.microsoft.com/office/drawing/2014/main" id="{19444C33-8424-5EAC-A107-7798D8D705D5}"/>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01027" y="2764936"/>
            <a:ext cx="5896798" cy="2915057"/>
          </a:xfrm>
          <a:prstGeom prst="rect">
            <a:avLst/>
          </a:prstGeom>
        </p:spPr>
      </p:pic>
    </p:spTree>
    <p:extLst>
      <p:ext uri="{BB962C8B-B14F-4D97-AF65-F5344CB8AC3E}">
        <p14:creationId xmlns:p14="http://schemas.microsoft.com/office/powerpoint/2010/main" val="682815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765</TotalTime>
  <Words>1490</Words>
  <Application>Microsoft Office PowerPoint</Application>
  <PresentationFormat>On-screen Show (4:3)</PresentationFormat>
  <Paragraphs>74</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Cambria Math</vt:lpstr>
      <vt:lpstr>Symbol</vt:lpstr>
      <vt:lpstr>Office Theme</vt:lpstr>
      <vt:lpstr>Egg roulette: Part 1</vt:lpstr>
      <vt:lpstr>Lavina has tossed a coin four times and got ‘head’, ‘head’, ‘head’, ‘head’.  What do you think the next toss will be? Explain your answer.</vt:lpstr>
      <vt:lpstr>Egg roulette in real life!!</vt:lpstr>
      <vt:lpstr>Which teacher will win?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20</cp:revision>
  <dcterms:created xsi:type="dcterms:W3CDTF">2021-03-16T22:56:28Z</dcterms:created>
  <dcterms:modified xsi:type="dcterms:W3CDTF">2023-12-20T01:00:46Z</dcterms:modified>
</cp:coreProperties>
</file>