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2" r:id="rId2"/>
    <p:sldId id="259" r:id="rId3"/>
    <p:sldId id="262" r:id="rId4"/>
    <p:sldId id="272" r:id="rId5"/>
    <p:sldId id="273" r:id="rId6"/>
    <p:sldId id="274" r:id="rId7"/>
    <p:sldId id="275" r:id="rId8"/>
    <p:sldId id="276" r:id="rId9"/>
    <p:sldId id="277" r:id="rId10"/>
    <p:sldId id="279" r:id="rId11"/>
    <p:sldId id="280" r:id="rId12"/>
    <p:sldId id="281" r:id="rId13"/>
    <p:sldId id="257"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1"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C924DC-0CF7-FB49-A96C-F81D1C471928}" v="267" dt="2023-09-09T00:07:58.0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40" autoAdjust="0"/>
    <p:restoredTop sz="71065" autoAdjust="0"/>
  </p:normalViewPr>
  <p:slideViewPr>
    <p:cSldViewPr>
      <p:cViewPr varScale="1">
        <p:scale>
          <a:sx n="78" d="100"/>
          <a:sy n="78" d="100"/>
        </p:scale>
        <p:origin x="2172" y="96"/>
      </p:cViewPr>
      <p:guideLst>
        <p:guide orient="horz" pos="2160"/>
        <p:guide pos="2880"/>
      </p:guideLst>
    </p:cSldViewPr>
  </p:slideViewPr>
  <p:outlineViewPr>
    <p:cViewPr>
      <p:scale>
        <a:sx n="33" d="100"/>
        <a:sy n="33" d="100"/>
      </p:scale>
      <p:origin x="0" y="-12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olveme.edc.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on the LHS we don’t have a whole x, we have a third of an x tile. </a:t>
            </a:r>
          </a:p>
          <a:p>
            <a:r>
              <a:rPr lang="en-US" dirty="0"/>
              <a:t>If we have 1/3 of an x tile, then we need to multiply both sides by 3 to find the value of the whole x tile.</a:t>
            </a:r>
          </a:p>
        </p:txBody>
      </p:sp>
      <p:sp>
        <p:nvSpPr>
          <p:cNvPr id="4" name="Slide Number Placeholder 3"/>
          <p:cNvSpPr>
            <a:spLocks noGrp="1"/>
          </p:cNvSpPr>
          <p:nvPr>
            <p:ph type="sldNum" sz="quarter" idx="5"/>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3531824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cancelling out lines reformat for you, simply click and select and move them onto the number threes that need to be cancelled. </a:t>
            </a:r>
          </a:p>
        </p:txBody>
      </p:sp>
      <p:sp>
        <p:nvSpPr>
          <p:cNvPr id="4" name="Slide Number Placeholder 3"/>
          <p:cNvSpPr>
            <a:spLocks noGrp="1"/>
          </p:cNvSpPr>
          <p:nvPr>
            <p:ph type="sldNum" sz="quarter" idx="5"/>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3726500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Facilitate discussion on the learning successes.</a:t>
            </a:r>
          </a:p>
          <a:p>
            <a:r>
              <a:rPr lang="en-US" dirty="0"/>
              <a:t>Try to address misconceptions that may be raised.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Ask whether anyone had any different strategies the used or ways or thinking to solve the problems. Have them come up to the whiteboard to demonstrate.</a:t>
            </a:r>
          </a:p>
          <a:p>
            <a:r>
              <a:rPr lang="en-US" dirty="0"/>
              <a:t>Note those students who need extra clarification and practise. </a:t>
            </a:r>
          </a:p>
          <a:p>
            <a:r>
              <a:rPr lang="en-US" dirty="0"/>
              <a:t>Not those students who may wish to expand their learning.</a:t>
            </a:r>
          </a:p>
          <a:p>
            <a:r>
              <a:rPr lang="en-US" dirty="0"/>
              <a:t>Connect the abstract ideas with real-world examples, have students call out examples.</a:t>
            </a:r>
          </a:p>
          <a:p>
            <a:r>
              <a:rPr lang="en-US" dirty="0"/>
              <a:t>Create channels for students to come to you individually with confusions.</a:t>
            </a:r>
          </a:p>
          <a:p>
            <a:r>
              <a:rPr lang="en-US" dirty="0"/>
              <a:t>Hand out the assessment worksheet. (In class or for homework)</a:t>
            </a:r>
          </a:p>
        </p:txBody>
      </p:sp>
      <p:sp>
        <p:nvSpPr>
          <p:cNvPr id="4" name="Slide Number Placeholder 3"/>
          <p:cNvSpPr>
            <a:spLocks noGrp="1"/>
          </p:cNvSpPr>
          <p:nvPr>
            <p:ph type="sldNum" sz="quarter" idx="5"/>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2445954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Assessment task slides. Solutions are on slide 4. </a:t>
            </a:r>
          </a:p>
          <a:p>
            <a:endParaRPr lang="en-AU" dirty="0"/>
          </a:p>
          <a:p>
            <a:r>
              <a:rPr lang="en-AU" dirty="0"/>
              <a:t>Students solve the maze from start to end by substituting the values that exist either horizontally, vertically or diagonally into the equations to choose the correct pathway. </a:t>
            </a:r>
          </a:p>
          <a:p>
            <a:r>
              <a:rPr lang="en-AU" dirty="0"/>
              <a:t>The next slide shows the solutions.</a:t>
            </a:r>
          </a:p>
          <a:p>
            <a:r>
              <a:rPr lang="en-AU" dirty="0"/>
              <a:t>A handout with the problem and the solutions also exist on the final pages of the Student worksheet: shapes Word document. </a:t>
            </a:r>
          </a:p>
        </p:txBody>
      </p:sp>
      <p:sp>
        <p:nvSpPr>
          <p:cNvPr id="4" name="Slide Number Placeholder 3"/>
          <p:cNvSpPr>
            <a:spLocks noGrp="1"/>
          </p:cNvSpPr>
          <p:nvPr>
            <p:ph type="sldNum" sz="quarter" idx="5"/>
          </p:nvPr>
        </p:nvSpPr>
        <p:spPr/>
        <p:txBody>
          <a:bodyPr/>
          <a:lstStyle/>
          <a:p>
            <a:fld id="{5D904A82-F77A-4F2F-A04D-9E9D63F3DBDF}" type="slidenum">
              <a:rPr lang="en-AU" smtClean="0"/>
              <a:t>13</a:t>
            </a:fld>
            <a:endParaRPr lang="en-AU"/>
          </a:p>
        </p:txBody>
      </p:sp>
    </p:spTree>
    <p:extLst>
      <p:ext uri="{BB962C8B-B14F-4D97-AF65-F5344CB8AC3E}">
        <p14:creationId xmlns:p14="http://schemas.microsoft.com/office/powerpoint/2010/main" val="2260091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Teacher only slide or display for students to check answers.</a:t>
            </a:r>
            <a:endParaRPr lang="en-GB" dirty="0"/>
          </a:p>
        </p:txBody>
      </p:sp>
      <p:sp>
        <p:nvSpPr>
          <p:cNvPr id="4" name="Slide Number Placeholder 3"/>
          <p:cNvSpPr>
            <a:spLocks noGrp="1"/>
          </p:cNvSpPr>
          <p:nvPr>
            <p:ph type="sldNum" sz="quarter" idx="5"/>
          </p:nvPr>
        </p:nvSpPr>
        <p:spPr/>
        <p:txBody>
          <a:bodyPr/>
          <a:lstStyle/>
          <a:p>
            <a:fld id="{5D904A82-F77A-4F2F-A04D-9E9D63F3DBDF}" type="slidenum">
              <a:rPr lang="en-AU" smtClean="0"/>
              <a:t>14</a:t>
            </a:fld>
            <a:endParaRPr lang="en-AU"/>
          </a:p>
        </p:txBody>
      </p:sp>
    </p:spTree>
    <p:extLst>
      <p:ext uri="{BB962C8B-B14F-4D97-AF65-F5344CB8AC3E}">
        <p14:creationId xmlns:p14="http://schemas.microsoft.com/office/powerpoint/2010/main" val="381844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5900" indent="-215900">
              <a:lnSpc>
                <a:spcPct val="120000"/>
              </a:lnSpc>
            </a:pPr>
            <a:r>
              <a:rPr lang="en-US"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Hook students in and let them know that you will play a quick game. But first you need to talk about the learning intention for the lesson. </a:t>
            </a:r>
          </a:p>
          <a:p>
            <a:pPr marL="215900" indent="-215900">
              <a:lnSpc>
                <a:spcPct val="120000"/>
              </a:lnSpc>
            </a:pPr>
            <a:endPar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15900" indent="-215900">
              <a:lnSpc>
                <a:spcPct val="120000"/>
              </a:lnSpc>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Success criteria</a:t>
            </a:r>
          </a:p>
          <a:p>
            <a:pPr marL="215900" indent="-215900">
              <a:lnSpc>
                <a:spcPct val="120000"/>
              </a:lnSpc>
            </a:pPr>
            <a:r>
              <a:rPr lang="en-US"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By the end of the lesson, students can: </a:t>
            </a:r>
            <a:endParaRPr lang="en-AU"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solve one-step equations involving addition, subtraction, multiplication and division with and without concrete materials</a:t>
            </a:r>
          </a:p>
          <a:p>
            <a:pPr marL="171450" indent="-171450">
              <a:buFont typeface="Arial" panose="020B0604020202020204" pitchFamily="34" charset="0"/>
              <a:buChar char="•"/>
            </a:pPr>
            <a:r>
              <a:rPr lang="en-AU" sz="12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recognise the algebra required to solve geometric problems for various shapes and can solve them.</a:t>
            </a:r>
            <a:endParaRPr lang="en-AU" sz="1200" b="0" dirty="0">
              <a:solidFill>
                <a:srgbClr val="1F3864"/>
              </a:solidFill>
              <a:effectLst/>
              <a:latin typeface="Roboto" panose="02000000000000000000" pitchFamily="2" charset="0"/>
              <a:ea typeface="Calibri" panose="020F0502020204030204" pitchFamily="34" charset="0"/>
              <a:cs typeface="Times New Roman" panose="02020603050405020304" pitchFamily="18" charset="0"/>
            </a:endParaRPr>
          </a:p>
          <a:p>
            <a:endParaRPr lang="en-AU" b="1" dirty="0"/>
          </a:p>
          <a:p>
            <a:pPr marL="215900" indent="-215900">
              <a:lnSpc>
                <a:spcPct val="120000"/>
              </a:lnSpc>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Introduction: connect to prior learning</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15900" indent="-215900">
              <a:lnSpc>
                <a:spcPct val="120000"/>
              </a:lnSpc>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 students complete mobile puzzles from </a:t>
            </a:r>
            <a:r>
              <a:rPr lang="en-US" sz="1200" u="none" strike="no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https://solveme.edc.org/</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(select “mobiles”&gt;”play” and start at explorer puzzle #1). Note that you do not need to create a login and can just play the interactive; however, it will not save the results. </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15900" indent="-215900">
              <a:lnSpc>
                <a:spcPct val="120000"/>
              </a:lnSpc>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Differentiation</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can complete as many puzzles as they like, allowing for Differentiation. Students can choose more difficult puzzles if needed, rather than beginning at puzzle #1. Allow students to work in pairs if they find the puzzles challenging. </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b="1" dirty="0"/>
          </a:p>
          <a:p>
            <a:r>
              <a:rPr lang="en-AU" b="1" dirty="0"/>
              <a:t>Areas of challenge</a:t>
            </a: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Some students may:</a:t>
            </a:r>
          </a:p>
          <a:p>
            <a:pPr marL="28575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consider that the ‘=‘ sign indicates to record an example, rather than expressing an equivalence relationship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that a particular variable always holds the same value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find identifying inverse integer operations counterintuitive, particularly when negative integers are involved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forget, or not realise they need to do the same thing to both sides of the equation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rPr>
              <a:t>have trouble neatly recording each step of their working out when solving equations.</a:t>
            </a:r>
          </a:p>
          <a:p>
            <a:pPr marL="0" indent="0">
              <a:buFont typeface="Arial" panose="020B0604020202020204" pitchFamily="34" charset="0"/>
              <a:buNone/>
            </a:pPr>
            <a:endParaRPr lang="en-AU" sz="1800" b="1" dirty="0">
              <a:solidFill>
                <a:srgbClr val="000000"/>
              </a:solidFill>
              <a:effectLst/>
              <a:latin typeface="Calibri" panose="020F0502020204030204" pitchFamily="34" charset="0"/>
            </a:endParaRPr>
          </a:p>
          <a:p>
            <a:pPr marL="0" indent="0">
              <a:buFont typeface="Arial" panose="020B0604020202020204" pitchFamily="34" charset="0"/>
              <a:buNone/>
            </a:pPr>
            <a:r>
              <a:rPr lang="en-AU" sz="1800" b="0" dirty="0">
                <a:solidFill>
                  <a:srgbClr val="000000"/>
                </a:solidFill>
                <a:effectLst/>
                <a:latin typeface="Calibri" panose="020F0502020204030204" pitchFamily="34" charset="0"/>
              </a:rPr>
              <a:t>A student may pose the question, </a:t>
            </a:r>
            <a:r>
              <a:rPr lang="en-AU" sz="1800" b="1" dirty="0">
                <a:solidFill>
                  <a:srgbClr val="000000"/>
                </a:solidFill>
                <a:effectLst/>
                <a:latin typeface="Calibri" panose="020F0502020204030204" pitchFamily="34" charset="0"/>
              </a:rPr>
              <a:t>‘Why are we learning this?’</a:t>
            </a:r>
          </a:p>
          <a:p>
            <a:pPr marL="0" indent="0">
              <a:buFont typeface="Arial" panose="020B0604020202020204" pitchFamily="34" charset="0"/>
              <a:buNone/>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Equations are useful in many everyday life scenarios, including representing our wages, or formulas for finding the area of a shape or the density or volume of an object. Substituting values into equations allows us to easily explore a range of phenomena in the real world and solve a wide variety of problems.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4404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228600" indent="-228600">
              <a:buAutoNum type="arabicPeriod"/>
            </a:pPr>
            <a:r>
              <a:rPr lang="en-US" dirty="0"/>
              <a:t>As a whole class, allow students to offer their solutions to each step of the problem. Before going through the solution with the whole class, allow students to think about each question for 1 minute. </a:t>
            </a:r>
          </a:p>
        </p:txBody>
      </p:sp>
      <p:sp>
        <p:nvSpPr>
          <p:cNvPr id="4" name="Slide Number Placeholder 3"/>
          <p:cNvSpPr>
            <a:spLocks noGrp="1"/>
          </p:cNvSpPr>
          <p:nvPr>
            <p:ph type="sldNum" sz="quarter" idx="5"/>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3058590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 students to think-pair-share how these equations might be solved and what the answers might be.</a:t>
            </a:r>
          </a:p>
        </p:txBody>
      </p:sp>
      <p:sp>
        <p:nvSpPr>
          <p:cNvPr id="4" name="Slide Number Placeholder 3"/>
          <p:cNvSpPr>
            <a:spLocks noGrp="1"/>
          </p:cNvSpPr>
          <p:nvPr>
            <p:ph type="sldNum" sz="quarter" idx="5"/>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1948229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Introduce students to solving equations using algebra tiles (slides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5–11</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slides are animated and with each click the next step is revealed as you progressively go through each slide; this allows for explanation, iterations, analogies and further explanations to be had at any time.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Differentiation</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Give pairs of students a set of algebra tiles and an equation mat to use so that they can model each example question along with the teacher.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Model solving equations using hands on and/or digital algebra tiles (Digital option: </a:t>
            </a:r>
            <a:r>
              <a:rPr lang="en-US" sz="18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Polypad: </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https://mathigon.org/polypad#algebra-tiles    Tutorial: </a:t>
            </a:r>
            <a:r>
              <a:rPr lang="en-AU" sz="18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https://mathigon.org/task/tutorial-algebra)</a:t>
            </a: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Model to students how they should structure their written solutions for the question.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029084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x + 5 = </a:t>
                </a:r>
                <a14:m>
                  <m:oMath xmlns:m="http://schemas.openxmlformats.org/officeDocument/2006/math">
                    <m:r>
                      <a:rPr lang="en-AU" sz="1200" i="1" dirty="0" smtClean="0">
                        <a:solidFill>
                          <a:schemeClr val="tx1"/>
                        </a:solidFill>
                        <a:latin typeface="Cambria Math" panose="02040503050406030204" pitchFamily="18" charset="0"/>
                      </a:rPr>
                      <m:t>−</m:t>
                    </m:r>
                  </m:oMath>
                </a14:m>
                <a:r>
                  <a:rPr lang="en-US" dirty="0"/>
                  <a:t>2</a:t>
                </a:r>
              </a:p>
              <a:p>
                <a:r>
                  <a:rPr lang="en-US" dirty="0"/>
                  <a:t>x + 5 </a:t>
                </a:r>
                <a14:m>
                  <m:oMath xmlns:m="http://schemas.openxmlformats.org/officeDocument/2006/math">
                    <m:r>
                      <a:rPr lang="en-AU" sz="1200" i="1" dirty="0" smtClean="0">
                        <a:solidFill>
                          <a:schemeClr val="tx1"/>
                        </a:solidFill>
                        <a:latin typeface="Cambria Math" panose="02040503050406030204" pitchFamily="18" charset="0"/>
                      </a:rPr>
                      <m:t>−</m:t>
                    </m:r>
                  </m:oMath>
                </a14:m>
                <a:r>
                  <a:rPr lang="en-US" dirty="0"/>
                  <a:t>5 = </a:t>
                </a:r>
                <a14:m>
                  <m:oMath xmlns:m="http://schemas.openxmlformats.org/officeDocument/2006/math">
                    <m:r>
                      <a:rPr lang="en-AU" sz="1200" i="1" dirty="0" smtClean="0">
                        <a:solidFill>
                          <a:schemeClr val="tx1"/>
                        </a:solidFill>
                        <a:latin typeface="Cambria Math" panose="02040503050406030204" pitchFamily="18" charset="0"/>
                      </a:rPr>
                      <m:t>−</m:t>
                    </m:r>
                  </m:oMath>
                </a14:m>
                <a:r>
                  <a:rPr lang="en-US" dirty="0"/>
                  <a:t>2</a:t>
                </a:r>
                <a14:m>
                  <m:oMath xmlns:m="http://schemas.openxmlformats.org/officeDocument/2006/math">
                    <m:r>
                      <a:rPr lang="en-AU" sz="1200" i="1" dirty="0" smtClean="0">
                        <a:solidFill>
                          <a:schemeClr val="tx1"/>
                        </a:solidFill>
                        <a:latin typeface="Cambria Math" panose="02040503050406030204" pitchFamily="18" charset="0"/>
                      </a:rPr>
                      <m:t>−</m:t>
                    </m:r>
                  </m:oMath>
                </a14:m>
                <a:r>
                  <a:rPr lang="en-US" dirty="0"/>
                  <a:t>5 (Show this step to students on a whiteboard if possible.)</a:t>
                </a:r>
              </a:p>
              <a:p>
                <a:r>
                  <a:rPr lang="en-US" dirty="0"/>
                  <a:t>x =</a:t>
                </a:r>
                <a14:m>
                  <m:oMath xmlns:m="http://schemas.openxmlformats.org/officeDocument/2006/math">
                    <m:r>
                      <a:rPr lang="en-AU" sz="1200" i="1" baseline="0" dirty="0" smtClean="0">
                        <a:solidFill>
                          <a:schemeClr val="tx1"/>
                        </a:solidFill>
                        <a:latin typeface="Cambria Math" panose="02040503050406030204" pitchFamily="18" charset="0"/>
                      </a:rPr>
                      <m:t> </m:t>
                    </m:r>
                    <m:r>
                      <a:rPr lang="en-AU" sz="1200" i="1" dirty="0" smtClean="0">
                        <a:solidFill>
                          <a:schemeClr val="tx1"/>
                        </a:solidFill>
                        <a:latin typeface="Cambria Math" panose="02040503050406030204" pitchFamily="18" charset="0"/>
                      </a:rPr>
                      <m:t>−</m:t>
                    </m:r>
                  </m:oMath>
                </a14:m>
                <a:r>
                  <a:rPr lang="en-US" dirty="0"/>
                  <a:t>7</a:t>
                </a:r>
              </a:p>
            </p:txBody>
          </p:sp>
        </mc:Choice>
        <mc:Fallback xmlns="">
          <p:sp>
            <p:nvSpPr>
              <p:cNvPr id="3" name="Notes Placeholder 2"/>
              <p:cNvSpPr>
                <a:spLocks noGrp="1"/>
              </p:cNvSpPr>
              <p:nvPr>
                <p:ph type="body" idx="1"/>
              </p:nvPr>
            </p:nvSpPr>
            <p:spPr/>
            <p:txBody>
              <a:bodyPr/>
              <a:lstStyle/>
              <a:p>
                <a:r>
                  <a:rPr lang="en-US" dirty="0"/>
                  <a:t>x + 5 = </a:t>
                </a:r>
                <a:r>
                  <a:rPr lang="en-AU" sz="1200" i="0" dirty="0">
                    <a:solidFill>
                      <a:schemeClr val="tx1"/>
                    </a:solidFill>
                    <a:latin typeface="Cambria Math" panose="02040503050406030204" pitchFamily="18" charset="0"/>
                  </a:rPr>
                  <a:t>−</a:t>
                </a:r>
                <a:r>
                  <a:rPr lang="en-US" dirty="0"/>
                  <a:t>2</a:t>
                </a:r>
              </a:p>
              <a:p>
                <a:r>
                  <a:rPr lang="en-US" dirty="0"/>
                  <a:t>x + 5 </a:t>
                </a:r>
                <a:r>
                  <a:rPr lang="en-AU" sz="1200" i="0" dirty="0">
                    <a:solidFill>
                      <a:schemeClr val="tx1"/>
                    </a:solidFill>
                    <a:latin typeface="Cambria Math" panose="02040503050406030204" pitchFamily="18" charset="0"/>
                  </a:rPr>
                  <a:t>−</a:t>
                </a:r>
                <a:r>
                  <a:rPr lang="en-US" dirty="0"/>
                  <a:t>5 = </a:t>
                </a:r>
                <a:r>
                  <a:rPr lang="en-AU" sz="1200" i="0" dirty="0">
                    <a:solidFill>
                      <a:schemeClr val="tx1"/>
                    </a:solidFill>
                    <a:latin typeface="Cambria Math" panose="02040503050406030204" pitchFamily="18" charset="0"/>
                  </a:rPr>
                  <a:t>−</a:t>
                </a:r>
                <a:r>
                  <a:rPr lang="en-US" dirty="0"/>
                  <a:t>2</a:t>
                </a:r>
                <a:r>
                  <a:rPr lang="en-AU" sz="1200" i="0" dirty="0">
                    <a:solidFill>
                      <a:schemeClr val="tx1"/>
                    </a:solidFill>
                    <a:latin typeface="Cambria Math" panose="02040503050406030204" pitchFamily="18" charset="0"/>
                  </a:rPr>
                  <a:t>−</a:t>
                </a:r>
                <a:r>
                  <a:rPr lang="en-US" dirty="0"/>
                  <a:t>5 (Show this step to students on a whiteboard if possible.)</a:t>
                </a:r>
              </a:p>
              <a:p>
                <a:r>
                  <a:rPr lang="en-US" dirty="0"/>
                  <a:t>x =</a:t>
                </a:r>
                <a:r>
                  <a:rPr lang="en-AU" sz="1200" i="0" baseline="0" dirty="0">
                    <a:solidFill>
                      <a:schemeClr val="tx1"/>
                    </a:solidFill>
                    <a:latin typeface="Cambria Math" panose="02040503050406030204" pitchFamily="18" charset="0"/>
                  </a:rPr>
                  <a:t> </a:t>
                </a:r>
                <a:r>
                  <a:rPr lang="en-AU" sz="1200" i="0" dirty="0">
                    <a:solidFill>
                      <a:schemeClr val="tx1"/>
                    </a:solidFill>
                    <a:latin typeface="Cambria Math" panose="02040503050406030204" pitchFamily="18" charset="0"/>
                  </a:rPr>
                  <a:t>−</a:t>
                </a:r>
                <a:r>
                  <a:rPr lang="en-US" dirty="0"/>
                  <a:t>7</a:t>
                </a:r>
              </a:p>
            </p:txBody>
          </p:sp>
        </mc:Fallback>
      </mc:AlternateContent>
      <p:sp>
        <p:nvSpPr>
          <p:cNvPr id="4" name="Slide Number Placeholder 3"/>
          <p:cNvSpPr>
            <a:spLocks noGrp="1"/>
          </p:cNvSpPr>
          <p:nvPr>
            <p:ph type="sldNum" sz="quarter" idx="5"/>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287552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x tiles have been rotated on this slide, it is worth discussing with students that they have remained the same and are not different tiles. </a:t>
            </a:r>
          </a:p>
          <a:p>
            <a:endParaRPr lang="en-US" dirty="0"/>
          </a:p>
          <a:p>
            <a:r>
              <a:rPr lang="en-US" dirty="0"/>
              <a:t>Explain that this equation is modelling how three x tiles are </a:t>
            </a:r>
            <a:r>
              <a:rPr lang="en-US" b="1" dirty="0"/>
              <a:t>equal</a:t>
            </a:r>
            <a:r>
              <a:rPr lang="en-US" dirty="0"/>
              <a:t> to 15. Remember that to emphasise the idea of balance and equivalence.</a:t>
            </a:r>
          </a:p>
          <a:p>
            <a:r>
              <a:rPr lang="en-US" dirty="0"/>
              <a:t>Scaffolding questions: </a:t>
            </a:r>
          </a:p>
          <a:p>
            <a:pPr marL="171450" indent="-171450">
              <a:buFontTx/>
              <a:buChar char="-"/>
            </a:pPr>
            <a:r>
              <a:rPr lang="en-US" dirty="0"/>
              <a:t>How might we find the value of one x tile? </a:t>
            </a:r>
          </a:p>
          <a:p>
            <a:pPr marL="171450" indent="-171450">
              <a:buFontTx/>
              <a:buChar char="-"/>
            </a:pPr>
            <a:r>
              <a:rPr lang="en-US" dirty="0"/>
              <a:t>What is the role of multiplication and division operations?</a:t>
            </a:r>
          </a:p>
          <a:p>
            <a:pPr marL="171450" indent="-171450">
              <a:buFontTx/>
              <a:buChar char="-"/>
            </a:pPr>
            <a:r>
              <a:rPr lang="en-US" dirty="0"/>
              <a:t>Why is it necessary to divide both sides of the equation to keep it balanced? (facilitate discussion and reasoning)</a:t>
            </a:r>
          </a:p>
          <a:p>
            <a:pPr marL="171450" indent="-171450">
              <a:buFontTx/>
              <a:buChar char="-"/>
            </a:pPr>
            <a:r>
              <a:rPr lang="en-US" dirty="0"/>
              <a:t>Can you think of a real-life example? Answer: Dividing chocolate bars</a:t>
            </a:r>
          </a:p>
        </p:txBody>
      </p:sp>
      <p:sp>
        <p:nvSpPr>
          <p:cNvPr id="4" name="Slide Number Placeholder 3"/>
          <p:cNvSpPr>
            <a:spLocks noGrp="1"/>
          </p:cNvSpPr>
          <p:nvPr>
            <p:ph type="sldNum" sz="quarter" idx="5"/>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67299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3x=15</a:t>
            </a:r>
          </a:p>
          <a:p>
            <a:r>
              <a:rPr lang="en-US" dirty="0"/>
              <a:t>x=5</a:t>
            </a:r>
          </a:p>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3220978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252282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8/12/2023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8/12/2023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8/12/2023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8/12/2023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710.png"/><Relationship Id="rId13" Type="http://schemas.openxmlformats.org/officeDocument/2006/relationships/image" Target="../media/image76.png"/><Relationship Id="rId3" Type="http://schemas.openxmlformats.org/officeDocument/2006/relationships/image" Target="../media/image72.png"/><Relationship Id="rId7" Type="http://schemas.openxmlformats.org/officeDocument/2006/relationships/image" Target="../media/image700.png"/><Relationship Id="rId12" Type="http://schemas.openxmlformats.org/officeDocument/2006/relationships/image" Target="../media/image7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90.png"/><Relationship Id="rId11" Type="http://schemas.openxmlformats.org/officeDocument/2006/relationships/image" Target="../media/image74.png"/><Relationship Id="rId5" Type="http://schemas.openxmlformats.org/officeDocument/2006/relationships/image" Target="../media/image680.png"/><Relationship Id="rId15" Type="http://schemas.openxmlformats.org/officeDocument/2006/relationships/image" Target="../media/image8.png"/><Relationship Id="rId10" Type="http://schemas.openxmlformats.org/officeDocument/2006/relationships/image" Target="../media/image730.png"/><Relationship Id="rId4" Type="http://schemas.openxmlformats.org/officeDocument/2006/relationships/image" Target="../media/image73.png"/><Relationship Id="rId9" Type="http://schemas.openxmlformats.org/officeDocument/2006/relationships/image" Target="../media/image720.png"/><Relationship Id="rId14" Type="http://schemas.openxmlformats.org/officeDocument/2006/relationships/hyperlink" Target="https://www.mathematicshub.edu.au/"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77.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mathematicshub.edu.au/" TargetMode="External"/><Relationship Id="rId5" Type="http://schemas.openxmlformats.org/officeDocument/2006/relationships/image" Target="../media/image79.png"/><Relationship Id="rId4" Type="http://schemas.openxmlformats.org/officeDocument/2006/relationships/image" Target="../media/image78.png"/></Relationships>
</file>

<file path=ppt/slides/_rels/slide12.xml.rels><?xml version="1.0" encoding="UTF-8" standalone="yes"?>
<Relationships xmlns="http://schemas.openxmlformats.org/package/2006/relationships"><Relationship Id="rId3" Type="http://schemas.openxmlformats.org/officeDocument/2006/relationships/hyperlink" Target="https://www.mathematicshub.edu.a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85.png"/><Relationship Id="rId13" Type="http://schemas.openxmlformats.org/officeDocument/2006/relationships/image" Target="../media/image90.png"/><Relationship Id="rId18" Type="http://schemas.openxmlformats.org/officeDocument/2006/relationships/image" Target="../media/image95.png"/><Relationship Id="rId3" Type="http://schemas.openxmlformats.org/officeDocument/2006/relationships/image" Target="../media/image80.png"/><Relationship Id="rId21" Type="http://schemas.openxmlformats.org/officeDocument/2006/relationships/hyperlink" Target="https://www.mathematicshub.edu.au/" TargetMode="External"/><Relationship Id="rId7" Type="http://schemas.openxmlformats.org/officeDocument/2006/relationships/image" Target="../media/image84.png"/><Relationship Id="rId12" Type="http://schemas.openxmlformats.org/officeDocument/2006/relationships/image" Target="../media/image89.png"/><Relationship Id="rId17" Type="http://schemas.openxmlformats.org/officeDocument/2006/relationships/image" Target="../media/image94.png"/><Relationship Id="rId2" Type="http://schemas.openxmlformats.org/officeDocument/2006/relationships/notesSlide" Target="../notesSlides/notesSlide13.xml"/><Relationship Id="rId16" Type="http://schemas.openxmlformats.org/officeDocument/2006/relationships/image" Target="../media/image93.png"/><Relationship Id="rId20" Type="http://schemas.openxmlformats.org/officeDocument/2006/relationships/image" Target="../media/image97.png"/><Relationship Id="rId1" Type="http://schemas.openxmlformats.org/officeDocument/2006/relationships/slideLayout" Target="../slideLayouts/slideLayout7.xml"/><Relationship Id="rId6" Type="http://schemas.openxmlformats.org/officeDocument/2006/relationships/image" Target="../media/image83.png"/><Relationship Id="rId11" Type="http://schemas.openxmlformats.org/officeDocument/2006/relationships/image" Target="../media/image88.png"/><Relationship Id="rId5" Type="http://schemas.openxmlformats.org/officeDocument/2006/relationships/image" Target="../media/image82.png"/><Relationship Id="rId15" Type="http://schemas.openxmlformats.org/officeDocument/2006/relationships/image" Target="../media/image92.png"/><Relationship Id="rId10" Type="http://schemas.openxmlformats.org/officeDocument/2006/relationships/image" Target="../media/image87.png"/><Relationship Id="rId19" Type="http://schemas.openxmlformats.org/officeDocument/2006/relationships/image" Target="../media/image96.png"/><Relationship Id="rId4" Type="http://schemas.openxmlformats.org/officeDocument/2006/relationships/image" Target="../media/image81.png"/><Relationship Id="rId9" Type="http://schemas.openxmlformats.org/officeDocument/2006/relationships/image" Target="../media/image86.png"/><Relationship Id="rId14" Type="http://schemas.openxmlformats.org/officeDocument/2006/relationships/image" Target="../media/image91.png"/><Relationship Id="rId22"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98.png"/><Relationship Id="rId13" Type="http://schemas.openxmlformats.org/officeDocument/2006/relationships/image" Target="../media/image90.png"/><Relationship Id="rId18" Type="http://schemas.openxmlformats.org/officeDocument/2006/relationships/image" Target="../media/image95.png"/><Relationship Id="rId3" Type="http://schemas.openxmlformats.org/officeDocument/2006/relationships/image" Target="../media/image80.png"/><Relationship Id="rId21" Type="http://schemas.openxmlformats.org/officeDocument/2006/relationships/hyperlink" Target="https://www.mathematicshub.edu.au/" TargetMode="External"/><Relationship Id="rId7" Type="http://schemas.openxmlformats.org/officeDocument/2006/relationships/image" Target="../media/image84.png"/><Relationship Id="rId12" Type="http://schemas.openxmlformats.org/officeDocument/2006/relationships/image" Target="../media/image89.png"/><Relationship Id="rId17" Type="http://schemas.openxmlformats.org/officeDocument/2006/relationships/image" Target="../media/image94.png"/><Relationship Id="rId2" Type="http://schemas.openxmlformats.org/officeDocument/2006/relationships/notesSlide" Target="../notesSlides/notesSlide14.xml"/><Relationship Id="rId16" Type="http://schemas.openxmlformats.org/officeDocument/2006/relationships/image" Target="../media/image93.png"/><Relationship Id="rId20" Type="http://schemas.openxmlformats.org/officeDocument/2006/relationships/image" Target="../media/image99.png"/><Relationship Id="rId1" Type="http://schemas.openxmlformats.org/officeDocument/2006/relationships/slideLayout" Target="../slideLayouts/slideLayout7.xml"/><Relationship Id="rId6" Type="http://schemas.openxmlformats.org/officeDocument/2006/relationships/image" Target="../media/image83.png"/><Relationship Id="rId11" Type="http://schemas.openxmlformats.org/officeDocument/2006/relationships/image" Target="../media/image88.png"/><Relationship Id="rId5" Type="http://schemas.openxmlformats.org/officeDocument/2006/relationships/image" Target="../media/image82.png"/><Relationship Id="rId15" Type="http://schemas.openxmlformats.org/officeDocument/2006/relationships/image" Target="../media/image92.png"/><Relationship Id="rId10" Type="http://schemas.openxmlformats.org/officeDocument/2006/relationships/image" Target="../media/image87.png"/><Relationship Id="rId19" Type="http://schemas.openxmlformats.org/officeDocument/2006/relationships/image" Target="../media/image96.png"/><Relationship Id="rId4" Type="http://schemas.openxmlformats.org/officeDocument/2006/relationships/image" Target="../media/image81.png"/><Relationship Id="rId9" Type="http://schemas.openxmlformats.org/officeDocument/2006/relationships/image" Target="../media/image86.png"/><Relationship Id="rId14" Type="http://schemas.openxmlformats.org/officeDocument/2006/relationships/image" Target="../media/image91.png"/><Relationship Id="rId22"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solveme.edc.org/" TargetMode="External"/><Relationship Id="rId3" Type="http://schemas.openxmlformats.org/officeDocument/2006/relationships/image" Target="../media/image10.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8.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www.mathematicshub.edu.a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www.mathematicshub.edu.a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mathematicshub.edu.au/" TargetMode="External"/><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18" Type="http://schemas.openxmlformats.org/officeDocument/2006/relationships/image" Target="../media/image32.png"/><Relationship Id="rId3" Type="http://schemas.openxmlformats.org/officeDocument/2006/relationships/image" Target="../media/image17.png"/><Relationship Id="rId21" Type="http://schemas.openxmlformats.org/officeDocument/2006/relationships/image" Target="../media/image35.png"/><Relationship Id="rId7" Type="http://schemas.openxmlformats.org/officeDocument/2006/relationships/image" Target="../media/image21.png"/><Relationship Id="rId12" Type="http://schemas.openxmlformats.org/officeDocument/2006/relationships/image" Target="../media/image26.png"/><Relationship Id="rId17" Type="http://schemas.openxmlformats.org/officeDocument/2006/relationships/image" Target="../media/image31.png"/><Relationship Id="rId2" Type="http://schemas.openxmlformats.org/officeDocument/2006/relationships/notesSlide" Target="../notesSlides/notesSlide6.xml"/><Relationship Id="rId16" Type="http://schemas.openxmlformats.org/officeDocument/2006/relationships/image" Target="../media/image30.png"/><Relationship Id="rId20"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25.png"/><Relationship Id="rId24" Type="http://schemas.openxmlformats.org/officeDocument/2006/relationships/image" Target="../media/image8.png"/><Relationship Id="rId5" Type="http://schemas.openxmlformats.org/officeDocument/2006/relationships/image" Target="../media/image19.png"/><Relationship Id="rId15" Type="http://schemas.openxmlformats.org/officeDocument/2006/relationships/image" Target="../media/image29.png"/><Relationship Id="rId23" Type="http://schemas.openxmlformats.org/officeDocument/2006/relationships/hyperlink" Target="https://www.mathematicshub.edu.au/" TargetMode="External"/><Relationship Id="rId10" Type="http://schemas.openxmlformats.org/officeDocument/2006/relationships/image" Target="../media/image24.png"/><Relationship Id="rId19" Type="http://schemas.openxmlformats.org/officeDocument/2006/relationships/image" Target="../media/image33.png"/><Relationship Id="rId4" Type="http://schemas.openxmlformats.org/officeDocument/2006/relationships/image" Target="../media/image18.png"/><Relationship Id="rId9" Type="http://schemas.openxmlformats.org/officeDocument/2006/relationships/image" Target="../media/image23.png"/><Relationship Id="rId14" Type="http://schemas.openxmlformats.org/officeDocument/2006/relationships/image" Target="../media/image28.png"/><Relationship Id="rId22" Type="http://schemas.openxmlformats.org/officeDocument/2006/relationships/image" Target="../media/image320.png"/></Relationships>
</file>

<file path=ppt/slides/_rels/slide7.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png"/><Relationship Id="rId18" Type="http://schemas.openxmlformats.org/officeDocument/2006/relationships/image" Target="../media/image50.png"/><Relationship Id="rId3" Type="http://schemas.openxmlformats.org/officeDocument/2006/relationships/image" Target="../media/image330.png"/><Relationship Id="rId21" Type="http://schemas.openxmlformats.org/officeDocument/2006/relationships/image" Target="../media/image53.png"/><Relationship Id="rId7" Type="http://schemas.openxmlformats.org/officeDocument/2006/relationships/image" Target="../media/image39.png"/><Relationship Id="rId12" Type="http://schemas.openxmlformats.org/officeDocument/2006/relationships/image" Target="../media/image44.png"/><Relationship Id="rId17" Type="http://schemas.openxmlformats.org/officeDocument/2006/relationships/image" Target="../media/image49.png"/><Relationship Id="rId2" Type="http://schemas.openxmlformats.org/officeDocument/2006/relationships/notesSlide" Target="../notesSlides/notesSlide7.xml"/><Relationship Id="rId16" Type="http://schemas.openxmlformats.org/officeDocument/2006/relationships/image" Target="../media/image48.png"/><Relationship Id="rId20" Type="http://schemas.openxmlformats.org/officeDocument/2006/relationships/image" Target="../media/image52.png"/><Relationship Id="rId1" Type="http://schemas.openxmlformats.org/officeDocument/2006/relationships/slideLayout" Target="../slideLayouts/slideLayout2.xml"/><Relationship Id="rId6" Type="http://schemas.openxmlformats.org/officeDocument/2006/relationships/image" Target="../media/image38.png"/><Relationship Id="rId11" Type="http://schemas.openxmlformats.org/officeDocument/2006/relationships/image" Target="../media/image43.png"/><Relationship Id="rId5" Type="http://schemas.openxmlformats.org/officeDocument/2006/relationships/image" Target="../media/image37.png"/><Relationship Id="rId15" Type="http://schemas.openxmlformats.org/officeDocument/2006/relationships/image" Target="../media/image47.png"/><Relationship Id="rId23" Type="http://schemas.openxmlformats.org/officeDocument/2006/relationships/image" Target="../media/image8.png"/><Relationship Id="rId10" Type="http://schemas.openxmlformats.org/officeDocument/2006/relationships/image" Target="../media/image42.png"/><Relationship Id="rId19" Type="http://schemas.openxmlformats.org/officeDocument/2006/relationships/image" Target="../media/image51.png"/><Relationship Id="rId4" Type="http://schemas.openxmlformats.org/officeDocument/2006/relationships/image" Target="../media/image36.png"/><Relationship Id="rId9" Type="http://schemas.openxmlformats.org/officeDocument/2006/relationships/image" Target="../media/image41.png"/><Relationship Id="rId14" Type="http://schemas.openxmlformats.org/officeDocument/2006/relationships/image" Target="../media/image46.png"/><Relationship Id="rId22" Type="http://schemas.openxmlformats.org/officeDocument/2006/relationships/hyperlink" Target="https://www.mathematicshub.edu.au/"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54.png"/><Relationship Id="rId13" Type="http://schemas.openxmlformats.org/officeDocument/2006/relationships/image" Target="../media/image59.png"/><Relationship Id="rId18" Type="http://schemas.openxmlformats.org/officeDocument/2006/relationships/image" Target="../media/image64.png"/><Relationship Id="rId3" Type="http://schemas.openxmlformats.org/officeDocument/2006/relationships/image" Target="../media/image501.png"/><Relationship Id="rId21" Type="http://schemas.openxmlformats.org/officeDocument/2006/relationships/image" Target="../media/image67.png"/><Relationship Id="rId7" Type="http://schemas.openxmlformats.org/officeDocument/2006/relationships/image" Target="../media/image530.png"/><Relationship Id="rId12" Type="http://schemas.openxmlformats.org/officeDocument/2006/relationships/image" Target="../media/image58.png"/><Relationship Id="rId17" Type="http://schemas.openxmlformats.org/officeDocument/2006/relationships/image" Target="../media/image63.png"/><Relationship Id="rId2" Type="http://schemas.openxmlformats.org/officeDocument/2006/relationships/notesSlide" Target="../notesSlides/notesSlide8.xml"/><Relationship Id="rId16" Type="http://schemas.openxmlformats.org/officeDocument/2006/relationships/image" Target="../media/image62.png"/><Relationship Id="rId20" Type="http://schemas.openxmlformats.org/officeDocument/2006/relationships/image" Target="../media/image66.png"/><Relationship Id="rId1" Type="http://schemas.openxmlformats.org/officeDocument/2006/relationships/slideLayout" Target="../slideLayouts/slideLayout2.xml"/><Relationship Id="rId6" Type="http://schemas.openxmlformats.org/officeDocument/2006/relationships/image" Target="../media/image520.png"/><Relationship Id="rId11" Type="http://schemas.openxmlformats.org/officeDocument/2006/relationships/image" Target="../media/image57.png"/><Relationship Id="rId5" Type="http://schemas.openxmlformats.org/officeDocument/2006/relationships/image" Target="../media/image510.png"/><Relationship Id="rId15" Type="http://schemas.openxmlformats.org/officeDocument/2006/relationships/image" Target="../media/image61.png"/><Relationship Id="rId23" Type="http://schemas.openxmlformats.org/officeDocument/2006/relationships/image" Target="../media/image8.png"/><Relationship Id="rId10" Type="http://schemas.openxmlformats.org/officeDocument/2006/relationships/image" Target="../media/image56.png"/><Relationship Id="rId19" Type="http://schemas.openxmlformats.org/officeDocument/2006/relationships/image" Target="../media/image65.png"/><Relationship Id="rId4" Type="http://schemas.openxmlformats.org/officeDocument/2006/relationships/image" Target="../media/image500.png"/><Relationship Id="rId9" Type="http://schemas.openxmlformats.org/officeDocument/2006/relationships/image" Target="../media/image55.png"/><Relationship Id="rId14" Type="http://schemas.openxmlformats.org/officeDocument/2006/relationships/image" Target="../media/image60.png"/><Relationship Id="rId22" Type="http://schemas.openxmlformats.org/officeDocument/2006/relationships/hyperlink" Target="https://www.mathematicshub.edu.a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4" Type="http://schemas.openxmlformats.org/officeDocument/2006/relationships/image" Target="../media/image6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lang="en-AU" sz="4400" b="1" dirty="0">
                <a:solidFill>
                  <a:srgbClr val="0E1D41"/>
                </a:solidFill>
                <a:effectLst/>
                <a:latin typeface="Roboto" panose="02000000000000000000" pitchFamily="2" charset="0"/>
                <a:ea typeface="Calibri" panose="020F0502020204030204" pitchFamily="34" charset="0"/>
                <a:cs typeface="Times New Roman" panose="02020603050405020304" pitchFamily="18" charset="0"/>
              </a:rPr>
              <a:t>Using algebra tiles to solve equations</a:t>
            </a:r>
            <a:endParaRPr lang="en-GB" dirty="0"/>
          </a:p>
        </p:txBody>
      </p:sp>
    </p:spTree>
    <p:extLst>
      <p:ext uri="{BB962C8B-B14F-4D97-AF65-F5344CB8AC3E}">
        <p14:creationId xmlns:p14="http://schemas.microsoft.com/office/powerpoint/2010/main" val="3389041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9B28728-9D4D-F14F-BF3C-DE8DD08866A3}"/>
                  </a:ext>
                </a:extLst>
              </p:cNvPr>
              <p:cNvSpPr>
                <a:spLocks noGrp="1"/>
              </p:cNvSpPr>
              <p:nvPr>
                <p:ph type="title" idx="4294967295"/>
              </p:nvPr>
            </p:nvSpPr>
            <p:spPr>
              <a:xfrm>
                <a:off x="-3010" y="586630"/>
                <a:ext cx="8229600" cy="45259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14:m>
                  <m:oMathPara xmlns:m="http://schemas.openxmlformats.org/officeDocument/2006/math">
                    <m:oMathParaPr>
                      <m:jc m:val="centerGroup"/>
                    </m:oMathParaPr>
                    <m:oMath xmlns:m="http://schemas.openxmlformats.org/officeDocument/2006/math">
                      <m:f>
                        <m:fPr>
                          <m:ctrlP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fPr>
                        <m:num>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𝑥</m:t>
                          </m:r>
                        </m:num>
                        <m:den>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3</m:t>
                          </m:r>
                        </m:den>
                      </m:f>
                      <m:r>
                        <a:rPr kumimoji="0" lang="en-AU" sz="32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t>=</m:t>
                      </m:r>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3</m:t>
                      </m:r>
                    </m:oMath>
                  </m:oMathPara>
                </a14:m>
                <a:endParaRPr kumimoji="0" lang="en-AU"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mc:Choice>
        <mc:Fallback xmlns="">
          <p:sp>
            <p:nvSpPr>
              <p:cNvPr id="3" name="Content Placeholder 2">
                <a:extLst>
                  <a:ext uri="{FF2B5EF4-FFF2-40B4-BE49-F238E27FC236}">
                    <a16:creationId xmlns:a16="http://schemas.microsoft.com/office/drawing/2014/main" id="{99B28728-9D4D-F14F-BF3C-DE8DD08866A3}"/>
                  </a:ext>
                </a:extLst>
              </p:cNvPr>
              <p:cNvSpPr>
                <a:spLocks noGrp="1" noRot="1" noChangeAspect="1" noMove="1" noResize="1" noEditPoints="1" noAdjustHandles="1" noChangeArrowheads="1" noChangeShapeType="1" noTextEdit="1"/>
              </p:cNvSpPr>
              <p:nvPr>
                <p:ph type="title" idx="4294967295"/>
              </p:nvPr>
            </p:nvSpPr>
            <p:spPr>
              <a:xfrm>
                <a:off x="-3010" y="586630"/>
                <a:ext cx="8229600" cy="4525963"/>
              </a:xfrm>
              <a:prstGeom prst="rect">
                <a:avLst/>
              </a:prstGeom>
              <a:blipFill>
                <a:blip r:embed="rId3"/>
                <a:stretch>
                  <a:fillRect/>
                </a:stretch>
              </a:blipFill>
              <a:ln>
                <a:noFill/>
                <a:prstDash/>
              </a:ln>
              <a:effectLst/>
            </p:spPr>
            <p:txBody>
              <a:bodyPr/>
              <a:lstStyle/>
              <a:p>
                <a:r>
                  <a:rPr lang="en-GB">
                    <a:noFill/>
                  </a:rPr>
                  <a:t> </a:t>
                </a:r>
              </a:p>
            </p:txBody>
          </p:sp>
        </mc:Fallback>
      </mc:AlternateContent>
      <p:graphicFrame>
        <p:nvGraphicFramePr>
          <p:cNvPr id="4" name="Table 7" descr="Algebra mat showing the x green rectangle divided into three parts where each part is x divided by 3, equals sign in the middle, 9 green squares marked 1 on the right hand side.">
            <a:extLst>
              <a:ext uri="{FF2B5EF4-FFF2-40B4-BE49-F238E27FC236}">
                <a16:creationId xmlns:a16="http://schemas.microsoft.com/office/drawing/2014/main" id="{D7D41689-0752-2D44-8805-A951A039AF71}"/>
              </a:ext>
            </a:extLst>
          </p:cNvPr>
          <p:cNvGraphicFramePr>
            <a:graphicFrameLocks noGrp="1"/>
          </p:cNvGraphicFramePr>
          <p:nvPr>
            <p:extLst>
              <p:ext uri="{D42A27DB-BD31-4B8C-83A1-F6EECF244321}">
                <p14:modId xmlns:p14="http://schemas.microsoft.com/office/powerpoint/2010/main" val="4083208895"/>
              </p:ext>
            </p:extLst>
          </p:nvPr>
        </p:nvGraphicFramePr>
        <p:xfrm>
          <a:off x="360259" y="2276872"/>
          <a:ext cx="8604229" cy="3749040"/>
        </p:xfrm>
        <a:graphic>
          <a:graphicData uri="http://schemas.openxmlformats.org/drawingml/2006/table">
            <a:tbl>
              <a:tblPr firstRow="1" bandRow="1">
                <a:tableStyleId>{5C22544A-7EE6-4342-B048-85BDC9FD1C3A}</a:tableStyleId>
              </a:tblPr>
              <a:tblGrid>
                <a:gridCol w="3419478">
                  <a:extLst>
                    <a:ext uri="{9D8B030D-6E8A-4147-A177-3AD203B41FA5}">
                      <a16:colId xmlns:a16="http://schemas.microsoft.com/office/drawing/2014/main" val="1098949831"/>
                    </a:ext>
                  </a:extLst>
                </a:gridCol>
                <a:gridCol w="576239">
                  <a:extLst>
                    <a:ext uri="{9D8B030D-6E8A-4147-A177-3AD203B41FA5}">
                      <a16:colId xmlns:a16="http://schemas.microsoft.com/office/drawing/2014/main" val="4266940996"/>
                    </a:ext>
                  </a:extLst>
                </a:gridCol>
                <a:gridCol w="4608512">
                  <a:extLst>
                    <a:ext uri="{9D8B030D-6E8A-4147-A177-3AD203B41FA5}">
                      <a16:colId xmlns:a16="http://schemas.microsoft.com/office/drawing/2014/main" val="286901235"/>
                    </a:ext>
                  </a:extLst>
                </a:gridCol>
              </a:tblGrid>
              <a:tr h="3533016">
                <a:tc>
                  <a:txBody>
                    <a:bodyPr/>
                    <a:lstStyle/>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4000" dirty="0">
                        <a:solidFill>
                          <a:schemeClr val="tx1"/>
                        </a:solidFill>
                      </a:endParaRPr>
                    </a:p>
                    <a:p>
                      <a:pPr algn="ctr"/>
                      <a:endParaRPr lang="en-US" sz="4000" dirty="0">
                        <a:solidFill>
                          <a:schemeClr val="tx1"/>
                        </a:solidFill>
                      </a:endParaRPr>
                    </a:p>
                    <a:p>
                      <a:pPr algn="ctr"/>
                      <a:r>
                        <a:rPr lang="en-US" sz="4000" dirty="0">
                          <a:solidFill>
                            <a:schemeClr val="tx1"/>
                          </a:solidFill>
                        </a:rPr>
                        <a:t>=</a:t>
                      </a:r>
                    </a:p>
                    <a:p>
                      <a:pPr algn="ctr"/>
                      <a:endParaRPr lang="en-US" sz="4000" dirty="0">
                        <a:solidFill>
                          <a:schemeClr val="tx1"/>
                        </a:solidFill>
                      </a:endParaRPr>
                    </a:p>
                    <a:p>
                      <a:pPr algn="ctr"/>
                      <a:endParaRPr lang="en-US" sz="4000" dirty="0">
                        <a:solidFill>
                          <a:schemeClr val="tx1"/>
                        </a:solidFill>
                      </a:endParaRPr>
                    </a:p>
                    <a:p>
                      <a:pPr algn="ctr"/>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833827"/>
                  </a:ext>
                </a:extLst>
              </a:tr>
            </a:tbl>
          </a:graphicData>
        </a:graphic>
      </p:graphicFrame>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8D01A62-3D2C-FE41-AD90-D185B9E25AEF}"/>
                  </a:ext>
                </a:extLst>
              </p:cNvPr>
              <p:cNvSpPr/>
              <p:nvPr/>
            </p:nvSpPr>
            <p:spPr>
              <a:xfrm rot="5400000">
                <a:off x="1606097" y="1730388"/>
                <a:ext cx="75454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5" name="Rectangle 4">
                <a:extLst>
                  <a:ext uri="{FF2B5EF4-FFF2-40B4-BE49-F238E27FC236}">
                    <a16:creationId xmlns:a16="http://schemas.microsoft.com/office/drawing/2014/main" id="{18D01A62-3D2C-FE41-AD90-D185B9E25AEF}"/>
                  </a:ext>
                </a:extLst>
              </p:cNvPr>
              <p:cNvSpPr>
                <a:spLocks noRot="1" noChangeAspect="1" noMove="1" noResize="1" noEditPoints="1" noAdjustHandles="1" noChangeArrowheads="1" noChangeShapeType="1" noTextEdit="1"/>
              </p:cNvSpPr>
              <p:nvPr/>
            </p:nvSpPr>
            <p:spPr>
              <a:xfrm rot="5400000">
                <a:off x="1606097" y="1730388"/>
                <a:ext cx="754540" cy="2700000"/>
              </a:xfrm>
              <a:prstGeom prst="rect">
                <a:avLst/>
              </a:prstGeom>
              <a:blipFill>
                <a:blip r:embed="rId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75D4C0D2-17DD-934F-8C95-122DDC20D6F3}"/>
                  </a:ext>
                </a:extLst>
              </p:cNvPr>
              <p:cNvSpPr/>
              <p:nvPr/>
            </p:nvSpPr>
            <p:spPr>
              <a:xfrm>
                <a:off x="4912562" y="2456956"/>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0" name="Rectangle 9">
                <a:extLst>
                  <a:ext uri="{FF2B5EF4-FFF2-40B4-BE49-F238E27FC236}">
                    <a16:creationId xmlns:a16="http://schemas.microsoft.com/office/drawing/2014/main" id="{75D4C0D2-17DD-934F-8C95-122DDC20D6F3}"/>
                  </a:ext>
                </a:extLst>
              </p:cNvPr>
              <p:cNvSpPr>
                <a:spLocks noRot="1" noChangeAspect="1" noMove="1" noResize="1" noEditPoints="1" noAdjustHandles="1" noChangeArrowheads="1" noChangeShapeType="1" noTextEdit="1"/>
              </p:cNvSpPr>
              <p:nvPr/>
            </p:nvSpPr>
            <p:spPr>
              <a:xfrm>
                <a:off x="4912562" y="2456956"/>
                <a:ext cx="720000" cy="720000"/>
              </a:xfrm>
              <a:prstGeom prst="rect">
                <a:avLst/>
              </a:prstGeom>
              <a:blipFill>
                <a:blip r:embed="rId5"/>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5DB72A25-F502-294F-8E19-0F5A39D7BF44}"/>
                  </a:ext>
                </a:extLst>
              </p:cNvPr>
              <p:cNvSpPr/>
              <p:nvPr/>
            </p:nvSpPr>
            <p:spPr>
              <a:xfrm>
                <a:off x="5826030" y="248961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1" name="Rectangle 10">
                <a:extLst>
                  <a:ext uri="{FF2B5EF4-FFF2-40B4-BE49-F238E27FC236}">
                    <a16:creationId xmlns:a16="http://schemas.microsoft.com/office/drawing/2014/main" id="{5DB72A25-F502-294F-8E19-0F5A39D7BF44}"/>
                  </a:ext>
                </a:extLst>
              </p:cNvPr>
              <p:cNvSpPr>
                <a:spLocks noRot="1" noChangeAspect="1" noMove="1" noResize="1" noEditPoints="1" noAdjustHandles="1" noChangeArrowheads="1" noChangeShapeType="1" noTextEdit="1"/>
              </p:cNvSpPr>
              <p:nvPr/>
            </p:nvSpPr>
            <p:spPr>
              <a:xfrm>
                <a:off x="5826030" y="2489612"/>
                <a:ext cx="720000" cy="720000"/>
              </a:xfrm>
              <a:prstGeom prst="rect">
                <a:avLst/>
              </a:prstGeom>
              <a:blipFill>
                <a:blip r:embed="rId6"/>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2775D546-687B-0F49-B9F1-828338ECFCC4}"/>
                  </a:ext>
                </a:extLst>
              </p:cNvPr>
              <p:cNvSpPr/>
              <p:nvPr/>
            </p:nvSpPr>
            <p:spPr>
              <a:xfrm>
                <a:off x="4896539" y="3292226"/>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2" name="Rectangle 11">
                <a:extLst>
                  <a:ext uri="{FF2B5EF4-FFF2-40B4-BE49-F238E27FC236}">
                    <a16:creationId xmlns:a16="http://schemas.microsoft.com/office/drawing/2014/main" id="{2775D546-687B-0F49-B9F1-828338ECFCC4}"/>
                  </a:ext>
                </a:extLst>
              </p:cNvPr>
              <p:cNvSpPr>
                <a:spLocks noRot="1" noChangeAspect="1" noMove="1" noResize="1" noEditPoints="1" noAdjustHandles="1" noChangeArrowheads="1" noChangeShapeType="1" noTextEdit="1"/>
              </p:cNvSpPr>
              <p:nvPr/>
            </p:nvSpPr>
            <p:spPr>
              <a:xfrm>
                <a:off x="4896539" y="3292226"/>
                <a:ext cx="720000" cy="720000"/>
              </a:xfrm>
              <a:prstGeom prst="rect">
                <a:avLst/>
              </a:prstGeom>
              <a:blipFill>
                <a:blip r:embed="rId7"/>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8DC2A109-895D-054E-A9C8-41545129C431}"/>
                  </a:ext>
                </a:extLst>
              </p:cNvPr>
              <p:cNvSpPr/>
              <p:nvPr/>
            </p:nvSpPr>
            <p:spPr>
              <a:xfrm>
                <a:off x="5810634" y="3292226"/>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3" name="Rectangle 12">
                <a:extLst>
                  <a:ext uri="{FF2B5EF4-FFF2-40B4-BE49-F238E27FC236}">
                    <a16:creationId xmlns:a16="http://schemas.microsoft.com/office/drawing/2014/main" id="{8DC2A109-895D-054E-A9C8-41545129C431}"/>
                  </a:ext>
                </a:extLst>
              </p:cNvPr>
              <p:cNvSpPr>
                <a:spLocks noRot="1" noChangeAspect="1" noMove="1" noResize="1" noEditPoints="1" noAdjustHandles="1" noChangeArrowheads="1" noChangeShapeType="1" noTextEdit="1"/>
              </p:cNvSpPr>
              <p:nvPr/>
            </p:nvSpPr>
            <p:spPr>
              <a:xfrm>
                <a:off x="5810634" y="3292226"/>
                <a:ext cx="720000" cy="720000"/>
              </a:xfrm>
              <a:prstGeom prst="rect">
                <a:avLst/>
              </a:prstGeom>
              <a:blipFill>
                <a:blip r:embed="rId7"/>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363309D9-1672-7F4D-B339-F7B2A6C2E5BF}"/>
                  </a:ext>
                </a:extLst>
              </p:cNvPr>
              <p:cNvSpPr/>
              <p:nvPr/>
            </p:nvSpPr>
            <p:spPr>
              <a:xfrm>
                <a:off x="4897166" y="4114345"/>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4" name="Rectangle 13">
                <a:extLst>
                  <a:ext uri="{FF2B5EF4-FFF2-40B4-BE49-F238E27FC236}">
                    <a16:creationId xmlns:a16="http://schemas.microsoft.com/office/drawing/2014/main" id="{363309D9-1672-7F4D-B339-F7B2A6C2E5BF}"/>
                  </a:ext>
                </a:extLst>
              </p:cNvPr>
              <p:cNvSpPr>
                <a:spLocks noRot="1" noChangeAspect="1" noMove="1" noResize="1" noEditPoints="1" noAdjustHandles="1" noChangeArrowheads="1" noChangeShapeType="1" noTextEdit="1"/>
              </p:cNvSpPr>
              <p:nvPr/>
            </p:nvSpPr>
            <p:spPr>
              <a:xfrm>
                <a:off x="4897166" y="4114345"/>
                <a:ext cx="720000" cy="720000"/>
              </a:xfrm>
              <a:prstGeom prst="rect">
                <a:avLst/>
              </a:prstGeom>
              <a:blipFill>
                <a:blip r:embed="rId8"/>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1EF38F2A-2D02-4A49-926E-50A0CC486D4A}"/>
                  </a:ext>
                </a:extLst>
              </p:cNvPr>
              <p:cNvSpPr/>
              <p:nvPr/>
            </p:nvSpPr>
            <p:spPr>
              <a:xfrm>
                <a:off x="5810634" y="414700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5" name="Rectangle 14">
                <a:extLst>
                  <a:ext uri="{FF2B5EF4-FFF2-40B4-BE49-F238E27FC236}">
                    <a16:creationId xmlns:a16="http://schemas.microsoft.com/office/drawing/2014/main" id="{1EF38F2A-2D02-4A49-926E-50A0CC486D4A}"/>
                  </a:ext>
                </a:extLst>
              </p:cNvPr>
              <p:cNvSpPr>
                <a:spLocks noRot="1" noChangeAspect="1" noMove="1" noResize="1" noEditPoints="1" noAdjustHandles="1" noChangeArrowheads="1" noChangeShapeType="1" noTextEdit="1"/>
              </p:cNvSpPr>
              <p:nvPr/>
            </p:nvSpPr>
            <p:spPr>
              <a:xfrm>
                <a:off x="5810634" y="4147001"/>
                <a:ext cx="720000" cy="720000"/>
              </a:xfrm>
              <a:prstGeom prst="rect">
                <a:avLst/>
              </a:prstGeom>
              <a:blipFill>
                <a:blip r:embed="rId9"/>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BDF9481C-E9FF-344C-B98C-FEE8224B5BDA}"/>
                  </a:ext>
                </a:extLst>
              </p:cNvPr>
              <p:cNvSpPr/>
              <p:nvPr/>
            </p:nvSpPr>
            <p:spPr>
              <a:xfrm>
                <a:off x="6676255" y="247951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9" name="Rectangle 18">
                <a:extLst>
                  <a:ext uri="{FF2B5EF4-FFF2-40B4-BE49-F238E27FC236}">
                    <a16:creationId xmlns:a16="http://schemas.microsoft.com/office/drawing/2014/main" id="{BDF9481C-E9FF-344C-B98C-FEE8224B5BDA}"/>
                  </a:ext>
                </a:extLst>
              </p:cNvPr>
              <p:cNvSpPr>
                <a:spLocks noRot="1" noChangeAspect="1" noMove="1" noResize="1" noEditPoints="1" noAdjustHandles="1" noChangeArrowheads="1" noChangeShapeType="1" noTextEdit="1"/>
              </p:cNvSpPr>
              <p:nvPr/>
            </p:nvSpPr>
            <p:spPr>
              <a:xfrm>
                <a:off x="6676255" y="2479510"/>
                <a:ext cx="720000" cy="720000"/>
              </a:xfrm>
              <a:prstGeom prst="rect">
                <a:avLst/>
              </a:prstGeom>
              <a:blipFill>
                <a:blip r:embed="rId10"/>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E5C0D3FA-A9D9-A146-84B7-F50301B7ABC9}"/>
                  </a:ext>
                </a:extLst>
              </p:cNvPr>
              <p:cNvSpPr/>
              <p:nvPr/>
            </p:nvSpPr>
            <p:spPr>
              <a:xfrm>
                <a:off x="6660859" y="3282124"/>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0" name="Rectangle 19">
                <a:extLst>
                  <a:ext uri="{FF2B5EF4-FFF2-40B4-BE49-F238E27FC236}">
                    <a16:creationId xmlns:a16="http://schemas.microsoft.com/office/drawing/2014/main" id="{E5C0D3FA-A9D9-A146-84B7-F50301B7ABC9}"/>
                  </a:ext>
                </a:extLst>
              </p:cNvPr>
              <p:cNvSpPr>
                <a:spLocks noRot="1" noChangeAspect="1" noMove="1" noResize="1" noEditPoints="1" noAdjustHandles="1" noChangeArrowheads="1" noChangeShapeType="1" noTextEdit="1"/>
              </p:cNvSpPr>
              <p:nvPr/>
            </p:nvSpPr>
            <p:spPr>
              <a:xfrm>
                <a:off x="6660859" y="3282124"/>
                <a:ext cx="720000" cy="720000"/>
              </a:xfrm>
              <a:prstGeom prst="rect">
                <a:avLst/>
              </a:prstGeom>
              <a:blipFill>
                <a:blip r:embed="rId11"/>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003D870E-86A1-D642-A9F4-6EBA71B61962}"/>
                  </a:ext>
                </a:extLst>
              </p:cNvPr>
              <p:cNvSpPr/>
              <p:nvPr/>
            </p:nvSpPr>
            <p:spPr>
              <a:xfrm>
                <a:off x="6660859" y="4136899"/>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1" name="Rectangle 20">
                <a:extLst>
                  <a:ext uri="{FF2B5EF4-FFF2-40B4-BE49-F238E27FC236}">
                    <a16:creationId xmlns:a16="http://schemas.microsoft.com/office/drawing/2014/main" id="{003D870E-86A1-D642-A9F4-6EBA71B61962}"/>
                  </a:ext>
                </a:extLst>
              </p:cNvPr>
              <p:cNvSpPr>
                <a:spLocks noRot="1" noChangeAspect="1" noMove="1" noResize="1" noEditPoints="1" noAdjustHandles="1" noChangeArrowheads="1" noChangeShapeType="1" noTextEdit="1"/>
              </p:cNvSpPr>
              <p:nvPr/>
            </p:nvSpPr>
            <p:spPr>
              <a:xfrm>
                <a:off x="6660859" y="4136899"/>
                <a:ext cx="720000" cy="720000"/>
              </a:xfrm>
              <a:prstGeom prst="rect">
                <a:avLst/>
              </a:prstGeom>
              <a:blipFill>
                <a:blip r:embed="rId12"/>
                <a:stretch>
                  <a:fillRect/>
                </a:stretch>
              </a:blipFill>
              <a:ln>
                <a:solidFill>
                  <a:schemeClr val="tx1"/>
                </a:solidFill>
              </a:ln>
            </p:spPr>
            <p:txBody>
              <a:bodyPr/>
              <a:lstStyle/>
              <a:p>
                <a:r>
                  <a:rPr lang="en-US">
                    <a:noFill/>
                  </a:rPr>
                  <a:t> </a:t>
                </a:r>
              </a:p>
            </p:txBody>
          </p:sp>
        </mc:Fallback>
      </mc:AlternateContent>
      <p:cxnSp>
        <p:nvCxnSpPr>
          <p:cNvPr id="24" name="Straight Connector 23">
            <a:extLst>
              <a:ext uri="{FF2B5EF4-FFF2-40B4-BE49-F238E27FC236}">
                <a16:creationId xmlns:a16="http://schemas.microsoft.com/office/drawing/2014/main" id="{2457D01B-327C-7745-BE91-600DA6846904}"/>
              </a:ext>
              <a:ext uri="{C183D7F6-B498-43B3-948B-1728B52AA6E4}">
                <adec:decorative xmlns:adec="http://schemas.microsoft.com/office/drawing/2017/decorative" val="1"/>
              </a:ext>
            </a:extLst>
          </p:cNvPr>
          <p:cNvCxnSpPr>
            <a:cxnSpLocks/>
          </p:cNvCxnSpPr>
          <p:nvPr/>
        </p:nvCxnSpPr>
        <p:spPr>
          <a:xfrm>
            <a:off x="1475656" y="2708920"/>
            <a:ext cx="0" cy="742935"/>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45786D4F-872C-1742-9463-83B2AE938E4C}"/>
              </a:ext>
              <a:ext uri="{C183D7F6-B498-43B3-948B-1728B52AA6E4}">
                <adec:decorative xmlns:adec="http://schemas.microsoft.com/office/drawing/2017/decorative" val="1"/>
              </a:ext>
            </a:extLst>
          </p:cNvPr>
          <p:cNvCxnSpPr>
            <a:cxnSpLocks/>
          </p:cNvCxnSpPr>
          <p:nvPr/>
        </p:nvCxnSpPr>
        <p:spPr>
          <a:xfrm>
            <a:off x="2483768" y="2703118"/>
            <a:ext cx="0" cy="742935"/>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 name="Rectangle 26">
                <a:extLst>
                  <a:ext uri="{FF2B5EF4-FFF2-40B4-BE49-F238E27FC236}">
                    <a16:creationId xmlns:a16="http://schemas.microsoft.com/office/drawing/2014/main" id="{3C68B896-27D6-B04A-9AA2-CB87BDEE7D92}"/>
                  </a:ext>
                </a:extLst>
              </p:cNvPr>
              <p:cNvSpPr/>
              <p:nvPr/>
            </p:nvSpPr>
            <p:spPr>
              <a:xfrm rot="16200000">
                <a:off x="1608246" y="2582135"/>
                <a:ext cx="742936" cy="100811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f>
                        <m:fPr>
                          <m:ctrlPr>
                            <a:rPr lang="en-AU" sz="2400" i="1" dirty="0" smtClean="0">
                              <a:solidFill>
                                <a:schemeClr val="tx1"/>
                              </a:solidFill>
                              <a:latin typeface="Cambria Math" panose="02040503050406030204" pitchFamily="18" charset="0"/>
                            </a:rPr>
                          </m:ctrlPr>
                        </m:fPr>
                        <m:num>
                          <m:r>
                            <a:rPr lang="en-AU" sz="2400" b="0" i="1" dirty="0" smtClean="0">
                              <a:solidFill>
                                <a:schemeClr val="tx1"/>
                              </a:solidFill>
                              <a:latin typeface="Cambria Math" panose="02040503050406030204" pitchFamily="18" charset="0"/>
                            </a:rPr>
                            <m:t>𝑥</m:t>
                          </m:r>
                        </m:num>
                        <m:den>
                          <m:r>
                            <a:rPr lang="en-AU" sz="2400" b="0" i="1" dirty="0" smtClean="0">
                              <a:solidFill>
                                <a:schemeClr val="tx1"/>
                              </a:solidFill>
                              <a:latin typeface="Cambria Math" panose="02040503050406030204" pitchFamily="18" charset="0"/>
                            </a:rPr>
                            <m:t>3</m:t>
                          </m:r>
                        </m:den>
                      </m:f>
                    </m:oMath>
                  </m:oMathPara>
                </a14:m>
                <a:endParaRPr lang="en-US" i="1" dirty="0">
                  <a:solidFill>
                    <a:schemeClr val="tx1"/>
                  </a:solidFill>
                </a:endParaRPr>
              </a:p>
            </p:txBody>
          </p:sp>
        </mc:Choice>
        <mc:Fallback xmlns="">
          <p:sp>
            <p:nvSpPr>
              <p:cNvPr id="27" name="Rectangle 26">
                <a:extLst>
                  <a:ext uri="{FF2B5EF4-FFF2-40B4-BE49-F238E27FC236}">
                    <a16:creationId xmlns:a16="http://schemas.microsoft.com/office/drawing/2014/main" id="{3C68B896-27D6-B04A-9AA2-CB87BDEE7D92}"/>
                  </a:ext>
                </a:extLst>
              </p:cNvPr>
              <p:cNvSpPr>
                <a:spLocks noRot="1" noChangeAspect="1" noMove="1" noResize="1" noEditPoints="1" noAdjustHandles="1" noChangeArrowheads="1" noChangeShapeType="1" noTextEdit="1"/>
              </p:cNvSpPr>
              <p:nvPr/>
            </p:nvSpPr>
            <p:spPr>
              <a:xfrm rot="16200000">
                <a:off x="1608246" y="2582135"/>
                <a:ext cx="742936" cy="1008110"/>
              </a:xfrm>
              <a:prstGeom prst="rect">
                <a:avLst/>
              </a:prstGeom>
              <a:blipFill>
                <a:blip r:embed="rId13"/>
                <a:stretch>
                  <a:fillRect/>
                </a:stretch>
              </a:blipFill>
              <a:ln>
                <a:solidFill>
                  <a:schemeClr val="tx1"/>
                </a:solidFill>
              </a:ln>
            </p:spPr>
            <p:txBody>
              <a:bodyPr/>
              <a:lstStyle/>
              <a:p>
                <a:r>
                  <a:rPr lang="en-GB">
                    <a:noFill/>
                  </a:rPr>
                  <a:t> </a:t>
                </a:r>
              </a:p>
            </p:txBody>
          </p:sp>
        </mc:Fallback>
      </mc:AlternateContent>
      <p:sp>
        <p:nvSpPr>
          <p:cNvPr id="6" name="Text Box 2">
            <a:extLst>
              <a:ext uri="{FF2B5EF4-FFF2-40B4-BE49-F238E27FC236}">
                <a16:creationId xmlns:a16="http://schemas.microsoft.com/office/drawing/2014/main" id="{5012E5CD-5159-185A-1B5A-052A8BC78777}"/>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 name="Picture 1">
            <a:hlinkClick r:id="rId14"/>
            <a:extLst>
              <a:ext uri="{FF2B5EF4-FFF2-40B4-BE49-F238E27FC236}">
                <a16:creationId xmlns:a16="http://schemas.microsoft.com/office/drawing/2014/main" id="{7F4EE948-078F-61FC-E551-BB079E760F4A}"/>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12756" y="171599"/>
            <a:ext cx="1409307" cy="830062"/>
          </a:xfrm>
          <a:prstGeom prst="rect">
            <a:avLst/>
          </a:prstGeom>
        </p:spPr>
      </p:pic>
    </p:spTree>
    <p:extLst>
      <p:ext uri="{BB962C8B-B14F-4D97-AF65-F5344CB8AC3E}">
        <p14:creationId xmlns:p14="http://schemas.microsoft.com/office/powerpoint/2010/main" val="327298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5"/>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2"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dissolve">
                                      <p:cBhvr>
                                        <p:cTn id="33" dur="500"/>
                                        <p:tgtEl>
                                          <p:spTgt spid="5"/>
                                        </p:tgtEl>
                                      </p:cBhvr>
                                    </p:animEffect>
                                  </p:childTnLst>
                                </p:cTn>
                              </p:par>
                              <p:par>
                                <p:cTn id="34" presetID="1" presetClass="exit" presetSubtype="0" fill="hold" grpId="1" nodeType="withEffect">
                                  <p:stCondLst>
                                    <p:cond delay="0"/>
                                  </p:stCondLst>
                                  <p:childTnLst>
                                    <p:set>
                                      <p:cBhvr>
                                        <p:cTn id="35" dur="1" fill="hold">
                                          <p:stCondLst>
                                            <p:cond delay="0"/>
                                          </p:stCondLst>
                                        </p:cTn>
                                        <p:tgtEl>
                                          <p:spTgt spid="27"/>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24"/>
                                        </p:tgtEl>
                                        <p:attrNameLst>
                                          <p:attrName>style.visibility</p:attrName>
                                        </p:attrNameLst>
                                      </p:cBhvr>
                                      <p:to>
                                        <p:strVal val="hidden"/>
                                      </p:to>
                                    </p:set>
                                  </p:childTnLst>
                                </p:cTn>
                              </p:par>
                            </p:childTnLst>
                          </p:cTn>
                        </p:par>
                        <p:par>
                          <p:cTn id="38" fill="hold">
                            <p:stCondLst>
                              <p:cond delay="500"/>
                            </p:stCondLst>
                            <p:childTnLst>
                              <p:par>
                                <p:cTn id="39" presetID="1" presetClass="entr" presetSubtype="0" fill="hold" grpId="0" nodeType="afterEffect">
                                  <p:stCondLst>
                                    <p:cond delay="100"/>
                                  </p:stCondLst>
                                  <p:childTnLst>
                                    <p:set>
                                      <p:cBhvr>
                                        <p:cTn id="40" dur="1" fill="hold">
                                          <p:stCondLst>
                                            <p:cond delay="0"/>
                                          </p:stCondLst>
                                        </p:cTn>
                                        <p:tgtEl>
                                          <p:spTgt spid="12"/>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grpId="0" nodeType="afterEffect">
                                  <p:stCondLst>
                                    <p:cond delay="100"/>
                                  </p:stCondLst>
                                  <p:childTnLst>
                                    <p:set>
                                      <p:cBhvr>
                                        <p:cTn id="43" dur="1" fill="hold">
                                          <p:stCondLst>
                                            <p:cond delay="0"/>
                                          </p:stCondLst>
                                        </p:cTn>
                                        <p:tgtEl>
                                          <p:spTgt spid="13"/>
                                        </p:tgtEl>
                                        <p:attrNameLst>
                                          <p:attrName>style.visibility</p:attrName>
                                        </p:attrNameLst>
                                      </p:cBhvr>
                                      <p:to>
                                        <p:strVal val="visible"/>
                                      </p:to>
                                    </p:set>
                                  </p:childTnLst>
                                </p:cTn>
                              </p:par>
                            </p:childTnLst>
                          </p:cTn>
                        </p:par>
                        <p:par>
                          <p:cTn id="44" fill="hold">
                            <p:stCondLst>
                              <p:cond delay="700"/>
                            </p:stCondLst>
                            <p:childTnLst>
                              <p:par>
                                <p:cTn id="45" presetID="1" presetClass="entr" presetSubtype="0" fill="hold" grpId="0" nodeType="afterEffect">
                                  <p:stCondLst>
                                    <p:cond delay="100"/>
                                  </p:stCondLst>
                                  <p:childTnLst>
                                    <p:set>
                                      <p:cBhvr>
                                        <p:cTn id="46" dur="1" fill="hold">
                                          <p:stCondLst>
                                            <p:cond delay="0"/>
                                          </p:stCondLst>
                                        </p:cTn>
                                        <p:tgtEl>
                                          <p:spTgt spid="20"/>
                                        </p:tgtEl>
                                        <p:attrNameLst>
                                          <p:attrName>style.visibility</p:attrName>
                                        </p:attrNameLst>
                                      </p:cBhvr>
                                      <p:to>
                                        <p:strVal val="visible"/>
                                      </p:to>
                                    </p:set>
                                  </p:childTnLst>
                                </p:cTn>
                              </p:par>
                            </p:childTnLst>
                          </p:cTn>
                        </p:par>
                        <p:par>
                          <p:cTn id="47" fill="hold">
                            <p:stCondLst>
                              <p:cond delay="800"/>
                            </p:stCondLst>
                            <p:childTnLst>
                              <p:par>
                                <p:cTn id="48" presetID="1" presetClass="entr" presetSubtype="0" fill="hold" grpId="0" nodeType="afterEffect">
                                  <p:stCondLst>
                                    <p:cond delay="100"/>
                                  </p:stCondLst>
                                  <p:childTnLst>
                                    <p:set>
                                      <p:cBhvr>
                                        <p:cTn id="49" dur="1" fill="hold">
                                          <p:stCondLst>
                                            <p:cond delay="0"/>
                                          </p:stCondLst>
                                        </p:cTn>
                                        <p:tgtEl>
                                          <p:spTgt spid="14"/>
                                        </p:tgtEl>
                                        <p:attrNameLst>
                                          <p:attrName>style.visibility</p:attrName>
                                        </p:attrNameLst>
                                      </p:cBhvr>
                                      <p:to>
                                        <p:strVal val="visible"/>
                                      </p:to>
                                    </p:set>
                                  </p:childTnLst>
                                </p:cTn>
                              </p:par>
                            </p:childTnLst>
                          </p:cTn>
                        </p:par>
                        <p:par>
                          <p:cTn id="50" fill="hold">
                            <p:stCondLst>
                              <p:cond delay="900"/>
                            </p:stCondLst>
                            <p:childTnLst>
                              <p:par>
                                <p:cTn id="51" presetID="1" presetClass="entr" presetSubtype="0" fill="hold" grpId="0" nodeType="afterEffect">
                                  <p:stCondLst>
                                    <p:cond delay="100"/>
                                  </p:stCondLst>
                                  <p:childTnLst>
                                    <p:set>
                                      <p:cBhvr>
                                        <p:cTn id="52" dur="1" fill="hold">
                                          <p:stCondLst>
                                            <p:cond delay="0"/>
                                          </p:stCondLst>
                                        </p:cTn>
                                        <p:tgtEl>
                                          <p:spTgt spid="15"/>
                                        </p:tgtEl>
                                        <p:attrNameLst>
                                          <p:attrName>style.visibility</p:attrName>
                                        </p:attrNameLst>
                                      </p:cBhvr>
                                      <p:to>
                                        <p:strVal val="visible"/>
                                      </p:to>
                                    </p:set>
                                  </p:childTnLst>
                                </p:cTn>
                              </p:par>
                            </p:childTnLst>
                          </p:cTn>
                        </p:par>
                        <p:par>
                          <p:cTn id="53" fill="hold">
                            <p:stCondLst>
                              <p:cond delay="1000"/>
                            </p:stCondLst>
                            <p:childTnLst>
                              <p:par>
                                <p:cTn id="54" presetID="1" presetClass="entr" presetSubtype="0" fill="hold" grpId="0" nodeType="afterEffect">
                                  <p:stCondLst>
                                    <p:cond delay="100"/>
                                  </p:stCondLst>
                                  <p:childTnLst>
                                    <p:set>
                                      <p:cBhvr>
                                        <p:cTn id="5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10" grpId="0" animBg="1"/>
      <p:bldP spid="11" grpId="0" animBg="1"/>
      <p:bldP spid="12" grpId="0" animBg="1"/>
      <p:bldP spid="13" grpId="0" animBg="1"/>
      <p:bldP spid="14" grpId="0" animBg="1"/>
      <p:bldP spid="15" grpId="0" animBg="1"/>
      <p:bldP spid="19" grpId="0" animBg="1"/>
      <p:bldP spid="20" grpId="0" animBg="1"/>
      <p:bldP spid="21" grpId="0" animBg="1"/>
      <p:bldP spid="27" grpId="0" animBg="1"/>
      <p:bldP spid="2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FD0D-9B62-4344-87B1-C08CB0710959}"/>
              </a:ext>
            </a:extLst>
          </p:cNvPr>
          <p:cNvSpPr>
            <a:spLocks noGrp="1"/>
          </p:cNvSpPr>
          <p:nvPr>
            <p:ph type="title"/>
          </p:nvPr>
        </p:nvSpPr>
        <p:spPr/>
        <p:txBody>
          <a:bodyPr>
            <a:noAutofit/>
          </a:bodyPr>
          <a:lstStyle/>
          <a:p>
            <a:r>
              <a:rPr lang="en-US" sz="3600" b="1" dirty="0">
                <a:solidFill>
                  <a:schemeClr val="tx2"/>
                </a:solidFill>
              </a:rPr>
              <a:t>Visualise and manipulate</a:t>
            </a:r>
          </a:p>
        </p:txBody>
      </p:sp>
      <mc:AlternateContent xmlns:mc="http://schemas.openxmlformats.org/markup-compatibility/2006" xmlns:a14="http://schemas.microsoft.com/office/drawing/2010/main">
        <mc:Choice Requires="a14">
          <p:sp>
            <p:nvSpPr>
              <p:cNvPr id="3" name="Content Placeholder 2" descr="Three equations:&#10;x divide by three equals three&#10;x divided by three and multiplied by three, cancelling out the three equals three multiplied by three.&#10;Final equation shows x equals nine.">
                <a:extLst>
                  <a:ext uri="{FF2B5EF4-FFF2-40B4-BE49-F238E27FC236}">
                    <a16:creationId xmlns:a16="http://schemas.microsoft.com/office/drawing/2014/main" id="{99B28728-9D4D-F14F-BF3C-DE8DD08866A3}"/>
                  </a:ext>
                </a:extLst>
              </p:cNvPr>
              <p:cNvSpPr>
                <a:spLocks noGrp="1"/>
              </p:cNvSpPr>
              <p:nvPr>
                <p:ph idx="1"/>
              </p:nvPr>
            </p:nvSpPr>
            <p:spPr>
              <a:xfrm>
                <a:off x="4747884" y="1700808"/>
                <a:ext cx="3970784" cy="4525963"/>
              </a:xfrm>
            </p:spPr>
            <p:txBody>
              <a:bodyPr/>
              <a:lstStyle/>
              <a:p>
                <a:pPr marL="0" indent="0">
                  <a:buNone/>
                </a:pPr>
                <a14:m>
                  <m:oMathPara xmlns:m="http://schemas.openxmlformats.org/officeDocument/2006/math">
                    <m:oMathParaPr>
                      <m:jc m:val="centerGroup"/>
                    </m:oMathParaPr>
                    <m:oMath xmlns:m="http://schemas.openxmlformats.org/officeDocument/2006/math">
                      <m:f>
                        <m:fPr>
                          <m:ctrlPr>
                            <a:rPr lang="en-AU" i="1" smtClean="0">
                              <a:latin typeface="Cambria Math" panose="02040503050406030204" pitchFamily="18" charset="0"/>
                            </a:rPr>
                          </m:ctrlPr>
                        </m:fPr>
                        <m:num>
                          <m:r>
                            <a:rPr lang="en-AU" i="1">
                              <a:latin typeface="Cambria Math" panose="02040503050406030204" pitchFamily="18" charset="0"/>
                            </a:rPr>
                            <m:t>𝑥</m:t>
                          </m:r>
                        </m:num>
                        <m:den>
                          <m:r>
                            <a:rPr lang="en-AU" i="1">
                              <a:latin typeface="Cambria Math" panose="02040503050406030204" pitchFamily="18" charset="0"/>
                            </a:rPr>
                            <m:t>3</m:t>
                          </m:r>
                        </m:den>
                      </m:f>
                      <m:r>
                        <a:rPr lang="en-AU" i="1">
                          <a:latin typeface="Cambria Math" panose="02040503050406030204" pitchFamily="18" charset="0"/>
                        </a:rPr>
                        <m:t>=3</m:t>
                      </m:r>
                    </m:oMath>
                  </m:oMathPara>
                </a14:m>
                <a:endParaRPr lang="en-AU" dirty="0"/>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f>
                        <m:fPr>
                          <m:ctrlPr>
                            <a:rPr lang="en-AU" i="1">
                              <a:latin typeface="Cambria Math" panose="02040503050406030204" pitchFamily="18" charset="0"/>
                            </a:rPr>
                          </m:ctrlPr>
                        </m:fPr>
                        <m:num>
                          <m:r>
                            <a:rPr lang="en-AU" i="1">
                              <a:latin typeface="Cambria Math" panose="02040503050406030204" pitchFamily="18" charset="0"/>
                            </a:rPr>
                            <m:t>𝑥</m:t>
                          </m:r>
                        </m:num>
                        <m:den>
                          <m:r>
                            <a:rPr lang="en-AU" i="1">
                              <a:latin typeface="Cambria Math" panose="02040503050406030204" pitchFamily="18" charset="0"/>
                            </a:rPr>
                            <m:t>3</m:t>
                          </m:r>
                        </m:den>
                      </m:f>
                      <m:r>
                        <a:rPr lang="en-AU"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3</m:t>
                      </m:r>
                      <m:r>
                        <a:rPr lang="en-AU" i="1">
                          <a:latin typeface="Cambria Math" panose="02040503050406030204" pitchFamily="18" charset="0"/>
                        </a:rPr>
                        <m:t>=3</m:t>
                      </m:r>
                      <m:r>
                        <a:rPr lang="en-AU"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3</m:t>
                      </m:r>
                    </m:oMath>
                  </m:oMathPara>
                </a14:m>
                <a:endParaRPr lang="en-AU" dirty="0"/>
              </a:p>
              <a:p>
                <a:pPr marL="0" indent="0">
                  <a:buNone/>
                </a:pPr>
                <a:endParaRPr lang="en-AU" b="0" dirty="0"/>
              </a:p>
              <a:p>
                <a:pPr marL="0" indent="0">
                  <a:buNone/>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𝑥</m:t>
                      </m:r>
                      <m:r>
                        <a:rPr lang="en-AU" i="1">
                          <a:latin typeface="Cambria Math" panose="02040503050406030204" pitchFamily="18" charset="0"/>
                        </a:rPr>
                        <m:t>=9</m:t>
                      </m:r>
                    </m:oMath>
                  </m:oMathPara>
                </a14:m>
                <a:endParaRPr lang="en-AU" dirty="0"/>
              </a:p>
              <a:p>
                <a:pPr marL="0" indent="0">
                  <a:buNone/>
                </a:pPr>
                <a:endParaRPr lang="en-AU" dirty="0"/>
              </a:p>
              <a:p>
                <a:pPr marL="0" indent="0">
                  <a:buNone/>
                </a:pPr>
                <a:endParaRPr lang="en-US" dirty="0"/>
              </a:p>
            </p:txBody>
          </p:sp>
        </mc:Choice>
        <mc:Fallback xmlns="">
          <p:sp>
            <p:nvSpPr>
              <p:cNvPr id="3" name="Content Placeholder 2" descr="Three equations:&#10;x divide by three equals three&#10;x divided by three and multiplied by three, cancelling out the three equals three multiplied by three.&#10;Final equation shows x equals nine.">
                <a:extLst>
                  <a:ext uri="{FF2B5EF4-FFF2-40B4-BE49-F238E27FC236}">
                    <a16:creationId xmlns:a16="http://schemas.microsoft.com/office/drawing/2014/main" id="{99B28728-9D4D-F14F-BF3C-DE8DD08866A3}"/>
                  </a:ext>
                </a:extLst>
              </p:cNvPr>
              <p:cNvSpPr>
                <a:spLocks noGrp="1" noRot="1" noChangeAspect="1" noMove="1" noResize="1" noEditPoints="1" noAdjustHandles="1" noChangeArrowheads="1" noChangeShapeType="1" noTextEdit="1"/>
              </p:cNvSpPr>
              <p:nvPr>
                <p:ph idx="1"/>
              </p:nvPr>
            </p:nvSpPr>
            <p:spPr>
              <a:xfrm>
                <a:off x="4747884" y="1700808"/>
                <a:ext cx="3970784" cy="4525963"/>
              </a:xfrm>
              <a:blipFill>
                <a:blip r:embed="rId3"/>
                <a:stretch>
                  <a:fillRect/>
                </a:stretch>
              </a:blipFill>
            </p:spPr>
            <p:txBody>
              <a:bodyPr/>
              <a:lstStyle/>
              <a:p>
                <a:r>
                  <a:rPr lang="en-GB">
                    <a:noFill/>
                  </a:rPr>
                  <a:t> </a:t>
                </a:r>
              </a:p>
            </p:txBody>
          </p:sp>
        </mc:Fallback>
      </mc:AlternateContent>
      <p:pic>
        <p:nvPicPr>
          <p:cNvPr id="5" name="Picture 4" descr="One third of a x green rectangle equals three green squares marked 1">
            <a:extLst>
              <a:ext uri="{FF2B5EF4-FFF2-40B4-BE49-F238E27FC236}">
                <a16:creationId xmlns:a16="http://schemas.microsoft.com/office/drawing/2014/main" id="{9113DDEC-64D0-5E41-9759-99F293FF26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156" y="1529905"/>
            <a:ext cx="4716016" cy="1225517"/>
          </a:xfrm>
          <a:prstGeom prst="rect">
            <a:avLst/>
          </a:prstGeom>
        </p:spPr>
      </p:pic>
      <p:cxnSp>
        <p:nvCxnSpPr>
          <p:cNvPr id="11" name="Straight Connector 10">
            <a:extLst>
              <a:ext uri="{FF2B5EF4-FFF2-40B4-BE49-F238E27FC236}">
                <a16:creationId xmlns:a16="http://schemas.microsoft.com/office/drawing/2014/main" id="{E72D56B9-AD6F-E440-B3C4-6D8D2A30433B}"/>
              </a:ext>
              <a:ext uri="{C183D7F6-B498-43B3-948B-1728B52AA6E4}">
                <adec:decorative xmlns:adec="http://schemas.microsoft.com/office/drawing/2017/decorative" val="1"/>
              </a:ext>
            </a:extLst>
          </p:cNvPr>
          <p:cNvCxnSpPr/>
          <p:nvPr/>
        </p:nvCxnSpPr>
        <p:spPr>
          <a:xfrm>
            <a:off x="5558308" y="3673480"/>
            <a:ext cx="216024" cy="399902"/>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B704DB38-EF1B-B546-9B44-276C7321E664}"/>
              </a:ext>
              <a:ext uri="{C183D7F6-B498-43B3-948B-1728B52AA6E4}">
                <adec:decorative xmlns:adec="http://schemas.microsoft.com/office/drawing/2017/decorative" val="1"/>
              </a:ext>
            </a:extLst>
          </p:cNvPr>
          <p:cNvCxnSpPr/>
          <p:nvPr/>
        </p:nvCxnSpPr>
        <p:spPr>
          <a:xfrm>
            <a:off x="6266434" y="3382736"/>
            <a:ext cx="216024" cy="399902"/>
          </a:xfrm>
          <a:prstGeom prst="line">
            <a:avLst/>
          </a:prstGeom>
          <a:ln w="12700"/>
        </p:spPr>
        <p:style>
          <a:lnRef idx="1">
            <a:schemeClr val="dk1"/>
          </a:lnRef>
          <a:fillRef idx="0">
            <a:schemeClr val="dk1"/>
          </a:fillRef>
          <a:effectRef idx="0">
            <a:schemeClr val="dk1"/>
          </a:effectRef>
          <a:fontRef idx="minor">
            <a:schemeClr val="tx1"/>
          </a:fontRef>
        </p:style>
      </p:cxnSp>
      <p:pic>
        <p:nvPicPr>
          <p:cNvPr id="7" name="Picture 6" descr="One green rectangle marked x equals nine green squares marked 1">
            <a:extLst>
              <a:ext uri="{FF2B5EF4-FFF2-40B4-BE49-F238E27FC236}">
                <a16:creationId xmlns:a16="http://schemas.microsoft.com/office/drawing/2014/main" id="{99DB8CB6-E6FF-3346-89C7-E8F2F4331CA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2941" y="2897849"/>
            <a:ext cx="4847229" cy="1563622"/>
          </a:xfrm>
          <a:prstGeom prst="rect">
            <a:avLst/>
          </a:prstGeom>
        </p:spPr>
      </p:pic>
      <p:sp>
        <p:nvSpPr>
          <p:cNvPr id="4" name="Text Box 2">
            <a:extLst>
              <a:ext uri="{FF2B5EF4-FFF2-40B4-BE49-F238E27FC236}">
                <a16:creationId xmlns:a16="http://schemas.microsoft.com/office/drawing/2014/main" id="{43B6136B-97D4-7A6F-C856-FF80B1B35EA9}"/>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6" name="Picture 5">
            <a:hlinkClick r:id="rId6"/>
            <a:extLst>
              <a:ext uri="{FF2B5EF4-FFF2-40B4-BE49-F238E27FC236}">
                <a16:creationId xmlns:a16="http://schemas.microsoft.com/office/drawing/2014/main" id="{88C08FE0-1D06-D48D-296A-799723F7945C}"/>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04" y="197695"/>
            <a:ext cx="1409307" cy="830062"/>
          </a:xfrm>
          <a:prstGeom prst="rect">
            <a:avLst/>
          </a:prstGeom>
        </p:spPr>
      </p:pic>
    </p:spTree>
    <p:extLst>
      <p:ext uri="{BB962C8B-B14F-4D97-AF65-F5344CB8AC3E}">
        <p14:creationId xmlns:p14="http://schemas.microsoft.com/office/powerpoint/2010/main" val="309879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FD0D-9B62-4344-87B1-C08CB0710959}"/>
              </a:ext>
            </a:extLst>
          </p:cNvPr>
          <p:cNvSpPr>
            <a:spLocks noGrp="1"/>
          </p:cNvSpPr>
          <p:nvPr>
            <p:ph type="title"/>
          </p:nvPr>
        </p:nvSpPr>
        <p:spPr/>
        <p:txBody>
          <a:bodyPr>
            <a:noAutofit/>
          </a:bodyPr>
          <a:lstStyle/>
          <a:p>
            <a:r>
              <a:rPr lang="en-US" sz="3600" b="1" dirty="0">
                <a:solidFill>
                  <a:schemeClr val="tx2"/>
                </a:solidFill>
                <a:latin typeface="+mn-lt"/>
              </a:rPr>
              <a:t>Summarise and reflect</a:t>
            </a:r>
          </a:p>
        </p:txBody>
      </p:sp>
      <p:sp>
        <p:nvSpPr>
          <p:cNvPr id="8" name="TextBox 7">
            <a:extLst>
              <a:ext uri="{FF2B5EF4-FFF2-40B4-BE49-F238E27FC236}">
                <a16:creationId xmlns:a16="http://schemas.microsoft.com/office/drawing/2014/main" id="{D63CA7A1-693F-D8B4-0CDF-4C2B45B12BA7}"/>
              </a:ext>
            </a:extLst>
          </p:cNvPr>
          <p:cNvSpPr txBox="1"/>
          <p:nvPr/>
        </p:nvSpPr>
        <p:spPr>
          <a:xfrm>
            <a:off x="1331641" y="2492896"/>
            <a:ext cx="6984776" cy="2677656"/>
          </a:xfrm>
          <a:prstGeom prst="rect">
            <a:avLst/>
          </a:prstGeom>
          <a:noFill/>
        </p:spPr>
        <p:txBody>
          <a:bodyPr wrap="square" rtlCol="0">
            <a:spAutoFit/>
          </a:bodyPr>
          <a:lstStyle/>
          <a:p>
            <a:pPr marL="285750" indent="-285750">
              <a:buFont typeface="Arial" panose="020B0604020202020204" pitchFamily="34" charset="0"/>
              <a:buChar char="•"/>
            </a:pPr>
            <a:r>
              <a:rPr lang="en-AU" sz="2400" dirty="0">
                <a:solidFill>
                  <a:schemeClr val="tx2">
                    <a:lumMod val="50000"/>
                  </a:schemeClr>
                </a:solidFill>
              </a:rPr>
              <a:t>In your books, write a couple of sentences to describe what you have learnt today.</a:t>
            </a:r>
          </a:p>
          <a:p>
            <a:pPr marL="285750" indent="-285750">
              <a:buFont typeface="Arial" panose="020B0604020202020204" pitchFamily="34" charset="0"/>
              <a:buChar char="•"/>
            </a:pPr>
            <a:r>
              <a:rPr lang="en-AU" sz="2400" dirty="0">
                <a:solidFill>
                  <a:schemeClr val="accent6">
                    <a:lumMod val="50000"/>
                  </a:schemeClr>
                </a:solidFill>
              </a:rPr>
              <a:t>Write areas that remain confusing. </a:t>
            </a:r>
          </a:p>
          <a:p>
            <a:pPr marL="285750" indent="-285750">
              <a:buFont typeface="Arial" panose="020B0604020202020204" pitchFamily="34" charset="0"/>
              <a:buChar char="•"/>
            </a:pPr>
            <a:r>
              <a:rPr lang="en-AU" sz="2400" dirty="0">
                <a:solidFill>
                  <a:schemeClr val="tx2">
                    <a:lumMod val="50000"/>
                  </a:schemeClr>
                </a:solidFill>
              </a:rPr>
              <a:t>Did you find any other strategies to solve your equations today?</a:t>
            </a:r>
          </a:p>
          <a:p>
            <a:pPr marL="285750" indent="-285750">
              <a:buFont typeface="Arial" panose="020B0604020202020204" pitchFamily="34" charset="0"/>
              <a:buChar char="•"/>
            </a:pPr>
            <a:r>
              <a:rPr lang="en-AU" sz="2400" dirty="0">
                <a:solidFill>
                  <a:schemeClr val="accent6">
                    <a:lumMod val="50000"/>
                  </a:schemeClr>
                </a:solidFill>
              </a:rPr>
              <a:t>Can you think of real-life scenarios that you can share with the class?</a:t>
            </a:r>
          </a:p>
        </p:txBody>
      </p:sp>
      <p:sp>
        <p:nvSpPr>
          <p:cNvPr id="3" name="Text Box 2">
            <a:extLst>
              <a:ext uri="{FF2B5EF4-FFF2-40B4-BE49-F238E27FC236}">
                <a16:creationId xmlns:a16="http://schemas.microsoft.com/office/drawing/2014/main" id="{E2BA7022-541F-3EAB-1849-91589F07D369}"/>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4" name="Picture 3">
            <a:hlinkClick r:id="rId3"/>
            <a:extLst>
              <a:ext uri="{FF2B5EF4-FFF2-40B4-BE49-F238E27FC236}">
                <a16:creationId xmlns:a16="http://schemas.microsoft.com/office/drawing/2014/main" id="{D2529952-D6DA-E8D0-F8BC-9B9E2A7E0125}"/>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2042"/>
            <a:ext cx="1409307" cy="830062"/>
          </a:xfrm>
          <a:prstGeom prst="rect">
            <a:avLst/>
          </a:prstGeom>
        </p:spPr>
      </p:pic>
    </p:spTree>
    <p:extLst>
      <p:ext uri="{BB962C8B-B14F-4D97-AF65-F5344CB8AC3E}">
        <p14:creationId xmlns:p14="http://schemas.microsoft.com/office/powerpoint/2010/main" val="2511120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0BB942-811C-6F4D-9E4C-2C682C069B95}"/>
              </a:ext>
            </a:extLst>
          </p:cNvPr>
          <p:cNvSpPr txBox="1">
            <a:spLocks noGrp="1"/>
          </p:cNvSpPr>
          <p:nvPr>
            <p:ph type="title" idx="4294967295"/>
          </p:nvPr>
        </p:nvSpPr>
        <p:spPr>
          <a:xfrm>
            <a:off x="2896643" y="798928"/>
            <a:ext cx="2769091" cy="646331"/>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tx2"/>
                </a:solidFill>
                <a:effectLst/>
                <a:uLnTx/>
                <a:uFillTx/>
                <a:latin typeface="+mn-lt"/>
                <a:ea typeface="+mn-ea"/>
                <a:cs typeface="Algerian" panose="020F0502020204030204" pitchFamily="34" charset="0"/>
              </a:rPr>
              <a:t>Algebra maze</a:t>
            </a:r>
          </a:p>
        </p:txBody>
      </p:sp>
      <p:grpSp>
        <p:nvGrpSpPr>
          <p:cNvPr id="44" name="Group 43" descr="Diagram shows a maze or matrix of linear equations There are three rows of four equations. Between each equation both horizontally, vertically and diagonally are two or three possible alternative values  for substitution or pathway. Solve each equation substituting the values to decide which pathway to select to get to the next equation. The first row from left to write shows: &#10;x minus four equals 12, the value 16 going right, the value 8 going down. &#10;The next equation is 2 plus A equals 9, the value 11 going right, the value 1 going down, the value 7 going diagonally down to the left. &#10;The third equation is negative 3 equals w minus 2, the value negative 1 goes right, the value 5 goes diagonally down and to the right, the value negative 5 goes down, the value 3 goes diagonally down and to the left.  &#10;The fourth equation is 5 equals y divided by 5, the value 1 going down. &#10;Starting from the left on the second row, the equation reads 2 equals x divided 3, negative 1 goes to the right, the value 6 goes down. &#10;2 minus z equals negative 1, the value 5 goes to the right, negative 3 goes down, the value 5 goes diagonally down and to the left. &#10;4 equals negative 1 minus k, the value 5 goes to the right, the value 4 goes diagonally down and to the right, negative 3 goes down, negative 5 goes diagonally down and to the left.&#10;20 equals 4 multiplied by R, the value 4 goes down. &#10;The final row from the left shows equation 9 P equals 45, zero to the right. &#10;2 = n minus 2, the value 4 to the right, h divided by negative 3 equals negative 1, the value 3 to the right, x divided by 4 equals 12 end.&#10;">
            <a:extLst>
              <a:ext uri="{FF2B5EF4-FFF2-40B4-BE49-F238E27FC236}">
                <a16:creationId xmlns:a16="http://schemas.microsoft.com/office/drawing/2014/main" id="{ACD4FF63-2730-1A69-F240-DB774D34F0A5}"/>
              </a:ext>
            </a:extLst>
          </p:cNvPr>
          <p:cNvGrpSpPr/>
          <p:nvPr/>
        </p:nvGrpSpPr>
        <p:grpSpPr>
          <a:xfrm>
            <a:off x="1108649" y="1743149"/>
            <a:ext cx="7177341" cy="3056240"/>
            <a:chOff x="1552108" y="2440408"/>
            <a:chExt cx="10048278" cy="4278736"/>
          </a:xfrm>
        </p:grpSpPr>
        <p:sp>
          <p:nvSpPr>
            <p:cNvPr id="49" name="Rectangle: Rounded Corners 48">
              <a:extLst>
                <a:ext uri="{FF2B5EF4-FFF2-40B4-BE49-F238E27FC236}">
                  <a16:creationId xmlns:a16="http://schemas.microsoft.com/office/drawing/2014/main" id="{B26DDD7F-DFD5-624B-8218-735438B10CE7}"/>
                </a:ext>
              </a:extLst>
            </p:cNvPr>
            <p:cNvSpPr/>
            <p:nvPr/>
          </p:nvSpPr>
          <p:spPr>
            <a:xfrm rot="18662077">
              <a:off x="9030891" y="4038441"/>
              <a:ext cx="299215" cy="2277048"/>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37" name="Rectangle: Rounded Corners 36">
              <a:extLst>
                <a:ext uri="{FF2B5EF4-FFF2-40B4-BE49-F238E27FC236}">
                  <a16:creationId xmlns:a16="http://schemas.microsoft.com/office/drawing/2014/main" id="{D1F8CE54-F8A8-5944-AB6C-54F78A9A45E5}"/>
                </a:ext>
              </a:extLst>
            </p:cNvPr>
            <p:cNvSpPr/>
            <p:nvPr/>
          </p:nvSpPr>
          <p:spPr>
            <a:xfrm rot="18662077">
              <a:off x="9061836" y="2708271"/>
              <a:ext cx="430809" cy="2252963"/>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mc:AlternateContent xmlns:mc="http://schemas.openxmlformats.org/markup-compatibility/2006" xmlns:a14="http://schemas.microsoft.com/office/drawing/2010/main">
          <mc:Choice Requires="a14">
            <p:sp>
              <p:nvSpPr>
                <p:cNvPr id="32" name="Rectangle: Rounded Corners 31">
                  <a:extLst>
                    <a:ext uri="{FF2B5EF4-FFF2-40B4-BE49-F238E27FC236}">
                      <a16:creationId xmlns:a16="http://schemas.microsoft.com/office/drawing/2014/main" id="{0DA6225F-F672-004A-8480-C75A273E0645}"/>
                    </a:ext>
                  </a:extLst>
                </p:cNvPr>
                <p:cNvSpPr/>
                <p:nvPr/>
              </p:nvSpPr>
              <p:spPr>
                <a:xfrm>
                  <a:off x="4807208" y="4744036"/>
                  <a:ext cx="653739" cy="966876"/>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3</a:t>
                  </a:r>
                </a:p>
              </p:txBody>
            </p:sp>
          </mc:Choice>
          <mc:Fallback xmlns="">
            <p:sp>
              <p:nvSpPr>
                <p:cNvPr id="32" name="Rectangle: Rounded Corners 31">
                  <a:extLst>
                    <a:ext uri="{FF2B5EF4-FFF2-40B4-BE49-F238E27FC236}">
                      <a16:creationId xmlns:a16="http://schemas.microsoft.com/office/drawing/2014/main" id="{0DA6225F-F672-004A-8480-C75A273E0645}"/>
                    </a:ext>
                  </a:extLst>
                </p:cNvPr>
                <p:cNvSpPr>
                  <a:spLocks noRot="1" noChangeAspect="1" noMove="1" noResize="1" noEditPoints="1" noAdjustHandles="1" noChangeArrowheads="1" noChangeShapeType="1" noTextEdit="1"/>
                </p:cNvSpPr>
                <p:nvPr/>
              </p:nvSpPr>
              <p:spPr>
                <a:xfrm>
                  <a:off x="4807208" y="4744036"/>
                  <a:ext cx="653739" cy="966876"/>
                </a:xfrm>
                <a:prstGeom prst="roundRect">
                  <a:avLst/>
                </a:prstGeom>
                <a:blipFill>
                  <a:blip r:embed="rId3"/>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29" name="Rectangle: Rounded Corners 28">
              <a:extLst>
                <a:ext uri="{FF2B5EF4-FFF2-40B4-BE49-F238E27FC236}">
                  <a16:creationId xmlns:a16="http://schemas.microsoft.com/office/drawing/2014/main" id="{49842553-A6C4-2941-82C1-724669EF3724}"/>
                </a:ext>
              </a:extLst>
            </p:cNvPr>
            <p:cNvSpPr/>
            <p:nvPr/>
          </p:nvSpPr>
          <p:spPr>
            <a:xfrm rot="19487001">
              <a:off x="5319139" y="3666285"/>
              <a:ext cx="251465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3</a:t>
              </a:r>
            </a:p>
          </p:txBody>
        </p:sp>
        <p:sp>
          <p:nvSpPr>
            <p:cNvPr id="45" name="Rectangle: Rounded Corners 44">
              <a:extLst>
                <a:ext uri="{FF2B5EF4-FFF2-40B4-BE49-F238E27FC236}">
                  <a16:creationId xmlns:a16="http://schemas.microsoft.com/office/drawing/2014/main" id="{7E159F09-8E9F-B44F-AE6D-E6121AF73330}"/>
                </a:ext>
              </a:extLst>
            </p:cNvPr>
            <p:cNvSpPr/>
            <p:nvPr/>
          </p:nvSpPr>
          <p:spPr>
            <a:xfrm>
              <a:off x="5767737" y="4401958"/>
              <a:ext cx="1296144" cy="360039"/>
            </a:xfrm>
            <a:prstGeom prst="roundRect">
              <a:avLst/>
            </a:prstGeom>
            <a:solidFill>
              <a:schemeClr val="bg1"/>
            </a:solidFill>
            <a:ln w="952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p:sp>
          <p:nvSpPr>
            <p:cNvPr id="22" name="Rectangle: Rounded Corners 21">
              <a:extLst>
                <a:ext uri="{FF2B5EF4-FFF2-40B4-BE49-F238E27FC236}">
                  <a16:creationId xmlns:a16="http://schemas.microsoft.com/office/drawing/2014/main" id="{018B0734-2FFC-AC47-B562-E8C4C986DE94}"/>
                </a:ext>
              </a:extLst>
            </p:cNvPr>
            <p:cNvSpPr/>
            <p:nvPr/>
          </p:nvSpPr>
          <p:spPr>
            <a:xfrm rot="19487001">
              <a:off x="2708096" y="5051199"/>
              <a:ext cx="2353646"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p:sp>
          <p:nvSpPr>
            <p:cNvPr id="11" name="Rectangle: Rounded Corners 10">
              <a:extLst>
                <a:ext uri="{FF2B5EF4-FFF2-40B4-BE49-F238E27FC236}">
                  <a16:creationId xmlns:a16="http://schemas.microsoft.com/office/drawing/2014/main" id="{1E4913A4-1F7F-1A43-A97C-3E1113794765}"/>
                </a:ext>
              </a:extLst>
            </p:cNvPr>
            <p:cNvSpPr/>
            <p:nvPr/>
          </p:nvSpPr>
          <p:spPr>
            <a:xfrm rot="19487001">
              <a:off x="2671059" y="3671037"/>
              <a:ext cx="2564092"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7</a:t>
              </a:r>
            </a:p>
          </p:txBody>
        </p:sp>
        <p:sp>
          <p:nvSpPr>
            <p:cNvPr id="12" name="Rectangle: Rounded Corners 11">
              <a:extLst>
                <a:ext uri="{FF2B5EF4-FFF2-40B4-BE49-F238E27FC236}">
                  <a16:creationId xmlns:a16="http://schemas.microsoft.com/office/drawing/2014/main" id="{EA2E1D14-87AC-BA4A-8D11-BF8BDA434FDD}"/>
                </a:ext>
              </a:extLst>
            </p:cNvPr>
            <p:cNvSpPr/>
            <p:nvPr/>
          </p:nvSpPr>
          <p:spPr>
            <a:xfrm>
              <a:off x="3118296" y="297278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16</a:t>
              </a:r>
            </a:p>
          </p:txBody>
        </p:sp>
        <mc:AlternateContent xmlns:mc="http://schemas.openxmlformats.org/markup-compatibility/2006" xmlns:a14="http://schemas.microsoft.com/office/drawing/2010/main">
          <mc:Choice Requires="a14">
            <p:sp>
              <p:nvSpPr>
                <p:cNvPr id="15" name="Rectangle: Rounded Corners 14">
                  <a:extLst>
                    <a:ext uri="{FF2B5EF4-FFF2-40B4-BE49-F238E27FC236}">
                      <a16:creationId xmlns:a16="http://schemas.microsoft.com/office/drawing/2014/main" id="{3E85C9E4-A713-B348-8EC4-F6916B3B35D3}"/>
                    </a:ext>
                  </a:extLst>
                </p:cNvPr>
                <p:cNvSpPr/>
                <p:nvPr/>
              </p:nvSpPr>
              <p:spPr>
                <a:xfrm>
                  <a:off x="3118296" y="4411409"/>
                  <a:ext cx="1296144" cy="360039"/>
                </a:xfrm>
                <a:prstGeom prst="roundRect">
                  <a:avLst/>
                </a:prstGeom>
                <a:solidFill>
                  <a:schemeClr val="bg1"/>
                </a:solidFill>
                <a:ln w="952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1</a:t>
                  </a:r>
                </a:p>
              </p:txBody>
            </p:sp>
          </mc:Choice>
          <mc:Fallback xmlns="">
            <p:sp>
              <p:nvSpPr>
                <p:cNvPr id="15" name="Rectangle: Rounded Corners 14">
                  <a:extLst>
                    <a:ext uri="{FF2B5EF4-FFF2-40B4-BE49-F238E27FC236}">
                      <a16:creationId xmlns:a16="http://schemas.microsoft.com/office/drawing/2014/main" id="{3E85C9E4-A713-B348-8EC4-F6916B3B35D3}"/>
                    </a:ext>
                  </a:extLst>
                </p:cNvPr>
                <p:cNvSpPr>
                  <a:spLocks noRot="1" noChangeAspect="1" noMove="1" noResize="1" noEditPoints="1" noAdjustHandles="1" noChangeArrowheads="1" noChangeShapeType="1" noTextEdit="1"/>
                </p:cNvSpPr>
                <p:nvPr/>
              </p:nvSpPr>
              <p:spPr>
                <a:xfrm>
                  <a:off x="3118296" y="4411409"/>
                  <a:ext cx="1296144" cy="360039"/>
                </a:xfrm>
                <a:prstGeom prst="roundRect">
                  <a:avLst/>
                </a:prstGeom>
                <a:blipFill>
                  <a:blip r:embed="rId4"/>
                  <a:stretch>
                    <a:fillRect t="-11364" b="-34091"/>
                  </a:stretch>
                </a:blipFill>
                <a:ln w="952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17" name="Rectangle: Rounded Corners 16">
              <a:extLst>
                <a:ext uri="{FF2B5EF4-FFF2-40B4-BE49-F238E27FC236}">
                  <a16:creationId xmlns:a16="http://schemas.microsoft.com/office/drawing/2014/main" id="{9A1336A1-CCB6-5747-94FE-555CE6386ECC}"/>
                </a:ext>
              </a:extLst>
            </p:cNvPr>
            <p:cNvSpPr/>
            <p:nvPr/>
          </p:nvSpPr>
          <p:spPr>
            <a:xfrm>
              <a:off x="4926902" y="3398580"/>
              <a:ext cx="430809" cy="966876"/>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a:t>
              </a:r>
            </a:p>
          </p:txBody>
        </p:sp>
        <p:sp>
          <p:nvSpPr>
            <p:cNvPr id="18" name="Rectangle: Rounded Corners 17">
              <a:extLst>
                <a:ext uri="{FF2B5EF4-FFF2-40B4-BE49-F238E27FC236}">
                  <a16:creationId xmlns:a16="http://schemas.microsoft.com/office/drawing/2014/main" id="{47E760F2-A798-8645-8A9D-E5F577DAD2DD}"/>
                </a:ext>
              </a:extLst>
            </p:cNvPr>
            <p:cNvSpPr/>
            <p:nvPr/>
          </p:nvSpPr>
          <p:spPr>
            <a:xfrm>
              <a:off x="5911223" y="297278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11</a:t>
              </a:r>
            </a:p>
          </p:txBody>
        </p:sp>
        <p:sp>
          <p:nvSpPr>
            <p:cNvPr id="21" name="Rectangle: Rounded Corners 20">
              <a:extLst>
                <a:ext uri="{FF2B5EF4-FFF2-40B4-BE49-F238E27FC236}">
                  <a16:creationId xmlns:a16="http://schemas.microsoft.com/office/drawing/2014/main" id="{2D42D9AF-8AFF-A740-8A6B-CC75178B1553}"/>
                </a:ext>
              </a:extLst>
            </p:cNvPr>
            <p:cNvSpPr/>
            <p:nvPr/>
          </p:nvSpPr>
          <p:spPr>
            <a:xfrm>
              <a:off x="3118296" y="5722736"/>
              <a:ext cx="1296144" cy="360039"/>
            </a:xfrm>
            <a:prstGeom prst="roundRect">
              <a:avLst/>
            </a:prstGeom>
            <a:no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0</a:t>
              </a:r>
            </a:p>
          </p:txBody>
        </p:sp>
        <mc:AlternateContent xmlns:mc="http://schemas.openxmlformats.org/markup-compatibility/2006" xmlns:a14="http://schemas.microsoft.com/office/drawing/2010/main">
          <mc:Choice Requires="a14">
            <p:sp>
              <p:nvSpPr>
                <p:cNvPr id="33" name="Rectangle: Rounded Corners 32">
                  <a:extLst>
                    <a:ext uri="{FF2B5EF4-FFF2-40B4-BE49-F238E27FC236}">
                      <a16:creationId xmlns:a16="http://schemas.microsoft.com/office/drawing/2014/main" id="{C88A84A4-803A-E243-BDC8-1AA9F9496562}"/>
                    </a:ext>
                  </a:extLst>
                </p:cNvPr>
                <p:cNvSpPr/>
                <p:nvPr/>
              </p:nvSpPr>
              <p:spPr>
                <a:xfrm>
                  <a:off x="8648057" y="2966530"/>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 </m:t>
                      </m:r>
                    </m:oMath>
                  </a14:m>
                  <a:r>
                    <a:rPr lang="en-US" sz="1429" dirty="0">
                      <a:solidFill>
                        <a:schemeClr val="tx1"/>
                      </a:solidFill>
                    </a:rPr>
                    <a:t>1</a:t>
                  </a:r>
                </a:p>
              </p:txBody>
            </p:sp>
          </mc:Choice>
          <mc:Fallback xmlns="">
            <p:sp>
              <p:nvSpPr>
                <p:cNvPr id="33" name="Rectangle: Rounded Corners 32">
                  <a:extLst>
                    <a:ext uri="{FF2B5EF4-FFF2-40B4-BE49-F238E27FC236}">
                      <a16:creationId xmlns:a16="http://schemas.microsoft.com/office/drawing/2014/main" id="{C88A84A4-803A-E243-BDC8-1AA9F9496562}"/>
                    </a:ext>
                  </a:extLst>
                </p:cNvPr>
                <p:cNvSpPr>
                  <a:spLocks noRot="1" noChangeAspect="1" noMove="1" noResize="1" noEditPoints="1" noAdjustHandles="1" noChangeArrowheads="1" noChangeShapeType="1" noTextEdit="1"/>
                </p:cNvSpPr>
                <p:nvPr/>
              </p:nvSpPr>
              <p:spPr>
                <a:xfrm>
                  <a:off x="8648057" y="2966530"/>
                  <a:ext cx="1296144" cy="360039"/>
                </a:xfrm>
                <a:prstGeom prst="roundRect">
                  <a:avLst/>
                </a:prstGeom>
                <a:blipFill>
                  <a:blip r:embed="rId5"/>
                  <a:stretch>
                    <a:fillRect t="-13333" b="-28889"/>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43" name="Rectangle: Rounded Corners 42">
              <a:extLst>
                <a:ext uri="{FF2B5EF4-FFF2-40B4-BE49-F238E27FC236}">
                  <a16:creationId xmlns:a16="http://schemas.microsoft.com/office/drawing/2014/main" id="{32302F15-3FE1-6C42-925F-B8FFE6DC96F0}"/>
                </a:ext>
              </a:extLst>
            </p:cNvPr>
            <p:cNvSpPr/>
            <p:nvPr/>
          </p:nvSpPr>
          <p:spPr>
            <a:xfrm>
              <a:off x="8560992" y="4365455"/>
              <a:ext cx="1515191" cy="405142"/>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mc:AlternateContent xmlns:mc="http://schemas.openxmlformats.org/markup-compatibility/2006" xmlns:a14="http://schemas.microsoft.com/office/drawing/2010/main">
          <mc:Choice Requires="a14">
            <p:sp>
              <p:nvSpPr>
                <p:cNvPr id="46" name="Rectangle: Rounded Corners 45">
                  <a:extLst>
                    <a:ext uri="{FF2B5EF4-FFF2-40B4-BE49-F238E27FC236}">
                      <a16:creationId xmlns:a16="http://schemas.microsoft.com/office/drawing/2014/main" id="{95CA0215-70BB-CC40-B67D-849DEF841557}"/>
                    </a:ext>
                  </a:extLst>
                </p:cNvPr>
                <p:cNvSpPr/>
                <p:nvPr/>
              </p:nvSpPr>
              <p:spPr>
                <a:xfrm rot="19487001">
                  <a:off x="5165675" y="5059173"/>
                  <a:ext cx="2473643"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5</a:t>
                  </a:r>
                </a:p>
              </p:txBody>
            </p:sp>
          </mc:Choice>
          <mc:Fallback xmlns="">
            <p:sp>
              <p:nvSpPr>
                <p:cNvPr id="46" name="Rectangle: Rounded Corners 45">
                  <a:extLst>
                    <a:ext uri="{FF2B5EF4-FFF2-40B4-BE49-F238E27FC236}">
                      <a16:creationId xmlns:a16="http://schemas.microsoft.com/office/drawing/2014/main" id="{95CA0215-70BB-CC40-B67D-849DEF841557}"/>
                    </a:ext>
                  </a:extLst>
                </p:cNvPr>
                <p:cNvSpPr>
                  <a:spLocks noRot="1" noChangeAspect="1" noMove="1" noResize="1" noEditPoints="1" noAdjustHandles="1" noChangeArrowheads="1" noChangeShapeType="1" noTextEdit="1"/>
                </p:cNvSpPr>
                <p:nvPr/>
              </p:nvSpPr>
              <p:spPr>
                <a:xfrm rot="19487001">
                  <a:off x="5165675" y="5059173"/>
                  <a:ext cx="2473643" cy="360039"/>
                </a:xfrm>
                <a:prstGeom prst="roundRect">
                  <a:avLst/>
                </a:prstGeom>
                <a:blipFill>
                  <a:blip r:embed="rId6"/>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51" name="Rectangle: Rounded Corners 50">
              <a:extLst>
                <a:ext uri="{FF2B5EF4-FFF2-40B4-BE49-F238E27FC236}">
                  <a16:creationId xmlns:a16="http://schemas.microsoft.com/office/drawing/2014/main" id="{C22715A8-A4C6-314B-9DDB-5F8ADACD85AB}"/>
                </a:ext>
              </a:extLst>
            </p:cNvPr>
            <p:cNvSpPr/>
            <p:nvPr/>
          </p:nvSpPr>
          <p:spPr>
            <a:xfrm>
              <a:off x="5814962" y="5744359"/>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54" name="Rectangle: Rounded Corners 53">
              <a:extLst>
                <a:ext uri="{FF2B5EF4-FFF2-40B4-BE49-F238E27FC236}">
                  <a16:creationId xmlns:a16="http://schemas.microsoft.com/office/drawing/2014/main" id="{8A321159-639B-634B-89B4-CC81A5D7BA38}"/>
                </a:ext>
              </a:extLst>
            </p:cNvPr>
            <p:cNvSpPr/>
            <p:nvPr/>
          </p:nvSpPr>
          <p:spPr>
            <a:xfrm>
              <a:off x="8648057" y="573217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3</a:t>
              </a:r>
            </a:p>
          </p:txBody>
        </p:sp>
        <mc:AlternateContent xmlns:mc="http://schemas.openxmlformats.org/markup-compatibility/2006" xmlns:a14="http://schemas.microsoft.com/office/drawing/2010/main">
          <mc:Choice Requires="a14">
            <p:sp>
              <p:nvSpPr>
                <p:cNvPr id="48" name="Rectangle 47">
                  <a:extLst>
                    <a:ext uri="{FF2B5EF4-FFF2-40B4-BE49-F238E27FC236}">
                      <a16:creationId xmlns:a16="http://schemas.microsoft.com/office/drawing/2014/main" id="{F9CB2407-F0E1-BA4C-AA1B-F38FEFE1CE9F}"/>
                    </a:ext>
                  </a:extLst>
                </p:cNvPr>
                <p:cNvSpPr/>
                <p:nvPr/>
              </p:nvSpPr>
              <p:spPr>
                <a:xfrm>
                  <a:off x="7645705" y="4753220"/>
                  <a:ext cx="577770"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3</a:t>
                  </a:r>
                </a:p>
              </p:txBody>
            </p:sp>
          </mc:Choice>
          <mc:Fallback xmlns="">
            <p:sp>
              <p:nvSpPr>
                <p:cNvPr id="48" name="Rectangle 47">
                  <a:extLst>
                    <a:ext uri="{FF2B5EF4-FFF2-40B4-BE49-F238E27FC236}">
                      <a16:creationId xmlns:a16="http://schemas.microsoft.com/office/drawing/2014/main" id="{F9CB2407-F0E1-BA4C-AA1B-F38FEFE1CE9F}"/>
                    </a:ext>
                  </a:extLst>
                </p:cNvPr>
                <p:cNvSpPr>
                  <a:spLocks noRot="1" noChangeAspect="1" noMove="1" noResize="1" noEditPoints="1" noAdjustHandles="1" noChangeArrowheads="1" noChangeShapeType="1" noTextEdit="1"/>
                </p:cNvSpPr>
                <p:nvPr/>
              </p:nvSpPr>
              <p:spPr>
                <a:xfrm>
                  <a:off x="7645705" y="4753220"/>
                  <a:ext cx="577770" cy="966876"/>
                </a:xfrm>
                <a:prstGeom prst="rect">
                  <a:avLst/>
                </a:prstGeom>
                <a:blipFill>
                  <a:blip r:embed="rId7"/>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42" name="Rectangle 41">
              <a:extLst>
                <a:ext uri="{FF2B5EF4-FFF2-40B4-BE49-F238E27FC236}">
                  <a16:creationId xmlns:a16="http://schemas.microsoft.com/office/drawing/2014/main" id="{4C6F68B3-3516-234C-B680-55F89530C97F}"/>
                </a:ext>
              </a:extLst>
            </p:cNvPr>
            <p:cNvSpPr/>
            <p:nvPr/>
          </p:nvSpPr>
          <p:spPr>
            <a:xfrm>
              <a:off x="10484882" y="4676031"/>
              <a:ext cx="430809"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40" name="Rectangle 39">
              <a:extLst>
                <a:ext uri="{FF2B5EF4-FFF2-40B4-BE49-F238E27FC236}">
                  <a16:creationId xmlns:a16="http://schemas.microsoft.com/office/drawing/2014/main" id="{38910A86-56A1-BE4A-8244-A1210BC16874}"/>
                </a:ext>
              </a:extLst>
            </p:cNvPr>
            <p:cNvSpPr/>
            <p:nvPr/>
          </p:nvSpPr>
          <p:spPr>
            <a:xfrm>
              <a:off x="10444940" y="3314169"/>
              <a:ext cx="430809" cy="1097243"/>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a:t>
              </a:r>
            </a:p>
          </p:txBody>
        </p:sp>
        <p:sp>
          <p:nvSpPr>
            <p:cNvPr id="7" name="TextBox 6">
              <a:extLst>
                <a:ext uri="{FF2B5EF4-FFF2-40B4-BE49-F238E27FC236}">
                  <a16:creationId xmlns:a16="http://schemas.microsoft.com/office/drawing/2014/main" id="{84D1CE1B-6C87-9041-B26C-CA3638F8A1B6}"/>
                </a:ext>
              </a:extLst>
            </p:cNvPr>
            <p:cNvSpPr txBox="1"/>
            <p:nvPr/>
          </p:nvSpPr>
          <p:spPr>
            <a:xfrm>
              <a:off x="1776882" y="2440408"/>
              <a:ext cx="1144994" cy="614746"/>
            </a:xfrm>
            <a:prstGeom prst="ellipse">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29" dirty="0">
                  <a:solidFill>
                    <a:schemeClr val="tx1"/>
                  </a:solidFill>
                </a:rPr>
                <a:t>Start</a:t>
              </a:r>
            </a:p>
          </p:txBody>
        </p:sp>
        <p:sp>
          <p:nvSpPr>
            <p:cNvPr id="10" name="Rectangle 9">
              <a:extLst>
                <a:ext uri="{FF2B5EF4-FFF2-40B4-BE49-F238E27FC236}">
                  <a16:creationId xmlns:a16="http://schemas.microsoft.com/office/drawing/2014/main" id="{C7028B56-5C9A-B445-82EF-D5DA7D88B6E6}"/>
                </a:ext>
              </a:extLst>
            </p:cNvPr>
            <p:cNvSpPr/>
            <p:nvPr/>
          </p:nvSpPr>
          <p:spPr>
            <a:xfrm>
              <a:off x="2133975" y="3429348"/>
              <a:ext cx="430809" cy="912044"/>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8</a:t>
              </a:r>
            </a:p>
          </p:txBody>
        </p:sp>
        <p:sp>
          <p:nvSpPr>
            <p:cNvPr id="9" name="TextBox 8">
              <a:extLst>
                <a:ext uri="{FF2B5EF4-FFF2-40B4-BE49-F238E27FC236}">
                  <a16:creationId xmlns:a16="http://schemas.microsoft.com/office/drawing/2014/main" id="{10D4FBAB-5A10-3145-AB1E-1ABFDF35DECF}"/>
                </a:ext>
              </a:extLst>
            </p:cNvPr>
            <p:cNvSpPr txBox="1"/>
            <p:nvPr/>
          </p:nvSpPr>
          <p:spPr>
            <a:xfrm>
              <a:off x="10245389" y="6104398"/>
              <a:ext cx="944810" cy="614746"/>
            </a:xfrm>
            <a:prstGeom prst="ellipse">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29" dirty="0">
                  <a:solidFill>
                    <a:schemeClr val="tx1"/>
                  </a:solidFill>
                </a:rPr>
                <a:t>End</a:t>
              </a:r>
            </a:p>
          </p:txBody>
        </p:sp>
        <mc:AlternateContent xmlns:mc="http://schemas.openxmlformats.org/markup-compatibility/2006" xmlns:a14="http://schemas.microsoft.com/office/drawing/2010/main">
          <mc:Choice Requires="a14">
            <p:sp>
              <p:nvSpPr>
                <p:cNvPr id="6" name="Rounded Rectangle 5">
                  <a:extLst>
                    <a:ext uri="{FF2B5EF4-FFF2-40B4-BE49-F238E27FC236}">
                      <a16:creationId xmlns:a16="http://schemas.microsoft.com/office/drawing/2014/main" id="{A4FD5E05-11A4-734D-A315-7BF64AB40D31}"/>
                    </a:ext>
                  </a:extLst>
                </p:cNvPr>
                <p:cNvSpPr/>
                <p:nvPr/>
              </p:nvSpPr>
              <p:spPr>
                <a:xfrm>
                  <a:off x="1552109" y="2925292"/>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𝑥</m:t>
                        </m:r>
                        <m:r>
                          <a:rPr lang="en-AU" sz="1429" i="1">
                            <a:solidFill>
                              <a:schemeClr val="tx1"/>
                            </a:solidFill>
                            <a:latin typeface="Cambria Math" panose="02040503050406030204" pitchFamily="18" charset="0"/>
                          </a:rPr>
                          <m:t>−4=12</m:t>
                        </m:r>
                      </m:oMath>
                    </m:oMathPara>
                  </a14:m>
                  <a:endParaRPr lang="en-US" sz="1429" dirty="0">
                    <a:solidFill>
                      <a:schemeClr val="tx1"/>
                    </a:solidFill>
                  </a:endParaRPr>
                </a:p>
              </p:txBody>
            </p:sp>
          </mc:Choice>
          <mc:Fallback xmlns="">
            <p:sp>
              <p:nvSpPr>
                <p:cNvPr id="6" name="Rounded Rectangle 5">
                  <a:extLst>
                    <a:ext uri="{FF2B5EF4-FFF2-40B4-BE49-F238E27FC236}">
                      <a16:creationId xmlns:a16="http://schemas.microsoft.com/office/drawing/2014/main" id="{A4FD5E05-11A4-734D-A315-7BF64AB40D31}"/>
                    </a:ext>
                  </a:extLst>
                </p:cNvPr>
                <p:cNvSpPr>
                  <a:spLocks noRot="1" noChangeAspect="1" noMove="1" noResize="1" noEditPoints="1" noAdjustHandles="1" noChangeArrowheads="1" noChangeShapeType="1" noTextEdit="1"/>
                </p:cNvSpPr>
                <p:nvPr/>
              </p:nvSpPr>
              <p:spPr>
                <a:xfrm>
                  <a:off x="1552109" y="2925292"/>
                  <a:ext cx="1656185" cy="504056"/>
                </a:xfrm>
                <a:prstGeom prst="roundRect">
                  <a:avLst/>
                </a:prstGeom>
                <a:blipFill>
                  <a:blip r:embed="rId8"/>
                  <a:stretch>
                    <a:fillRect/>
                  </a:stretch>
                </a:blipFill>
                <a:ln>
                  <a:noFill/>
                </a:ln>
              </p:spPr>
              <p:txBody>
                <a:bodyPr/>
                <a:lstStyle/>
                <a:p>
                  <a:r>
                    <a:rPr lang="en-AU">
                      <a:noFill/>
                    </a:rPr>
                    <a:t> </a:t>
                  </a:r>
                </a:p>
              </p:txBody>
            </p:sp>
          </mc:Fallback>
        </mc:AlternateContent>
        <p:sp>
          <p:nvSpPr>
            <p:cNvPr id="14" name="Rectangle 13">
              <a:extLst>
                <a:ext uri="{FF2B5EF4-FFF2-40B4-BE49-F238E27FC236}">
                  <a16:creationId xmlns:a16="http://schemas.microsoft.com/office/drawing/2014/main" id="{70205A69-D2BC-4640-9981-EDAC2853D003}"/>
                </a:ext>
              </a:extLst>
            </p:cNvPr>
            <p:cNvSpPr/>
            <p:nvPr/>
          </p:nvSpPr>
          <p:spPr>
            <a:xfrm>
              <a:off x="2133975" y="4771449"/>
              <a:ext cx="430809" cy="912044"/>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6</a:t>
              </a:r>
            </a:p>
          </p:txBody>
        </p:sp>
        <mc:AlternateContent xmlns:mc="http://schemas.openxmlformats.org/markup-compatibility/2006" xmlns:a14="http://schemas.microsoft.com/office/drawing/2010/main">
          <mc:Choice Requires="a14">
            <p:sp>
              <p:nvSpPr>
                <p:cNvPr id="13" name="Rounded Rectangle 12">
                  <a:extLst>
                    <a:ext uri="{FF2B5EF4-FFF2-40B4-BE49-F238E27FC236}">
                      <a16:creationId xmlns:a16="http://schemas.microsoft.com/office/drawing/2014/main" id="{7C667454-D245-0447-A6E6-DECD058A5B5D}"/>
                    </a:ext>
                  </a:extLst>
                </p:cNvPr>
                <p:cNvSpPr/>
                <p:nvPr/>
              </p:nvSpPr>
              <p:spPr>
                <a:xfrm>
                  <a:off x="1552108" y="4314884"/>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286" i="1">
                            <a:solidFill>
                              <a:schemeClr val="tx1"/>
                            </a:solidFill>
                            <a:latin typeface="Cambria Math" panose="02040503050406030204" pitchFamily="18" charset="0"/>
                          </a:rPr>
                          <m:t>2=</m:t>
                        </m:r>
                        <m:f>
                          <m:fPr>
                            <m:ctrlPr>
                              <a:rPr lang="en-AU" sz="1286" i="1">
                                <a:solidFill>
                                  <a:schemeClr val="tx1"/>
                                </a:solidFill>
                                <a:latin typeface="Cambria Math" panose="02040503050406030204" pitchFamily="18" charset="0"/>
                              </a:rPr>
                            </m:ctrlPr>
                          </m:fPr>
                          <m:num>
                            <m:r>
                              <a:rPr lang="en-AU" sz="1286" i="1">
                                <a:solidFill>
                                  <a:schemeClr val="tx1"/>
                                </a:solidFill>
                                <a:latin typeface="Cambria Math" panose="02040503050406030204" pitchFamily="18" charset="0"/>
                              </a:rPr>
                              <m:t>𝑥</m:t>
                            </m:r>
                          </m:num>
                          <m:den>
                            <m:r>
                              <a:rPr lang="en-AU" sz="1286" i="1">
                                <a:solidFill>
                                  <a:schemeClr val="tx1"/>
                                </a:solidFill>
                                <a:latin typeface="Cambria Math" panose="02040503050406030204" pitchFamily="18" charset="0"/>
                              </a:rPr>
                              <m:t>3</m:t>
                            </m:r>
                          </m:den>
                        </m:f>
                      </m:oMath>
                    </m:oMathPara>
                  </a14:m>
                  <a:endParaRPr lang="en-US" sz="1286" dirty="0">
                    <a:solidFill>
                      <a:schemeClr val="tx1"/>
                    </a:solidFill>
                  </a:endParaRPr>
                </a:p>
              </p:txBody>
            </p:sp>
          </mc:Choice>
          <mc:Fallback xmlns="">
            <p:sp>
              <p:nvSpPr>
                <p:cNvPr id="13" name="Rounded Rectangle 12">
                  <a:extLst>
                    <a:ext uri="{FF2B5EF4-FFF2-40B4-BE49-F238E27FC236}">
                      <a16:creationId xmlns:a16="http://schemas.microsoft.com/office/drawing/2014/main" id="{7C667454-D245-0447-A6E6-DECD058A5B5D}"/>
                    </a:ext>
                  </a:extLst>
                </p:cNvPr>
                <p:cNvSpPr>
                  <a:spLocks noRot="1" noChangeAspect="1" noMove="1" noResize="1" noEditPoints="1" noAdjustHandles="1" noChangeArrowheads="1" noChangeShapeType="1" noTextEdit="1"/>
                </p:cNvSpPr>
                <p:nvPr/>
              </p:nvSpPr>
              <p:spPr>
                <a:xfrm>
                  <a:off x="1552108" y="4314884"/>
                  <a:ext cx="1656185" cy="504056"/>
                </a:xfrm>
                <a:prstGeom prst="roundRect">
                  <a:avLst/>
                </a:prstGeom>
                <a:blipFill>
                  <a:blip r:embed="rId9"/>
                  <a:stretch>
                    <a:fillRect b="-11864"/>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Rounded Rectangle 15">
                  <a:extLst>
                    <a:ext uri="{FF2B5EF4-FFF2-40B4-BE49-F238E27FC236}">
                      <a16:creationId xmlns:a16="http://schemas.microsoft.com/office/drawing/2014/main" id="{996FCE9E-C285-2C4F-A710-81334A20DCD5}"/>
                    </a:ext>
                  </a:extLst>
                </p:cNvPr>
                <p:cNvSpPr/>
                <p:nvPr/>
              </p:nvSpPr>
              <p:spPr>
                <a:xfrm>
                  <a:off x="4354421" y="2900778"/>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m:t>
                        </m:r>
                        <m:r>
                          <a:rPr lang="en-AU" sz="1429" i="1">
                            <a:solidFill>
                              <a:schemeClr val="tx1"/>
                            </a:solidFill>
                            <a:latin typeface="Cambria Math" panose="02040503050406030204" pitchFamily="18" charset="0"/>
                          </a:rPr>
                          <m:t>𝐴</m:t>
                        </m:r>
                        <m:r>
                          <a:rPr lang="en-AU" sz="1429" i="1">
                            <a:solidFill>
                              <a:schemeClr val="tx1"/>
                            </a:solidFill>
                            <a:latin typeface="Cambria Math" panose="02040503050406030204" pitchFamily="18" charset="0"/>
                          </a:rPr>
                          <m:t>=9</m:t>
                        </m:r>
                      </m:oMath>
                    </m:oMathPara>
                  </a14:m>
                  <a:endParaRPr lang="en-US" sz="1429" dirty="0">
                    <a:solidFill>
                      <a:schemeClr val="tx1"/>
                    </a:solidFill>
                  </a:endParaRPr>
                </a:p>
              </p:txBody>
            </p:sp>
          </mc:Choice>
          <mc:Fallback xmlns="">
            <p:sp>
              <p:nvSpPr>
                <p:cNvPr id="16" name="Rounded Rectangle 15">
                  <a:extLst>
                    <a:ext uri="{FF2B5EF4-FFF2-40B4-BE49-F238E27FC236}">
                      <a16:creationId xmlns:a16="http://schemas.microsoft.com/office/drawing/2014/main" id="{996FCE9E-C285-2C4F-A710-81334A20DCD5}"/>
                    </a:ext>
                  </a:extLst>
                </p:cNvPr>
                <p:cNvSpPr>
                  <a:spLocks noRot="1" noChangeAspect="1" noMove="1" noResize="1" noEditPoints="1" noAdjustHandles="1" noChangeArrowheads="1" noChangeShapeType="1" noTextEdit="1"/>
                </p:cNvSpPr>
                <p:nvPr/>
              </p:nvSpPr>
              <p:spPr>
                <a:xfrm>
                  <a:off x="4354421" y="2900778"/>
                  <a:ext cx="1656185" cy="504056"/>
                </a:xfrm>
                <a:prstGeom prst="roundRect">
                  <a:avLst/>
                </a:prstGeom>
                <a:blipFill>
                  <a:blip r:embed="rId10"/>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9BD6DC47-B8A0-A044-9373-B48AF894B30B}"/>
                    </a:ext>
                  </a:extLst>
                </p:cNvPr>
                <p:cNvSpPr/>
                <p:nvPr/>
              </p:nvSpPr>
              <p:spPr>
                <a:xfrm>
                  <a:off x="7645503" y="3374518"/>
                  <a:ext cx="577770"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5</a:t>
                  </a:r>
                </a:p>
              </p:txBody>
            </p:sp>
          </mc:Choice>
          <mc:Fallback xmlns="">
            <p:sp>
              <p:nvSpPr>
                <p:cNvPr id="36" name="Rectangle 35">
                  <a:extLst>
                    <a:ext uri="{FF2B5EF4-FFF2-40B4-BE49-F238E27FC236}">
                      <a16:creationId xmlns:a16="http://schemas.microsoft.com/office/drawing/2014/main" id="{9BD6DC47-B8A0-A044-9373-B48AF894B30B}"/>
                    </a:ext>
                  </a:extLst>
                </p:cNvPr>
                <p:cNvSpPr>
                  <a:spLocks noRot="1" noChangeAspect="1" noMove="1" noResize="1" noEditPoints="1" noAdjustHandles="1" noChangeArrowheads="1" noChangeShapeType="1" noTextEdit="1"/>
                </p:cNvSpPr>
                <p:nvPr/>
              </p:nvSpPr>
              <p:spPr>
                <a:xfrm>
                  <a:off x="7645503" y="3374518"/>
                  <a:ext cx="577770" cy="966876"/>
                </a:xfrm>
                <a:prstGeom prst="rect">
                  <a:avLst/>
                </a:prstGeom>
                <a:blipFill>
                  <a:blip r:embed="rId11"/>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9" name="Rounded Rectangle 18">
                  <a:extLst>
                    <a:ext uri="{FF2B5EF4-FFF2-40B4-BE49-F238E27FC236}">
                      <a16:creationId xmlns:a16="http://schemas.microsoft.com/office/drawing/2014/main" id="{D62D0437-1230-DD40-9EAC-1DB90B8CF5F0}"/>
                    </a:ext>
                  </a:extLst>
                </p:cNvPr>
                <p:cNvSpPr/>
                <p:nvPr/>
              </p:nvSpPr>
              <p:spPr>
                <a:xfrm>
                  <a:off x="1552108" y="563803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9</m:t>
                        </m:r>
                        <m:r>
                          <a:rPr lang="en-AU" sz="1429" i="1">
                            <a:solidFill>
                              <a:schemeClr val="tx1"/>
                            </a:solidFill>
                            <a:latin typeface="Cambria Math" panose="02040503050406030204" pitchFamily="18" charset="0"/>
                          </a:rPr>
                          <m:t>𝑃</m:t>
                        </m:r>
                        <m:r>
                          <a:rPr lang="en-AU" sz="1429" i="1">
                            <a:solidFill>
                              <a:schemeClr val="tx1"/>
                            </a:solidFill>
                            <a:latin typeface="Cambria Math" panose="02040503050406030204" pitchFamily="18" charset="0"/>
                          </a:rPr>
                          <m:t>=45</m:t>
                        </m:r>
                      </m:oMath>
                    </m:oMathPara>
                  </a14:m>
                  <a:endParaRPr lang="en-US" sz="1429" dirty="0">
                    <a:solidFill>
                      <a:schemeClr val="tx1"/>
                    </a:solidFill>
                  </a:endParaRPr>
                </a:p>
              </p:txBody>
            </p:sp>
          </mc:Choice>
          <mc:Fallback xmlns="">
            <p:sp>
              <p:nvSpPr>
                <p:cNvPr id="19" name="Rounded Rectangle 18">
                  <a:extLst>
                    <a:ext uri="{FF2B5EF4-FFF2-40B4-BE49-F238E27FC236}">
                      <a16:creationId xmlns:a16="http://schemas.microsoft.com/office/drawing/2014/main" id="{D62D0437-1230-DD40-9EAC-1DB90B8CF5F0}"/>
                    </a:ext>
                  </a:extLst>
                </p:cNvPr>
                <p:cNvSpPr>
                  <a:spLocks noRot="1" noChangeAspect="1" noMove="1" noResize="1" noEditPoints="1" noAdjustHandles="1" noChangeArrowheads="1" noChangeShapeType="1" noTextEdit="1"/>
                </p:cNvSpPr>
                <p:nvPr/>
              </p:nvSpPr>
              <p:spPr>
                <a:xfrm>
                  <a:off x="1552108" y="5638030"/>
                  <a:ext cx="1656185" cy="504056"/>
                </a:xfrm>
                <a:prstGeom prst="roundRect">
                  <a:avLst/>
                </a:prstGeom>
                <a:blipFill>
                  <a:blip r:embed="rId12"/>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3" name="Rounded Rectangle 22">
                  <a:extLst>
                    <a:ext uri="{FF2B5EF4-FFF2-40B4-BE49-F238E27FC236}">
                      <a16:creationId xmlns:a16="http://schemas.microsoft.com/office/drawing/2014/main" id="{9C5EE512-3A03-3C47-854F-E71475A03EC3}"/>
                    </a:ext>
                  </a:extLst>
                </p:cNvPr>
                <p:cNvSpPr/>
                <p:nvPr/>
              </p:nvSpPr>
              <p:spPr>
                <a:xfrm>
                  <a:off x="4234924" y="4308627"/>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a:solidFill>
                              <a:schemeClr val="tx1"/>
                            </a:solidFill>
                            <a:latin typeface="Cambria Math" panose="02040503050406030204" pitchFamily="18" charset="0"/>
                          </a:rPr>
                          <m:t>2−</m:t>
                        </m:r>
                        <m:r>
                          <m:rPr>
                            <m:sty m:val="p"/>
                          </m:rPr>
                          <a:rPr lang="en-AU" sz="1429">
                            <a:solidFill>
                              <a:schemeClr val="tx1"/>
                            </a:solidFill>
                            <a:latin typeface="Cambria Math" panose="02040503050406030204" pitchFamily="18" charset="0"/>
                          </a:rPr>
                          <m:t>Z</m:t>
                        </m:r>
                        <m:r>
                          <a:rPr lang="en-AU" sz="1429" i="1">
                            <a:solidFill>
                              <a:schemeClr val="tx1"/>
                            </a:solidFill>
                            <a:latin typeface="Cambria Math" panose="02040503050406030204" pitchFamily="18" charset="0"/>
                          </a:rPr>
                          <m:t>=−1</m:t>
                        </m:r>
                      </m:oMath>
                    </m:oMathPara>
                  </a14:m>
                  <a:endParaRPr lang="en-US" sz="1429" dirty="0">
                    <a:solidFill>
                      <a:schemeClr val="tx1"/>
                    </a:solidFill>
                  </a:endParaRPr>
                </a:p>
              </p:txBody>
            </p:sp>
          </mc:Choice>
          <mc:Fallback xmlns="">
            <p:sp>
              <p:nvSpPr>
                <p:cNvPr id="23" name="Rounded Rectangle 22">
                  <a:extLst>
                    <a:ext uri="{FF2B5EF4-FFF2-40B4-BE49-F238E27FC236}">
                      <a16:creationId xmlns:a16="http://schemas.microsoft.com/office/drawing/2014/main" id="{9C5EE512-3A03-3C47-854F-E71475A03EC3}"/>
                    </a:ext>
                  </a:extLst>
                </p:cNvPr>
                <p:cNvSpPr>
                  <a:spLocks noRot="1" noChangeAspect="1" noMove="1" noResize="1" noEditPoints="1" noAdjustHandles="1" noChangeArrowheads="1" noChangeShapeType="1" noTextEdit="1"/>
                </p:cNvSpPr>
                <p:nvPr/>
              </p:nvSpPr>
              <p:spPr>
                <a:xfrm>
                  <a:off x="4234924" y="4308627"/>
                  <a:ext cx="1656185" cy="504056"/>
                </a:xfrm>
                <a:prstGeom prst="roundRect">
                  <a:avLst/>
                </a:prstGeom>
                <a:blipFill>
                  <a:blip r:embed="rId13"/>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8" name="Rounded Rectangle 27">
                  <a:extLst>
                    <a:ext uri="{FF2B5EF4-FFF2-40B4-BE49-F238E27FC236}">
                      <a16:creationId xmlns:a16="http://schemas.microsoft.com/office/drawing/2014/main" id="{8BD4FD73-6AC5-2C4E-9E63-BC02CEB8683E}"/>
                    </a:ext>
                  </a:extLst>
                </p:cNvPr>
                <p:cNvSpPr/>
                <p:nvPr/>
              </p:nvSpPr>
              <p:spPr>
                <a:xfrm>
                  <a:off x="7063880" y="289452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−3=</m:t>
                        </m:r>
                        <m:r>
                          <a:rPr lang="en-AU" sz="1429" i="1">
                            <a:solidFill>
                              <a:schemeClr val="tx1"/>
                            </a:solidFill>
                            <a:latin typeface="Cambria Math" panose="02040503050406030204" pitchFamily="18" charset="0"/>
                          </a:rPr>
                          <m:t>𝑤</m:t>
                        </m:r>
                        <m:r>
                          <a:rPr lang="en-AU" sz="1429" i="1">
                            <a:solidFill>
                              <a:schemeClr val="tx1"/>
                            </a:solidFill>
                            <a:latin typeface="Cambria Math" panose="02040503050406030204" pitchFamily="18" charset="0"/>
                          </a:rPr>
                          <m:t>−2</m:t>
                        </m:r>
                      </m:oMath>
                    </m:oMathPara>
                  </a14:m>
                  <a:endParaRPr lang="en-US" sz="1429" dirty="0">
                    <a:solidFill>
                      <a:schemeClr val="tx1"/>
                    </a:solidFill>
                  </a:endParaRPr>
                </a:p>
              </p:txBody>
            </p:sp>
          </mc:Choice>
          <mc:Fallback xmlns="">
            <p:sp>
              <p:nvSpPr>
                <p:cNvPr id="28" name="Rounded Rectangle 27">
                  <a:extLst>
                    <a:ext uri="{FF2B5EF4-FFF2-40B4-BE49-F238E27FC236}">
                      <a16:creationId xmlns:a16="http://schemas.microsoft.com/office/drawing/2014/main" id="{8BD4FD73-6AC5-2C4E-9E63-BC02CEB8683E}"/>
                    </a:ext>
                  </a:extLst>
                </p:cNvPr>
                <p:cNvSpPr>
                  <a:spLocks noRot="1" noChangeAspect="1" noMove="1" noResize="1" noEditPoints="1" noAdjustHandles="1" noChangeArrowheads="1" noChangeShapeType="1" noTextEdit="1"/>
                </p:cNvSpPr>
                <p:nvPr/>
              </p:nvSpPr>
              <p:spPr>
                <a:xfrm>
                  <a:off x="7063880" y="2894520"/>
                  <a:ext cx="1656185" cy="504056"/>
                </a:xfrm>
                <a:prstGeom prst="roundRect">
                  <a:avLst/>
                </a:prstGeom>
                <a:blipFill>
                  <a:blip r:embed="rId14"/>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4" name="Rounded Rectangle 33">
                  <a:extLst>
                    <a:ext uri="{FF2B5EF4-FFF2-40B4-BE49-F238E27FC236}">
                      <a16:creationId xmlns:a16="http://schemas.microsoft.com/office/drawing/2014/main" id="{09AA9272-9325-1E41-ACC6-9DA9369B54B3}"/>
                    </a:ext>
                  </a:extLst>
                </p:cNvPr>
                <p:cNvSpPr/>
                <p:nvPr/>
              </p:nvSpPr>
              <p:spPr>
                <a:xfrm>
                  <a:off x="9872193" y="2884875"/>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5=</m:t>
                        </m:r>
                        <m:r>
                          <a:rPr lang="en-AU" sz="1429" i="1">
                            <a:solidFill>
                              <a:schemeClr val="tx1"/>
                            </a:solidFill>
                            <a:latin typeface="Cambria Math" panose="02040503050406030204" pitchFamily="18" charset="0"/>
                          </a:rPr>
                          <m:t>𝑦</m:t>
                        </m:r>
                        <m:r>
                          <a:rPr lang="en-AU" sz="1429" i="1">
                            <a:solidFill>
                              <a:schemeClr val="tx1"/>
                            </a:solidFill>
                            <a:latin typeface="Cambria Math" panose="02040503050406030204" pitchFamily="18" charset="0"/>
                            <a:ea typeface="Cambria Math" panose="02040503050406030204" pitchFamily="18" charset="0"/>
                          </a:rPr>
                          <m:t>÷5</m:t>
                        </m:r>
                      </m:oMath>
                    </m:oMathPara>
                  </a14:m>
                  <a:endParaRPr lang="en-US" sz="1429" dirty="0">
                    <a:solidFill>
                      <a:schemeClr val="tx1"/>
                    </a:solidFill>
                  </a:endParaRPr>
                </a:p>
              </p:txBody>
            </p:sp>
          </mc:Choice>
          <mc:Fallback xmlns="">
            <p:sp>
              <p:nvSpPr>
                <p:cNvPr id="34" name="Rounded Rectangle 33">
                  <a:extLst>
                    <a:ext uri="{FF2B5EF4-FFF2-40B4-BE49-F238E27FC236}">
                      <a16:creationId xmlns:a16="http://schemas.microsoft.com/office/drawing/2014/main" id="{09AA9272-9325-1E41-ACC6-9DA9369B54B3}"/>
                    </a:ext>
                  </a:extLst>
                </p:cNvPr>
                <p:cNvSpPr>
                  <a:spLocks noRot="1" noChangeAspect="1" noMove="1" noResize="1" noEditPoints="1" noAdjustHandles="1" noChangeArrowheads="1" noChangeShapeType="1" noTextEdit="1"/>
                </p:cNvSpPr>
                <p:nvPr/>
              </p:nvSpPr>
              <p:spPr>
                <a:xfrm>
                  <a:off x="9872193" y="2884875"/>
                  <a:ext cx="1656185" cy="504056"/>
                </a:xfrm>
                <a:prstGeom prst="roundRect">
                  <a:avLst/>
                </a:prstGeom>
                <a:blipFill>
                  <a:blip r:embed="rId15"/>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8" name="Rounded Rectangle 37">
                  <a:extLst>
                    <a:ext uri="{FF2B5EF4-FFF2-40B4-BE49-F238E27FC236}">
                      <a16:creationId xmlns:a16="http://schemas.microsoft.com/office/drawing/2014/main" id="{E866C80B-6659-154A-97B5-AE1C78F422A4}"/>
                    </a:ext>
                  </a:extLst>
                </p:cNvPr>
                <p:cNvSpPr/>
                <p:nvPr/>
              </p:nvSpPr>
              <p:spPr>
                <a:xfrm>
                  <a:off x="9944201" y="433468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20=4</m:t>
                        </m:r>
                        <m:r>
                          <a:rPr lang="en-AU" sz="1429" i="1">
                            <a:solidFill>
                              <a:schemeClr val="tx1"/>
                            </a:solidFill>
                            <a:latin typeface="Cambria Math" panose="02040503050406030204" pitchFamily="18" charset="0"/>
                          </a:rPr>
                          <m:t>𝑅</m:t>
                        </m:r>
                      </m:oMath>
                    </m:oMathPara>
                  </a14:m>
                  <a:endParaRPr lang="en-US" sz="1429" dirty="0">
                    <a:solidFill>
                      <a:schemeClr val="tx1"/>
                    </a:solidFill>
                  </a:endParaRPr>
                </a:p>
              </p:txBody>
            </p:sp>
          </mc:Choice>
          <mc:Fallback xmlns="">
            <p:sp>
              <p:nvSpPr>
                <p:cNvPr id="38" name="Rounded Rectangle 37">
                  <a:extLst>
                    <a:ext uri="{FF2B5EF4-FFF2-40B4-BE49-F238E27FC236}">
                      <a16:creationId xmlns:a16="http://schemas.microsoft.com/office/drawing/2014/main" id="{E866C80B-6659-154A-97B5-AE1C78F422A4}"/>
                    </a:ext>
                  </a:extLst>
                </p:cNvPr>
                <p:cNvSpPr>
                  <a:spLocks noRot="1" noChangeAspect="1" noMove="1" noResize="1" noEditPoints="1" noAdjustHandles="1" noChangeArrowheads="1" noChangeShapeType="1" noTextEdit="1"/>
                </p:cNvSpPr>
                <p:nvPr/>
              </p:nvSpPr>
              <p:spPr>
                <a:xfrm>
                  <a:off x="9944201" y="4334680"/>
                  <a:ext cx="1656185" cy="504056"/>
                </a:xfrm>
                <a:prstGeom prst="roundRect">
                  <a:avLst/>
                </a:prstGeom>
                <a:blipFill>
                  <a:blip r:embed="rId16"/>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9" name="Rounded Rectangle 38">
                  <a:extLst>
                    <a:ext uri="{FF2B5EF4-FFF2-40B4-BE49-F238E27FC236}">
                      <a16:creationId xmlns:a16="http://schemas.microsoft.com/office/drawing/2014/main" id="{C1928EAD-EFC2-CA48-B95A-F29A4440E7A6}"/>
                    </a:ext>
                  </a:extLst>
                </p:cNvPr>
                <p:cNvSpPr/>
                <p:nvPr/>
              </p:nvSpPr>
              <p:spPr>
                <a:xfrm>
                  <a:off x="6957933" y="4313133"/>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4=−1−</m:t>
                        </m:r>
                        <m:r>
                          <a:rPr lang="en-AU" sz="1429" i="1">
                            <a:solidFill>
                              <a:schemeClr val="tx1"/>
                            </a:solidFill>
                            <a:latin typeface="Cambria Math" panose="02040503050406030204" pitchFamily="18" charset="0"/>
                          </a:rPr>
                          <m:t>𝑘</m:t>
                        </m:r>
                      </m:oMath>
                    </m:oMathPara>
                  </a14:m>
                  <a:endParaRPr lang="en-US" sz="1429" dirty="0">
                    <a:solidFill>
                      <a:schemeClr val="tx1"/>
                    </a:solidFill>
                  </a:endParaRPr>
                </a:p>
              </p:txBody>
            </p:sp>
          </mc:Choice>
          <mc:Fallback xmlns="">
            <p:sp>
              <p:nvSpPr>
                <p:cNvPr id="39" name="Rounded Rectangle 38">
                  <a:extLst>
                    <a:ext uri="{FF2B5EF4-FFF2-40B4-BE49-F238E27FC236}">
                      <a16:creationId xmlns:a16="http://schemas.microsoft.com/office/drawing/2014/main" id="{C1928EAD-EFC2-CA48-B95A-F29A4440E7A6}"/>
                    </a:ext>
                  </a:extLst>
                </p:cNvPr>
                <p:cNvSpPr>
                  <a:spLocks noRot="1" noChangeAspect="1" noMove="1" noResize="1" noEditPoints="1" noAdjustHandles="1" noChangeArrowheads="1" noChangeShapeType="1" noTextEdit="1"/>
                </p:cNvSpPr>
                <p:nvPr/>
              </p:nvSpPr>
              <p:spPr>
                <a:xfrm>
                  <a:off x="6957933" y="4313133"/>
                  <a:ext cx="1656185" cy="504056"/>
                </a:xfrm>
                <a:prstGeom prst="roundRect">
                  <a:avLst/>
                </a:prstGeom>
                <a:blipFill>
                  <a:blip r:embed="rId17"/>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0" name="Rounded Rectangle 49">
                  <a:extLst>
                    <a:ext uri="{FF2B5EF4-FFF2-40B4-BE49-F238E27FC236}">
                      <a16:creationId xmlns:a16="http://schemas.microsoft.com/office/drawing/2014/main" id="{04256C01-D9C0-FA46-939F-3A8EAD0F27A5}"/>
                    </a:ext>
                  </a:extLst>
                </p:cNvPr>
                <p:cNvSpPr/>
                <p:nvPr/>
              </p:nvSpPr>
              <p:spPr>
                <a:xfrm>
                  <a:off x="4251392" y="5664695"/>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m:t>
                        </m:r>
                        <m:r>
                          <a:rPr lang="en-AU" sz="1429" i="1">
                            <a:solidFill>
                              <a:schemeClr val="tx1"/>
                            </a:solidFill>
                            <a:latin typeface="Cambria Math" panose="02040503050406030204" pitchFamily="18" charset="0"/>
                          </a:rPr>
                          <m:t>𝑛</m:t>
                        </m:r>
                        <m:r>
                          <a:rPr lang="en-AU" sz="1429" i="1">
                            <a:solidFill>
                              <a:schemeClr val="tx1"/>
                            </a:solidFill>
                            <a:latin typeface="Cambria Math" panose="02040503050406030204" pitchFamily="18" charset="0"/>
                          </a:rPr>
                          <m:t>−2</m:t>
                        </m:r>
                      </m:oMath>
                    </m:oMathPara>
                  </a14:m>
                  <a:endParaRPr lang="en-US" sz="1429" dirty="0">
                    <a:solidFill>
                      <a:schemeClr val="tx1"/>
                    </a:solidFill>
                  </a:endParaRPr>
                </a:p>
              </p:txBody>
            </p:sp>
          </mc:Choice>
          <mc:Fallback xmlns="">
            <p:sp>
              <p:nvSpPr>
                <p:cNvPr id="50" name="Rounded Rectangle 49">
                  <a:extLst>
                    <a:ext uri="{FF2B5EF4-FFF2-40B4-BE49-F238E27FC236}">
                      <a16:creationId xmlns:a16="http://schemas.microsoft.com/office/drawing/2014/main" id="{04256C01-D9C0-FA46-939F-3A8EAD0F27A5}"/>
                    </a:ext>
                  </a:extLst>
                </p:cNvPr>
                <p:cNvSpPr>
                  <a:spLocks noRot="1" noChangeAspect="1" noMove="1" noResize="1" noEditPoints="1" noAdjustHandles="1" noChangeArrowheads="1" noChangeShapeType="1" noTextEdit="1"/>
                </p:cNvSpPr>
                <p:nvPr/>
              </p:nvSpPr>
              <p:spPr>
                <a:xfrm>
                  <a:off x="4251392" y="5664695"/>
                  <a:ext cx="1656185" cy="504056"/>
                </a:xfrm>
                <a:prstGeom prst="roundRect">
                  <a:avLst/>
                </a:prstGeom>
                <a:blipFill>
                  <a:blip r:embed="rId18"/>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3" name="Rounded Rectangle 52">
                  <a:extLst>
                    <a:ext uri="{FF2B5EF4-FFF2-40B4-BE49-F238E27FC236}">
                      <a16:creationId xmlns:a16="http://schemas.microsoft.com/office/drawing/2014/main" id="{45DB1782-D10E-8640-A3AF-9DF8CA0FFD41}"/>
                    </a:ext>
                  </a:extLst>
                </p:cNvPr>
                <p:cNvSpPr/>
                <p:nvPr/>
              </p:nvSpPr>
              <p:spPr>
                <a:xfrm>
                  <a:off x="7032812" y="5672351"/>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286" i="1">
                            <a:solidFill>
                              <a:schemeClr val="tx1"/>
                            </a:solidFill>
                            <a:latin typeface="Cambria Math" panose="02040503050406030204" pitchFamily="18" charset="0"/>
                          </a:rPr>
                          <m:t>h</m:t>
                        </m:r>
                        <m:r>
                          <a:rPr lang="en-AU" sz="1286" i="1">
                            <a:solidFill>
                              <a:schemeClr val="tx1"/>
                            </a:solidFill>
                            <a:latin typeface="Cambria Math" panose="02040503050406030204" pitchFamily="18" charset="0"/>
                            <a:ea typeface="Cambria Math" panose="02040503050406030204" pitchFamily="18" charset="0"/>
                          </a:rPr>
                          <m:t>÷−3=−1</m:t>
                        </m:r>
                      </m:oMath>
                    </m:oMathPara>
                  </a14:m>
                  <a:endParaRPr lang="en-US" sz="1286" dirty="0">
                    <a:solidFill>
                      <a:schemeClr val="tx1"/>
                    </a:solidFill>
                  </a:endParaRPr>
                </a:p>
              </p:txBody>
            </p:sp>
          </mc:Choice>
          <mc:Fallback xmlns="">
            <p:sp>
              <p:nvSpPr>
                <p:cNvPr id="53" name="Rounded Rectangle 52">
                  <a:extLst>
                    <a:ext uri="{FF2B5EF4-FFF2-40B4-BE49-F238E27FC236}">
                      <a16:creationId xmlns:a16="http://schemas.microsoft.com/office/drawing/2014/main" id="{45DB1782-D10E-8640-A3AF-9DF8CA0FFD41}"/>
                    </a:ext>
                  </a:extLst>
                </p:cNvPr>
                <p:cNvSpPr>
                  <a:spLocks noRot="1" noChangeAspect="1" noMove="1" noResize="1" noEditPoints="1" noAdjustHandles="1" noChangeArrowheads="1" noChangeShapeType="1" noTextEdit="1"/>
                </p:cNvSpPr>
                <p:nvPr/>
              </p:nvSpPr>
              <p:spPr>
                <a:xfrm>
                  <a:off x="7032812" y="5672351"/>
                  <a:ext cx="1656185" cy="504056"/>
                </a:xfrm>
                <a:prstGeom prst="roundRect">
                  <a:avLst/>
                </a:prstGeom>
                <a:blipFill>
                  <a:blip r:embed="rId19"/>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Rounded Rectangle 7">
                  <a:extLst>
                    <a:ext uri="{FF2B5EF4-FFF2-40B4-BE49-F238E27FC236}">
                      <a16:creationId xmlns:a16="http://schemas.microsoft.com/office/drawing/2014/main" id="{36B8EDD8-D6E7-2442-AEC7-941DBE877CCC}"/>
                    </a:ext>
                  </a:extLst>
                </p:cNvPr>
                <p:cNvSpPr/>
                <p:nvPr/>
              </p:nvSpPr>
              <p:spPr>
                <a:xfrm>
                  <a:off x="9878989" y="5592821"/>
                  <a:ext cx="1721397" cy="590317"/>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AU" sz="1429" i="1">
                                <a:solidFill>
                                  <a:schemeClr val="tx1"/>
                                </a:solidFill>
                                <a:latin typeface="Cambria Math" panose="02040503050406030204" pitchFamily="18" charset="0"/>
                              </a:rPr>
                            </m:ctrlPr>
                          </m:fPr>
                          <m:num>
                            <m:r>
                              <a:rPr lang="en-AU" sz="1429" i="1">
                                <a:solidFill>
                                  <a:schemeClr val="tx1"/>
                                </a:solidFill>
                                <a:latin typeface="Cambria Math" panose="02040503050406030204" pitchFamily="18" charset="0"/>
                              </a:rPr>
                              <m:t>𝑥</m:t>
                            </m:r>
                          </m:num>
                          <m:den>
                            <m:r>
                              <a:rPr lang="en-AU" sz="1429" i="1">
                                <a:solidFill>
                                  <a:schemeClr val="tx1"/>
                                </a:solidFill>
                                <a:latin typeface="Cambria Math" panose="02040503050406030204" pitchFamily="18" charset="0"/>
                              </a:rPr>
                              <m:t>4</m:t>
                            </m:r>
                          </m:den>
                        </m:f>
                        <m:r>
                          <a:rPr lang="en-AU" sz="1429" i="1">
                            <a:solidFill>
                              <a:schemeClr val="tx1"/>
                            </a:solidFill>
                            <a:latin typeface="Cambria Math" panose="02040503050406030204" pitchFamily="18" charset="0"/>
                          </a:rPr>
                          <m:t>=12</m:t>
                        </m:r>
                      </m:oMath>
                    </m:oMathPara>
                  </a14:m>
                  <a:endParaRPr lang="en-US" sz="1429" dirty="0">
                    <a:solidFill>
                      <a:schemeClr val="tx1"/>
                    </a:solidFill>
                  </a:endParaRPr>
                </a:p>
              </p:txBody>
            </p:sp>
          </mc:Choice>
          <mc:Fallback xmlns="">
            <p:sp>
              <p:nvSpPr>
                <p:cNvPr id="8" name="Rounded Rectangle 7">
                  <a:extLst>
                    <a:ext uri="{FF2B5EF4-FFF2-40B4-BE49-F238E27FC236}">
                      <a16:creationId xmlns:a16="http://schemas.microsoft.com/office/drawing/2014/main" id="{36B8EDD8-D6E7-2442-AEC7-941DBE877CCC}"/>
                    </a:ext>
                  </a:extLst>
                </p:cNvPr>
                <p:cNvSpPr>
                  <a:spLocks noRot="1" noChangeAspect="1" noMove="1" noResize="1" noEditPoints="1" noAdjustHandles="1" noChangeArrowheads="1" noChangeShapeType="1" noTextEdit="1"/>
                </p:cNvSpPr>
                <p:nvPr/>
              </p:nvSpPr>
              <p:spPr>
                <a:xfrm>
                  <a:off x="9878989" y="5592821"/>
                  <a:ext cx="1721397" cy="590317"/>
                </a:xfrm>
                <a:prstGeom prst="roundRect">
                  <a:avLst/>
                </a:prstGeom>
                <a:blipFill>
                  <a:blip r:embed="rId20"/>
                  <a:stretch>
                    <a:fillRect b="-10145"/>
                  </a:stretch>
                </a:blipFill>
                <a:ln>
                  <a:noFill/>
                </a:ln>
              </p:spPr>
              <p:txBody>
                <a:bodyPr/>
                <a:lstStyle/>
                <a:p>
                  <a:r>
                    <a:rPr lang="en-AU">
                      <a:noFill/>
                    </a:rPr>
                    <a:t> </a:t>
                  </a:r>
                </a:p>
              </p:txBody>
            </p:sp>
          </mc:Fallback>
        </mc:AlternateContent>
      </p:grpSp>
      <p:sp>
        <p:nvSpPr>
          <p:cNvPr id="2" name="Text Box 2">
            <a:extLst>
              <a:ext uri="{FF2B5EF4-FFF2-40B4-BE49-F238E27FC236}">
                <a16:creationId xmlns:a16="http://schemas.microsoft.com/office/drawing/2014/main" id="{261EDC41-9DC9-9579-9DC1-300323A8672F}"/>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3" name="Picture 2">
            <a:hlinkClick r:id="rId21"/>
            <a:extLst>
              <a:ext uri="{FF2B5EF4-FFF2-40B4-BE49-F238E27FC236}">
                <a16:creationId xmlns:a16="http://schemas.microsoft.com/office/drawing/2014/main" id="{4451B18C-758A-A742-5E35-ABAA31F05DD8}"/>
              </a:ext>
              <a:ext uri="{C183D7F6-B498-43B3-948B-1728B52AA6E4}">
                <adec:decorative xmlns:adec="http://schemas.microsoft.com/office/drawing/2017/decorative" val="1"/>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33397" y="216049"/>
            <a:ext cx="1409307" cy="830062"/>
          </a:xfrm>
          <a:prstGeom prst="rect">
            <a:avLst/>
          </a:prstGeom>
        </p:spPr>
      </p:pic>
    </p:spTree>
    <p:extLst>
      <p:ext uri="{BB962C8B-B14F-4D97-AF65-F5344CB8AC3E}">
        <p14:creationId xmlns:p14="http://schemas.microsoft.com/office/powerpoint/2010/main" val="676744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0BB942-811C-6F4D-9E4C-2C682C069B95}"/>
              </a:ext>
            </a:extLst>
          </p:cNvPr>
          <p:cNvSpPr txBox="1">
            <a:spLocks noGrp="1"/>
          </p:cNvSpPr>
          <p:nvPr>
            <p:ph type="title" idx="4294967295"/>
          </p:nvPr>
        </p:nvSpPr>
        <p:spPr>
          <a:xfrm>
            <a:off x="2460954" y="822728"/>
            <a:ext cx="4240007" cy="584775"/>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tx2"/>
                </a:solidFill>
                <a:effectLst/>
                <a:uLnTx/>
                <a:uFillTx/>
                <a:latin typeface="+mn-lt"/>
                <a:ea typeface="+mn-ea"/>
                <a:cs typeface="Algerian" panose="020F0502020204030204" pitchFamily="34" charset="0"/>
              </a:rPr>
              <a:t>Algebra maze: solutions</a:t>
            </a:r>
          </a:p>
        </p:txBody>
      </p:sp>
      <p:grpSp>
        <p:nvGrpSpPr>
          <p:cNvPr id="44" name="Group 43" descr="Diagram shows a maze or matrix of linear equations There are three rows of four equations. Between each equation both horizontally and vertically and diagonally are two or three possible alternative values or pathways. Green arrows show the pathway of the correct solution. The solution begins with the equation: x minus four equals 12, the value 16, the equation 2 plus A equals 9, the value 7, 2 equals x divided 3, 6, 9 P equals 45, 5, 2 minus z equals negative 1, 3, negative 3 equals w minus 2, 1, 5 equals y divided by 5, 1, 20 equals 4 multiplied by R, 5, 4 equals negative 1 minus k, negative 5, 2 = n minus 2, 4, h divided by negative 3 equals negative 1, 3, x divided by 4 equals 12 end.">
            <a:extLst>
              <a:ext uri="{FF2B5EF4-FFF2-40B4-BE49-F238E27FC236}">
                <a16:creationId xmlns:a16="http://schemas.microsoft.com/office/drawing/2014/main" id="{ACD4FF63-2730-1A69-F240-DB774D34F0A5}"/>
              </a:ext>
            </a:extLst>
          </p:cNvPr>
          <p:cNvGrpSpPr/>
          <p:nvPr/>
        </p:nvGrpSpPr>
        <p:grpSpPr>
          <a:xfrm>
            <a:off x="1108649" y="1763436"/>
            <a:ext cx="7177341" cy="3020508"/>
            <a:chOff x="1552108" y="2468811"/>
            <a:chExt cx="10048278" cy="4228710"/>
          </a:xfrm>
        </p:grpSpPr>
        <p:sp>
          <p:nvSpPr>
            <p:cNvPr id="49" name="Rectangle: Rounded Corners 48">
              <a:extLst>
                <a:ext uri="{FF2B5EF4-FFF2-40B4-BE49-F238E27FC236}">
                  <a16:creationId xmlns:a16="http://schemas.microsoft.com/office/drawing/2014/main" id="{B26DDD7F-DFD5-624B-8218-735438B10CE7}"/>
                </a:ext>
              </a:extLst>
            </p:cNvPr>
            <p:cNvSpPr/>
            <p:nvPr/>
          </p:nvSpPr>
          <p:spPr>
            <a:xfrm rot="18662077">
              <a:off x="9030891" y="4038441"/>
              <a:ext cx="299215" cy="2277048"/>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37" name="Rectangle: Rounded Corners 36">
              <a:extLst>
                <a:ext uri="{FF2B5EF4-FFF2-40B4-BE49-F238E27FC236}">
                  <a16:creationId xmlns:a16="http://schemas.microsoft.com/office/drawing/2014/main" id="{D1F8CE54-F8A8-5944-AB6C-54F78A9A45E5}"/>
                </a:ext>
              </a:extLst>
            </p:cNvPr>
            <p:cNvSpPr/>
            <p:nvPr/>
          </p:nvSpPr>
          <p:spPr>
            <a:xfrm rot="18662077">
              <a:off x="9061836" y="2708271"/>
              <a:ext cx="430809" cy="2252963"/>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mc:AlternateContent xmlns:mc="http://schemas.openxmlformats.org/markup-compatibility/2006" xmlns:a14="http://schemas.microsoft.com/office/drawing/2010/main">
          <mc:Choice Requires="a14">
            <p:sp>
              <p:nvSpPr>
                <p:cNvPr id="32" name="Rectangle: Rounded Corners 31">
                  <a:extLst>
                    <a:ext uri="{FF2B5EF4-FFF2-40B4-BE49-F238E27FC236}">
                      <a16:creationId xmlns:a16="http://schemas.microsoft.com/office/drawing/2014/main" id="{0DA6225F-F672-004A-8480-C75A273E0645}"/>
                    </a:ext>
                  </a:extLst>
                </p:cNvPr>
                <p:cNvSpPr/>
                <p:nvPr/>
              </p:nvSpPr>
              <p:spPr>
                <a:xfrm>
                  <a:off x="4807208" y="4744036"/>
                  <a:ext cx="653739" cy="966876"/>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3</a:t>
                  </a:r>
                </a:p>
              </p:txBody>
            </p:sp>
          </mc:Choice>
          <mc:Fallback xmlns="">
            <p:sp>
              <p:nvSpPr>
                <p:cNvPr id="32" name="Rectangle: Rounded Corners 31">
                  <a:extLst>
                    <a:ext uri="{FF2B5EF4-FFF2-40B4-BE49-F238E27FC236}">
                      <a16:creationId xmlns:a16="http://schemas.microsoft.com/office/drawing/2014/main" id="{0DA6225F-F672-004A-8480-C75A273E0645}"/>
                    </a:ext>
                  </a:extLst>
                </p:cNvPr>
                <p:cNvSpPr>
                  <a:spLocks noRot="1" noChangeAspect="1" noMove="1" noResize="1" noEditPoints="1" noAdjustHandles="1" noChangeArrowheads="1" noChangeShapeType="1" noTextEdit="1"/>
                </p:cNvSpPr>
                <p:nvPr/>
              </p:nvSpPr>
              <p:spPr>
                <a:xfrm>
                  <a:off x="4807208" y="4744036"/>
                  <a:ext cx="653739" cy="966876"/>
                </a:xfrm>
                <a:prstGeom prst="roundRect">
                  <a:avLst/>
                </a:prstGeom>
                <a:blipFill>
                  <a:blip r:embed="rId3"/>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29" name="Rectangle: Rounded Corners 28">
              <a:extLst>
                <a:ext uri="{FF2B5EF4-FFF2-40B4-BE49-F238E27FC236}">
                  <a16:creationId xmlns:a16="http://schemas.microsoft.com/office/drawing/2014/main" id="{49842553-A6C4-2941-82C1-724669EF3724}"/>
                </a:ext>
              </a:extLst>
            </p:cNvPr>
            <p:cNvSpPr/>
            <p:nvPr/>
          </p:nvSpPr>
          <p:spPr>
            <a:xfrm rot="19487001">
              <a:off x="5319139" y="3666285"/>
              <a:ext cx="251465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3</a:t>
              </a:r>
            </a:p>
          </p:txBody>
        </p:sp>
        <p:sp>
          <p:nvSpPr>
            <p:cNvPr id="45" name="Rectangle: Rounded Corners 44">
              <a:extLst>
                <a:ext uri="{FF2B5EF4-FFF2-40B4-BE49-F238E27FC236}">
                  <a16:creationId xmlns:a16="http://schemas.microsoft.com/office/drawing/2014/main" id="{7E159F09-8E9F-B44F-AE6D-E6121AF73330}"/>
                </a:ext>
              </a:extLst>
            </p:cNvPr>
            <p:cNvSpPr/>
            <p:nvPr/>
          </p:nvSpPr>
          <p:spPr>
            <a:xfrm>
              <a:off x="5767737" y="4401958"/>
              <a:ext cx="1296144" cy="360039"/>
            </a:xfrm>
            <a:prstGeom prst="roundRect">
              <a:avLst/>
            </a:prstGeom>
            <a:solidFill>
              <a:schemeClr val="bg1"/>
            </a:solidFill>
            <a:ln w="952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p:sp>
          <p:nvSpPr>
            <p:cNvPr id="22" name="Rectangle: Rounded Corners 21">
              <a:extLst>
                <a:ext uri="{FF2B5EF4-FFF2-40B4-BE49-F238E27FC236}">
                  <a16:creationId xmlns:a16="http://schemas.microsoft.com/office/drawing/2014/main" id="{018B0734-2FFC-AC47-B562-E8C4C986DE94}"/>
                </a:ext>
              </a:extLst>
            </p:cNvPr>
            <p:cNvSpPr/>
            <p:nvPr/>
          </p:nvSpPr>
          <p:spPr>
            <a:xfrm rot="19487001">
              <a:off x="2708096" y="5051199"/>
              <a:ext cx="2353646"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p:sp>
          <p:nvSpPr>
            <p:cNvPr id="11" name="Rectangle: Rounded Corners 10">
              <a:extLst>
                <a:ext uri="{FF2B5EF4-FFF2-40B4-BE49-F238E27FC236}">
                  <a16:creationId xmlns:a16="http://schemas.microsoft.com/office/drawing/2014/main" id="{1E4913A4-1F7F-1A43-A97C-3E1113794765}"/>
                </a:ext>
              </a:extLst>
            </p:cNvPr>
            <p:cNvSpPr/>
            <p:nvPr/>
          </p:nvSpPr>
          <p:spPr>
            <a:xfrm rot="19487001">
              <a:off x="2671059" y="3671037"/>
              <a:ext cx="2564092"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7</a:t>
              </a:r>
            </a:p>
          </p:txBody>
        </p:sp>
        <p:sp>
          <p:nvSpPr>
            <p:cNvPr id="12" name="Rectangle: Rounded Corners 11">
              <a:extLst>
                <a:ext uri="{FF2B5EF4-FFF2-40B4-BE49-F238E27FC236}">
                  <a16:creationId xmlns:a16="http://schemas.microsoft.com/office/drawing/2014/main" id="{EA2E1D14-87AC-BA4A-8D11-BF8BDA434FDD}"/>
                </a:ext>
              </a:extLst>
            </p:cNvPr>
            <p:cNvSpPr/>
            <p:nvPr/>
          </p:nvSpPr>
          <p:spPr>
            <a:xfrm>
              <a:off x="3118296" y="297278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16</a:t>
              </a:r>
            </a:p>
          </p:txBody>
        </p:sp>
        <mc:AlternateContent xmlns:mc="http://schemas.openxmlformats.org/markup-compatibility/2006" xmlns:a14="http://schemas.microsoft.com/office/drawing/2010/main">
          <mc:Choice Requires="a14">
            <p:sp>
              <p:nvSpPr>
                <p:cNvPr id="15" name="Rectangle: Rounded Corners 14">
                  <a:extLst>
                    <a:ext uri="{FF2B5EF4-FFF2-40B4-BE49-F238E27FC236}">
                      <a16:creationId xmlns:a16="http://schemas.microsoft.com/office/drawing/2014/main" id="{3E85C9E4-A713-B348-8EC4-F6916B3B35D3}"/>
                    </a:ext>
                  </a:extLst>
                </p:cNvPr>
                <p:cNvSpPr/>
                <p:nvPr/>
              </p:nvSpPr>
              <p:spPr>
                <a:xfrm>
                  <a:off x="3118296" y="4411409"/>
                  <a:ext cx="1296144" cy="360039"/>
                </a:xfrm>
                <a:prstGeom prst="roundRect">
                  <a:avLst/>
                </a:prstGeom>
                <a:solidFill>
                  <a:schemeClr val="bg1"/>
                </a:solidFill>
                <a:ln w="952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1</a:t>
                  </a:r>
                </a:p>
              </p:txBody>
            </p:sp>
          </mc:Choice>
          <mc:Fallback xmlns="">
            <p:sp>
              <p:nvSpPr>
                <p:cNvPr id="15" name="Rectangle: Rounded Corners 14">
                  <a:extLst>
                    <a:ext uri="{FF2B5EF4-FFF2-40B4-BE49-F238E27FC236}">
                      <a16:creationId xmlns:a16="http://schemas.microsoft.com/office/drawing/2014/main" id="{3E85C9E4-A713-B348-8EC4-F6916B3B35D3}"/>
                    </a:ext>
                  </a:extLst>
                </p:cNvPr>
                <p:cNvSpPr>
                  <a:spLocks noRot="1" noChangeAspect="1" noMove="1" noResize="1" noEditPoints="1" noAdjustHandles="1" noChangeArrowheads="1" noChangeShapeType="1" noTextEdit="1"/>
                </p:cNvSpPr>
                <p:nvPr/>
              </p:nvSpPr>
              <p:spPr>
                <a:xfrm>
                  <a:off x="3118296" y="4411409"/>
                  <a:ext cx="1296144" cy="360039"/>
                </a:xfrm>
                <a:prstGeom prst="roundRect">
                  <a:avLst/>
                </a:prstGeom>
                <a:blipFill>
                  <a:blip r:embed="rId4"/>
                  <a:stretch>
                    <a:fillRect t="-11364" b="-34091"/>
                  </a:stretch>
                </a:blipFill>
                <a:ln w="952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17" name="Rectangle: Rounded Corners 16">
              <a:extLst>
                <a:ext uri="{FF2B5EF4-FFF2-40B4-BE49-F238E27FC236}">
                  <a16:creationId xmlns:a16="http://schemas.microsoft.com/office/drawing/2014/main" id="{9A1336A1-CCB6-5747-94FE-555CE6386ECC}"/>
                </a:ext>
              </a:extLst>
            </p:cNvPr>
            <p:cNvSpPr/>
            <p:nvPr/>
          </p:nvSpPr>
          <p:spPr>
            <a:xfrm>
              <a:off x="4926902" y="3398580"/>
              <a:ext cx="430809" cy="966876"/>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a:t>
              </a:r>
            </a:p>
          </p:txBody>
        </p:sp>
        <p:sp>
          <p:nvSpPr>
            <p:cNvPr id="18" name="Rectangle: Rounded Corners 17">
              <a:extLst>
                <a:ext uri="{FF2B5EF4-FFF2-40B4-BE49-F238E27FC236}">
                  <a16:creationId xmlns:a16="http://schemas.microsoft.com/office/drawing/2014/main" id="{47E760F2-A798-8645-8A9D-E5F577DAD2DD}"/>
                </a:ext>
              </a:extLst>
            </p:cNvPr>
            <p:cNvSpPr/>
            <p:nvPr/>
          </p:nvSpPr>
          <p:spPr>
            <a:xfrm>
              <a:off x="5911223" y="297278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11</a:t>
              </a:r>
            </a:p>
          </p:txBody>
        </p:sp>
        <p:sp>
          <p:nvSpPr>
            <p:cNvPr id="21" name="Rectangle: Rounded Corners 20">
              <a:extLst>
                <a:ext uri="{FF2B5EF4-FFF2-40B4-BE49-F238E27FC236}">
                  <a16:creationId xmlns:a16="http://schemas.microsoft.com/office/drawing/2014/main" id="{2D42D9AF-8AFF-A740-8A6B-CC75178B1553}"/>
                </a:ext>
              </a:extLst>
            </p:cNvPr>
            <p:cNvSpPr/>
            <p:nvPr/>
          </p:nvSpPr>
          <p:spPr>
            <a:xfrm>
              <a:off x="3118296" y="5722736"/>
              <a:ext cx="1296144" cy="360039"/>
            </a:xfrm>
            <a:prstGeom prst="roundRect">
              <a:avLst/>
            </a:prstGeom>
            <a:no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0</a:t>
              </a:r>
            </a:p>
          </p:txBody>
        </p:sp>
        <mc:AlternateContent xmlns:mc="http://schemas.openxmlformats.org/markup-compatibility/2006" xmlns:a14="http://schemas.microsoft.com/office/drawing/2010/main">
          <mc:Choice Requires="a14">
            <p:sp>
              <p:nvSpPr>
                <p:cNvPr id="33" name="Rectangle: Rounded Corners 32">
                  <a:extLst>
                    <a:ext uri="{FF2B5EF4-FFF2-40B4-BE49-F238E27FC236}">
                      <a16:creationId xmlns:a16="http://schemas.microsoft.com/office/drawing/2014/main" id="{C88A84A4-803A-E243-BDC8-1AA9F9496562}"/>
                    </a:ext>
                  </a:extLst>
                </p:cNvPr>
                <p:cNvSpPr/>
                <p:nvPr/>
              </p:nvSpPr>
              <p:spPr>
                <a:xfrm>
                  <a:off x="8648057" y="2966530"/>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 </m:t>
                      </m:r>
                    </m:oMath>
                  </a14:m>
                  <a:r>
                    <a:rPr lang="en-US" sz="1429" dirty="0">
                      <a:solidFill>
                        <a:schemeClr val="tx1"/>
                      </a:solidFill>
                    </a:rPr>
                    <a:t>1</a:t>
                  </a:r>
                </a:p>
              </p:txBody>
            </p:sp>
          </mc:Choice>
          <mc:Fallback xmlns="">
            <p:sp>
              <p:nvSpPr>
                <p:cNvPr id="33" name="Rectangle: Rounded Corners 32">
                  <a:extLst>
                    <a:ext uri="{FF2B5EF4-FFF2-40B4-BE49-F238E27FC236}">
                      <a16:creationId xmlns:a16="http://schemas.microsoft.com/office/drawing/2014/main" id="{C88A84A4-803A-E243-BDC8-1AA9F9496562}"/>
                    </a:ext>
                  </a:extLst>
                </p:cNvPr>
                <p:cNvSpPr>
                  <a:spLocks noRot="1" noChangeAspect="1" noMove="1" noResize="1" noEditPoints="1" noAdjustHandles="1" noChangeArrowheads="1" noChangeShapeType="1" noTextEdit="1"/>
                </p:cNvSpPr>
                <p:nvPr/>
              </p:nvSpPr>
              <p:spPr>
                <a:xfrm>
                  <a:off x="8648057" y="2966530"/>
                  <a:ext cx="1296144" cy="360039"/>
                </a:xfrm>
                <a:prstGeom prst="roundRect">
                  <a:avLst/>
                </a:prstGeom>
                <a:blipFill>
                  <a:blip r:embed="rId5"/>
                  <a:stretch>
                    <a:fillRect t="-13333" b="-28889"/>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43" name="Rectangle: Rounded Corners 42">
              <a:extLst>
                <a:ext uri="{FF2B5EF4-FFF2-40B4-BE49-F238E27FC236}">
                  <a16:creationId xmlns:a16="http://schemas.microsoft.com/office/drawing/2014/main" id="{32302F15-3FE1-6C42-925F-B8FFE6DC96F0}"/>
                </a:ext>
              </a:extLst>
            </p:cNvPr>
            <p:cNvSpPr/>
            <p:nvPr/>
          </p:nvSpPr>
          <p:spPr>
            <a:xfrm>
              <a:off x="8560992" y="4365455"/>
              <a:ext cx="1515191" cy="405142"/>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5</a:t>
              </a:r>
            </a:p>
          </p:txBody>
        </p:sp>
        <mc:AlternateContent xmlns:mc="http://schemas.openxmlformats.org/markup-compatibility/2006" xmlns:a14="http://schemas.microsoft.com/office/drawing/2010/main">
          <mc:Choice Requires="a14">
            <p:sp>
              <p:nvSpPr>
                <p:cNvPr id="46" name="Rectangle: Rounded Corners 45">
                  <a:extLst>
                    <a:ext uri="{FF2B5EF4-FFF2-40B4-BE49-F238E27FC236}">
                      <a16:creationId xmlns:a16="http://schemas.microsoft.com/office/drawing/2014/main" id="{95CA0215-70BB-CC40-B67D-849DEF841557}"/>
                    </a:ext>
                  </a:extLst>
                </p:cNvPr>
                <p:cNvSpPr/>
                <p:nvPr/>
              </p:nvSpPr>
              <p:spPr>
                <a:xfrm rot="19487001">
                  <a:off x="5165675" y="5059173"/>
                  <a:ext cx="2473643"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5</a:t>
                  </a:r>
                </a:p>
              </p:txBody>
            </p:sp>
          </mc:Choice>
          <mc:Fallback xmlns="">
            <p:sp>
              <p:nvSpPr>
                <p:cNvPr id="46" name="Rectangle: Rounded Corners 45">
                  <a:extLst>
                    <a:ext uri="{FF2B5EF4-FFF2-40B4-BE49-F238E27FC236}">
                      <a16:creationId xmlns:a16="http://schemas.microsoft.com/office/drawing/2014/main" id="{95CA0215-70BB-CC40-B67D-849DEF841557}"/>
                    </a:ext>
                  </a:extLst>
                </p:cNvPr>
                <p:cNvSpPr>
                  <a:spLocks noRot="1" noChangeAspect="1" noMove="1" noResize="1" noEditPoints="1" noAdjustHandles="1" noChangeArrowheads="1" noChangeShapeType="1" noTextEdit="1"/>
                </p:cNvSpPr>
                <p:nvPr/>
              </p:nvSpPr>
              <p:spPr>
                <a:xfrm rot="19487001">
                  <a:off x="5165675" y="5059173"/>
                  <a:ext cx="2473643" cy="360039"/>
                </a:xfrm>
                <a:prstGeom prst="roundRect">
                  <a:avLst/>
                </a:prstGeom>
                <a:blipFill>
                  <a:blip r:embed="rId6"/>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51" name="Rectangle: Rounded Corners 50">
              <a:extLst>
                <a:ext uri="{FF2B5EF4-FFF2-40B4-BE49-F238E27FC236}">
                  <a16:creationId xmlns:a16="http://schemas.microsoft.com/office/drawing/2014/main" id="{C22715A8-A4C6-314B-9DDB-5F8ADACD85AB}"/>
                </a:ext>
              </a:extLst>
            </p:cNvPr>
            <p:cNvSpPr/>
            <p:nvPr/>
          </p:nvSpPr>
          <p:spPr>
            <a:xfrm>
              <a:off x="5814962" y="5744359"/>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54" name="Rectangle: Rounded Corners 53">
              <a:extLst>
                <a:ext uri="{FF2B5EF4-FFF2-40B4-BE49-F238E27FC236}">
                  <a16:creationId xmlns:a16="http://schemas.microsoft.com/office/drawing/2014/main" id="{8A321159-639B-634B-89B4-CC81A5D7BA38}"/>
                </a:ext>
              </a:extLst>
            </p:cNvPr>
            <p:cNvSpPr/>
            <p:nvPr/>
          </p:nvSpPr>
          <p:spPr>
            <a:xfrm>
              <a:off x="8648057" y="5732175"/>
              <a:ext cx="1296144" cy="360039"/>
            </a:xfrm>
            <a:prstGeom prst="round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3</a:t>
              </a:r>
            </a:p>
          </p:txBody>
        </p:sp>
        <mc:AlternateContent xmlns:mc="http://schemas.openxmlformats.org/markup-compatibility/2006" xmlns:a14="http://schemas.microsoft.com/office/drawing/2010/main">
          <mc:Choice Requires="a14">
            <p:sp>
              <p:nvSpPr>
                <p:cNvPr id="48" name="Rectangle 47">
                  <a:extLst>
                    <a:ext uri="{FF2B5EF4-FFF2-40B4-BE49-F238E27FC236}">
                      <a16:creationId xmlns:a16="http://schemas.microsoft.com/office/drawing/2014/main" id="{F9CB2407-F0E1-BA4C-AA1B-F38FEFE1CE9F}"/>
                    </a:ext>
                  </a:extLst>
                </p:cNvPr>
                <p:cNvSpPr/>
                <p:nvPr/>
              </p:nvSpPr>
              <p:spPr>
                <a:xfrm>
                  <a:off x="7645705" y="4753220"/>
                  <a:ext cx="577770"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3</a:t>
                  </a:r>
                </a:p>
              </p:txBody>
            </p:sp>
          </mc:Choice>
          <mc:Fallback xmlns="">
            <p:sp>
              <p:nvSpPr>
                <p:cNvPr id="48" name="Rectangle 47">
                  <a:extLst>
                    <a:ext uri="{FF2B5EF4-FFF2-40B4-BE49-F238E27FC236}">
                      <a16:creationId xmlns:a16="http://schemas.microsoft.com/office/drawing/2014/main" id="{F9CB2407-F0E1-BA4C-AA1B-F38FEFE1CE9F}"/>
                    </a:ext>
                  </a:extLst>
                </p:cNvPr>
                <p:cNvSpPr>
                  <a:spLocks noRot="1" noChangeAspect="1" noMove="1" noResize="1" noEditPoints="1" noAdjustHandles="1" noChangeArrowheads="1" noChangeShapeType="1" noTextEdit="1"/>
                </p:cNvSpPr>
                <p:nvPr/>
              </p:nvSpPr>
              <p:spPr>
                <a:xfrm>
                  <a:off x="7645705" y="4753220"/>
                  <a:ext cx="577770" cy="966876"/>
                </a:xfrm>
                <a:prstGeom prst="rect">
                  <a:avLst/>
                </a:prstGeom>
                <a:blipFill>
                  <a:blip r:embed="rId7"/>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p:sp>
          <p:nvSpPr>
            <p:cNvPr id="42" name="Rectangle 41">
              <a:extLst>
                <a:ext uri="{FF2B5EF4-FFF2-40B4-BE49-F238E27FC236}">
                  <a16:creationId xmlns:a16="http://schemas.microsoft.com/office/drawing/2014/main" id="{4C6F68B3-3516-234C-B680-55F89530C97F}"/>
                </a:ext>
              </a:extLst>
            </p:cNvPr>
            <p:cNvSpPr/>
            <p:nvPr/>
          </p:nvSpPr>
          <p:spPr>
            <a:xfrm>
              <a:off x="10484882" y="4676031"/>
              <a:ext cx="430809"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4</a:t>
              </a:r>
            </a:p>
          </p:txBody>
        </p:sp>
        <p:sp>
          <p:nvSpPr>
            <p:cNvPr id="40" name="Rectangle 39">
              <a:extLst>
                <a:ext uri="{FF2B5EF4-FFF2-40B4-BE49-F238E27FC236}">
                  <a16:creationId xmlns:a16="http://schemas.microsoft.com/office/drawing/2014/main" id="{38910A86-56A1-BE4A-8244-A1210BC16874}"/>
                </a:ext>
              </a:extLst>
            </p:cNvPr>
            <p:cNvSpPr/>
            <p:nvPr/>
          </p:nvSpPr>
          <p:spPr>
            <a:xfrm>
              <a:off x="10444940" y="3314169"/>
              <a:ext cx="430809" cy="1097243"/>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1</a:t>
              </a:r>
            </a:p>
          </p:txBody>
        </p:sp>
        <p:sp>
          <p:nvSpPr>
            <p:cNvPr id="7" name="TextBox 6">
              <a:extLst>
                <a:ext uri="{FF2B5EF4-FFF2-40B4-BE49-F238E27FC236}">
                  <a16:creationId xmlns:a16="http://schemas.microsoft.com/office/drawing/2014/main" id="{84D1CE1B-6C87-9041-B26C-CA3638F8A1B6}"/>
                </a:ext>
              </a:extLst>
            </p:cNvPr>
            <p:cNvSpPr txBox="1"/>
            <p:nvPr/>
          </p:nvSpPr>
          <p:spPr>
            <a:xfrm>
              <a:off x="1805631" y="2468811"/>
              <a:ext cx="1144994" cy="614746"/>
            </a:xfrm>
            <a:prstGeom prst="ellipse">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29" dirty="0">
                  <a:solidFill>
                    <a:schemeClr val="tx1"/>
                  </a:solidFill>
                </a:rPr>
                <a:t>Start</a:t>
              </a:r>
            </a:p>
          </p:txBody>
        </p:sp>
        <p:sp>
          <p:nvSpPr>
            <p:cNvPr id="10" name="Rectangle 9">
              <a:extLst>
                <a:ext uri="{FF2B5EF4-FFF2-40B4-BE49-F238E27FC236}">
                  <a16:creationId xmlns:a16="http://schemas.microsoft.com/office/drawing/2014/main" id="{C7028B56-5C9A-B445-82EF-D5DA7D88B6E6}"/>
                </a:ext>
              </a:extLst>
            </p:cNvPr>
            <p:cNvSpPr/>
            <p:nvPr/>
          </p:nvSpPr>
          <p:spPr>
            <a:xfrm>
              <a:off x="2133975" y="3429348"/>
              <a:ext cx="430809" cy="912044"/>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8</a:t>
              </a:r>
            </a:p>
          </p:txBody>
        </p:sp>
        <p:sp>
          <p:nvSpPr>
            <p:cNvPr id="9" name="TextBox 8">
              <a:extLst>
                <a:ext uri="{FF2B5EF4-FFF2-40B4-BE49-F238E27FC236}">
                  <a16:creationId xmlns:a16="http://schemas.microsoft.com/office/drawing/2014/main" id="{10D4FBAB-5A10-3145-AB1E-1ABFDF35DECF}"/>
                </a:ext>
              </a:extLst>
            </p:cNvPr>
            <p:cNvSpPr txBox="1"/>
            <p:nvPr/>
          </p:nvSpPr>
          <p:spPr>
            <a:xfrm>
              <a:off x="10277943" y="6082775"/>
              <a:ext cx="944810" cy="614746"/>
            </a:xfrm>
            <a:prstGeom prst="ellipse">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29" dirty="0">
                  <a:solidFill>
                    <a:schemeClr val="tx1"/>
                  </a:solidFill>
                </a:rPr>
                <a:t>End</a:t>
              </a:r>
            </a:p>
          </p:txBody>
        </p:sp>
        <mc:AlternateContent xmlns:mc="http://schemas.openxmlformats.org/markup-compatibility/2006" xmlns:a14="http://schemas.microsoft.com/office/drawing/2010/main">
          <mc:Choice Requires="a14">
            <p:sp>
              <p:nvSpPr>
                <p:cNvPr id="6" name="Rounded Rectangle 5">
                  <a:extLst>
                    <a:ext uri="{FF2B5EF4-FFF2-40B4-BE49-F238E27FC236}">
                      <a16:creationId xmlns:a16="http://schemas.microsoft.com/office/drawing/2014/main" id="{A4FD5E05-11A4-734D-A315-7BF64AB40D31}"/>
                    </a:ext>
                  </a:extLst>
                </p:cNvPr>
                <p:cNvSpPr/>
                <p:nvPr/>
              </p:nvSpPr>
              <p:spPr>
                <a:xfrm>
                  <a:off x="1552109" y="2925292"/>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𝑥</m:t>
                        </m:r>
                        <m:r>
                          <a:rPr lang="en-AU" sz="1429" i="1">
                            <a:solidFill>
                              <a:schemeClr val="tx1"/>
                            </a:solidFill>
                            <a:latin typeface="Cambria Math" panose="02040503050406030204" pitchFamily="18" charset="0"/>
                          </a:rPr>
                          <m:t>−4=12</m:t>
                        </m:r>
                      </m:oMath>
                    </m:oMathPara>
                  </a14:m>
                  <a:endParaRPr lang="en-US" sz="1429" dirty="0">
                    <a:solidFill>
                      <a:schemeClr val="tx1"/>
                    </a:solidFill>
                  </a:endParaRPr>
                </a:p>
              </p:txBody>
            </p:sp>
          </mc:Choice>
          <mc:Fallback xmlns="">
            <p:sp>
              <p:nvSpPr>
                <p:cNvPr id="6" name="Rounded Rectangle 5">
                  <a:extLst>
                    <a:ext uri="{FF2B5EF4-FFF2-40B4-BE49-F238E27FC236}">
                      <a16:creationId xmlns:a16="http://schemas.microsoft.com/office/drawing/2014/main" id="{A4FD5E05-11A4-734D-A315-7BF64AB40D31}"/>
                    </a:ext>
                  </a:extLst>
                </p:cNvPr>
                <p:cNvSpPr>
                  <a:spLocks noRot="1" noChangeAspect="1" noMove="1" noResize="1" noEditPoints="1" noAdjustHandles="1" noChangeArrowheads="1" noChangeShapeType="1" noTextEdit="1"/>
                </p:cNvSpPr>
                <p:nvPr/>
              </p:nvSpPr>
              <p:spPr>
                <a:xfrm>
                  <a:off x="1552109" y="2925292"/>
                  <a:ext cx="1656185" cy="504056"/>
                </a:xfrm>
                <a:prstGeom prst="roundRect">
                  <a:avLst/>
                </a:prstGeom>
                <a:blipFill>
                  <a:blip r:embed="rId8"/>
                  <a:stretch>
                    <a:fillRect/>
                  </a:stretch>
                </a:blipFill>
                <a:ln>
                  <a:noFill/>
                </a:ln>
              </p:spPr>
              <p:txBody>
                <a:bodyPr/>
                <a:lstStyle/>
                <a:p>
                  <a:r>
                    <a:rPr lang="en-AU">
                      <a:noFill/>
                    </a:rPr>
                    <a:t> </a:t>
                  </a:r>
                </a:p>
              </p:txBody>
            </p:sp>
          </mc:Fallback>
        </mc:AlternateContent>
        <p:sp>
          <p:nvSpPr>
            <p:cNvPr id="14" name="Rectangle 13">
              <a:extLst>
                <a:ext uri="{FF2B5EF4-FFF2-40B4-BE49-F238E27FC236}">
                  <a16:creationId xmlns:a16="http://schemas.microsoft.com/office/drawing/2014/main" id="{70205A69-D2BC-4640-9981-EDAC2853D003}"/>
                </a:ext>
              </a:extLst>
            </p:cNvPr>
            <p:cNvSpPr/>
            <p:nvPr/>
          </p:nvSpPr>
          <p:spPr>
            <a:xfrm>
              <a:off x="2133975" y="4771449"/>
              <a:ext cx="430809" cy="912044"/>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sz="1429" dirty="0">
                  <a:solidFill>
                    <a:schemeClr val="tx1"/>
                  </a:solidFill>
                </a:rPr>
                <a:t>6</a:t>
              </a:r>
            </a:p>
          </p:txBody>
        </p:sp>
        <mc:AlternateContent xmlns:mc="http://schemas.openxmlformats.org/markup-compatibility/2006" xmlns:a14="http://schemas.microsoft.com/office/drawing/2010/main">
          <mc:Choice Requires="a14">
            <p:sp>
              <p:nvSpPr>
                <p:cNvPr id="13" name="Rounded Rectangle 12">
                  <a:extLst>
                    <a:ext uri="{FF2B5EF4-FFF2-40B4-BE49-F238E27FC236}">
                      <a16:creationId xmlns:a16="http://schemas.microsoft.com/office/drawing/2014/main" id="{7C667454-D245-0447-A6E6-DECD058A5B5D}"/>
                    </a:ext>
                  </a:extLst>
                </p:cNvPr>
                <p:cNvSpPr/>
                <p:nvPr/>
              </p:nvSpPr>
              <p:spPr>
                <a:xfrm>
                  <a:off x="1552108" y="4314884"/>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286" i="1">
                            <a:solidFill>
                              <a:schemeClr val="tx1"/>
                            </a:solidFill>
                            <a:latin typeface="Cambria Math" panose="02040503050406030204" pitchFamily="18" charset="0"/>
                          </a:rPr>
                          <m:t>2=</m:t>
                        </m:r>
                        <m:f>
                          <m:fPr>
                            <m:ctrlPr>
                              <a:rPr lang="en-AU" sz="1286" i="1">
                                <a:solidFill>
                                  <a:schemeClr val="tx1"/>
                                </a:solidFill>
                                <a:latin typeface="Cambria Math" panose="02040503050406030204" pitchFamily="18" charset="0"/>
                              </a:rPr>
                            </m:ctrlPr>
                          </m:fPr>
                          <m:num>
                            <m:r>
                              <a:rPr lang="en-AU" sz="1286" i="1">
                                <a:solidFill>
                                  <a:schemeClr val="tx1"/>
                                </a:solidFill>
                                <a:latin typeface="Cambria Math" panose="02040503050406030204" pitchFamily="18" charset="0"/>
                              </a:rPr>
                              <m:t>𝑥</m:t>
                            </m:r>
                          </m:num>
                          <m:den>
                            <m:r>
                              <a:rPr lang="en-AU" sz="1286" i="1">
                                <a:solidFill>
                                  <a:schemeClr val="tx1"/>
                                </a:solidFill>
                                <a:latin typeface="Cambria Math" panose="02040503050406030204" pitchFamily="18" charset="0"/>
                              </a:rPr>
                              <m:t>3</m:t>
                            </m:r>
                          </m:den>
                        </m:f>
                      </m:oMath>
                    </m:oMathPara>
                  </a14:m>
                  <a:endParaRPr lang="en-US" sz="1286" dirty="0">
                    <a:solidFill>
                      <a:schemeClr val="tx1"/>
                    </a:solidFill>
                  </a:endParaRPr>
                </a:p>
              </p:txBody>
            </p:sp>
          </mc:Choice>
          <mc:Fallback xmlns="">
            <p:sp>
              <p:nvSpPr>
                <p:cNvPr id="13" name="Rounded Rectangle 12">
                  <a:extLst>
                    <a:ext uri="{FF2B5EF4-FFF2-40B4-BE49-F238E27FC236}">
                      <a16:creationId xmlns:a16="http://schemas.microsoft.com/office/drawing/2014/main" id="{7C667454-D245-0447-A6E6-DECD058A5B5D}"/>
                    </a:ext>
                  </a:extLst>
                </p:cNvPr>
                <p:cNvSpPr>
                  <a:spLocks noRot="1" noChangeAspect="1" noMove="1" noResize="1" noEditPoints="1" noAdjustHandles="1" noChangeArrowheads="1" noChangeShapeType="1" noTextEdit="1"/>
                </p:cNvSpPr>
                <p:nvPr/>
              </p:nvSpPr>
              <p:spPr>
                <a:xfrm>
                  <a:off x="1552108" y="4314884"/>
                  <a:ext cx="1656185" cy="504056"/>
                </a:xfrm>
                <a:prstGeom prst="roundRect">
                  <a:avLst/>
                </a:prstGeom>
                <a:blipFill>
                  <a:blip r:embed="rId9"/>
                  <a:stretch>
                    <a:fillRect b="-11864"/>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Rounded Rectangle 15">
                  <a:extLst>
                    <a:ext uri="{FF2B5EF4-FFF2-40B4-BE49-F238E27FC236}">
                      <a16:creationId xmlns:a16="http://schemas.microsoft.com/office/drawing/2014/main" id="{996FCE9E-C285-2C4F-A710-81334A20DCD5}"/>
                    </a:ext>
                  </a:extLst>
                </p:cNvPr>
                <p:cNvSpPr/>
                <p:nvPr/>
              </p:nvSpPr>
              <p:spPr>
                <a:xfrm>
                  <a:off x="4354421" y="2900778"/>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m:t>
                        </m:r>
                        <m:r>
                          <a:rPr lang="en-AU" sz="1429" i="1">
                            <a:solidFill>
                              <a:schemeClr val="tx1"/>
                            </a:solidFill>
                            <a:latin typeface="Cambria Math" panose="02040503050406030204" pitchFamily="18" charset="0"/>
                          </a:rPr>
                          <m:t>𝐴</m:t>
                        </m:r>
                        <m:r>
                          <a:rPr lang="en-AU" sz="1429" i="1">
                            <a:solidFill>
                              <a:schemeClr val="tx1"/>
                            </a:solidFill>
                            <a:latin typeface="Cambria Math" panose="02040503050406030204" pitchFamily="18" charset="0"/>
                          </a:rPr>
                          <m:t>=9</m:t>
                        </m:r>
                      </m:oMath>
                    </m:oMathPara>
                  </a14:m>
                  <a:endParaRPr lang="en-US" sz="1429" dirty="0">
                    <a:solidFill>
                      <a:schemeClr val="tx1"/>
                    </a:solidFill>
                  </a:endParaRPr>
                </a:p>
              </p:txBody>
            </p:sp>
          </mc:Choice>
          <mc:Fallback xmlns="">
            <p:sp>
              <p:nvSpPr>
                <p:cNvPr id="16" name="Rounded Rectangle 15">
                  <a:extLst>
                    <a:ext uri="{FF2B5EF4-FFF2-40B4-BE49-F238E27FC236}">
                      <a16:creationId xmlns:a16="http://schemas.microsoft.com/office/drawing/2014/main" id="{996FCE9E-C285-2C4F-A710-81334A20DCD5}"/>
                    </a:ext>
                  </a:extLst>
                </p:cNvPr>
                <p:cNvSpPr>
                  <a:spLocks noRot="1" noChangeAspect="1" noMove="1" noResize="1" noEditPoints="1" noAdjustHandles="1" noChangeArrowheads="1" noChangeShapeType="1" noTextEdit="1"/>
                </p:cNvSpPr>
                <p:nvPr/>
              </p:nvSpPr>
              <p:spPr>
                <a:xfrm>
                  <a:off x="4354421" y="2900778"/>
                  <a:ext cx="1656185" cy="504056"/>
                </a:xfrm>
                <a:prstGeom prst="roundRect">
                  <a:avLst/>
                </a:prstGeom>
                <a:blipFill>
                  <a:blip r:embed="rId10"/>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9BD6DC47-B8A0-A044-9373-B48AF894B30B}"/>
                    </a:ext>
                  </a:extLst>
                </p:cNvPr>
                <p:cNvSpPr/>
                <p:nvPr/>
              </p:nvSpPr>
              <p:spPr>
                <a:xfrm>
                  <a:off x="7645503" y="3374518"/>
                  <a:ext cx="577770" cy="966876"/>
                </a:xfrm>
                <a:prstGeom prst="rect">
                  <a:avLst/>
                </a:prstGeom>
                <a:solidFill>
                  <a:schemeClr val="bg1"/>
                </a:solidFill>
                <a:ln w="15875" cap="flat" cmpd="sng" algn="ctr">
                  <a:solidFill>
                    <a:schemeClr val="accent2"/>
                  </a:solidFill>
                  <a:prstDash val="sysDot"/>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14:m>
                    <m:oMath xmlns:m="http://schemas.openxmlformats.org/officeDocument/2006/math">
                      <m:r>
                        <a:rPr lang="en-AU" sz="1429" i="1">
                          <a:solidFill>
                            <a:schemeClr val="tx1"/>
                          </a:solidFill>
                          <a:latin typeface="Cambria Math" panose="02040503050406030204" pitchFamily="18" charset="0"/>
                        </a:rPr>
                        <m:t>−</m:t>
                      </m:r>
                    </m:oMath>
                  </a14:m>
                  <a:r>
                    <a:rPr lang="en-US" sz="1429" dirty="0">
                      <a:solidFill>
                        <a:schemeClr val="tx1"/>
                      </a:solidFill>
                    </a:rPr>
                    <a:t>5</a:t>
                  </a:r>
                </a:p>
              </p:txBody>
            </p:sp>
          </mc:Choice>
          <mc:Fallback xmlns="">
            <p:sp>
              <p:nvSpPr>
                <p:cNvPr id="36" name="Rectangle 35">
                  <a:extLst>
                    <a:ext uri="{FF2B5EF4-FFF2-40B4-BE49-F238E27FC236}">
                      <a16:creationId xmlns:a16="http://schemas.microsoft.com/office/drawing/2014/main" id="{9BD6DC47-B8A0-A044-9373-B48AF894B30B}"/>
                    </a:ext>
                  </a:extLst>
                </p:cNvPr>
                <p:cNvSpPr>
                  <a:spLocks noRot="1" noChangeAspect="1" noMove="1" noResize="1" noEditPoints="1" noAdjustHandles="1" noChangeArrowheads="1" noChangeShapeType="1" noTextEdit="1"/>
                </p:cNvSpPr>
                <p:nvPr/>
              </p:nvSpPr>
              <p:spPr>
                <a:xfrm>
                  <a:off x="7645503" y="3374518"/>
                  <a:ext cx="577770" cy="966876"/>
                </a:xfrm>
                <a:prstGeom prst="rect">
                  <a:avLst/>
                </a:prstGeom>
                <a:blipFill>
                  <a:blip r:embed="rId11"/>
                  <a:stretch>
                    <a:fillRect/>
                  </a:stretch>
                </a:blipFill>
                <a:ln w="15875" cap="flat" cmpd="sng" algn="ctr">
                  <a:solidFill>
                    <a:schemeClr val="accent2"/>
                  </a:solidFill>
                  <a:prstDash val="sysDot"/>
                  <a:round/>
                  <a:headEnd type="none" w="med" len="med"/>
                  <a:tailEnd type="none" w="med" len="med"/>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9" name="Rounded Rectangle 18">
                  <a:extLst>
                    <a:ext uri="{FF2B5EF4-FFF2-40B4-BE49-F238E27FC236}">
                      <a16:creationId xmlns:a16="http://schemas.microsoft.com/office/drawing/2014/main" id="{D62D0437-1230-DD40-9EAC-1DB90B8CF5F0}"/>
                    </a:ext>
                  </a:extLst>
                </p:cNvPr>
                <p:cNvSpPr/>
                <p:nvPr/>
              </p:nvSpPr>
              <p:spPr>
                <a:xfrm>
                  <a:off x="1552108" y="563803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9</m:t>
                        </m:r>
                        <m:r>
                          <a:rPr lang="en-AU" sz="1429" i="1">
                            <a:solidFill>
                              <a:schemeClr val="tx1"/>
                            </a:solidFill>
                            <a:latin typeface="Cambria Math" panose="02040503050406030204" pitchFamily="18" charset="0"/>
                          </a:rPr>
                          <m:t>𝑃</m:t>
                        </m:r>
                        <m:r>
                          <a:rPr lang="en-AU" sz="1429" i="1">
                            <a:solidFill>
                              <a:schemeClr val="tx1"/>
                            </a:solidFill>
                            <a:latin typeface="Cambria Math" panose="02040503050406030204" pitchFamily="18" charset="0"/>
                          </a:rPr>
                          <m:t>=45</m:t>
                        </m:r>
                      </m:oMath>
                    </m:oMathPara>
                  </a14:m>
                  <a:endParaRPr lang="en-US" sz="1429" dirty="0">
                    <a:solidFill>
                      <a:schemeClr val="tx1"/>
                    </a:solidFill>
                  </a:endParaRPr>
                </a:p>
              </p:txBody>
            </p:sp>
          </mc:Choice>
          <mc:Fallback xmlns="">
            <p:sp>
              <p:nvSpPr>
                <p:cNvPr id="19" name="Rounded Rectangle 18">
                  <a:extLst>
                    <a:ext uri="{FF2B5EF4-FFF2-40B4-BE49-F238E27FC236}">
                      <a16:creationId xmlns:a16="http://schemas.microsoft.com/office/drawing/2014/main" id="{D62D0437-1230-DD40-9EAC-1DB90B8CF5F0}"/>
                    </a:ext>
                  </a:extLst>
                </p:cNvPr>
                <p:cNvSpPr>
                  <a:spLocks noRot="1" noChangeAspect="1" noMove="1" noResize="1" noEditPoints="1" noAdjustHandles="1" noChangeArrowheads="1" noChangeShapeType="1" noTextEdit="1"/>
                </p:cNvSpPr>
                <p:nvPr/>
              </p:nvSpPr>
              <p:spPr>
                <a:xfrm>
                  <a:off x="1552108" y="5638030"/>
                  <a:ext cx="1656185" cy="504056"/>
                </a:xfrm>
                <a:prstGeom prst="roundRect">
                  <a:avLst/>
                </a:prstGeom>
                <a:blipFill>
                  <a:blip r:embed="rId12"/>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3" name="Rounded Rectangle 22">
                  <a:extLst>
                    <a:ext uri="{FF2B5EF4-FFF2-40B4-BE49-F238E27FC236}">
                      <a16:creationId xmlns:a16="http://schemas.microsoft.com/office/drawing/2014/main" id="{9C5EE512-3A03-3C47-854F-E71475A03EC3}"/>
                    </a:ext>
                  </a:extLst>
                </p:cNvPr>
                <p:cNvSpPr/>
                <p:nvPr/>
              </p:nvSpPr>
              <p:spPr>
                <a:xfrm>
                  <a:off x="4234924" y="4308627"/>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a:solidFill>
                              <a:schemeClr val="tx1"/>
                            </a:solidFill>
                            <a:latin typeface="Cambria Math" panose="02040503050406030204" pitchFamily="18" charset="0"/>
                          </a:rPr>
                          <m:t>2−</m:t>
                        </m:r>
                        <m:r>
                          <m:rPr>
                            <m:sty m:val="p"/>
                          </m:rPr>
                          <a:rPr lang="en-AU" sz="1429">
                            <a:solidFill>
                              <a:schemeClr val="tx1"/>
                            </a:solidFill>
                            <a:latin typeface="Cambria Math" panose="02040503050406030204" pitchFamily="18" charset="0"/>
                          </a:rPr>
                          <m:t>Z</m:t>
                        </m:r>
                        <m:r>
                          <a:rPr lang="en-AU" sz="1429" i="1">
                            <a:solidFill>
                              <a:schemeClr val="tx1"/>
                            </a:solidFill>
                            <a:latin typeface="Cambria Math" panose="02040503050406030204" pitchFamily="18" charset="0"/>
                          </a:rPr>
                          <m:t>=−1</m:t>
                        </m:r>
                      </m:oMath>
                    </m:oMathPara>
                  </a14:m>
                  <a:endParaRPr lang="en-US" sz="1429" dirty="0">
                    <a:solidFill>
                      <a:schemeClr val="tx1"/>
                    </a:solidFill>
                  </a:endParaRPr>
                </a:p>
              </p:txBody>
            </p:sp>
          </mc:Choice>
          <mc:Fallback xmlns="">
            <p:sp>
              <p:nvSpPr>
                <p:cNvPr id="23" name="Rounded Rectangle 22">
                  <a:extLst>
                    <a:ext uri="{FF2B5EF4-FFF2-40B4-BE49-F238E27FC236}">
                      <a16:creationId xmlns:a16="http://schemas.microsoft.com/office/drawing/2014/main" id="{9C5EE512-3A03-3C47-854F-E71475A03EC3}"/>
                    </a:ext>
                  </a:extLst>
                </p:cNvPr>
                <p:cNvSpPr>
                  <a:spLocks noRot="1" noChangeAspect="1" noMove="1" noResize="1" noEditPoints="1" noAdjustHandles="1" noChangeArrowheads="1" noChangeShapeType="1" noTextEdit="1"/>
                </p:cNvSpPr>
                <p:nvPr/>
              </p:nvSpPr>
              <p:spPr>
                <a:xfrm>
                  <a:off x="4234924" y="4308627"/>
                  <a:ext cx="1656185" cy="504056"/>
                </a:xfrm>
                <a:prstGeom prst="roundRect">
                  <a:avLst/>
                </a:prstGeom>
                <a:blipFill>
                  <a:blip r:embed="rId13"/>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8" name="Rounded Rectangle 27">
                  <a:extLst>
                    <a:ext uri="{FF2B5EF4-FFF2-40B4-BE49-F238E27FC236}">
                      <a16:creationId xmlns:a16="http://schemas.microsoft.com/office/drawing/2014/main" id="{8BD4FD73-6AC5-2C4E-9E63-BC02CEB8683E}"/>
                    </a:ext>
                  </a:extLst>
                </p:cNvPr>
                <p:cNvSpPr/>
                <p:nvPr/>
              </p:nvSpPr>
              <p:spPr>
                <a:xfrm>
                  <a:off x="7063880" y="289452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−3=</m:t>
                        </m:r>
                        <m:r>
                          <a:rPr lang="en-AU" sz="1429" i="1">
                            <a:solidFill>
                              <a:schemeClr val="tx1"/>
                            </a:solidFill>
                            <a:latin typeface="Cambria Math" panose="02040503050406030204" pitchFamily="18" charset="0"/>
                          </a:rPr>
                          <m:t>𝑤</m:t>
                        </m:r>
                        <m:r>
                          <a:rPr lang="en-AU" sz="1429" i="1">
                            <a:solidFill>
                              <a:schemeClr val="tx1"/>
                            </a:solidFill>
                            <a:latin typeface="Cambria Math" panose="02040503050406030204" pitchFamily="18" charset="0"/>
                          </a:rPr>
                          <m:t>−2</m:t>
                        </m:r>
                      </m:oMath>
                    </m:oMathPara>
                  </a14:m>
                  <a:endParaRPr lang="en-US" sz="1429" dirty="0">
                    <a:solidFill>
                      <a:schemeClr val="tx1"/>
                    </a:solidFill>
                  </a:endParaRPr>
                </a:p>
              </p:txBody>
            </p:sp>
          </mc:Choice>
          <mc:Fallback xmlns="">
            <p:sp>
              <p:nvSpPr>
                <p:cNvPr id="28" name="Rounded Rectangle 27">
                  <a:extLst>
                    <a:ext uri="{FF2B5EF4-FFF2-40B4-BE49-F238E27FC236}">
                      <a16:creationId xmlns:a16="http://schemas.microsoft.com/office/drawing/2014/main" id="{8BD4FD73-6AC5-2C4E-9E63-BC02CEB8683E}"/>
                    </a:ext>
                  </a:extLst>
                </p:cNvPr>
                <p:cNvSpPr>
                  <a:spLocks noRot="1" noChangeAspect="1" noMove="1" noResize="1" noEditPoints="1" noAdjustHandles="1" noChangeArrowheads="1" noChangeShapeType="1" noTextEdit="1"/>
                </p:cNvSpPr>
                <p:nvPr/>
              </p:nvSpPr>
              <p:spPr>
                <a:xfrm>
                  <a:off x="7063880" y="2894520"/>
                  <a:ext cx="1656185" cy="504056"/>
                </a:xfrm>
                <a:prstGeom prst="roundRect">
                  <a:avLst/>
                </a:prstGeom>
                <a:blipFill>
                  <a:blip r:embed="rId14"/>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4" name="Rounded Rectangle 33">
                  <a:extLst>
                    <a:ext uri="{FF2B5EF4-FFF2-40B4-BE49-F238E27FC236}">
                      <a16:creationId xmlns:a16="http://schemas.microsoft.com/office/drawing/2014/main" id="{09AA9272-9325-1E41-ACC6-9DA9369B54B3}"/>
                    </a:ext>
                  </a:extLst>
                </p:cNvPr>
                <p:cNvSpPr/>
                <p:nvPr/>
              </p:nvSpPr>
              <p:spPr>
                <a:xfrm>
                  <a:off x="9872193" y="2884875"/>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5=</m:t>
                        </m:r>
                        <m:r>
                          <a:rPr lang="en-AU" sz="1429" i="1">
                            <a:solidFill>
                              <a:schemeClr val="tx1"/>
                            </a:solidFill>
                            <a:latin typeface="Cambria Math" panose="02040503050406030204" pitchFamily="18" charset="0"/>
                          </a:rPr>
                          <m:t>𝑦</m:t>
                        </m:r>
                        <m:r>
                          <a:rPr lang="en-AU" sz="1429" i="1">
                            <a:solidFill>
                              <a:schemeClr val="tx1"/>
                            </a:solidFill>
                            <a:latin typeface="Cambria Math" panose="02040503050406030204" pitchFamily="18" charset="0"/>
                            <a:ea typeface="Cambria Math" panose="02040503050406030204" pitchFamily="18" charset="0"/>
                          </a:rPr>
                          <m:t>÷5</m:t>
                        </m:r>
                      </m:oMath>
                    </m:oMathPara>
                  </a14:m>
                  <a:endParaRPr lang="en-US" sz="1429" dirty="0">
                    <a:solidFill>
                      <a:schemeClr val="tx1"/>
                    </a:solidFill>
                  </a:endParaRPr>
                </a:p>
              </p:txBody>
            </p:sp>
          </mc:Choice>
          <mc:Fallback xmlns="">
            <p:sp>
              <p:nvSpPr>
                <p:cNvPr id="34" name="Rounded Rectangle 33">
                  <a:extLst>
                    <a:ext uri="{FF2B5EF4-FFF2-40B4-BE49-F238E27FC236}">
                      <a16:creationId xmlns:a16="http://schemas.microsoft.com/office/drawing/2014/main" id="{09AA9272-9325-1E41-ACC6-9DA9369B54B3}"/>
                    </a:ext>
                  </a:extLst>
                </p:cNvPr>
                <p:cNvSpPr>
                  <a:spLocks noRot="1" noChangeAspect="1" noMove="1" noResize="1" noEditPoints="1" noAdjustHandles="1" noChangeArrowheads="1" noChangeShapeType="1" noTextEdit="1"/>
                </p:cNvSpPr>
                <p:nvPr/>
              </p:nvSpPr>
              <p:spPr>
                <a:xfrm>
                  <a:off x="9872193" y="2884875"/>
                  <a:ext cx="1656185" cy="504056"/>
                </a:xfrm>
                <a:prstGeom prst="roundRect">
                  <a:avLst/>
                </a:prstGeom>
                <a:blipFill>
                  <a:blip r:embed="rId15"/>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8" name="Rounded Rectangle 37">
                  <a:extLst>
                    <a:ext uri="{FF2B5EF4-FFF2-40B4-BE49-F238E27FC236}">
                      <a16:creationId xmlns:a16="http://schemas.microsoft.com/office/drawing/2014/main" id="{E866C80B-6659-154A-97B5-AE1C78F422A4}"/>
                    </a:ext>
                  </a:extLst>
                </p:cNvPr>
                <p:cNvSpPr/>
                <p:nvPr/>
              </p:nvSpPr>
              <p:spPr>
                <a:xfrm>
                  <a:off x="9944201" y="4334680"/>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20=4</m:t>
                        </m:r>
                        <m:r>
                          <a:rPr lang="en-AU" sz="1429" i="1">
                            <a:solidFill>
                              <a:schemeClr val="tx1"/>
                            </a:solidFill>
                            <a:latin typeface="Cambria Math" panose="02040503050406030204" pitchFamily="18" charset="0"/>
                          </a:rPr>
                          <m:t>𝑅</m:t>
                        </m:r>
                      </m:oMath>
                    </m:oMathPara>
                  </a14:m>
                  <a:endParaRPr lang="en-US" sz="1429" dirty="0">
                    <a:solidFill>
                      <a:schemeClr val="tx1"/>
                    </a:solidFill>
                  </a:endParaRPr>
                </a:p>
              </p:txBody>
            </p:sp>
          </mc:Choice>
          <mc:Fallback xmlns="">
            <p:sp>
              <p:nvSpPr>
                <p:cNvPr id="38" name="Rounded Rectangle 37">
                  <a:extLst>
                    <a:ext uri="{FF2B5EF4-FFF2-40B4-BE49-F238E27FC236}">
                      <a16:creationId xmlns:a16="http://schemas.microsoft.com/office/drawing/2014/main" id="{E866C80B-6659-154A-97B5-AE1C78F422A4}"/>
                    </a:ext>
                  </a:extLst>
                </p:cNvPr>
                <p:cNvSpPr>
                  <a:spLocks noRot="1" noChangeAspect="1" noMove="1" noResize="1" noEditPoints="1" noAdjustHandles="1" noChangeArrowheads="1" noChangeShapeType="1" noTextEdit="1"/>
                </p:cNvSpPr>
                <p:nvPr/>
              </p:nvSpPr>
              <p:spPr>
                <a:xfrm>
                  <a:off x="9944201" y="4334680"/>
                  <a:ext cx="1656185" cy="504056"/>
                </a:xfrm>
                <a:prstGeom prst="roundRect">
                  <a:avLst/>
                </a:prstGeom>
                <a:blipFill>
                  <a:blip r:embed="rId16"/>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9" name="Rounded Rectangle 38">
                  <a:extLst>
                    <a:ext uri="{FF2B5EF4-FFF2-40B4-BE49-F238E27FC236}">
                      <a16:creationId xmlns:a16="http://schemas.microsoft.com/office/drawing/2014/main" id="{C1928EAD-EFC2-CA48-B95A-F29A4440E7A6}"/>
                    </a:ext>
                  </a:extLst>
                </p:cNvPr>
                <p:cNvSpPr/>
                <p:nvPr/>
              </p:nvSpPr>
              <p:spPr>
                <a:xfrm>
                  <a:off x="6957933" y="4313133"/>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4=−1−</m:t>
                        </m:r>
                        <m:r>
                          <a:rPr lang="en-AU" sz="1429" i="1">
                            <a:solidFill>
                              <a:schemeClr val="tx1"/>
                            </a:solidFill>
                            <a:latin typeface="Cambria Math" panose="02040503050406030204" pitchFamily="18" charset="0"/>
                          </a:rPr>
                          <m:t>𝑘</m:t>
                        </m:r>
                      </m:oMath>
                    </m:oMathPara>
                  </a14:m>
                  <a:endParaRPr lang="en-US" sz="1429" dirty="0">
                    <a:solidFill>
                      <a:schemeClr val="tx1"/>
                    </a:solidFill>
                  </a:endParaRPr>
                </a:p>
              </p:txBody>
            </p:sp>
          </mc:Choice>
          <mc:Fallback xmlns="">
            <p:sp>
              <p:nvSpPr>
                <p:cNvPr id="39" name="Rounded Rectangle 38">
                  <a:extLst>
                    <a:ext uri="{FF2B5EF4-FFF2-40B4-BE49-F238E27FC236}">
                      <a16:creationId xmlns:a16="http://schemas.microsoft.com/office/drawing/2014/main" id="{C1928EAD-EFC2-CA48-B95A-F29A4440E7A6}"/>
                    </a:ext>
                  </a:extLst>
                </p:cNvPr>
                <p:cNvSpPr>
                  <a:spLocks noRot="1" noChangeAspect="1" noMove="1" noResize="1" noEditPoints="1" noAdjustHandles="1" noChangeArrowheads="1" noChangeShapeType="1" noTextEdit="1"/>
                </p:cNvSpPr>
                <p:nvPr/>
              </p:nvSpPr>
              <p:spPr>
                <a:xfrm>
                  <a:off x="6957933" y="4313133"/>
                  <a:ext cx="1656185" cy="504056"/>
                </a:xfrm>
                <a:prstGeom prst="roundRect">
                  <a:avLst/>
                </a:prstGeom>
                <a:blipFill>
                  <a:blip r:embed="rId17"/>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0" name="Rounded Rectangle 49">
                  <a:extLst>
                    <a:ext uri="{FF2B5EF4-FFF2-40B4-BE49-F238E27FC236}">
                      <a16:creationId xmlns:a16="http://schemas.microsoft.com/office/drawing/2014/main" id="{04256C01-D9C0-FA46-939F-3A8EAD0F27A5}"/>
                    </a:ext>
                  </a:extLst>
                </p:cNvPr>
                <p:cNvSpPr/>
                <p:nvPr/>
              </p:nvSpPr>
              <p:spPr>
                <a:xfrm>
                  <a:off x="4251392" y="5664695"/>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429" i="1">
                            <a:solidFill>
                              <a:schemeClr val="tx1"/>
                            </a:solidFill>
                            <a:latin typeface="Cambria Math" panose="02040503050406030204" pitchFamily="18" charset="0"/>
                          </a:rPr>
                          <m:t>2=</m:t>
                        </m:r>
                        <m:r>
                          <a:rPr lang="en-AU" sz="1429" i="1">
                            <a:solidFill>
                              <a:schemeClr val="tx1"/>
                            </a:solidFill>
                            <a:latin typeface="Cambria Math" panose="02040503050406030204" pitchFamily="18" charset="0"/>
                          </a:rPr>
                          <m:t>𝑛</m:t>
                        </m:r>
                        <m:r>
                          <a:rPr lang="en-AU" sz="1429" i="1">
                            <a:solidFill>
                              <a:schemeClr val="tx1"/>
                            </a:solidFill>
                            <a:latin typeface="Cambria Math" panose="02040503050406030204" pitchFamily="18" charset="0"/>
                          </a:rPr>
                          <m:t>−2</m:t>
                        </m:r>
                      </m:oMath>
                    </m:oMathPara>
                  </a14:m>
                  <a:endParaRPr lang="en-US" sz="1429" dirty="0">
                    <a:solidFill>
                      <a:schemeClr val="tx1"/>
                    </a:solidFill>
                  </a:endParaRPr>
                </a:p>
              </p:txBody>
            </p:sp>
          </mc:Choice>
          <mc:Fallback xmlns="">
            <p:sp>
              <p:nvSpPr>
                <p:cNvPr id="50" name="Rounded Rectangle 49">
                  <a:extLst>
                    <a:ext uri="{FF2B5EF4-FFF2-40B4-BE49-F238E27FC236}">
                      <a16:creationId xmlns:a16="http://schemas.microsoft.com/office/drawing/2014/main" id="{04256C01-D9C0-FA46-939F-3A8EAD0F27A5}"/>
                    </a:ext>
                  </a:extLst>
                </p:cNvPr>
                <p:cNvSpPr>
                  <a:spLocks noRot="1" noChangeAspect="1" noMove="1" noResize="1" noEditPoints="1" noAdjustHandles="1" noChangeArrowheads="1" noChangeShapeType="1" noTextEdit="1"/>
                </p:cNvSpPr>
                <p:nvPr/>
              </p:nvSpPr>
              <p:spPr>
                <a:xfrm>
                  <a:off x="4251392" y="5664695"/>
                  <a:ext cx="1656185" cy="504056"/>
                </a:xfrm>
                <a:prstGeom prst="roundRect">
                  <a:avLst/>
                </a:prstGeom>
                <a:blipFill>
                  <a:blip r:embed="rId18"/>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53" name="Rounded Rectangle 52">
                  <a:extLst>
                    <a:ext uri="{FF2B5EF4-FFF2-40B4-BE49-F238E27FC236}">
                      <a16:creationId xmlns:a16="http://schemas.microsoft.com/office/drawing/2014/main" id="{45DB1782-D10E-8640-A3AF-9DF8CA0FFD41}"/>
                    </a:ext>
                  </a:extLst>
                </p:cNvPr>
                <p:cNvSpPr/>
                <p:nvPr/>
              </p:nvSpPr>
              <p:spPr>
                <a:xfrm>
                  <a:off x="7032812" y="5672351"/>
                  <a:ext cx="1656185" cy="504056"/>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1286" i="1">
                            <a:solidFill>
                              <a:schemeClr val="tx1"/>
                            </a:solidFill>
                            <a:latin typeface="Cambria Math" panose="02040503050406030204" pitchFamily="18" charset="0"/>
                          </a:rPr>
                          <m:t>h</m:t>
                        </m:r>
                        <m:r>
                          <a:rPr lang="en-AU" sz="1286" i="1">
                            <a:solidFill>
                              <a:schemeClr val="tx1"/>
                            </a:solidFill>
                            <a:latin typeface="Cambria Math" panose="02040503050406030204" pitchFamily="18" charset="0"/>
                            <a:ea typeface="Cambria Math" panose="02040503050406030204" pitchFamily="18" charset="0"/>
                          </a:rPr>
                          <m:t>÷−3=−1</m:t>
                        </m:r>
                      </m:oMath>
                    </m:oMathPara>
                  </a14:m>
                  <a:endParaRPr lang="en-US" sz="1286" dirty="0">
                    <a:solidFill>
                      <a:schemeClr val="tx1"/>
                    </a:solidFill>
                  </a:endParaRPr>
                </a:p>
              </p:txBody>
            </p:sp>
          </mc:Choice>
          <mc:Fallback xmlns="">
            <p:sp>
              <p:nvSpPr>
                <p:cNvPr id="53" name="Rounded Rectangle 52">
                  <a:extLst>
                    <a:ext uri="{FF2B5EF4-FFF2-40B4-BE49-F238E27FC236}">
                      <a16:creationId xmlns:a16="http://schemas.microsoft.com/office/drawing/2014/main" id="{45DB1782-D10E-8640-A3AF-9DF8CA0FFD41}"/>
                    </a:ext>
                  </a:extLst>
                </p:cNvPr>
                <p:cNvSpPr>
                  <a:spLocks noRot="1" noChangeAspect="1" noMove="1" noResize="1" noEditPoints="1" noAdjustHandles="1" noChangeArrowheads="1" noChangeShapeType="1" noTextEdit="1"/>
                </p:cNvSpPr>
                <p:nvPr/>
              </p:nvSpPr>
              <p:spPr>
                <a:xfrm>
                  <a:off x="7032812" y="5672351"/>
                  <a:ext cx="1656185" cy="504056"/>
                </a:xfrm>
                <a:prstGeom prst="roundRect">
                  <a:avLst/>
                </a:prstGeom>
                <a:blipFill>
                  <a:blip r:embed="rId19"/>
                  <a:stretch>
                    <a:fillRect/>
                  </a:stretch>
                </a:blipFill>
                <a:ln>
                  <a:no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Rounded Rectangle 7">
                  <a:extLst>
                    <a:ext uri="{FF2B5EF4-FFF2-40B4-BE49-F238E27FC236}">
                      <a16:creationId xmlns:a16="http://schemas.microsoft.com/office/drawing/2014/main" id="{36B8EDD8-D6E7-2442-AEC7-941DBE877CCC}"/>
                    </a:ext>
                  </a:extLst>
                </p:cNvPr>
                <p:cNvSpPr/>
                <p:nvPr/>
              </p:nvSpPr>
              <p:spPr>
                <a:xfrm>
                  <a:off x="9878989" y="5592821"/>
                  <a:ext cx="1721397" cy="590317"/>
                </a:xfrm>
                <a:prstGeom prst="roundRect">
                  <a:avLst/>
                </a:prstGeom>
                <a:solidFill>
                  <a:schemeClr val="accent5">
                    <a:alpha val="9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AU" sz="1429" i="1">
                                <a:solidFill>
                                  <a:schemeClr val="tx1"/>
                                </a:solidFill>
                                <a:latin typeface="Cambria Math" panose="02040503050406030204" pitchFamily="18" charset="0"/>
                              </a:rPr>
                            </m:ctrlPr>
                          </m:fPr>
                          <m:num>
                            <m:r>
                              <a:rPr lang="en-AU" sz="1429" i="1">
                                <a:solidFill>
                                  <a:schemeClr val="tx1"/>
                                </a:solidFill>
                                <a:latin typeface="Cambria Math" panose="02040503050406030204" pitchFamily="18" charset="0"/>
                              </a:rPr>
                              <m:t>𝑥</m:t>
                            </m:r>
                          </m:num>
                          <m:den>
                            <m:r>
                              <a:rPr lang="en-AU" sz="1429" i="1">
                                <a:solidFill>
                                  <a:schemeClr val="tx1"/>
                                </a:solidFill>
                                <a:latin typeface="Cambria Math" panose="02040503050406030204" pitchFamily="18" charset="0"/>
                              </a:rPr>
                              <m:t>4</m:t>
                            </m:r>
                          </m:den>
                        </m:f>
                        <m:r>
                          <a:rPr lang="en-AU" sz="1429" i="1">
                            <a:solidFill>
                              <a:schemeClr val="tx1"/>
                            </a:solidFill>
                            <a:latin typeface="Cambria Math" panose="02040503050406030204" pitchFamily="18" charset="0"/>
                          </a:rPr>
                          <m:t>=12</m:t>
                        </m:r>
                      </m:oMath>
                    </m:oMathPara>
                  </a14:m>
                  <a:endParaRPr lang="en-US" sz="1429" dirty="0">
                    <a:solidFill>
                      <a:schemeClr val="tx1"/>
                    </a:solidFill>
                  </a:endParaRPr>
                </a:p>
              </p:txBody>
            </p:sp>
          </mc:Choice>
          <mc:Fallback xmlns="">
            <p:sp>
              <p:nvSpPr>
                <p:cNvPr id="8" name="Rounded Rectangle 7">
                  <a:extLst>
                    <a:ext uri="{FF2B5EF4-FFF2-40B4-BE49-F238E27FC236}">
                      <a16:creationId xmlns:a16="http://schemas.microsoft.com/office/drawing/2014/main" id="{36B8EDD8-D6E7-2442-AEC7-941DBE877CCC}"/>
                    </a:ext>
                  </a:extLst>
                </p:cNvPr>
                <p:cNvSpPr>
                  <a:spLocks noRot="1" noChangeAspect="1" noMove="1" noResize="1" noEditPoints="1" noAdjustHandles="1" noChangeArrowheads="1" noChangeShapeType="1" noTextEdit="1"/>
                </p:cNvSpPr>
                <p:nvPr/>
              </p:nvSpPr>
              <p:spPr>
                <a:xfrm>
                  <a:off x="9878989" y="5592821"/>
                  <a:ext cx="1721397" cy="590317"/>
                </a:xfrm>
                <a:prstGeom prst="roundRect">
                  <a:avLst/>
                </a:prstGeom>
                <a:blipFill>
                  <a:blip r:embed="rId20"/>
                  <a:stretch>
                    <a:fillRect b="-10145"/>
                  </a:stretch>
                </a:blipFill>
                <a:ln>
                  <a:noFill/>
                </a:ln>
              </p:spPr>
              <p:txBody>
                <a:bodyPr/>
                <a:lstStyle/>
                <a:p>
                  <a:r>
                    <a:rPr lang="en-AU">
                      <a:noFill/>
                    </a:rPr>
                    <a:t> </a:t>
                  </a:r>
                </a:p>
              </p:txBody>
            </p:sp>
          </mc:Fallback>
        </mc:AlternateContent>
      </p:grpSp>
      <p:grpSp>
        <p:nvGrpSpPr>
          <p:cNvPr id="5" name="Group 4">
            <a:extLst>
              <a:ext uri="{FF2B5EF4-FFF2-40B4-BE49-F238E27FC236}">
                <a16:creationId xmlns:a16="http://schemas.microsoft.com/office/drawing/2014/main" id="{A5FCC40F-16A7-FF72-C5DF-EE0896D0C182}"/>
              </a:ext>
              <a:ext uri="{C183D7F6-B498-43B3-948B-1728B52AA6E4}">
                <adec:decorative xmlns:adec="http://schemas.microsoft.com/office/drawing/2017/decorative" val="1"/>
              </a:ext>
            </a:extLst>
          </p:cNvPr>
          <p:cNvGrpSpPr/>
          <p:nvPr/>
        </p:nvGrpSpPr>
        <p:grpSpPr>
          <a:xfrm>
            <a:off x="1678129" y="2240645"/>
            <a:ext cx="5964932" cy="1991055"/>
            <a:chOff x="1678129" y="2240645"/>
            <a:chExt cx="5964932" cy="1991055"/>
          </a:xfrm>
        </p:grpSpPr>
        <p:cxnSp>
          <p:nvCxnSpPr>
            <p:cNvPr id="3" name="Straight Arrow Connector 2">
              <a:extLst>
                <a:ext uri="{FF2B5EF4-FFF2-40B4-BE49-F238E27FC236}">
                  <a16:creationId xmlns:a16="http://schemas.microsoft.com/office/drawing/2014/main" id="{17C7AF34-0EF2-1C8F-15E0-0D3389D1B70A}"/>
                </a:ext>
              </a:extLst>
            </p:cNvPr>
            <p:cNvCxnSpPr>
              <a:cxnSpLocks/>
              <a:endCxn id="12" idx="3"/>
            </p:cNvCxnSpPr>
            <p:nvPr/>
          </p:nvCxnSpPr>
          <p:spPr>
            <a:xfrm flipV="1">
              <a:off x="2210300" y="2252004"/>
              <a:ext cx="942871" cy="8384"/>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25" name="Straight Arrow Connector 24">
              <a:extLst>
                <a:ext uri="{FF2B5EF4-FFF2-40B4-BE49-F238E27FC236}">
                  <a16:creationId xmlns:a16="http://schemas.microsoft.com/office/drawing/2014/main" id="{7E0D15E5-4553-FFE5-3506-588D93E28BD3}"/>
                </a:ext>
              </a:extLst>
            </p:cNvPr>
            <p:cNvCxnSpPr>
              <a:cxnSpLocks/>
            </p:cNvCxnSpPr>
            <p:nvPr/>
          </p:nvCxnSpPr>
          <p:spPr>
            <a:xfrm flipH="1">
              <a:off x="2272608" y="2417368"/>
              <a:ext cx="1013059" cy="690778"/>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31" name="Straight Arrow Connector 30">
              <a:extLst>
                <a:ext uri="{FF2B5EF4-FFF2-40B4-BE49-F238E27FC236}">
                  <a16:creationId xmlns:a16="http://schemas.microsoft.com/office/drawing/2014/main" id="{1721154F-5858-DC26-5BCD-C020B21C4AD6}"/>
                </a:ext>
              </a:extLst>
            </p:cNvPr>
            <p:cNvCxnSpPr>
              <a:cxnSpLocks/>
              <a:stCxn id="14" idx="0"/>
            </p:cNvCxnSpPr>
            <p:nvPr/>
          </p:nvCxnSpPr>
          <p:spPr>
            <a:xfrm>
              <a:off x="1678129" y="3408178"/>
              <a:ext cx="0" cy="694936"/>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55" name="Straight Arrow Connector 54">
              <a:extLst>
                <a:ext uri="{FF2B5EF4-FFF2-40B4-BE49-F238E27FC236}">
                  <a16:creationId xmlns:a16="http://schemas.microsoft.com/office/drawing/2014/main" id="{A5148263-0D05-14B1-D486-935274B074E4}"/>
                </a:ext>
              </a:extLst>
            </p:cNvPr>
            <p:cNvCxnSpPr>
              <a:cxnSpLocks/>
            </p:cNvCxnSpPr>
            <p:nvPr/>
          </p:nvCxnSpPr>
          <p:spPr>
            <a:xfrm flipV="1">
              <a:off x="2285289" y="3425348"/>
              <a:ext cx="896829" cy="643859"/>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58" name="Straight Arrow Connector 57">
              <a:extLst>
                <a:ext uri="{FF2B5EF4-FFF2-40B4-BE49-F238E27FC236}">
                  <a16:creationId xmlns:a16="http://schemas.microsoft.com/office/drawing/2014/main" id="{B0FD7FE3-0F6C-AA87-719F-110BC23AE722}"/>
                </a:ext>
              </a:extLst>
            </p:cNvPr>
            <p:cNvCxnSpPr>
              <a:cxnSpLocks/>
            </p:cNvCxnSpPr>
            <p:nvPr/>
          </p:nvCxnSpPr>
          <p:spPr>
            <a:xfrm flipV="1">
              <a:off x="4158684" y="2436025"/>
              <a:ext cx="933826" cy="664971"/>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65" name="Straight Arrow Connector 64">
              <a:extLst>
                <a:ext uri="{FF2B5EF4-FFF2-40B4-BE49-F238E27FC236}">
                  <a16:creationId xmlns:a16="http://schemas.microsoft.com/office/drawing/2014/main" id="{C0AEBED0-BD20-CC2D-44EA-9077CA81AA14}"/>
                </a:ext>
              </a:extLst>
            </p:cNvPr>
            <p:cNvCxnSpPr>
              <a:cxnSpLocks/>
              <a:stCxn id="33" idx="1"/>
              <a:endCxn id="34" idx="1"/>
            </p:cNvCxnSpPr>
            <p:nvPr/>
          </p:nvCxnSpPr>
          <p:spPr>
            <a:xfrm flipV="1">
              <a:off x="6177184" y="2240645"/>
              <a:ext cx="874383" cy="6891"/>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68" name="Straight Arrow Connector 67">
              <a:extLst>
                <a:ext uri="{FF2B5EF4-FFF2-40B4-BE49-F238E27FC236}">
                  <a16:creationId xmlns:a16="http://schemas.microsoft.com/office/drawing/2014/main" id="{457563FB-7016-68F9-A2AE-7E0D2E9769DE}"/>
                </a:ext>
              </a:extLst>
            </p:cNvPr>
            <p:cNvCxnSpPr>
              <a:cxnSpLocks/>
              <a:stCxn id="34" idx="2"/>
            </p:cNvCxnSpPr>
            <p:nvPr/>
          </p:nvCxnSpPr>
          <p:spPr>
            <a:xfrm>
              <a:off x="7643061" y="2420665"/>
              <a:ext cx="0" cy="730344"/>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72" name="Straight Arrow Connector 71">
              <a:extLst>
                <a:ext uri="{FF2B5EF4-FFF2-40B4-BE49-F238E27FC236}">
                  <a16:creationId xmlns:a16="http://schemas.microsoft.com/office/drawing/2014/main" id="{4A65B64F-E92E-2FDE-3102-0666C977B5FB}"/>
                </a:ext>
              </a:extLst>
            </p:cNvPr>
            <p:cNvCxnSpPr>
              <a:cxnSpLocks/>
              <a:stCxn id="38" idx="1"/>
              <a:endCxn id="39" idx="3"/>
            </p:cNvCxnSpPr>
            <p:nvPr/>
          </p:nvCxnSpPr>
          <p:spPr>
            <a:xfrm flipH="1" flipV="1">
              <a:off x="6152942" y="3260830"/>
              <a:ext cx="950059" cy="15391"/>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75" name="Straight Arrow Connector 74">
              <a:extLst>
                <a:ext uri="{FF2B5EF4-FFF2-40B4-BE49-F238E27FC236}">
                  <a16:creationId xmlns:a16="http://schemas.microsoft.com/office/drawing/2014/main" id="{264D5A57-342F-40B5-CA2C-2062F93994F7}"/>
                </a:ext>
              </a:extLst>
            </p:cNvPr>
            <p:cNvCxnSpPr>
              <a:cxnSpLocks/>
            </p:cNvCxnSpPr>
            <p:nvPr/>
          </p:nvCxnSpPr>
          <p:spPr>
            <a:xfrm flipH="1">
              <a:off x="4159781" y="3413274"/>
              <a:ext cx="842354" cy="656518"/>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78" name="Straight Arrow Connector 77">
              <a:extLst>
                <a:ext uri="{FF2B5EF4-FFF2-40B4-BE49-F238E27FC236}">
                  <a16:creationId xmlns:a16="http://schemas.microsoft.com/office/drawing/2014/main" id="{AD226159-C59D-5EAF-4B75-B8E3F8079881}"/>
                </a:ext>
              </a:extLst>
            </p:cNvPr>
            <p:cNvCxnSpPr>
              <a:cxnSpLocks/>
              <a:stCxn id="50" idx="3"/>
              <a:endCxn id="53" idx="1"/>
            </p:cNvCxnSpPr>
            <p:nvPr/>
          </p:nvCxnSpPr>
          <p:spPr>
            <a:xfrm>
              <a:off x="4219698" y="4226231"/>
              <a:ext cx="803739" cy="5469"/>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cxnSp>
          <p:nvCxnSpPr>
            <p:cNvPr id="81" name="Straight Arrow Connector 80">
              <a:extLst>
                <a:ext uri="{FF2B5EF4-FFF2-40B4-BE49-F238E27FC236}">
                  <a16:creationId xmlns:a16="http://schemas.microsoft.com/office/drawing/2014/main" id="{F813744B-02C4-30C5-DDAC-A51BB9BB9728}"/>
                </a:ext>
              </a:extLst>
            </p:cNvPr>
            <p:cNvCxnSpPr>
              <a:cxnSpLocks/>
              <a:stCxn id="53" idx="3"/>
            </p:cNvCxnSpPr>
            <p:nvPr/>
          </p:nvCxnSpPr>
          <p:spPr>
            <a:xfrm>
              <a:off x="6206427" y="4231699"/>
              <a:ext cx="923524" cy="0"/>
            </a:xfrm>
            <a:prstGeom prst="straightConnector1">
              <a:avLst/>
            </a:prstGeom>
            <a:ln w="57150">
              <a:solidFill>
                <a:srgbClr val="00B050"/>
              </a:solidFill>
              <a:tailEnd type="triangle"/>
            </a:ln>
          </p:spPr>
          <p:style>
            <a:lnRef idx="3">
              <a:schemeClr val="accent4"/>
            </a:lnRef>
            <a:fillRef idx="0">
              <a:schemeClr val="accent4"/>
            </a:fillRef>
            <a:effectRef idx="2">
              <a:schemeClr val="accent4"/>
            </a:effectRef>
            <a:fontRef idx="minor">
              <a:schemeClr val="tx1"/>
            </a:fontRef>
          </p:style>
        </p:cxnSp>
      </p:grpSp>
      <p:sp>
        <p:nvSpPr>
          <p:cNvPr id="2" name="Text Box 2">
            <a:extLst>
              <a:ext uri="{FF2B5EF4-FFF2-40B4-BE49-F238E27FC236}">
                <a16:creationId xmlns:a16="http://schemas.microsoft.com/office/drawing/2014/main" id="{F884BB3D-1B53-0E20-71BA-7A84BD739102}"/>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0" name="Picture 19">
            <a:hlinkClick r:id="rId21"/>
            <a:extLst>
              <a:ext uri="{FF2B5EF4-FFF2-40B4-BE49-F238E27FC236}">
                <a16:creationId xmlns:a16="http://schemas.microsoft.com/office/drawing/2014/main" id="{2AEF7CC5-3EE5-9F1D-C753-EF3E96CD9105}"/>
              </a:ext>
              <a:ext uri="{C183D7F6-B498-43B3-948B-1728B52AA6E4}">
                <adec:decorative xmlns:adec="http://schemas.microsoft.com/office/drawing/2017/decorative" val="1"/>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45753" y="171093"/>
            <a:ext cx="1409307" cy="830062"/>
          </a:xfrm>
          <a:prstGeom prst="rect">
            <a:avLst/>
          </a:prstGeom>
        </p:spPr>
      </p:pic>
    </p:spTree>
    <p:extLst>
      <p:ext uri="{BB962C8B-B14F-4D97-AF65-F5344CB8AC3E}">
        <p14:creationId xmlns:p14="http://schemas.microsoft.com/office/powerpoint/2010/main" val="3805591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2"/>
                </a:solidFill>
              </a:rPr>
              <a:t>Learning intention</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6" name="Group 5">
            <a:extLst>
              <a:ext uri="{FF2B5EF4-FFF2-40B4-BE49-F238E27FC236}">
                <a16:creationId xmlns:a16="http://schemas.microsoft.com/office/drawing/2014/main" id="{46FC0E54-DECB-9924-28C2-F422696409F7}"/>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3" name="TextBox 2">
            <a:extLst>
              <a:ext uri="{FF2B5EF4-FFF2-40B4-BE49-F238E27FC236}">
                <a16:creationId xmlns:a16="http://schemas.microsoft.com/office/drawing/2014/main" id="{971601C1-D976-1742-901C-B8582440F826}"/>
              </a:ext>
            </a:extLst>
          </p:cNvPr>
          <p:cNvSpPr txBox="1"/>
          <p:nvPr/>
        </p:nvSpPr>
        <p:spPr>
          <a:xfrm>
            <a:off x="575048" y="1654830"/>
            <a:ext cx="8568952" cy="3160224"/>
          </a:xfrm>
          <a:prstGeom prst="rect">
            <a:avLst/>
          </a:prstGeom>
          <a:noFill/>
        </p:spPr>
        <p:txBody>
          <a:bodyPr wrap="square" rtlCol="0">
            <a:spAutoFit/>
          </a:bodyPr>
          <a:lstStyle/>
          <a:p>
            <a:pPr marL="215900" indent="-215900">
              <a:lnSpc>
                <a:spcPct val="120000"/>
              </a:lnSpc>
            </a:pPr>
            <a:r>
              <a:rPr lang="en-US" sz="28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are learning to: </a:t>
            </a:r>
            <a:endParaRPr lang="en-AU" sz="28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800" b="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construct </a:t>
            </a:r>
            <a:r>
              <a:rPr lang="en-US" sz="28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equations for given word problems </a:t>
            </a:r>
            <a:endParaRPr lang="en-AU" sz="28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800" b="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substitute </a:t>
            </a:r>
            <a:r>
              <a:rPr lang="en-US" sz="28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values into equations</a:t>
            </a:r>
            <a:endParaRPr lang="en-AU" sz="2800"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AU" sz="28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solve </a:t>
            </a:r>
            <a:r>
              <a:rPr lang="en-AU" sz="28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equations involving </a:t>
            </a:r>
            <a:r>
              <a:rPr lang="en-AU" sz="28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multiplication and division</a:t>
            </a:r>
            <a:endParaRPr lang="en-AU" sz="28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itchFamily="2" charset="2"/>
              <a:buChar char=""/>
            </a:pPr>
            <a:r>
              <a:rPr lang="en-AU" sz="28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use</a:t>
            </a:r>
            <a:r>
              <a:rPr lang="en-AU" sz="28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algebra to find unknown lengths and areas for various shapes.</a:t>
            </a:r>
            <a:endParaRPr lang="en-US" sz="2800" dirty="0">
              <a:solidFill>
                <a:schemeClr val="tx2">
                  <a:lumMod val="50000"/>
                </a:schemeClr>
              </a:solidFill>
            </a:endParaRPr>
          </a:p>
        </p:txBody>
      </p:sp>
      <p:sp>
        <p:nvSpPr>
          <p:cNvPr id="5" name="TextBox 4">
            <a:extLst>
              <a:ext uri="{FF2B5EF4-FFF2-40B4-BE49-F238E27FC236}">
                <a16:creationId xmlns:a16="http://schemas.microsoft.com/office/drawing/2014/main" id="{230D8AB4-27EE-27FC-A3F2-8FD93A16A266}"/>
              </a:ext>
            </a:extLst>
          </p:cNvPr>
          <p:cNvSpPr txBox="1"/>
          <p:nvPr/>
        </p:nvSpPr>
        <p:spPr>
          <a:xfrm>
            <a:off x="3060895" y="5148481"/>
            <a:ext cx="5040560" cy="584775"/>
          </a:xfrm>
          <a:prstGeom prst="rect">
            <a:avLst/>
          </a:prstGeom>
          <a:noFill/>
        </p:spPr>
        <p:txBody>
          <a:bodyPr wrap="square" rtlCol="0">
            <a:spAutoFit/>
          </a:bodyPr>
          <a:lstStyle/>
          <a:p>
            <a:r>
              <a:rPr lang="en-US" sz="3200" u="none" strike="no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https://solveme.edc.org</a:t>
            </a:r>
            <a:r>
              <a:rPr lang="en-US"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3200" dirty="0"/>
          </a:p>
        </p:txBody>
      </p:sp>
      <p:sp>
        <p:nvSpPr>
          <p:cNvPr id="4" name="Text Box 2">
            <a:extLst>
              <a:ext uri="{FF2B5EF4-FFF2-40B4-BE49-F238E27FC236}">
                <a16:creationId xmlns:a16="http://schemas.microsoft.com/office/drawing/2014/main" id="{12A2D52F-F12C-6096-EDCC-71750FF6295D}"/>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7" name="Picture 6">
            <a:hlinkClick r:id="rId9"/>
            <a:extLst>
              <a:ext uri="{FF2B5EF4-FFF2-40B4-BE49-F238E27FC236}">
                <a16:creationId xmlns:a16="http://schemas.microsoft.com/office/drawing/2014/main" id="{FC3C001A-CF08-4529-FFA8-B860C5CB7E08}"/>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116632"/>
            <a:ext cx="1409307" cy="830062"/>
          </a:xfrm>
          <a:prstGeom prst="rect">
            <a:avLst/>
          </a:prstGeom>
        </p:spPr>
      </p:pic>
    </p:spTree>
    <p:extLst>
      <p:ext uri="{BB962C8B-B14F-4D97-AF65-F5344CB8AC3E}">
        <p14:creationId xmlns:p14="http://schemas.microsoft.com/office/powerpoint/2010/main" val="234495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D2EF-5254-8D4F-ADA0-9E785511B18A}"/>
              </a:ext>
            </a:extLst>
          </p:cNvPr>
          <p:cNvSpPr>
            <a:spLocks noGrp="1"/>
          </p:cNvSpPr>
          <p:nvPr>
            <p:ph type="title"/>
          </p:nvPr>
        </p:nvSpPr>
        <p:spPr/>
        <p:txBody>
          <a:bodyPr/>
          <a:lstStyle/>
          <a:p>
            <a:r>
              <a:rPr lang="en-US" dirty="0">
                <a:solidFill>
                  <a:schemeClr val="tx2"/>
                </a:solidFill>
              </a:rPr>
              <a:t>Review from last lesson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7F9FAF-AC4E-8E4E-9BC2-84E430742A85}"/>
                  </a:ext>
                </a:extLst>
              </p:cNvPr>
              <p:cNvSpPr>
                <a:spLocks noGrp="1"/>
              </p:cNvSpPr>
              <p:nvPr>
                <p:ph idx="1"/>
              </p:nvPr>
            </p:nvSpPr>
            <p:spPr>
              <a:xfrm>
                <a:off x="457200" y="1417638"/>
                <a:ext cx="8229600" cy="4525963"/>
              </a:xfrm>
            </p:spPr>
            <p:txBody>
              <a:bodyPr/>
              <a:lstStyle/>
              <a:p>
                <a:pPr marL="0" indent="0" algn="ctr">
                  <a:buNone/>
                </a:pPr>
                <a:r>
                  <a:rPr lang="en-US" dirty="0">
                    <a:solidFill>
                      <a:schemeClr val="accent6">
                        <a:lumMod val="50000"/>
                      </a:schemeClr>
                    </a:solidFill>
                  </a:rPr>
                  <a:t>How might we solve these? </a:t>
                </a:r>
              </a:p>
              <a:p>
                <a:pPr marL="0" indent="0">
                  <a:buNone/>
                </a:pPr>
                <a:endParaRPr lang="en-US"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𝑥</m:t>
                      </m:r>
                      <m:r>
                        <a:rPr lang="en-AU" i="1">
                          <a:latin typeface="Cambria Math" panose="02040503050406030204" pitchFamily="18" charset="0"/>
                        </a:rPr>
                        <m:t>+</m:t>
                      </m:r>
                      <m:r>
                        <a:rPr lang="en-AU" b="0" i="1" smtClean="0">
                          <a:latin typeface="Cambria Math" panose="02040503050406030204" pitchFamily="18" charset="0"/>
                        </a:rPr>
                        <m:t>3</m:t>
                      </m:r>
                      <m:r>
                        <a:rPr lang="en-AU" i="1">
                          <a:latin typeface="Cambria Math" panose="02040503050406030204" pitchFamily="18" charset="0"/>
                        </a:rPr>
                        <m:t> =23</m:t>
                      </m:r>
                    </m:oMath>
                  </m:oMathPara>
                </a14:m>
                <a:endParaRPr lang="en-AU" dirty="0"/>
              </a:p>
              <a:p>
                <a:pPr marL="0" indent="0" algn="ctr">
                  <a:buNone/>
                </a:pPr>
                <a:endParaRPr lang="en-AU"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19</m:t>
                      </m:r>
                      <m:r>
                        <a:rPr lang="en-AU" i="1">
                          <a:latin typeface="Cambria Math" panose="02040503050406030204" pitchFamily="18" charset="0"/>
                        </a:rPr>
                        <m:t>=</m:t>
                      </m:r>
                      <m:r>
                        <a:rPr lang="en-AU" b="0" i="1" smtClean="0">
                          <a:latin typeface="Cambria Math" panose="02040503050406030204" pitchFamily="18" charset="0"/>
                        </a:rPr>
                        <m:t>𝑥</m:t>
                      </m:r>
                      <m:r>
                        <a:rPr lang="en-AU" b="0" i="1" smtClean="0">
                          <a:latin typeface="Cambria Math" panose="02040503050406030204" pitchFamily="18" charset="0"/>
                        </a:rPr>
                        <m:t>−2</m:t>
                      </m:r>
                    </m:oMath>
                  </m:oMathPara>
                </a14:m>
                <a:endParaRPr lang="en-AU" dirty="0"/>
              </a:p>
              <a:p>
                <a:pPr marL="0" indent="0" algn="ctr">
                  <a:buNone/>
                </a:pPr>
                <a:endParaRPr lang="en-AU" dirty="0"/>
              </a:p>
              <a:p>
                <a:pPr marL="0" indent="0" algn="ctr">
                  <a:buNone/>
                </a:pPr>
                <a:endParaRPr lang="en-US" dirty="0"/>
              </a:p>
              <a:p>
                <a:pPr marL="0" indent="0" algn="ctr">
                  <a:buNone/>
                </a:pPr>
                <a:endParaRPr lang="en-US" dirty="0"/>
              </a:p>
              <a:p>
                <a:pPr marL="0" indent="0" algn="ctr">
                  <a:buNone/>
                </a:pPr>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F07F9FAF-AC4E-8E4E-9BC2-84E430742A85}"/>
                  </a:ext>
                </a:extLst>
              </p:cNvPr>
              <p:cNvSpPr>
                <a:spLocks noGrp="1" noRot="1" noChangeAspect="1" noMove="1" noResize="1" noEditPoints="1" noAdjustHandles="1" noChangeArrowheads="1" noChangeShapeType="1" noTextEdit="1"/>
              </p:cNvSpPr>
              <p:nvPr>
                <p:ph idx="1"/>
              </p:nvPr>
            </p:nvSpPr>
            <p:spPr>
              <a:xfrm>
                <a:off x="457200" y="1417638"/>
                <a:ext cx="8229600" cy="4525963"/>
              </a:xfrm>
              <a:blipFill rotWithShape="0">
                <a:blip r:embed="rId3"/>
                <a:stretch>
                  <a:fillRect t="-1752"/>
                </a:stretch>
              </a:blipFill>
            </p:spPr>
            <p:txBody>
              <a:bodyPr/>
              <a:lstStyle/>
              <a:p>
                <a:r>
                  <a:rPr lang="en-AU">
                    <a:noFill/>
                  </a:rPr>
                  <a:t> </a:t>
                </a:r>
              </a:p>
            </p:txBody>
          </p:sp>
        </mc:Fallback>
      </mc:AlternateContent>
      <p:sp>
        <p:nvSpPr>
          <p:cNvPr id="4" name="Text Box 2">
            <a:extLst>
              <a:ext uri="{FF2B5EF4-FFF2-40B4-BE49-F238E27FC236}">
                <a16:creationId xmlns:a16="http://schemas.microsoft.com/office/drawing/2014/main" id="{972248CD-9CE2-A7DC-956E-50F3F8C00A8B}"/>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5" name="Picture 4">
            <a:hlinkClick r:id="rId4"/>
            <a:extLst>
              <a:ext uri="{FF2B5EF4-FFF2-40B4-BE49-F238E27FC236}">
                <a16:creationId xmlns:a16="http://schemas.microsoft.com/office/drawing/2014/main" id="{B9833177-0009-CFB1-FCDA-46A0E95BA6AF}"/>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512" y="146120"/>
            <a:ext cx="1409307" cy="830062"/>
          </a:xfrm>
          <a:prstGeom prst="rect">
            <a:avLst/>
          </a:prstGeom>
        </p:spPr>
      </p:pic>
    </p:spTree>
    <p:extLst>
      <p:ext uri="{BB962C8B-B14F-4D97-AF65-F5344CB8AC3E}">
        <p14:creationId xmlns:p14="http://schemas.microsoft.com/office/powerpoint/2010/main" val="8032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900EC-46C4-6247-ADD6-57D8548E9D84}"/>
              </a:ext>
            </a:extLst>
          </p:cNvPr>
          <p:cNvSpPr>
            <a:spLocks noGrp="1"/>
          </p:cNvSpPr>
          <p:nvPr>
            <p:ph type="title"/>
          </p:nvPr>
        </p:nvSpPr>
        <p:spPr>
          <a:xfrm>
            <a:off x="862401" y="289767"/>
            <a:ext cx="8229600" cy="1143000"/>
          </a:xfrm>
        </p:spPr>
        <p:txBody>
          <a:bodyPr>
            <a:normAutofit/>
          </a:bodyPr>
          <a:lstStyle/>
          <a:p>
            <a:r>
              <a:rPr lang="en-US" sz="4000" dirty="0">
                <a:solidFill>
                  <a:schemeClr val="tx2"/>
                </a:solidFill>
              </a:rPr>
              <a:t>Solving algebra equations with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C37EE25-5BDE-CA4E-B818-A225126CECCB}"/>
                  </a:ext>
                </a:extLst>
              </p:cNvPr>
              <p:cNvSpPr>
                <a:spLocks noGrp="1"/>
              </p:cNvSpPr>
              <p:nvPr>
                <p:ph idx="1"/>
              </p:nvPr>
            </p:nvSpPr>
            <p:spPr/>
            <p:txBody>
              <a:bodyPr>
                <a:normAutofit fontScale="85000" lnSpcReduction="20000"/>
              </a:bodyPr>
              <a:lstStyle/>
              <a:p>
                <a:pPr marL="0" indent="0">
                  <a:buNone/>
                </a:pPr>
                <a:endParaRPr lang="en-US" dirty="0"/>
              </a:p>
              <a:p>
                <a:pPr marL="0" indent="0">
                  <a:buNone/>
                </a:pPr>
                <a:endParaRPr lang="en-US" dirty="0"/>
              </a:p>
              <a:p>
                <a:pPr marL="0" indent="0">
                  <a:buNone/>
                </a:pPr>
                <a:r>
                  <a:rPr lang="en-US" dirty="0">
                    <a:solidFill>
                      <a:schemeClr val="accent6">
                        <a:lumMod val="50000"/>
                      </a:schemeClr>
                    </a:solidFill>
                  </a:rPr>
                  <a:t>Today we are going to learn how to model and solve equations like:</a:t>
                </a:r>
              </a:p>
              <a:p>
                <a:endParaRPr lang="en-US" dirty="0"/>
              </a:p>
              <a:p>
                <a:pPr marL="0" indent="0" algn="ctr">
                  <a:buNone/>
                </a:pPr>
                <a14:m>
                  <m:oMath xmlns:m="http://schemas.openxmlformats.org/officeDocument/2006/math">
                    <m:f>
                      <m:fPr>
                        <m:ctrlPr>
                          <a:rPr lang="en-AU" b="0" i="1" smtClean="0">
                            <a:latin typeface="Cambria Math" panose="02040503050406030204" pitchFamily="18" charset="0"/>
                          </a:rPr>
                        </m:ctrlPr>
                      </m:fPr>
                      <m:num>
                        <m:r>
                          <a:rPr lang="en-AU" b="0" i="1" smtClean="0">
                            <a:latin typeface="Cambria Math" panose="02040503050406030204" pitchFamily="18" charset="0"/>
                          </a:rPr>
                          <m:t>𝑥</m:t>
                        </m:r>
                      </m:num>
                      <m:den>
                        <m:r>
                          <a:rPr lang="en-AU" b="0" i="1" smtClean="0">
                            <a:latin typeface="Cambria Math" panose="02040503050406030204" pitchFamily="18" charset="0"/>
                          </a:rPr>
                          <m:t>2</m:t>
                        </m:r>
                      </m:den>
                    </m:f>
                    <m:r>
                      <a:rPr lang="en-AU" i="1">
                        <a:latin typeface="Cambria Math" panose="02040503050406030204" pitchFamily="18" charset="0"/>
                      </a:rPr>
                      <m:t>=2</m:t>
                    </m:r>
                    <m:r>
                      <a:rPr lang="en-AU" b="0" i="1" smtClean="0">
                        <a:latin typeface="Cambria Math" panose="02040503050406030204" pitchFamily="18" charset="0"/>
                      </a:rPr>
                      <m:t>0</m:t>
                    </m:r>
                  </m:oMath>
                </a14:m>
                <a:r>
                  <a:rPr lang="en-AU" dirty="0"/>
                  <a:t> </a:t>
                </a:r>
              </a:p>
              <a:p>
                <a:pPr marL="0" indent="0" algn="ctr">
                  <a:buNone/>
                </a:pPr>
                <a:endParaRPr lang="en-AU" dirty="0"/>
              </a:p>
              <a:p>
                <a:pPr marL="0" indent="0" algn="ctr">
                  <a:buNone/>
                </a:pPr>
                <a:r>
                  <a:rPr lang="en-AU" dirty="0"/>
                  <a:t>and</a:t>
                </a:r>
              </a:p>
              <a:p>
                <a:pPr marL="0" indent="0" algn="ctr">
                  <a:buNone/>
                </a:pPr>
                <a:endParaRPr lang="en-AU"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2</m:t>
                      </m:r>
                      <m:r>
                        <a:rPr lang="en-AU" b="0" i="1" smtClean="0">
                          <a:latin typeface="Cambria Math" panose="02040503050406030204" pitchFamily="18" charset="0"/>
                        </a:rPr>
                        <m:t>𝑥</m:t>
                      </m:r>
                      <m:r>
                        <a:rPr lang="en-AU" i="1">
                          <a:latin typeface="Cambria Math" panose="02040503050406030204" pitchFamily="18" charset="0"/>
                        </a:rPr>
                        <m:t>=</m:t>
                      </m:r>
                      <m:r>
                        <a:rPr lang="en-AU" b="0" i="1" smtClean="0">
                          <a:latin typeface="Cambria Math" panose="02040503050406030204" pitchFamily="18" charset="0"/>
                        </a:rPr>
                        <m:t>20</m:t>
                      </m:r>
                    </m:oMath>
                  </m:oMathPara>
                </a14:m>
                <a:endParaRPr lang="en-AU"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CC37EE25-5BDE-CA4E-B818-A225126CECCB}"/>
                  </a:ext>
                </a:extLst>
              </p:cNvPr>
              <p:cNvSpPr>
                <a:spLocks noGrp="1" noRot="1" noChangeAspect="1" noMove="1" noResize="1" noEditPoints="1" noAdjustHandles="1" noChangeArrowheads="1" noChangeShapeType="1" noTextEdit="1"/>
              </p:cNvSpPr>
              <p:nvPr>
                <p:ph idx="1"/>
              </p:nvPr>
            </p:nvSpPr>
            <p:spPr>
              <a:blipFill>
                <a:blip r:embed="rId3"/>
                <a:stretch>
                  <a:fillRect l="-1407"/>
                </a:stretch>
              </a:blipFill>
            </p:spPr>
            <p:txBody>
              <a:bodyPr/>
              <a:lstStyle/>
              <a:p>
                <a:r>
                  <a:rPr lang="en-AU">
                    <a:noFill/>
                  </a:rPr>
                  <a:t> </a:t>
                </a:r>
              </a:p>
            </p:txBody>
          </p:sp>
        </mc:Fallback>
      </mc:AlternateContent>
      <p:sp>
        <p:nvSpPr>
          <p:cNvPr id="4" name="Multiplication Sign 3">
            <a:extLst>
              <a:ext uri="{FF2B5EF4-FFF2-40B4-BE49-F238E27FC236}">
                <a16:creationId xmlns:a16="http://schemas.microsoft.com/office/drawing/2014/main" id="{2457F278-E05C-FB08-4425-57E153AADDC9}"/>
              </a:ext>
              <a:ext uri="{C183D7F6-B498-43B3-948B-1728B52AA6E4}">
                <adec:decorative xmlns:adec="http://schemas.microsoft.com/office/drawing/2017/decorative" val="1"/>
              </a:ext>
            </a:extLst>
          </p:cNvPr>
          <p:cNvSpPr/>
          <p:nvPr/>
        </p:nvSpPr>
        <p:spPr>
          <a:xfrm>
            <a:off x="4298282" y="1268760"/>
            <a:ext cx="1152128" cy="936104"/>
          </a:xfrm>
          <a:prstGeom prst="mathMultiply">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AU"/>
          </a:p>
        </p:txBody>
      </p:sp>
      <p:sp>
        <p:nvSpPr>
          <p:cNvPr id="5" name="Division Sign 4">
            <a:extLst>
              <a:ext uri="{FF2B5EF4-FFF2-40B4-BE49-F238E27FC236}">
                <a16:creationId xmlns:a16="http://schemas.microsoft.com/office/drawing/2014/main" id="{C076AF27-3790-CD6A-EE65-A15A76F359A6}"/>
              </a:ext>
              <a:ext uri="{C183D7F6-B498-43B3-948B-1728B52AA6E4}">
                <adec:decorative xmlns:adec="http://schemas.microsoft.com/office/drawing/2017/decorative" val="1"/>
              </a:ext>
            </a:extLst>
          </p:cNvPr>
          <p:cNvSpPr/>
          <p:nvPr/>
        </p:nvSpPr>
        <p:spPr>
          <a:xfrm>
            <a:off x="2699792" y="1196752"/>
            <a:ext cx="1008112" cy="1080120"/>
          </a:xfrm>
          <a:prstGeom prst="mathDivid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AU"/>
          </a:p>
        </p:txBody>
      </p:sp>
      <p:sp>
        <p:nvSpPr>
          <p:cNvPr id="6" name="Text Box 2">
            <a:extLst>
              <a:ext uri="{FF2B5EF4-FFF2-40B4-BE49-F238E27FC236}">
                <a16:creationId xmlns:a16="http://schemas.microsoft.com/office/drawing/2014/main" id="{937FE5EE-8D22-1197-F675-F53A89D869F4}"/>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7" name="Picture 6">
            <a:hlinkClick r:id="rId4"/>
            <a:extLst>
              <a:ext uri="{FF2B5EF4-FFF2-40B4-BE49-F238E27FC236}">
                <a16:creationId xmlns:a16="http://schemas.microsoft.com/office/drawing/2014/main" id="{B08D18C2-9364-E120-08F9-0CD82B83D30A}"/>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534536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1160-000A-9A49-85C1-E70D9ED38C52}"/>
              </a:ext>
            </a:extLst>
          </p:cNvPr>
          <p:cNvSpPr>
            <a:spLocks noGrp="1"/>
          </p:cNvSpPr>
          <p:nvPr>
            <p:ph type="title"/>
          </p:nvPr>
        </p:nvSpPr>
        <p:spPr/>
        <p:txBody>
          <a:bodyPr/>
          <a:lstStyle/>
          <a:p>
            <a:r>
              <a:rPr lang="en-US" b="1" dirty="0">
                <a:solidFill>
                  <a:schemeClr val="tx2"/>
                </a:solidFill>
              </a:rPr>
              <a:t>Today</a:t>
            </a:r>
          </a:p>
        </p:txBody>
      </p:sp>
      <p:sp>
        <p:nvSpPr>
          <p:cNvPr id="3" name="Content Placeholder 2">
            <a:extLst>
              <a:ext uri="{FF2B5EF4-FFF2-40B4-BE49-F238E27FC236}">
                <a16:creationId xmlns:a16="http://schemas.microsoft.com/office/drawing/2014/main" id="{56A8BF7B-97EB-894B-AE27-4FB9E391E297}"/>
              </a:ext>
            </a:extLst>
          </p:cNvPr>
          <p:cNvSpPr>
            <a:spLocks noGrp="1"/>
          </p:cNvSpPr>
          <p:nvPr>
            <p:ph idx="1"/>
          </p:nvPr>
        </p:nvSpPr>
        <p:spPr>
          <a:xfrm>
            <a:off x="457200" y="1600200"/>
            <a:ext cx="5842992" cy="4525963"/>
          </a:xfrm>
        </p:spPr>
        <p:txBody>
          <a:bodyPr/>
          <a:lstStyle/>
          <a:p>
            <a:r>
              <a:rPr lang="en-US" dirty="0">
                <a:solidFill>
                  <a:schemeClr val="tx2">
                    <a:lumMod val="50000"/>
                  </a:schemeClr>
                </a:solidFill>
              </a:rPr>
              <a:t>Last lesson we used cups and counters to solve equations.</a:t>
            </a:r>
          </a:p>
          <a:p>
            <a:pPr marL="0" indent="0">
              <a:buNone/>
            </a:pPr>
            <a:endParaRPr lang="en-US" dirty="0"/>
          </a:p>
          <a:p>
            <a:endParaRPr lang="en-US" dirty="0"/>
          </a:p>
          <a:p>
            <a:r>
              <a:rPr lang="en-US" dirty="0">
                <a:solidFill>
                  <a:schemeClr val="accent6">
                    <a:lumMod val="50000"/>
                  </a:schemeClr>
                </a:solidFill>
              </a:rPr>
              <a:t>Today we will be using algebra tiles to solve equations.</a:t>
            </a:r>
          </a:p>
        </p:txBody>
      </p:sp>
      <p:grpSp>
        <p:nvGrpSpPr>
          <p:cNvPr id="12" name="Group 11" descr="Diagram of a red long rectangle labelled negative x, a green long rectangle labelled x, green square labelled 1, red square labelled negative 1. ">
            <a:extLst>
              <a:ext uri="{FF2B5EF4-FFF2-40B4-BE49-F238E27FC236}">
                <a16:creationId xmlns:a16="http://schemas.microsoft.com/office/drawing/2014/main" id="{77D9F801-BC07-7B42-0E6C-52BC8336E4A0}"/>
              </a:ext>
            </a:extLst>
          </p:cNvPr>
          <p:cNvGrpSpPr/>
          <p:nvPr/>
        </p:nvGrpSpPr>
        <p:grpSpPr>
          <a:xfrm>
            <a:off x="6084168" y="3185925"/>
            <a:ext cx="2790091" cy="2700000"/>
            <a:chOff x="6090592" y="3389356"/>
            <a:chExt cx="2790091" cy="2700000"/>
          </a:xfrm>
        </p:grpSpPr>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13E7F632-7D61-694B-AC26-B35C39A29B61}"/>
                    </a:ext>
                  </a:extLst>
                </p:cNvPr>
                <p:cNvSpPr/>
                <p:nvPr/>
              </p:nvSpPr>
              <p:spPr>
                <a:xfrm>
                  <a:off x="7139109" y="3389356"/>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6" name="Rectangle 5">
                  <a:extLst>
                    <a:ext uri="{FF2B5EF4-FFF2-40B4-BE49-F238E27FC236}">
                      <a16:creationId xmlns:a16="http://schemas.microsoft.com/office/drawing/2014/main" id="{13E7F632-7D61-694B-AC26-B35C39A29B61}"/>
                    </a:ext>
                  </a:extLst>
                </p:cNvPr>
                <p:cNvSpPr>
                  <a:spLocks noRot="1" noChangeAspect="1" noMove="1" noResize="1" noEditPoints="1" noAdjustHandles="1" noChangeArrowheads="1" noChangeShapeType="1" noTextEdit="1"/>
                </p:cNvSpPr>
                <p:nvPr/>
              </p:nvSpPr>
              <p:spPr>
                <a:xfrm>
                  <a:off x="7139109" y="3389356"/>
                  <a:ext cx="720000" cy="2700000"/>
                </a:xfrm>
                <a:prstGeom prst="rect">
                  <a:avLst/>
                </a:prstGeom>
                <a:blipFill>
                  <a:blip r:embed="rId3"/>
                  <a:stretch>
                    <a:fillRect/>
                  </a:stretch>
                </a:blipFill>
                <a:ln>
                  <a:solidFill>
                    <a:schemeClr val="tx1"/>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770C6594-8A59-E04F-9F5E-E410A852C73C}"/>
                    </a:ext>
                  </a:extLst>
                </p:cNvPr>
                <p:cNvSpPr/>
                <p:nvPr/>
              </p:nvSpPr>
              <p:spPr>
                <a:xfrm>
                  <a:off x="6090592" y="3389356"/>
                  <a:ext cx="720000" cy="270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m:t>
                        </m:r>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7" name="Rectangle 6">
                  <a:extLst>
                    <a:ext uri="{FF2B5EF4-FFF2-40B4-BE49-F238E27FC236}">
                      <a16:creationId xmlns:a16="http://schemas.microsoft.com/office/drawing/2014/main" id="{770C6594-8A59-E04F-9F5E-E410A852C73C}"/>
                    </a:ext>
                  </a:extLst>
                </p:cNvPr>
                <p:cNvSpPr>
                  <a:spLocks noRot="1" noChangeAspect="1" noMove="1" noResize="1" noEditPoints="1" noAdjustHandles="1" noChangeArrowheads="1" noChangeShapeType="1" noTextEdit="1"/>
                </p:cNvSpPr>
                <p:nvPr/>
              </p:nvSpPr>
              <p:spPr>
                <a:xfrm>
                  <a:off x="6090592" y="3389356"/>
                  <a:ext cx="720000" cy="2700000"/>
                </a:xfrm>
                <a:prstGeom prst="rect">
                  <a:avLst/>
                </a:prstGeom>
                <a:blipFill>
                  <a:blip r:embed="rId4"/>
                  <a:stretch>
                    <a:fillRect/>
                  </a:stretch>
                </a:blipFill>
                <a:ln>
                  <a:solidFill>
                    <a:schemeClr val="tx1"/>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14DC819A-82C4-E84C-8CBE-9684818FFA0A}"/>
                    </a:ext>
                  </a:extLst>
                </p:cNvPr>
                <p:cNvSpPr/>
                <p:nvPr/>
              </p:nvSpPr>
              <p:spPr>
                <a:xfrm>
                  <a:off x="8160683" y="4520563"/>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8" name="Rectangle 7">
                  <a:extLst>
                    <a:ext uri="{FF2B5EF4-FFF2-40B4-BE49-F238E27FC236}">
                      <a16:creationId xmlns:a16="http://schemas.microsoft.com/office/drawing/2014/main" id="{14DC819A-82C4-E84C-8CBE-9684818FFA0A}"/>
                    </a:ext>
                  </a:extLst>
                </p:cNvPr>
                <p:cNvSpPr>
                  <a:spLocks noRot="1" noChangeAspect="1" noMove="1" noResize="1" noEditPoints="1" noAdjustHandles="1" noChangeArrowheads="1" noChangeShapeType="1" noTextEdit="1"/>
                </p:cNvSpPr>
                <p:nvPr/>
              </p:nvSpPr>
              <p:spPr>
                <a:xfrm>
                  <a:off x="8160683" y="4520563"/>
                  <a:ext cx="720000" cy="720000"/>
                </a:xfrm>
                <a:prstGeom prst="rect">
                  <a:avLst/>
                </a:prstGeom>
                <a:blipFill>
                  <a:blip r:embed="rId5"/>
                  <a:stretch>
                    <a:fillRect/>
                  </a:stretch>
                </a:blipFill>
                <a:ln>
                  <a:solidFill>
                    <a:schemeClr val="tx1"/>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CA9331AD-CBC1-9D45-8144-0387D0E5996A}"/>
                    </a:ext>
                  </a:extLst>
                </p:cNvPr>
                <p:cNvSpPr/>
                <p:nvPr/>
              </p:nvSpPr>
              <p:spPr>
                <a:xfrm>
                  <a:off x="8160683" y="361856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9" name="Rectangle 8">
                  <a:extLst>
                    <a:ext uri="{FF2B5EF4-FFF2-40B4-BE49-F238E27FC236}">
                      <a16:creationId xmlns:a16="http://schemas.microsoft.com/office/drawing/2014/main" id="{CA9331AD-CBC1-9D45-8144-0387D0E5996A}"/>
                    </a:ext>
                  </a:extLst>
                </p:cNvPr>
                <p:cNvSpPr>
                  <a:spLocks noRot="1" noChangeAspect="1" noMove="1" noResize="1" noEditPoints="1" noAdjustHandles="1" noChangeArrowheads="1" noChangeShapeType="1" noTextEdit="1"/>
                </p:cNvSpPr>
                <p:nvPr/>
              </p:nvSpPr>
              <p:spPr>
                <a:xfrm>
                  <a:off x="8160683" y="3618561"/>
                  <a:ext cx="720000" cy="720000"/>
                </a:xfrm>
                <a:prstGeom prst="rect">
                  <a:avLst/>
                </a:prstGeom>
                <a:blipFill>
                  <a:blip r:embed="rId6"/>
                  <a:stretch>
                    <a:fillRect/>
                  </a:stretch>
                </a:blipFill>
                <a:ln>
                  <a:solidFill>
                    <a:schemeClr val="tx1"/>
                  </a:solidFill>
                </a:ln>
              </p:spPr>
              <p:txBody>
                <a:bodyPr/>
                <a:lstStyle/>
                <a:p>
                  <a:r>
                    <a:rPr lang="en-AU">
                      <a:noFill/>
                    </a:rPr>
                    <a:t> </a:t>
                  </a:r>
                </a:p>
              </p:txBody>
            </p:sp>
          </mc:Fallback>
        </mc:AlternateContent>
      </p:grpSp>
      <p:grpSp>
        <p:nvGrpSpPr>
          <p:cNvPr id="11" name="Group 10">
            <a:extLst>
              <a:ext uri="{FF2B5EF4-FFF2-40B4-BE49-F238E27FC236}">
                <a16:creationId xmlns:a16="http://schemas.microsoft.com/office/drawing/2014/main" id="{E64F73BF-F15B-9414-5267-50E2AB76568E}"/>
              </a:ext>
              <a:ext uri="{C183D7F6-B498-43B3-948B-1728B52AA6E4}">
                <adec:decorative xmlns:adec="http://schemas.microsoft.com/office/drawing/2017/decorative" val="1"/>
              </a:ext>
            </a:extLst>
          </p:cNvPr>
          <p:cNvGrpSpPr/>
          <p:nvPr/>
        </p:nvGrpSpPr>
        <p:grpSpPr>
          <a:xfrm>
            <a:off x="6340375" y="972075"/>
            <a:ext cx="2180308" cy="1831474"/>
            <a:chOff x="6340375" y="972075"/>
            <a:chExt cx="2180308" cy="1831474"/>
          </a:xfrm>
        </p:grpSpPr>
        <p:sp>
          <p:nvSpPr>
            <p:cNvPr id="5" name="Oval 4">
              <a:extLst>
                <a:ext uri="{FF2B5EF4-FFF2-40B4-BE49-F238E27FC236}">
                  <a16:creationId xmlns:a16="http://schemas.microsoft.com/office/drawing/2014/main" id="{C5AA7D45-4B73-BA46-9984-8ADB372E4D67}"/>
                </a:ext>
              </a:extLst>
            </p:cNvPr>
            <p:cNvSpPr/>
            <p:nvPr/>
          </p:nvSpPr>
          <p:spPr>
            <a:xfrm>
              <a:off x="6340375" y="165698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10" name="Picture 9">
              <a:extLst>
                <a:ext uri="{FF2B5EF4-FFF2-40B4-BE49-F238E27FC236}">
                  <a16:creationId xmlns:a16="http://schemas.microsoft.com/office/drawing/2014/main" id="{6BF42147-EEE2-CBBC-F4C9-A51014A9198C}"/>
                </a:ext>
              </a:extLst>
            </p:cNvPr>
            <p:cNvPicPr>
              <a:picLocks noChangeAspect="1"/>
            </p:cNvPicPr>
            <p:nvPr/>
          </p:nvPicPr>
          <p:blipFill>
            <a:blip r:embed="rId7"/>
            <a:stretch>
              <a:fillRect/>
            </a:stretch>
          </p:blipFill>
          <p:spPr>
            <a:xfrm>
              <a:off x="7267153" y="972075"/>
              <a:ext cx="1253530" cy="1831474"/>
            </a:xfrm>
            <a:prstGeom prst="rect">
              <a:avLst/>
            </a:prstGeom>
          </p:spPr>
        </p:pic>
      </p:grpSp>
      <p:sp>
        <p:nvSpPr>
          <p:cNvPr id="4" name="Text Box 2">
            <a:extLst>
              <a:ext uri="{FF2B5EF4-FFF2-40B4-BE49-F238E27FC236}">
                <a16:creationId xmlns:a16="http://schemas.microsoft.com/office/drawing/2014/main" id="{C486296F-F9DD-8E9F-2C35-EEE1CFFB57C8}"/>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13" name="Picture 12">
            <a:hlinkClick r:id="rId8"/>
            <a:extLst>
              <a:ext uri="{FF2B5EF4-FFF2-40B4-BE49-F238E27FC236}">
                <a16:creationId xmlns:a16="http://schemas.microsoft.com/office/drawing/2014/main" id="{B7696725-C7EA-D91A-F022-DCCAD3D306A8}"/>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142013"/>
            <a:ext cx="1409307" cy="830062"/>
          </a:xfrm>
          <a:prstGeom prst="rect">
            <a:avLst/>
          </a:prstGeom>
        </p:spPr>
      </p:pic>
    </p:spTree>
    <p:extLst>
      <p:ext uri="{BB962C8B-B14F-4D97-AF65-F5344CB8AC3E}">
        <p14:creationId xmlns:p14="http://schemas.microsoft.com/office/powerpoint/2010/main" val="392320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768CB-8B41-634D-879B-1EEBFFC59CA4}"/>
              </a:ext>
            </a:extLst>
          </p:cNvPr>
          <p:cNvSpPr>
            <a:spLocks noGrp="1"/>
          </p:cNvSpPr>
          <p:nvPr>
            <p:ph type="title"/>
          </p:nvPr>
        </p:nvSpPr>
        <p:spPr/>
        <p:txBody>
          <a:bodyPr>
            <a:noAutofit/>
          </a:bodyPr>
          <a:lstStyle/>
          <a:p>
            <a:r>
              <a:rPr lang="en-US" sz="3200" b="1" dirty="0">
                <a:solidFill>
                  <a:schemeClr val="tx2"/>
                </a:solidFill>
              </a:rPr>
              <a:t>Revision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25479D3-B4ED-E64C-AABF-ED29AA6351D1}"/>
                  </a:ext>
                </a:extLst>
              </p:cNvPr>
              <p:cNvSpPr>
                <a:spLocks noGrp="1"/>
              </p:cNvSpPr>
              <p:nvPr>
                <p:ph idx="1"/>
              </p:nvPr>
            </p:nvSpPr>
            <p:spPr>
              <a:xfrm>
                <a:off x="429307" y="1166018"/>
                <a:ext cx="8229600" cy="4525963"/>
              </a:xfrm>
            </p:spPr>
            <p:txBody>
              <a:bodyPr/>
              <a:lstStyle/>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𝑥</m:t>
                      </m:r>
                      <m:r>
                        <a:rPr lang="en-AU" i="1">
                          <a:latin typeface="Cambria Math" panose="02040503050406030204" pitchFamily="18" charset="0"/>
                        </a:rPr>
                        <m:t>+</m:t>
                      </m:r>
                      <m:r>
                        <a:rPr lang="en-AU" b="0" i="1" smtClean="0">
                          <a:latin typeface="Cambria Math" panose="02040503050406030204" pitchFamily="18" charset="0"/>
                        </a:rPr>
                        <m:t>5</m:t>
                      </m:r>
                      <m:r>
                        <a:rPr lang="en-AU" i="1">
                          <a:latin typeface="Cambria Math" panose="02040503050406030204" pitchFamily="18" charset="0"/>
                        </a:rPr>
                        <m:t> =</m:t>
                      </m:r>
                      <m:r>
                        <a:rPr lang="en-AU" b="0" i="1" smtClean="0">
                          <a:latin typeface="Cambria Math" panose="02040503050406030204" pitchFamily="18" charset="0"/>
                        </a:rPr>
                        <m:t>−2</m:t>
                      </m:r>
                    </m:oMath>
                  </m:oMathPara>
                </a14:m>
                <a:endParaRPr lang="en-AU" dirty="0"/>
              </a:p>
              <a:p>
                <a:pPr marL="0" indent="0">
                  <a:buNone/>
                </a:pPr>
                <a:endParaRPr lang="en-AU" dirty="0"/>
              </a:p>
              <a:p>
                <a:pPr marL="0" indent="0">
                  <a:buNone/>
                </a:pPr>
                <a:endParaRPr lang="en-AU" dirty="0"/>
              </a:p>
              <a:p>
                <a:endParaRPr lang="en-US" dirty="0"/>
              </a:p>
            </p:txBody>
          </p:sp>
        </mc:Choice>
        <mc:Fallback xmlns="">
          <p:sp>
            <p:nvSpPr>
              <p:cNvPr id="3" name="Content Placeholder 2">
                <a:extLst>
                  <a:ext uri="{FF2B5EF4-FFF2-40B4-BE49-F238E27FC236}">
                    <a16:creationId xmlns:a16="http://schemas.microsoft.com/office/drawing/2014/main" id="{725479D3-B4ED-E64C-AABF-ED29AA6351D1}"/>
                  </a:ext>
                </a:extLst>
              </p:cNvPr>
              <p:cNvSpPr>
                <a:spLocks noGrp="1" noRot="1" noChangeAspect="1" noMove="1" noResize="1" noEditPoints="1" noAdjustHandles="1" noChangeArrowheads="1" noChangeShapeType="1" noTextEdit="1"/>
              </p:cNvSpPr>
              <p:nvPr>
                <p:ph idx="1"/>
              </p:nvPr>
            </p:nvSpPr>
            <p:spPr>
              <a:xfrm>
                <a:off x="429307" y="1166018"/>
                <a:ext cx="8229600" cy="4525963"/>
              </a:xfrm>
              <a:blipFill>
                <a:blip r:embed="rId3"/>
                <a:stretch>
                  <a:fillRect/>
                </a:stretch>
              </a:blipFill>
            </p:spPr>
            <p:txBody>
              <a:bodyPr/>
              <a:lstStyle/>
              <a:p>
                <a:r>
                  <a:rPr lang="en-US">
                    <a:noFill/>
                  </a:rPr>
                  <a:t> </a:t>
                </a:r>
              </a:p>
            </p:txBody>
          </p:sp>
        </mc:Fallback>
      </mc:AlternateContent>
      <p:graphicFrame>
        <p:nvGraphicFramePr>
          <p:cNvPr id="7" name="Table 7" descr="Diagram of algebra mat showing 1 green rectangle marked x, five green squares marked 1, and five red squares marked negative 1. An equals sign is in the middle. The right hand side shows seven red squares marked negative 1. ">
            <a:extLst>
              <a:ext uri="{FF2B5EF4-FFF2-40B4-BE49-F238E27FC236}">
                <a16:creationId xmlns:a16="http://schemas.microsoft.com/office/drawing/2014/main" id="{8C4B9066-7252-4049-9361-C85FB71FDE12}"/>
              </a:ext>
            </a:extLst>
          </p:cNvPr>
          <p:cNvGraphicFramePr>
            <a:graphicFrameLocks noGrp="1"/>
          </p:cNvGraphicFramePr>
          <p:nvPr>
            <p:extLst>
              <p:ext uri="{D42A27DB-BD31-4B8C-83A1-F6EECF244321}">
                <p14:modId xmlns:p14="http://schemas.microsoft.com/office/powerpoint/2010/main" val="744258774"/>
              </p:ext>
            </p:extLst>
          </p:nvPr>
        </p:nvGraphicFramePr>
        <p:xfrm>
          <a:off x="485093" y="1700808"/>
          <a:ext cx="8423481" cy="4253096"/>
        </p:xfrm>
        <a:graphic>
          <a:graphicData uri="http://schemas.openxmlformats.org/drawingml/2006/table">
            <a:tbl>
              <a:tblPr firstRow="1" bandRow="1">
                <a:tableStyleId>{5C22544A-7EE6-4342-B048-85BDC9FD1C3A}</a:tableStyleId>
              </a:tblPr>
              <a:tblGrid>
                <a:gridCol w="3708904">
                  <a:extLst>
                    <a:ext uri="{9D8B030D-6E8A-4147-A177-3AD203B41FA5}">
                      <a16:colId xmlns:a16="http://schemas.microsoft.com/office/drawing/2014/main" val="1098949831"/>
                    </a:ext>
                  </a:extLst>
                </a:gridCol>
                <a:gridCol w="1340900">
                  <a:extLst>
                    <a:ext uri="{9D8B030D-6E8A-4147-A177-3AD203B41FA5}">
                      <a16:colId xmlns:a16="http://schemas.microsoft.com/office/drawing/2014/main" val="4266940996"/>
                    </a:ext>
                  </a:extLst>
                </a:gridCol>
                <a:gridCol w="3373677">
                  <a:extLst>
                    <a:ext uri="{9D8B030D-6E8A-4147-A177-3AD203B41FA5}">
                      <a16:colId xmlns:a16="http://schemas.microsoft.com/office/drawing/2014/main" val="286901235"/>
                    </a:ext>
                  </a:extLst>
                </a:gridCol>
              </a:tblGrid>
              <a:tr h="4253096">
                <a:tc>
                  <a:txBody>
                    <a:bodyPr/>
                    <a:lstStyle/>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4000" dirty="0">
                        <a:solidFill>
                          <a:schemeClr val="tx1"/>
                        </a:solidFill>
                      </a:endParaRPr>
                    </a:p>
                    <a:p>
                      <a:pPr algn="ctr"/>
                      <a:endParaRPr lang="en-US" sz="4000" dirty="0">
                        <a:solidFill>
                          <a:schemeClr val="tx1"/>
                        </a:solidFill>
                      </a:endParaRPr>
                    </a:p>
                    <a:p>
                      <a:pPr algn="ctr"/>
                      <a:r>
                        <a:rPr lang="en-US" sz="4000" dirty="0">
                          <a:solidFill>
                            <a:schemeClr val="tx1"/>
                          </a:solidFill>
                        </a:rPr>
                        <a:t>=</a:t>
                      </a:r>
                    </a:p>
                    <a:p>
                      <a:pPr algn="ctr"/>
                      <a:endParaRPr lang="en-US" sz="4000" dirty="0">
                        <a:solidFill>
                          <a:schemeClr val="tx1"/>
                        </a:solidFill>
                      </a:endParaRPr>
                    </a:p>
                    <a:p>
                      <a:pPr algn="ctr"/>
                      <a:endParaRPr lang="en-US" sz="4000" dirty="0">
                        <a:solidFill>
                          <a:schemeClr val="tx1"/>
                        </a:solidFill>
                      </a:endParaRPr>
                    </a:p>
                    <a:p>
                      <a:pPr algn="ctr"/>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833827"/>
                  </a:ext>
                </a:extLst>
              </a:tr>
            </a:tbl>
          </a:graphicData>
        </a:graphic>
      </p:graphicFrame>
      <p:grpSp>
        <p:nvGrpSpPr>
          <p:cNvPr id="25" name="Group 24" descr="X plus five green ones">
            <a:extLst>
              <a:ext uri="{FF2B5EF4-FFF2-40B4-BE49-F238E27FC236}">
                <a16:creationId xmlns:a16="http://schemas.microsoft.com/office/drawing/2014/main" id="{A5E8E9EF-0311-585F-4815-08E1C31A6E2D}"/>
              </a:ext>
            </a:extLst>
          </p:cNvPr>
          <p:cNvGrpSpPr/>
          <p:nvPr/>
        </p:nvGrpSpPr>
        <p:grpSpPr>
          <a:xfrm>
            <a:off x="665236" y="1710370"/>
            <a:ext cx="1729210" cy="4127337"/>
            <a:chOff x="665236" y="1710370"/>
            <a:chExt cx="1729210" cy="4127337"/>
          </a:xfrm>
        </p:grpSpPr>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EB626444-7E2A-254F-9982-D18C1755E723}"/>
                    </a:ext>
                  </a:extLst>
                </p:cNvPr>
                <p:cNvSpPr/>
                <p:nvPr/>
              </p:nvSpPr>
              <p:spPr>
                <a:xfrm>
                  <a:off x="665236" y="2702652"/>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4" name="Rectangle 3">
                  <a:extLst>
                    <a:ext uri="{FF2B5EF4-FFF2-40B4-BE49-F238E27FC236}">
                      <a16:creationId xmlns:a16="http://schemas.microsoft.com/office/drawing/2014/main" id="{EB626444-7E2A-254F-9982-D18C1755E723}"/>
                    </a:ext>
                  </a:extLst>
                </p:cNvPr>
                <p:cNvSpPr>
                  <a:spLocks noRot="1" noChangeAspect="1" noMove="1" noResize="1" noEditPoints="1" noAdjustHandles="1" noChangeArrowheads="1" noChangeShapeType="1" noTextEdit="1"/>
                </p:cNvSpPr>
                <p:nvPr/>
              </p:nvSpPr>
              <p:spPr>
                <a:xfrm>
                  <a:off x="665236" y="2702652"/>
                  <a:ext cx="720000" cy="2700000"/>
                </a:xfrm>
                <a:prstGeom prst="rect">
                  <a:avLst/>
                </a:prstGeom>
                <a:blipFill>
                  <a:blip r:embed="rId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74266BE5-5515-FC48-B185-6E72E75E0D3F}"/>
                    </a:ext>
                  </a:extLst>
                </p:cNvPr>
                <p:cNvSpPr/>
                <p:nvPr/>
              </p:nvSpPr>
              <p:spPr>
                <a:xfrm>
                  <a:off x="1674446" y="255659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6" name="Rectangle 5">
                  <a:extLst>
                    <a:ext uri="{FF2B5EF4-FFF2-40B4-BE49-F238E27FC236}">
                      <a16:creationId xmlns:a16="http://schemas.microsoft.com/office/drawing/2014/main" id="{74266BE5-5515-FC48-B185-6E72E75E0D3F}"/>
                    </a:ext>
                  </a:extLst>
                </p:cNvPr>
                <p:cNvSpPr>
                  <a:spLocks noRot="1" noChangeAspect="1" noMove="1" noResize="1" noEditPoints="1" noAdjustHandles="1" noChangeArrowheads="1" noChangeShapeType="1" noTextEdit="1"/>
                </p:cNvSpPr>
                <p:nvPr/>
              </p:nvSpPr>
              <p:spPr>
                <a:xfrm>
                  <a:off x="1674446" y="2556591"/>
                  <a:ext cx="720000" cy="720000"/>
                </a:xfrm>
                <a:prstGeom prst="rect">
                  <a:avLst/>
                </a:prstGeom>
                <a:blipFill>
                  <a:blip r:embed="rId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A38A1904-6BD9-0843-B4CA-1355346F260D}"/>
                    </a:ext>
                  </a:extLst>
                </p:cNvPr>
                <p:cNvSpPr/>
                <p:nvPr/>
              </p:nvSpPr>
              <p:spPr>
                <a:xfrm>
                  <a:off x="1657496" y="340281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8" name="Rectangle 7">
                  <a:extLst>
                    <a:ext uri="{FF2B5EF4-FFF2-40B4-BE49-F238E27FC236}">
                      <a16:creationId xmlns:a16="http://schemas.microsoft.com/office/drawing/2014/main" id="{A38A1904-6BD9-0843-B4CA-1355346F260D}"/>
                    </a:ext>
                  </a:extLst>
                </p:cNvPr>
                <p:cNvSpPr>
                  <a:spLocks noRot="1" noChangeAspect="1" noMove="1" noResize="1" noEditPoints="1" noAdjustHandles="1" noChangeArrowheads="1" noChangeShapeType="1" noTextEdit="1"/>
                </p:cNvSpPr>
                <p:nvPr/>
              </p:nvSpPr>
              <p:spPr>
                <a:xfrm>
                  <a:off x="1657496" y="3402812"/>
                  <a:ext cx="720000" cy="720000"/>
                </a:xfrm>
                <a:prstGeom prst="rect">
                  <a:avLst/>
                </a:prstGeom>
                <a:blipFill>
                  <a:blip r:embed="rId6"/>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AFFE69C5-9090-7A4C-9AA7-1BEF33913663}"/>
                    </a:ext>
                  </a:extLst>
                </p:cNvPr>
                <p:cNvSpPr/>
                <p:nvPr/>
              </p:nvSpPr>
              <p:spPr>
                <a:xfrm>
                  <a:off x="1674446" y="428151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9" name="Rectangle 8">
                  <a:extLst>
                    <a:ext uri="{FF2B5EF4-FFF2-40B4-BE49-F238E27FC236}">
                      <a16:creationId xmlns:a16="http://schemas.microsoft.com/office/drawing/2014/main" id="{AFFE69C5-9090-7A4C-9AA7-1BEF33913663}"/>
                    </a:ext>
                  </a:extLst>
                </p:cNvPr>
                <p:cNvSpPr>
                  <a:spLocks noRot="1" noChangeAspect="1" noMove="1" noResize="1" noEditPoints="1" noAdjustHandles="1" noChangeArrowheads="1" noChangeShapeType="1" noTextEdit="1"/>
                </p:cNvSpPr>
                <p:nvPr/>
              </p:nvSpPr>
              <p:spPr>
                <a:xfrm>
                  <a:off x="1674446" y="4281510"/>
                  <a:ext cx="720000" cy="720000"/>
                </a:xfrm>
                <a:prstGeom prst="rect">
                  <a:avLst/>
                </a:prstGeom>
                <a:blipFill>
                  <a:blip r:embed="rId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658789FA-95FC-3D4D-924A-92273D75A661}"/>
                    </a:ext>
                  </a:extLst>
                </p:cNvPr>
                <p:cNvSpPr/>
                <p:nvPr/>
              </p:nvSpPr>
              <p:spPr>
                <a:xfrm>
                  <a:off x="1674446" y="5117707"/>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0" name="Rectangle 9">
                  <a:extLst>
                    <a:ext uri="{FF2B5EF4-FFF2-40B4-BE49-F238E27FC236}">
                      <a16:creationId xmlns:a16="http://schemas.microsoft.com/office/drawing/2014/main" id="{658789FA-95FC-3D4D-924A-92273D75A661}"/>
                    </a:ext>
                  </a:extLst>
                </p:cNvPr>
                <p:cNvSpPr>
                  <a:spLocks noRot="1" noChangeAspect="1" noMove="1" noResize="1" noEditPoints="1" noAdjustHandles="1" noChangeArrowheads="1" noChangeShapeType="1" noTextEdit="1"/>
                </p:cNvSpPr>
                <p:nvPr/>
              </p:nvSpPr>
              <p:spPr>
                <a:xfrm>
                  <a:off x="1674446" y="5117707"/>
                  <a:ext cx="720000" cy="720000"/>
                </a:xfrm>
                <a:prstGeom prst="rect">
                  <a:avLst/>
                </a:prstGeom>
                <a:blipFill>
                  <a:blip r:embed="rId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76B4A434-59DB-E749-9A4F-63B15D910976}"/>
                    </a:ext>
                  </a:extLst>
                </p:cNvPr>
                <p:cNvSpPr/>
                <p:nvPr/>
              </p:nvSpPr>
              <p:spPr>
                <a:xfrm>
                  <a:off x="1674446" y="171037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1" name="Rectangle 10">
                  <a:extLst>
                    <a:ext uri="{FF2B5EF4-FFF2-40B4-BE49-F238E27FC236}">
                      <a16:creationId xmlns:a16="http://schemas.microsoft.com/office/drawing/2014/main" id="{76B4A434-59DB-E749-9A4F-63B15D910976}"/>
                    </a:ext>
                  </a:extLst>
                </p:cNvPr>
                <p:cNvSpPr>
                  <a:spLocks noRot="1" noChangeAspect="1" noMove="1" noResize="1" noEditPoints="1" noAdjustHandles="1" noChangeArrowheads="1" noChangeShapeType="1" noTextEdit="1"/>
                </p:cNvSpPr>
                <p:nvPr/>
              </p:nvSpPr>
              <p:spPr>
                <a:xfrm>
                  <a:off x="1674446" y="1710370"/>
                  <a:ext cx="720000" cy="720000"/>
                </a:xfrm>
                <a:prstGeom prst="rect">
                  <a:avLst/>
                </a:prstGeom>
                <a:blipFill>
                  <a:blip r:embed="rId9"/>
                  <a:stretch>
                    <a:fillRect/>
                  </a:stretch>
                </a:blipFill>
                <a:ln>
                  <a:solidFill>
                    <a:schemeClr val="tx1"/>
                  </a:solidFill>
                </a:ln>
              </p:spPr>
              <p:txBody>
                <a:bodyPr/>
                <a:lstStyle/>
                <a:p>
                  <a:r>
                    <a:rPr lang="en-GB">
                      <a:noFill/>
                    </a:rPr>
                    <a:t> </a:t>
                  </a:r>
                </a:p>
              </p:txBody>
            </p:sp>
          </mc:Fallback>
        </mc:AlternateContent>
      </p:grpSp>
      <p:grpSp>
        <p:nvGrpSpPr>
          <p:cNvPr id="27" name="Group 26" descr="Five red ones">
            <a:extLst>
              <a:ext uri="{FF2B5EF4-FFF2-40B4-BE49-F238E27FC236}">
                <a16:creationId xmlns:a16="http://schemas.microsoft.com/office/drawing/2014/main" id="{622EF6F6-0FE0-893F-F4C7-60B253FF20CF}"/>
              </a:ext>
            </a:extLst>
          </p:cNvPr>
          <p:cNvGrpSpPr/>
          <p:nvPr/>
        </p:nvGrpSpPr>
        <p:grpSpPr>
          <a:xfrm>
            <a:off x="2648290" y="1750901"/>
            <a:ext cx="738619" cy="4026770"/>
            <a:chOff x="2648290" y="1750901"/>
            <a:chExt cx="738619" cy="4026770"/>
          </a:xfrm>
        </p:grpSpPr>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5A8E26B4-1CAA-0047-81CE-6843B09ABAD6}"/>
                    </a:ext>
                  </a:extLst>
                </p:cNvPr>
                <p:cNvSpPr/>
                <p:nvPr/>
              </p:nvSpPr>
              <p:spPr>
                <a:xfrm>
                  <a:off x="2666909" y="175090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3" name="Rectangle 12">
                  <a:extLst>
                    <a:ext uri="{FF2B5EF4-FFF2-40B4-BE49-F238E27FC236}">
                      <a16:creationId xmlns:a16="http://schemas.microsoft.com/office/drawing/2014/main" id="{5A8E26B4-1CAA-0047-81CE-6843B09ABAD6}"/>
                    </a:ext>
                  </a:extLst>
                </p:cNvPr>
                <p:cNvSpPr>
                  <a:spLocks noRot="1" noChangeAspect="1" noMove="1" noResize="1" noEditPoints="1" noAdjustHandles="1" noChangeArrowheads="1" noChangeShapeType="1" noTextEdit="1"/>
                </p:cNvSpPr>
                <p:nvPr/>
              </p:nvSpPr>
              <p:spPr>
                <a:xfrm>
                  <a:off x="2666909" y="1750901"/>
                  <a:ext cx="720000" cy="720000"/>
                </a:xfrm>
                <a:prstGeom prst="rect">
                  <a:avLst/>
                </a:prstGeom>
                <a:blipFill>
                  <a:blip r:embed="rId12"/>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E8551FA3-6835-9E44-B79F-E6FE905E826B}"/>
                    </a:ext>
                  </a:extLst>
                </p:cNvPr>
                <p:cNvSpPr/>
                <p:nvPr/>
              </p:nvSpPr>
              <p:spPr>
                <a:xfrm>
                  <a:off x="2648290" y="255659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4" name="Rectangle 13">
                  <a:extLst>
                    <a:ext uri="{FF2B5EF4-FFF2-40B4-BE49-F238E27FC236}">
                      <a16:creationId xmlns:a16="http://schemas.microsoft.com/office/drawing/2014/main" id="{E8551FA3-6835-9E44-B79F-E6FE905E826B}"/>
                    </a:ext>
                  </a:extLst>
                </p:cNvPr>
                <p:cNvSpPr>
                  <a:spLocks noRot="1" noChangeAspect="1" noMove="1" noResize="1" noEditPoints="1" noAdjustHandles="1" noChangeArrowheads="1" noChangeShapeType="1" noTextEdit="1"/>
                </p:cNvSpPr>
                <p:nvPr/>
              </p:nvSpPr>
              <p:spPr>
                <a:xfrm>
                  <a:off x="2648290" y="2556591"/>
                  <a:ext cx="720000" cy="720000"/>
                </a:xfrm>
                <a:prstGeom prst="rect">
                  <a:avLst/>
                </a:prstGeom>
                <a:blipFill>
                  <a:blip r:embed="rId13"/>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8F883FA5-05DE-FF41-A95C-5A85CB033541}"/>
                    </a:ext>
                  </a:extLst>
                </p:cNvPr>
                <p:cNvSpPr/>
                <p:nvPr/>
              </p:nvSpPr>
              <p:spPr>
                <a:xfrm>
                  <a:off x="2666909" y="3426289"/>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5" name="Rectangle 14">
                  <a:extLst>
                    <a:ext uri="{FF2B5EF4-FFF2-40B4-BE49-F238E27FC236}">
                      <a16:creationId xmlns:a16="http://schemas.microsoft.com/office/drawing/2014/main" id="{8F883FA5-05DE-FF41-A95C-5A85CB033541}"/>
                    </a:ext>
                  </a:extLst>
                </p:cNvPr>
                <p:cNvSpPr>
                  <a:spLocks noRot="1" noChangeAspect="1" noMove="1" noResize="1" noEditPoints="1" noAdjustHandles="1" noChangeArrowheads="1" noChangeShapeType="1" noTextEdit="1"/>
                </p:cNvSpPr>
                <p:nvPr/>
              </p:nvSpPr>
              <p:spPr>
                <a:xfrm>
                  <a:off x="2666909" y="3426289"/>
                  <a:ext cx="720000" cy="720000"/>
                </a:xfrm>
                <a:prstGeom prst="rect">
                  <a:avLst/>
                </a:prstGeom>
                <a:blipFill>
                  <a:blip r:embed="rId1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36370B0D-C90D-2847-B006-75DE31A81C6D}"/>
                    </a:ext>
                  </a:extLst>
                </p:cNvPr>
                <p:cNvSpPr/>
                <p:nvPr/>
              </p:nvSpPr>
              <p:spPr>
                <a:xfrm>
                  <a:off x="2648290" y="4231979"/>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6" name="Rectangle 15">
                  <a:extLst>
                    <a:ext uri="{FF2B5EF4-FFF2-40B4-BE49-F238E27FC236}">
                      <a16:creationId xmlns:a16="http://schemas.microsoft.com/office/drawing/2014/main" id="{36370B0D-C90D-2847-B006-75DE31A81C6D}"/>
                    </a:ext>
                  </a:extLst>
                </p:cNvPr>
                <p:cNvSpPr>
                  <a:spLocks noRot="1" noChangeAspect="1" noMove="1" noResize="1" noEditPoints="1" noAdjustHandles="1" noChangeArrowheads="1" noChangeShapeType="1" noTextEdit="1"/>
                </p:cNvSpPr>
                <p:nvPr/>
              </p:nvSpPr>
              <p:spPr>
                <a:xfrm>
                  <a:off x="2648290" y="4231979"/>
                  <a:ext cx="720000" cy="720000"/>
                </a:xfrm>
                <a:prstGeom prst="rect">
                  <a:avLst/>
                </a:prstGeom>
                <a:blipFill>
                  <a:blip r:embed="rId1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ED311C0F-DD8E-2E45-9AB9-172223E92B2D}"/>
                    </a:ext>
                  </a:extLst>
                </p:cNvPr>
                <p:cNvSpPr/>
                <p:nvPr/>
              </p:nvSpPr>
              <p:spPr>
                <a:xfrm>
                  <a:off x="2648290" y="505767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7" name="Rectangle 16">
                  <a:extLst>
                    <a:ext uri="{FF2B5EF4-FFF2-40B4-BE49-F238E27FC236}">
                      <a16:creationId xmlns:a16="http://schemas.microsoft.com/office/drawing/2014/main" id="{ED311C0F-DD8E-2E45-9AB9-172223E92B2D}"/>
                    </a:ext>
                  </a:extLst>
                </p:cNvPr>
                <p:cNvSpPr>
                  <a:spLocks noRot="1" noChangeAspect="1" noMove="1" noResize="1" noEditPoints="1" noAdjustHandles="1" noChangeArrowheads="1" noChangeShapeType="1" noTextEdit="1"/>
                </p:cNvSpPr>
                <p:nvPr/>
              </p:nvSpPr>
              <p:spPr>
                <a:xfrm>
                  <a:off x="2648290" y="5057671"/>
                  <a:ext cx="720000" cy="720000"/>
                </a:xfrm>
                <a:prstGeom prst="rect">
                  <a:avLst/>
                </a:prstGeom>
                <a:blipFill>
                  <a:blip r:embed="rId16"/>
                  <a:stretch>
                    <a:fillRect/>
                  </a:stretch>
                </a:blipFill>
                <a:ln>
                  <a:solidFill>
                    <a:schemeClr val="tx1"/>
                  </a:solidFill>
                </a:ln>
              </p:spPr>
              <p:txBody>
                <a:bodyPr/>
                <a:lstStyle/>
                <a:p>
                  <a:r>
                    <a:rPr lang="en-GB">
                      <a:noFill/>
                    </a:rPr>
                    <a:t> </a:t>
                  </a:r>
                </a:p>
              </p:txBody>
            </p:sp>
          </mc:Fallback>
        </mc:AlternateContent>
      </p:grpSp>
      <p:grpSp>
        <p:nvGrpSpPr>
          <p:cNvPr id="26" name="Group 25" descr="Two red ones">
            <a:extLst>
              <a:ext uri="{FF2B5EF4-FFF2-40B4-BE49-F238E27FC236}">
                <a16:creationId xmlns:a16="http://schemas.microsoft.com/office/drawing/2014/main" id="{D8B91073-DE6E-FD6F-2242-001C856D8E36}"/>
              </a:ext>
            </a:extLst>
          </p:cNvPr>
          <p:cNvGrpSpPr/>
          <p:nvPr/>
        </p:nvGrpSpPr>
        <p:grpSpPr>
          <a:xfrm>
            <a:off x="5796136" y="2351780"/>
            <a:ext cx="721036" cy="1544620"/>
            <a:chOff x="5796136" y="2351780"/>
            <a:chExt cx="721036" cy="1544620"/>
          </a:xfrm>
        </p:grpSpPr>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566E6A1-0248-7F49-BEC5-69E03F9C1891}"/>
                    </a:ext>
                  </a:extLst>
                </p:cNvPr>
                <p:cNvSpPr/>
                <p:nvPr/>
              </p:nvSpPr>
              <p:spPr>
                <a:xfrm>
                  <a:off x="5796136" y="2351780"/>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5" name="Rectangle 4">
                  <a:extLst>
                    <a:ext uri="{FF2B5EF4-FFF2-40B4-BE49-F238E27FC236}">
                      <a16:creationId xmlns:a16="http://schemas.microsoft.com/office/drawing/2014/main" id="{1566E6A1-0248-7F49-BEC5-69E03F9C1891}"/>
                    </a:ext>
                  </a:extLst>
                </p:cNvPr>
                <p:cNvSpPr>
                  <a:spLocks noRot="1" noChangeAspect="1" noMove="1" noResize="1" noEditPoints="1" noAdjustHandles="1" noChangeArrowheads="1" noChangeShapeType="1" noTextEdit="1"/>
                </p:cNvSpPr>
                <p:nvPr/>
              </p:nvSpPr>
              <p:spPr>
                <a:xfrm>
                  <a:off x="5796136" y="2351780"/>
                  <a:ext cx="720000" cy="720000"/>
                </a:xfrm>
                <a:prstGeom prst="rect">
                  <a:avLst/>
                </a:prstGeom>
                <a:blipFill>
                  <a:blip r:embed="rId1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FD75F6A7-5421-0F45-B835-C5B5B812480A}"/>
                    </a:ext>
                  </a:extLst>
                </p:cNvPr>
                <p:cNvSpPr/>
                <p:nvPr/>
              </p:nvSpPr>
              <p:spPr>
                <a:xfrm>
                  <a:off x="5797172" y="3176400"/>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2" name="Rectangle 11">
                  <a:extLst>
                    <a:ext uri="{FF2B5EF4-FFF2-40B4-BE49-F238E27FC236}">
                      <a16:creationId xmlns:a16="http://schemas.microsoft.com/office/drawing/2014/main" id="{FD75F6A7-5421-0F45-B835-C5B5B812480A}"/>
                    </a:ext>
                  </a:extLst>
                </p:cNvPr>
                <p:cNvSpPr>
                  <a:spLocks noRot="1" noChangeAspect="1" noMove="1" noResize="1" noEditPoints="1" noAdjustHandles="1" noChangeArrowheads="1" noChangeShapeType="1" noTextEdit="1"/>
                </p:cNvSpPr>
                <p:nvPr/>
              </p:nvSpPr>
              <p:spPr>
                <a:xfrm>
                  <a:off x="5797172" y="3176400"/>
                  <a:ext cx="720000" cy="720000"/>
                </a:xfrm>
                <a:prstGeom prst="rect">
                  <a:avLst/>
                </a:prstGeom>
                <a:blipFill>
                  <a:blip r:embed="rId11"/>
                  <a:stretch>
                    <a:fillRect/>
                  </a:stretch>
                </a:blipFill>
                <a:ln>
                  <a:solidFill>
                    <a:schemeClr val="tx1"/>
                  </a:solidFill>
                </a:ln>
              </p:spPr>
              <p:txBody>
                <a:bodyPr/>
                <a:lstStyle/>
                <a:p>
                  <a:r>
                    <a:rPr lang="en-GB">
                      <a:noFill/>
                    </a:rPr>
                    <a:t> </a:t>
                  </a:r>
                </a:p>
              </p:txBody>
            </p:sp>
          </mc:Fallback>
        </mc:AlternateContent>
      </p:grpSp>
      <p:grpSp>
        <p:nvGrpSpPr>
          <p:cNvPr id="28" name="Group 27" descr="five red ones">
            <a:extLst>
              <a:ext uri="{FF2B5EF4-FFF2-40B4-BE49-F238E27FC236}">
                <a16:creationId xmlns:a16="http://schemas.microsoft.com/office/drawing/2014/main" id="{48EF2AD2-5997-692F-DC46-3D27D5B75C44}"/>
              </a:ext>
            </a:extLst>
          </p:cNvPr>
          <p:cNvGrpSpPr/>
          <p:nvPr/>
        </p:nvGrpSpPr>
        <p:grpSpPr>
          <a:xfrm>
            <a:off x="6769347" y="1750901"/>
            <a:ext cx="738619" cy="4026770"/>
            <a:chOff x="6769347" y="1750901"/>
            <a:chExt cx="738619" cy="4026770"/>
          </a:xfrm>
        </p:grpSpPr>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6900A30F-2B9C-A54E-B60B-75D2CB1F351E}"/>
                    </a:ext>
                  </a:extLst>
                </p:cNvPr>
                <p:cNvSpPr/>
                <p:nvPr/>
              </p:nvSpPr>
              <p:spPr>
                <a:xfrm>
                  <a:off x="6787966" y="175090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8" name="Rectangle 17">
                  <a:extLst>
                    <a:ext uri="{FF2B5EF4-FFF2-40B4-BE49-F238E27FC236}">
                      <a16:creationId xmlns:a16="http://schemas.microsoft.com/office/drawing/2014/main" id="{6900A30F-2B9C-A54E-B60B-75D2CB1F351E}"/>
                    </a:ext>
                  </a:extLst>
                </p:cNvPr>
                <p:cNvSpPr>
                  <a:spLocks noRot="1" noChangeAspect="1" noMove="1" noResize="1" noEditPoints="1" noAdjustHandles="1" noChangeArrowheads="1" noChangeShapeType="1" noTextEdit="1"/>
                </p:cNvSpPr>
                <p:nvPr/>
              </p:nvSpPr>
              <p:spPr>
                <a:xfrm>
                  <a:off x="6787966" y="1750901"/>
                  <a:ext cx="720000" cy="720000"/>
                </a:xfrm>
                <a:prstGeom prst="rect">
                  <a:avLst/>
                </a:prstGeom>
                <a:blipFill>
                  <a:blip r:embed="rId1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233F6376-5D51-5240-8009-DC902646766B}"/>
                    </a:ext>
                  </a:extLst>
                </p:cNvPr>
                <p:cNvSpPr/>
                <p:nvPr/>
              </p:nvSpPr>
              <p:spPr>
                <a:xfrm>
                  <a:off x="6769347" y="255659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9" name="Rectangle 18">
                  <a:extLst>
                    <a:ext uri="{FF2B5EF4-FFF2-40B4-BE49-F238E27FC236}">
                      <a16:creationId xmlns:a16="http://schemas.microsoft.com/office/drawing/2014/main" id="{233F6376-5D51-5240-8009-DC902646766B}"/>
                    </a:ext>
                  </a:extLst>
                </p:cNvPr>
                <p:cNvSpPr>
                  <a:spLocks noRot="1" noChangeAspect="1" noMove="1" noResize="1" noEditPoints="1" noAdjustHandles="1" noChangeArrowheads="1" noChangeShapeType="1" noTextEdit="1"/>
                </p:cNvSpPr>
                <p:nvPr/>
              </p:nvSpPr>
              <p:spPr>
                <a:xfrm>
                  <a:off x="6769347" y="2556591"/>
                  <a:ext cx="720000" cy="720000"/>
                </a:xfrm>
                <a:prstGeom prst="rect">
                  <a:avLst/>
                </a:prstGeom>
                <a:blipFill>
                  <a:blip r:embed="rId1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ED1FAAD6-D40D-3243-8D41-B54DBAE93C4C}"/>
                    </a:ext>
                  </a:extLst>
                </p:cNvPr>
                <p:cNvSpPr/>
                <p:nvPr/>
              </p:nvSpPr>
              <p:spPr>
                <a:xfrm>
                  <a:off x="6787966" y="3426289"/>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0" name="Rectangle 19">
                  <a:extLst>
                    <a:ext uri="{FF2B5EF4-FFF2-40B4-BE49-F238E27FC236}">
                      <a16:creationId xmlns:a16="http://schemas.microsoft.com/office/drawing/2014/main" id="{ED1FAAD6-D40D-3243-8D41-B54DBAE93C4C}"/>
                    </a:ext>
                  </a:extLst>
                </p:cNvPr>
                <p:cNvSpPr>
                  <a:spLocks noRot="1" noChangeAspect="1" noMove="1" noResize="1" noEditPoints="1" noAdjustHandles="1" noChangeArrowheads="1" noChangeShapeType="1" noTextEdit="1"/>
                </p:cNvSpPr>
                <p:nvPr/>
              </p:nvSpPr>
              <p:spPr>
                <a:xfrm>
                  <a:off x="6787966" y="3426289"/>
                  <a:ext cx="720000" cy="720000"/>
                </a:xfrm>
                <a:prstGeom prst="rect">
                  <a:avLst/>
                </a:prstGeom>
                <a:blipFill>
                  <a:blip r:embed="rId19"/>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56A47139-7BDA-F846-B695-037E1D98BD03}"/>
                    </a:ext>
                  </a:extLst>
                </p:cNvPr>
                <p:cNvSpPr/>
                <p:nvPr/>
              </p:nvSpPr>
              <p:spPr>
                <a:xfrm>
                  <a:off x="6769347" y="4231979"/>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1" name="Rectangle 20">
                  <a:extLst>
                    <a:ext uri="{FF2B5EF4-FFF2-40B4-BE49-F238E27FC236}">
                      <a16:creationId xmlns:a16="http://schemas.microsoft.com/office/drawing/2014/main" id="{56A47139-7BDA-F846-B695-037E1D98BD03}"/>
                    </a:ext>
                  </a:extLst>
                </p:cNvPr>
                <p:cNvSpPr>
                  <a:spLocks noRot="1" noChangeAspect="1" noMove="1" noResize="1" noEditPoints="1" noAdjustHandles="1" noChangeArrowheads="1" noChangeShapeType="1" noTextEdit="1"/>
                </p:cNvSpPr>
                <p:nvPr/>
              </p:nvSpPr>
              <p:spPr>
                <a:xfrm>
                  <a:off x="6769347" y="4231979"/>
                  <a:ext cx="720000" cy="720000"/>
                </a:xfrm>
                <a:prstGeom prst="rect">
                  <a:avLst/>
                </a:prstGeom>
                <a:blipFill>
                  <a:blip r:embed="rId2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C453A696-B83B-F148-8CC8-A2D1BA1EC6D5}"/>
                    </a:ext>
                  </a:extLst>
                </p:cNvPr>
                <p:cNvSpPr/>
                <p:nvPr/>
              </p:nvSpPr>
              <p:spPr>
                <a:xfrm>
                  <a:off x="6769347" y="5057671"/>
                  <a:ext cx="720000" cy="720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2" name="Rectangle 21">
                  <a:extLst>
                    <a:ext uri="{FF2B5EF4-FFF2-40B4-BE49-F238E27FC236}">
                      <a16:creationId xmlns:a16="http://schemas.microsoft.com/office/drawing/2014/main" id="{C453A696-B83B-F148-8CC8-A2D1BA1EC6D5}"/>
                    </a:ext>
                  </a:extLst>
                </p:cNvPr>
                <p:cNvSpPr>
                  <a:spLocks noRot="1" noChangeAspect="1" noMove="1" noResize="1" noEditPoints="1" noAdjustHandles="1" noChangeArrowheads="1" noChangeShapeType="1" noTextEdit="1"/>
                </p:cNvSpPr>
                <p:nvPr/>
              </p:nvSpPr>
              <p:spPr>
                <a:xfrm>
                  <a:off x="6769347" y="5057671"/>
                  <a:ext cx="720000" cy="720000"/>
                </a:xfrm>
                <a:prstGeom prst="rect">
                  <a:avLst/>
                </a:prstGeom>
                <a:blipFill>
                  <a:blip r:embed="rId21"/>
                  <a:stretch>
                    <a:fillRect/>
                  </a:stretch>
                </a:blipFill>
                <a:ln>
                  <a:solidFill>
                    <a:schemeClr val="tx1"/>
                  </a:solidFill>
                </a:ln>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23" name="Content Placeholder 2">
                <a:extLst>
                  <a:ext uri="{FF2B5EF4-FFF2-40B4-BE49-F238E27FC236}">
                    <a16:creationId xmlns:a16="http://schemas.microsoft.com/office/drawing/2014/main" id="{CC210763-C1F2-524C-99BA-A9FD6D2B6E36}"/>
                  </a:ext>
                </a:extLst>
              </p:cNvPr>
              <p:cNvSpPr txBox="1">
                <a:spLocks/>
              </p:cNvSpPr>
              <p:nvPr/>
            </p:nvSpPr>
            <p:spPr>
              <a:xfrm>
                <a:off x="405299" y="6129256"/>
                <a:ext cx="8229600" cy="6092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en-AU" i="1" smtClean="0">
                          <a:latin typeface="Cambria Math" panose="02040503050406030204" pitchFamily="18" charset="0"/>
                        </a:rPr>
                        <m:t>𝑥</m:t>
                      </m:r>
                      <m:r>
                        <a:rPr lang="en-AU" i="1">
                          <a:latin typeface="Cambria Math" panose="02040503050406030204" pitchFamily="18" charset="0"/>
                        </a:rPr>
                        <m:t> =</m:t>
                      </m:r>
                      <m:r>
                        <a:rPr lang="en-AU" i="1" smtClean="0">
                          <a:latin typeface="Cambria Math" panose="02040503050406030204" pitchFamily="18" charset="0"/>
                        </a:rPr>
                        <m:t>−</m:t>
                      </m:r>
                      <m:r>
                        <a:rPr lang="en-AU" b="0" i="1" smtClean="0">
                          <a:latin typeface="Cambria Math" panose="02040503050406030204" pitchFamily="18" charset="0"/>
                        </a:rPr>
                        <m:t>7</m:t>
                      </m:r>
                    </m:oMath>
                  </m:oMathPara>
                </a14:m>
                <a:endParaRPr lang="en-AU" dirty="0"/>
              </a:p>
              <a:p>
                <a:pPr marL="0" indent="0">
                  <a:buFont typeface="Arial" panose="020B0604020202020204" pitchFamily="34" charset="0"/>
                  <a:buNone/>
                </a:pPr>
                <a:endParaRPr lang="en-AU" dirty="0"/>
              </a:p>
              <a:p>
                <a:pPr marL="0" indent="0">
                  <a:buFont typeface="Arial" panose="020B0604020202020204" pitchFamily="34" charset="0"/>
                  <a:buNone/>
                </a:pPr>
                <a:endParaRPr lang="en-AU" dirty="0"/>
              </a:p>
              <a:p>
                <a:endParaRPr lang="en-US" dirty="0"/>
              </a:p>
            </p:txBody>
          </p:sp>
        </mc:Choice>
        <mc:Fallback xmlns="">
          <p:sp>
            <p:nvSpPr>
              <p:cNvPr id="23" name="Content Placeholder 2">
                <a:extLst>
                  <a:ext uri="{FF2B5EF4-FFF2-40B4-BE49-F238E27FC236}">
                    <a16:creationId xmlns:a16="http://schemas.microsoft.com/office/drawing/2014/main" id="{CC210763-C1F2-524C-99BA-A9FD6D2B6E36}"/>
                  </a:ext>
                </a:extLst>
              </p:cNvPr>
              <p:cNvSpPr txBox="1">
                <a:spLocks noRot="1" noChangeAspect="1" noMove="1" noResize="1" noEditPoints="1" noAdjustHandles="1" noChangeArrowheads="1" noChangeShapeType="1" noTextEdit="1"/>
              </p:cNvSpPr>
              <p:nvPr/>
            </p:nvSpPr>
            <p:spPr>
              <a:xfrm>
                <a:off x="405299" y="6129256"/>
                <a:ext cx="8229600" cy="609232"/>
              </a:xfrm>
              <a:prstGeom prst="rect">
                <a:avLst/>
              </a:prstGeom>
              <a:blipFill>
                <a:blip r:embed="rId22"/>
                <a:stretch>
                  <a:fillRect b="-18367"/>
                </a:stretch>
              </a:blipFill>
            </p:spPr>
            <p:txBody>
              <a:bodyPr/>
              <a:lstStyle/>
              <a:p>
                <a:r>
                  <a:rPr lang="en-US">
                    <a:noFill/>
                  </a:rPr>
                  <a:t> </a:t>
                </a:r>
              </a:p>
            </p:txBody>
          </p:sp>
        </mc:Fallback>
      </mc:AlternateContent>
      <p:sp>
        <p:nvSpPr>
          <p:cNvPr id="24" name="Text Box 2">
            <a:extLst>
              <a:ext uri="{FF2B5EF4-FFF2-40B4-BE49-F238E27FC236}">
                <a16:creationId xmlns:a16="http://schemas.microsoft.com/office/drawing/2014/main" id="{8256CB6A-5BC7-8865-4348-A3E0BD65FBE7}"/>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9" name="Picture 28">
            <a:hlinkClick r:id="rId23"/>
            <a:extLst>
              <a:ext uri="{FF2B5EF4-FFF2-40B4-BE49-F238E27FC236}">
                <a16:creationId xmlns:a16="http://schemas.microsoft.com/office/drawing/2014/main" id="{739F7031-8A7B-180B-F058-7D6DD22BE25A}"/>
              </a:ext>
              <a:ext uri="{C183D7F6-B498-43B3-948B-1728B52AA6E4}">
                <adec:decorative xmlns:adec="http://schemas.microsoft.com/office/drawing/2017/decorative" val="1"/>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33099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FD0D-9B62-4344-87B1-C08CB0710959}"/>
              </a:ext>
            </a:extLst>
          </p:cNvPr>
          <p:cNvSpPr>
            <a:spLocks noGrp="1"/>
          </p:cNvSpPr>
          <p:nvPr>
            <p:ph type="title"/>
          </p:nvPr>
        </p:nvSpPr>
        <p:spPr>
          <a:xfrm>
            <a:off x="734888" y="448124"/>
            <a:ext cx="8229600" cy="1143000"/>
          </a:xfrm>
        </p:spPr>
        <p:txBody>
          <a:bodyPr>
            <a:noAutofit/>
          </a:bodyPr>
          <a:lstStyle/>
          <a:p>
            <a:r>
              <a:rPr lang="en-US" sz="3200" b="1" dirty="0">
                <a:solidFill>
                  <a:schemeClr val="tx2"/>
                </a:solidFill>
              </a:rPr>
              <a:t>Solving a new equation with algebra tiles</a:t>
            </a:r>
          </a:p>
        </p:txBody>
      </p:sp>
      <p:graphicFrame>
        <p:nvGraphicFramePr>
          <p:cNvPr id="4" name="Table 7" descr="Diagram of algebra mat showing 3 green rectangles marked x, an equals sign is in the middle. The right hand side shows 15 green squares marked 1. ">
            <a:extLst>
              <a:ext uri="{FF2B5EF4-FFF2-40B4-BE49-F238E27FC236}">
                <a16:creationId xmlns:a16="http://schemas.microsoft.com/office/drawing/2014/main" id="{D7D41689-0752-2D44-8805-A951A039AF71}"/>
              </a:ext>
            </a:extLst>
          </p:cNvPr>
          <p:cNvGraphicFramePr>
            <a:graphicFrameLocks noGrp="1"/>
          </p:cNvGraphicFramePr>
          <p:nvPr>
            <p:extLst>
              <p:ext uri="{D42A27DB-BD31-4B8C-83A1-F6EECF244321}">
                <p14:modId xmlns:p14="http://schemas.microsoft.com/office/powerpoint/2010/main" val="2947698808"/>
              </p:ext>
            </p:extLst>
          </p:nvPr>
        </p:nvGraphicFramePr>
        <p:xfrm>
          <a:off x="360259" y="1772816"/>
          <a:ext cx="8604229" cy="4253096"/>
        </p:xfrm>
        <a:graphic>
          <a:graphicData uri="http://schemas.openxmlformats.org/drawingml/2006/table">
            <a:tbl>
              <a:tblPr firstRow="1" bandRow="1">
                <a:tableStyleId>{5C22544A-7EE6-4342-B048-85BDC9FD1C3A}</a:tableStyleId>
              </a:tblPr>
              <a:tblGrid>
                <a:gridCol w="3419478">
                  <a:extLst>
                    <a:ext uri="{9D8B030D-6E8A-4147-A177-3AD203B41FA5}">
                      <a16:colId xmlns:a16="http://schemas.microsoft.com/office/drawing/2014/main" val="1098949831"/>
                    </a:ext>
                  </a:extLst>
                </a:gridCol>
                <a:gridCol w="576239">
                  <a:extLst>
                    <a:ext uri="{9D8B030D-6E8A-4147-A177-3AD203B41FA5}">
                      <a16:colId xmlns:a16="http://schemas.microsoft.com/office/drawing/2014/main" val="4266940996"/>
                    </a:ext>
                  </a:extLst>
                </a:gridCol>
                <a:gridCol w="4608512">
                  <a:extLst>
                    <a:ext uri="{9D8B030D-6E8A-4147-A177-3AD203B41FA5}">
                      <a16:colId xmlns:a16="http://schemas.microsoft.com/office/drawing/2014/main" val="286901235"/>
                    </a:ext>
                  </a:extLst>
                </a:gridCol>
              </a:tblGrid>
              <a:tr h="4253096">
                <a:tc>
                  <a:txBody>
                    <a:bodyPr/>
                    <a:lstStyle/>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4000" dirty="0">
                        <a:solidFill>
                          <a:schemeClr val="tx1"/>
                        </a:solidFill>
                      </a:endParaRPr>
                    </a:p>
                    <a:p>
                      <a:pPr algn="ctr"/>
                      <a:endParaRPr lang="en-US" sz="4000" dirty="0">
                        <a:solidFill>
                          <a:schemeClr val="tx1"/>
                        </a:solidFill>
                      </a:endParaRPr>
                    </a:p>
                    <a:p>
                      <a:pPr algn="ctr"/>
                      <a:r>
                        <a:rPr lang="en-US" sz="4000" dirty="0">
                          <a:solidFill>
                            <a:schemeClr val="tx1"/>
                          </a:solidFill>
                        </a:rPr>
                        <a:t>=</a:t>
                      </a:r>
                    </a:p>
                    <a:p>
                      <a:pPr algn="ctr"/>
                      <a:endParaRPr lang="en-US" sz="4000" dirty="0">
                        <a:solidFill>
                          <a:schemeClr val="tx1"/>
                        </a:solidFill>
                      </a:endParaRPr>
                    </a:p>
                    <a:p>
                      <a:pPr algn="ctr"/>
                      <a:endParaRPr lang="en-US" sz="4000" dirty="0">
                        <a:solidFill>
                          <a:schemeClr val="tx1"/>
                        </a:solidFill>
                      </a:endParaRPr>
                    </a:p>
                    <a:p>
                      <a:pPr algn="ctr"/>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833827"/>
                  </a:ext>
                </a:extLst>
              </a:tr>
            </a:tbl>
          </a:graphicData>
        </a:graphic>
      </p:graphicFrame>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9B28728-9D4D-F14F-BF3C-DE8DD08866A3}"/>
                  </a:ext>
                </a:extLst>
              </p:cNvPr>
              <p:cNvSpPr>
                <a:spLocks noGrp="1"/>
              </p:cNvSpPr>
              <p:nvPr>
                <p:ph idx="1"/>
              </p:nvPr>
            </p:nvSpPr>
            <p:spPr>
              <a:xfrm>
                <a:off x="457200" y="1166018"/>
                <a:ext cx="8229600" cy="4525963"/>
              </a:xfrm>
            </p:spPr>
            <p:txBody>
              <a:bodyPr/>
              <a:lstStyle/>
              <a:p>
                <a:pPr marL="0" indent="0">
                  <a:buNone/>
                </a:pPr>
                <a14:m>
                  <m:oMathPara xmlns:m="http://schemas.openxmlformats.org/officeDocument/2006/math">
                    <m:oMathParaPr>
                      <m:jc m:val="centerGroup"/>
                    </m:oMathParaPr>
                    <m:oMath xmlns:m="http://schemas.openxmlformats.org/officeDocument/2006/math">
                      <m:r>
                        <a:rPr lang="en-AU" i="1" smtClean="0">
                          <a:latin typeface="Cambria Math" panose="02040503050406030204" pitchFamily="18" charset="0"/>
                        </a:rPr>
                        <m:t>3</m:t>
                      </m:r>
                      <m:r>
                        <a:rPr lang="en-AU" b="0" i="1" smtClean="0">
                          <a:latin typeface="Cambria Math" panose="02040503050406030204" pitchFamily="18" charset="0"/>
                        </a:rPr>
                        <m:t>𝑥</m:t>
                      </m:r>
                      <m:r>
                        <a:rPr lang="en-AU" i="1">
                          <a:latin typeface="Cambria Math" panose="02040503050406030204" pitchFamily="18" charset="0"/>
                        </a:rPr>
                        <m:t>=</m:t>
                      </m:r>
                      <m:r>
                        <a:rPr lang="en-AU" b="0" i="1" smtClean="0">
                          <a:latin typeface="Cambria Math" panose="02040503050406030204" pitchFamily="18" charset="0"/>
                        </a:rPr>
                        <m:t>15</m:t>
                      </m:r>
                    </m:oMath>
                  </m:oMathPara>
                </a14:m>
                <a:endParaRPr lang="en-AU"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99B28728-9D4D-F14F-BF3C-DE8DD08866A3}"/>
                  </a:ext>
                </a:extLst>
              </p:cNvPr>
              <p:cNvSpPr>
                <a:spLocks noGrp="1" noRot="1" noChangeAspect="1" noMove="1" noResize="1" noEditPoints="1" noAdjustHandles="1" noChangeArrowheads="1" noChangeShapeType="1" noTextEdit="1"/>
              </p:cNvSpPr>
              <p:nvPr>
                <p:ph idx="1"/>
              </p:nvPr>
            </p:nvSpPr>
            <p:spPr>
              <a:xfrm>
                <a:off x="457200" y="1166018"/>
                <a:ext cx="8229600" cy="4525963"/>
              </a:xfrm>
              <a:blipFill>
                <a:blip r:embed="rId3"/>
                <a:stretch>
                  <a:fillRect/>
                </a:stretch>
              </a:blipFill>
            </p:spPr>
            <p:txBody>
              <a:bodyPr/>
              <a:lstStyle/>
              <a:p>
                <a:r>
                  <a:rPr lang="en-US">
                    <a:noFill/>
                  </a:rPr>
                  <a:t> </a:t>
                </a:r>
              </a:p>
            </p:txBody>
          </p:sp>
        </mc:Fallback>
      </mc:AlternateContent>
      <p:grpSp>
        <p:nvGrpSpPr>
          <p:cNvPr id="37" name="Group 36" descr="3 green long rectangles">
            <a:extLst>
              <a:ext uri="{FF2B5EF4-FFF2-40B4-BE49-F238E27FC236}">
                <a16:creationId xmlns:a16="http://schemas.microsoft.com/office/drawing/2014/main" id="{B7A5C7A0-E9DE-9D4E-676D-6A5FECF62852}"/>
              </a:ext>
            </a:extLst>
          </p:cNvPr>
          <p:cNvGrpSpPr/>
          <p:nvPr/>
        </p:nvGrpSpPr>
        <p:grpSpPr>
          <a:xfrm>
            <a:off x="827279" y="2029004"/>
            <a:ext cx="2700305" cy="2674888"/>
            <a:chOff x="827279" y="2029004"/>
            <a:chExt cx="2700305" cy="2674888"/>
          </a:xfrm>
        </p:grpSpPr>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8D01A62-3D2C-FE41-AD90-D185B9E25AEF}"/>
                    </a:ext>
                  </a:extLst>
                </p:cNvPr>
                <p:cNvSpPr/>
                <p:nvPr/>
              </p:nvSpPr>
              <p:spPr>
                <a:xfrm rot="5400000">
                  <a:off x="1817584" y="1039004"/>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5" name="Rectangle 4">
                  <a:extLst>
                    <a:ext uri="{FF2B5EF4-FFF2-40B4-BE49-F238E27FC236}">
                      <a16:creationId xmlns:a16="http://schemas.microsoft.com/office/drawing/2014/main" id="{18D01A62-3D2C-FE41-AD90-D185B9E25AEF}"/>
                    </a:ext>
                  </a:extLst>
                </p:cNvPr>
                <p:cNvSpPr>
                  <a:spLocks noRot="1" noChangeAspect="1" noMove="1" noResize="1" noEditPoints="1" noAdjustHandles="1" noChangeArrowheads="1" noChangeShapeType="1" noTextEdit="1"/>
                </p:cNvSpPr>
                <p:nvPr/>
              </p:nvSpPr>
              <p:spPr>
                <a:xfrm rot="5400000">
                  <a:off x="1817584" y="1039004"/>
                  <a:ext cx="720000" cy="2700000"/>
                </a:xfrm>
                <a:prstGeom prst="rect">
                  <a:avLst/>
                </a:prstGeom>
                <a:blipFill>
                  <a:blip r:embed="rId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E622AF1C-B287-BA43-9162-3D33B9BA3634}"/>
                    </a:ext>
                  </a:extLst>
                </p:cNvPr>
                <p:cNvSpPr/>
                <p:nvPr/>
              </p:nvSpPr>
              <p:spPr>
                <a:xfrm rot="5400000">
                  <a:off x="1817584" y="2005802"/>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6" name="Rectangle 5">
                  <a:extLst>
                    <a:ext uri="{FF2B5EF4-FFF2-40B4-BE49-F238E27FC236}">
                      <a16:creationId xmlns:a16="http://schemas.microsoft.com/office/drawing/2014/main" id="{E622AF1C-B287-BA43-9162-3D33B9BA3634}"/>
                    </a:ext>
                  </a:extLst>
                </p:cNvPr>
                <p:cNvSpPr>
                  <a:spLocks noRot="1" noChangeAspect="1" noMove="1" noResize="1" noEditPoints="1" noAdjustHandles="1" noChangeArrowheads="1" noChangeShapeType="1" noTextEdit="1"/>
                </p:cNvSpPr>
                <p:nvPr/>
              </p:nvSpPr>
              <p:spPr>
                <a:xfrm rot="5400000">
                  <a:off x="1817584" y="2005802"/>
                  <a:ext cx="720000" cy="2700000"/>
                </a:xfrm>
                <a:prstGeom prst="rect">
                  <a:avLst/>
                </a:prstGeom>
                <a:blipFill>
                  <a:blip r:embed="rId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B2432411-8FA7-BE41-BF10-55AB9AAE901C}"/>
                    </a:ext>
                  </a:extLst>
                </p:cNvPr>
                <p:cNvSpPr/>
                <p:nvPr/>
              </p:nvSpPr>
              <p:spPr>
                <a:xfrm rot="5400000">
                  <a:off x="1817279" y="2993892"/>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7" name="Rectangle 6">
                  <a:extLst>
                    <a:ext uri="{FF2B5EF4-FFF2-40B4-BE49-F238E27FC236}">
                      <a16:creationId xmlns:a16="http://schemas.microsoft.com/office/drawing/2014/main" id="{B2432411-8FA7-BE41-BF10-55AB9AAE901C}"/>
                    </a:ext>
                  </a:extLst>
                </p:cNvPr>
                <p:cNvSpPr>
                  <a:spLocks noRot="1" noChangeAspect="1" noMove="1" noResize="1" noEditPoints="1" noAdjustHandles="1" noChangeArrowheads="1" noChangeShapeType="1" noTextEdit="1"/>
                </p:cNvSpPr>
                <p:nvPr/>
              </p:nvSpPr>
              <p:spPr>
                <a:xfrm rot="5400000">
                  <a:off x="1817279" y="2993892"/>
                  <a:ext cx="720000" cy="2700000"/>
                </a:xfrm>
                <a:prstGeom prst="rect">
                  <a:avLst/>
                </a:prstGeom>
                <a:blipFill>
                  <a:blip r:embed="rId6"/>
                  <a:stretch>
                    <a:fillRect/>
                  </a:stretch>
                </a:blipFill>
                <a:ln>
                  <a:solidFill>
                    <a:schemeClr val="tx1"/>
                  </a:solidFill>
                </a:ln>
              </p:spPr>
              <p:txBody>
                <a:bodyPr/>
                <a:lstStyle/>
                <a:p>
                  <a:r>
                    <a:rPr lang="en-GB">
                      <a:noFill/>
                    </a:rPr>
                    <a:t> </a:t>
                  </a:r>
                </a:p>
              </p:txBody>
            </p:sp>
          </mc:Fallback>
        </mc:AlternateContent>
      </p:grpSp>
      <p:grpSp>
        <p:nvGrpSpPr>
          <p:cNvPr id="36" name="Group 35" descr="15 green squares">
            <a:extLst>
              <a:ext uri="{FF2B5EF4-FFF2-40B4-BE49-F238E27FC236}">
                <a16:creationId xmlns:a16="http://schemas.microsoft.com/office/drawing/2014/main" id="{F3156E3B-83D4-577B-E1FE-C371CF83D888}"/>
              </a:ext>
            </a:extLst>
          </p:cNvPr>
          <p:cNvGrpSpPr/>
          <p:nvPr/>
        </p:nvGrpSpPr>
        <p:grpSpPr>
          <a:xfrm>
            <a:off x="5436096" y="1853331"/>
            <a:ext cx="2531235" cy="4092065"/>
            <a:chOff x="5601022" y="1929412"/>
            <a:chExt cx="2531235" cy="4092065"/>
          </a:xfrm>
        </p:grpSpPr>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EBAA8F70-1872-1D47-AF0E-88369EB41479}"/>
                    </a:ext>
                  </a:extLst>
                </p:cNvPr>
                <p:cNvSpPr/>
                <p:nvPr/>
              </p:nvSpPr>
              <p:spPr>
                <a:xfrm>
                  <a:off x="5601022" y="526882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6" name="Rectangle 15">
                  <a:extLst>
                    <a:ext uri="{FF2B5EF4-FFF2-40B4-BE49-F238E27FC236}">
                      <a16:creationId xmlns:a16="http://schemas.microsoft.com/office/drawing/2014/main" id="{EBAA8F70-1872-1D47-AF0E-88369EB41479}"/>
                    </a:ext>
                  </a:extLst>
                </p:cNvPr>
                <p:cNvSpPr>
                  <a:spLocks noRot="1" noChangeAspect="1" noMove="1" noResize="1" noEditPoints="1" noAdjustHandles="1" noChangeArrowheads="1" noChangeShapeType="1" noTextEdit="1"/>
                </p:cNvSpPr>
                <p:nvPr/>
              </p:nvSpPr>
              <p:spPr>
                <a:xfrm>
                  <a:off x="5601022" y="5268821"/>
                  <a:ext cx="720000" cy="720000"/>
                </a:xfrm>
                <a:prstGeom prst="rect">
                  <a:avLst/>
                </a:prstGeom>
                <a:blipFill>
                  <a:blip r:embed="rId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D9A11E79-AD5C-974B-B07D-8966194B38B9}"/>
                    </a:ext>
                  </a:extLst>
                </p:cNvPr>
                <p:cNvSpPr/>
                <p:nvPr/>
              </p:nvSpPr>
              <p:spPr>
                <a:xfrm>
                  <a:off x="6514490" y="5301477"/>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7" name="Rectangle 16">
                  <a:extLst>
                    <a:ext uri="{FF2B5EF4-FFF2-40B4-BE49-F238E27FC236}">
                      <a16:creationId xmlns:a16="http://schemas.microsoft.com/office/drawing/2014/main" id="{D9A11E79-AD5C-974B-B07D-8966194B38B9}"/>
                    </a:ext>
                  </a:extLst>
                </p:cNvPr>
                <p:cNvSpPr>
                  <a:spLocks noRot="1" noChangeAspect="1" noMove="1" noResize="1" noEditPoints="1" noAdjustHandles="1" noChangeArrowheads="1" noChangeShapeType="1" noTextEdit="1"/>
                </p:cNvSpPr>
                <p:nvPr/>
              </p:nvSpPr>
              <p:spPr>
                <a:xfrm>
                  <a:off x="6514490" y="5301477"/>
                  <a:ext cx="720000" cy="720000"/>
                </a:xfrm>
                <a:prstGeom prst="rect">
                  <a:avLst/>
                </a:prstGeom>
                <a:blipFill>
                  <a:blip r:embed="rId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003D870E-86A1-D642-A9F4-6EBA71B61962}"/>
                    </a:ext>
                  </a:extLst>
                </p:cNvPr>
                <p:cNvSpPr/>
                <p:nvPr/>
              </p:nvSpPr>
              <p:spPr>
                <a:xfrm>
                  <a:off x="7365342" y="445108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1" name="Rectangle 20">
                  <a:extLst>
                    <a:ext uri="{FF2B5EF4-FFF2-40B4-BE49-F238E27FC236}">
                      <a16:creationId xmlns:a16="http://schemas.microsoft.com/office/drawing/2014/main" id="{003D870E-86A1-D642-A9F4-6EBA71B61962}"/>
                    </a:ext>
                  </a:extLst>
                </p:cNvPr>
                <p:cNvSpPr>
                  <a:spLocks noRot="1" noChangeAspect="1" noMove="1" noResize="1" noEditPoints="1" noAdjustHandles="1" noChangeArrowheads="1" noChangeShapeType="1" noTextEdit="1"/>
                </p:cNvSpPr>
                <p:nvPr/>
              </p:nvSpPr>
              <p:spPr>
                <a:xfrm>
                  <a:off x="7365342" y="4451080"/>
                  <a:ext cx="720000" cy="720000"/>
                </a:xfrm>
                <a:prstGeom prst="rect">
                  <a:avLst/>
                </a:prstGeom>
                <a:blipFill>
                  <a:blip r:embed="rId9"/>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0873462C-2DCE-944D-9713-C1BB5540AEAA}"/>
                    </a:ext>
                  </a:extLst>
                </p:cNvPr>
                <p:cNvSpPr/>
                <p:nvPr/>
              </p:nvSpPr>
              <p:spPr>
                <a:xfrm>
                  <a:off x="7364715" y="5291375"/>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2" name="Rectangle 21">
                  <a:extLst>
                    <a:ext uri="{FF2B5EF4-FFF2-40B4-BE49-F238E27FC236}">
                      <a16:creationId xmlns:a16="http://schemas.microsoft.com/office/drawing/2014/main" id="{0873462C-2DCE-944D-9713-C1BB5540AEAA}"/>
                    </a:ext>
                  </a:extLst>
                </p:cNvPr>
                <p:cNvSpPr>
                  <a:spLocks noRot="1" noChangeAspect="1" noMove="1" noResize="1" noEditPoints="1" noAdjustHandles="1" noChangeArrowheads="1" noChangeShapeType="1" noTextEdit="1"/>
                </p:cNvSpPr>
                <p:nvPr/>
              </p:nvSpPr>
              <p:spPr>
                <a:xfrm>
                  <a:off x="7364715" y="5291375"/>
                  <a:ext cx="720000" cy="720000"/>
                </a:xfrm>
                <a:prstGeom prst="rect">
                  <a:avLst/>
                </a:prstGeom>
                <a:blipFill>
                  <a:blip r:embed="rId1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Rectangle 24">
                  <a:extLst>
                    <a:ext uri="{FF2B5EF4-FFF2-40B4-BE49-F238E27FC236}">
                      <a16:creationId xmlns:a16="http://schemas.microsoft.com/office/drawing/2014/main" id="{7D31171D-CA47-367C-362D-67909D766D46}"/>
                    </a:ext>
                  </a:extLst>
                </p:cNvPr>
                <p:cNvSpPr/>
                <p:nvPr/>
              </p:nvSpPr>
              <p:spPr>
                <a:xfrm>
                  <a:off x="5647937" y="1939514"/>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5" name="Rectangle 24">
                  <a:extLst>
                    <a:ext uri="{FF2B5EF4-FFF2-40B4-BE49-F238E27FC236}">
                      <a16:creationId xmlns:a16="http://schemas.microsoft.com/office/drawing/2014/main" id="{7D31171D-CA47-367C-362D-67909D766D46}"/>
                    </a:ext>
                  </a:extLst>
                </p:cNvPr>
                <p:cNvSpPr>
                  <a:spLocks noRot="1" noChangeAspect="1" noMove="1" noResize="1" noEditPoints="1" noAdjustHandles="1" noChangeArrowheads="1" noChangeShapeType="1" noTextEdit="1"/>
                </p:cNvSpPr>
                <p:nvPr/>
              </p:nvSpPr>
              <p:spPr>
                <a:xfrm>
                  <a:off x="5647937" y="1939514"/>
                  <a:ext cx="720000" cy="720000"/>
                </a:xfrm>
                <a:prstGeom prst="rect">
                  <a:avLst/>
                </a:prstGeom>
                <a:blipFill>
                  <a:blip r:embed="rId11"/>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DCA9BB2B-759C-BACC-0C4C-21E1AA8475F9}"/>
                    </a:ext>
                  </a:extLst>
                </p:cNvPr>
                <p:cNvSpPr/>
                <p:nvPr/>
              </p:nvSpPr>
              <p:spPr>
                <a:xfrm>
                  <a:off x="6562032" y="1939514"/>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6" name="Rectangle 25">
                  <a:extLst>
                    <a:ext uri="{FF2B5EF4-FFF2-40B4-BE49-F238E27FC236}">
                      <a16:creationId xmlns:a16="http://schemas.microsoft.com/office/drawing/2014/main" id="{DCA9BB2B-759C-BACC-0C4C-21E1AA8475F9}"/>
                    </a:ext>
                  </a:extLst>
                </p:cNvPr>
                <p:cNvSpPr>
                  <a:spLocks noRot="1" noChangeAspect="1" noMove="1" noResize="1" noEditPoints="1" noAdjustHandles="1" noChangeArrowheads="1" noChangeShapeType="1" noTextEdit="1"/>
                </p:cNvSpPr>
                <p:nvPr/>
              </p:nvSpPr>
              <p:spPr>
                <a:xfrm>
                  <a:off x="6562032" y="1939514"/>
                  <a:ext cx="720000" cy="720000"/>
                </a:xfrm>
                <a:prstGeom prst="rect">
                  <a:avLst/>
                </a:prstGeom>
                <a:blipFill>
                  <a:blip r:embed="rId12"/>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a:extLst>
                    <a:ext uri="{FF2B5EF4-FFF2-40B4-BE49-F238E27FC236}">
                      <a16:creationId xmlns:a16="http://schemas.microsoft.com/office/drawing/2014/main" id="{33D4C624-A234-3C38-FB8A-1F14FEB9F0A5}"/>
                    </a:ext>
                  </a:extLst>
                </p:cNvPr>
                <p:cNvSpPr/>
                <p:nvPr/>
              </p:nvSpPr>
              <p:spPr>
                <a:xfrm>
                  <a:off x="5648564" y="2761633"/>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7" name="Rectangle 26">
                  <a:extLst>
                    <a:ext uri="{FF2B5EF4-FFF2-40B4-BE49-F238E27FC236}">
                      <a16:creationId xmlns:a16="http://schemas.microsoft.com/office/drawing/2014/main" id="{33D4C624-A234-3C38-FB8A-1F14FEB9F0A5}"/>
                    </a:ext>
                  </a:extLst>
                </p:cNvPr>
                <p:cNvSpPr>
                  <a:spLocks noRot="1" noChangeAspect="1" noMove="1" noResize="1" noEditPoints="1" noAdjustHandles="1" noChangeArrowheads="1" noChangeShapeType="1" noTextEdit="1"/>
                </p:cNvSpPr>
                <p:nvPr/>
              </p:nvSpPr>
              <p:spPr>
                <a:xfrm>
                  <a:off x="5648564" y="2761633"/>
                  <a:ext cx="720000" cy="720000"/>
                </a:xfrm>
                <a:prstGeom prst="rect">
                  <a:avLst/>
                </a:prstGeom>
                <a:blipFill>
                  <a:blip r:embed="rId13"/>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ectangle 27">
                  <a:extLst>
                    <a:ext uri="{FF2B5EF4-FFF2-40B4-BE49-F238E27FC236}">
                      <a16:creationId xmlns:a16="http://schemas.microsoft.com/office/drawing/2014/main" id="{F811F080-1FD2-65C6-72F4-A4C85009E603}"/>
                    </a:ext>
                  </a:extLst>
                </p:cNvPr>
                <p:cNvSpPr/>
                <p:nvPr/>
              </p:nvSpPr>
              <p:spPr>
                <a:xfrm>
                  <a:off x="6562032" y="2794289"/>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8" name="Rectangle 27">
                  <a:extLst>
                    <a:ext uri="{FF2B5EF4-FFF2-40B4-BE49-F238E27FC236}">
                      <a16:creationId xmlns:a16="http://schemas.microsoft.com/office/drawing/2014/main" id="{F811F080-1FD2-65C6-72F4-A4C85009E603}"/>
                    </a:ext>
                  </a:extLst>
                </p:cNvPr>
                <p:cNvSpPr>
                  <a:spLocks noRot="1" noChangeAspect="1" noMove="1" noResize="1" noEditPoints="1" noAdjustHandles="1" noChangeArrowheads="1" noChangeShapeType="1" noTextEdit="1"/>
                </p:cNvSpPr>
                <p:nvPr/>
              </p:nvSpPr>
              <p:spPr>
                <a:xfrm>
                  <a:off x="6562032" y="2794289"/>
                  <a:ext cx="720000" cy="720000"/>
                </a:xfrm>
                <a:prstGeom prst="rect">
                  <a:avLst/>
                </a:prstGeom>
                <a:blipFill>
                  <a:blip r:embed="rId1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a:extLst>
                    <a:ext uri="{FF2B5EF4-FFF2-40B4-BE49-F238E27FC236}">
                      <a16:creationId xmlns:a16="http://schemas.microsoft.com/office/drawing/2014/main" id="{063FA136-2325-83AF-B753-E242ED4651AE}"/>
                    </a:ext>
                  </a:extLst>
                </p:cNvPr>
                <p:cNvSpPr/>
                <p:nvPr/>
              </p:nvSpPr>
              <p:spPr>
                <a:xfrm>
                  <a:off x="5632541" y="3596903"/>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9" name="Rectangle 28">
                  <a:extLst>
                    <a:ext uri="{FF2B5EF4-FFF2-40B4-BE49-F238E27FC236}">
                      <a16:creationId xmlns:a16="http://schemas.microsoft.com/office/drawing/2014/main" id="{063FA136-2325-83AF-B753-E242ED4651AE}"/>
                    </a:ext>
                  </a:extLst>
                </p:cNvPr>
                <p:cNvSpPr>
                  <a:spLocks noRot="1" noChangeAspect="1" noMove="1" noResize="1" noEditPoints="1" noAdjustHandles="1" noChangeArrowheads="1" noChangeShapeType="1" noTextEdit="1"/>
                </p:cNvSpPr>
                <p:nvPr/>
              </p:nvSpPr>
              <p:spPr>
                <a:xfrm>
                  <a:off x="5632541" y="3596903"/>
                  <a:ext cx="720000" cy="720000"/>
                </a:xfrm>
                <a:prstGeom prst="rect">
                  <a:avLst/>
                </a:prstGeom>
                <a:blipFill>
                  <a:blip r:embed="rId1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29">
                  <a:extLst>
                    <a:ext uri="{FF2B5EF4-FFF2-40B4-BE49-F238E27FC236}">
                      <a16:creationId xmlns:a16="http://schemas.microsoft.com/office/drawing/2014/main" id="{7422B2CD-A76F-E43E-6FB0-EB57653228F0}"/>
                    </a:ext>
                  </a:extLst>
                </p:cNvPr>
                <p:cNvSpPr/>
                <p:nvPr/>
              </p:nvSpPr>
              <p:spPr>
                <a:xfrm>
                  <a:off x="6546636" y="3596903"/>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0" name="Rectangle 29">
                  <a:extLst>
                    <a:ext uri="{FF2B5EF4-FFF2-40B4-BE49-F238E27FC236}">
                      <a16:creationId xmlns:a16="http://schemas.microsoft.com/office/drawing/2014/main" id="{7422B2CD-A76F-E43E-6FB0-EB57653228F0}"/>
                    </a:ext>
                  </a:extLst>
                </p:cNvPr>
                <p:cNvSpPr>
                  <a:spLocks noRot="1" noChangeAspect="1" noMove="1" noResize="1" noEditPoints="1" noAdjustHandles="1" noChangeArrowheads="1" noChangeShapeType="1" noTextEdit="1"/>
                </p:cNvSpPr>
                <p:nvPr/>
              </p:nvSpPr>
              <p:spPr>
                <a:xfrm>
                  <a:off x="6546636" y="3596903"/>
                  <a:ext cx="720000" cy="720000"/>
                </a:xfrm>
                <a:prstGeom prst="rect">
                  <a:avLst/>
                </a:prstGeom>
                <a:blipFill>
                  <a:blip r:embed="rId16"/>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83C4BF88-9D9E-5870-84A0-00319724A40A}"/>
                    </a:ext>
                  </a:extLst>
                </p:cNvPr>
                <p:cNvSpPr/>
                <p:nvPr/>
              </p:nvSpPr>
              <p:spPr>
                <a:xfrm>
                  <a:off x="5633168" y="441902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1" name="Rectangle 30">
                  <a:extLst>
                    <a:ext uri="{FF2B5EF4-FFF2-40B4-BE49-F238E27FC236}">
                      <a16:creationId xmlns:a16="http://schemas.microsoft.com/office/drawing/2014/main" id="{83C4BF88-9D9E-5870-84A0-00319724A40A}"/>
                    </a:ext>
                  </a:extLst>
                </p:cNvPr>
                <p:cNvSpPr>
                  <a:spLocks noRot="1" noChangeAspect="1" noMove="1" noResize="1" noEditPoints="1" noAdjustHandles="1" noChangeArrowheads="1" noChangeShapeType="1" noTextEdit="1"/>
                </p:cNvSpPr>
                <p:nvPr/>
              </p:nvSpPr>
              <p:spPr>
                <a:xfrm>
                  <a:off x="5633168" y="4419022"/>
                  <a:ext cx="720000" cy="720000"/>
                </a:xfrm>
                <a:prstGeom prst="rect">
                  <a:avLst/>
                </a:prstGeom>
                <a:blipFill>
                  <a:blip r:embed="rId1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Rectangle 31">
                  <a:extLst>
                    <a:ext uri="{FF2B5EF4-FFF2-40B4-BE49-F238E27FC236}">
                      <a16:creationId xmlns:a16="http://schemas.microsoft.com/office/drawing/2014/main" id="{6D3791EE-BAAA-6724-AE74-C9C02FDB104D}"/>
                    </a:ext>
                  </a:extLst>
                </p:cNvPr>
                <p:cNvSpPr/>
                <p:nvPr/>
              </p:nvSpPr>
              <p:spPr>
                <a:xfrm>
                  <a:off x="6546636" y="4451678"/>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2" name="Rectangle 31">
                  <a:extLst>
                    <a:ext uri="{FF2B5EF4-FFF2-40B4-BE49-F238E27FC236}">
                      <a16:creationId xmlns:a16="http://schemas.microsoft.com/office/drawing/2014/main" id="{6D3791EE-BAAA-6724-AE74-C9C02FDB104D}"/>
                    </a:ext>
                  </a:extLst>
                </p:cNvPr>
                <p:cNvSpPr>
                  <a:spLocks noRot="1" noChangeAspect="1" noMove="1" noResize="1" noEditPoints="1" noAdjustHandles="1" noChangeArrowheads="1" noChangeShapeType="1" noTextEdit="1"/>
                </p:cNvSpPr>
                <p:nvPr/>
              </p:nvSpPr>
              <p:spPr>
                <a:xfrm>
                  <a:off x="6546636" y="4451678"/>
                  <a:ext cx="720000" cy="720000"/>
                </a:xfrm>
                <a:prstGeom prst="rect">
                  <a:avLst/>
                </a:prstGeom>
                <a:blipFill>
                  <a:blip r:embed="rId1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32">
                  <a:extLst>
                    <a:ext uri="{FF2B5EF4-FFF2-40B4-BE49-F238E27FC236}">
                      <a16:creationId xmlns:a16="http://schemas.microsoft.com/office/drawing/2014/main" id="{F264DA52-26C6-4706-CE01-FBAAE0835920}"/>
                    </a:ext>
                  </a:extLst>
                </p:cNvPr>
                <p:cNvSpPr/>
                <p:nvPr/>
              </p:nvSpPr>
              <p:spPr>
                <a:xfrm>
                  <a:off x="7412257" y="192941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3" name="Rectangle 32">
                  <a:extLst>
                    <a:ext uri="{FF2B5EF4-FFF2-40B4-BE49-F238E27FC236}">
                      <a16:creationId xmlns:a16="http://schemas.microsoft.com/office/drawing/2014/main" id="{F264DA52-26C6-4706-CE01-FBAAE0835920}"/>
                    </a:ext>
                  </a:extLst>
                </p:cNvPr>
                <p:cNvSpPr>
                  <a:spLocks noRot="1" noChangeAspect="1" noMove="1" noResize="1" noEditPoints="1" noAdjustHandles="1" noChangeArrowheads="1" noChangeShapeType="1" noTextEdit="1"/>
                </p:cNvSpPr>
                <p:nvPr/>
              </p:nvSpPr>
              <p:spPr>
                <a:xfrm>
                  <a:off x="7412257" y="1929412"/>
                  <a:ext cx="720000" cy="720000"/>
                </a:xfrm>
                <a:prstGeom prst="rect">
                  <a:avLst/>
                </a:prstGeom>
                <a:blipFill>
                  <a:blip r:embed="rId19"/>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6B1208A9-FD20-C0E7-5F23-9735DB4A566A}"/>
                    </a:ext>
                  </a:extLst>
                </p:cNvPr>
                <p:cNvSpPr/>
                <p:nvPr/>
              </p:nvSpPr>
              <p:spPr>
                <a:xfrm>
                  <a:off x="7412257" y="2784187"/>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4" name="Rectangle 33">
                  <a:extLst>
                    <a:ext uri="{FF2B5EF4-FFF2-40B4-BE49-F238E27FC236}">
                      <a16:creationId xmlns:a16="http://schemas.microsoft.com/office/drawing/2014/main" id="{6B1208A9-FD20-C0E7-5F23-9735DB4A566A}"/>
                    </a:ext>
                  </a:extLst>
                </p:cNvPr>
                <p:cNvSpPr>
                  <a:spLocks noRot="1" noChangeAspect="1" noMove="1" noResize="1" noEditPoints="1" noAdjustHandles="1" noChangeArrowheads="1" noChangeShapeType="1" noTextEdit="1"/>
                </p:cNvSpPr>
                <p:nvPr/>
              </p:nvSpPr>
              <p:spPr>
                <a:xfrm>
                  <a:off x="7412257" y="2784187"/>
                  <a:ext cx="720000" cy="720000"/>
                </a:xfrm>
                <a:prstGeom prst="rect">
                  <a:avLst/>
                </a:prstGeom>
                <a:blipFill>
                  <a:blip r:embed="rId2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Rectangle 34">
                  <a:extLst>
                    <a:ext uri="{FF2B5EF4-FFF2-40B4-BE49-F238E27FC236}">
                      <a16:creationId xmlns:a16="http://schemas.microsoft.com/office/drawing/2014/main" id="{92DB8470-5FD9-C131-3313-E2C8130A8AFC}"/>
                    </a:ext>
                  </a:extLst>
                </p:cNvPr>
                <p:cNvSpPr/>
                <p:nvPr/>
              </p:nvSpPr>
              <p:spPr>
                <a:xfrm>
                  <a:off x="7396861" y="358680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35" name="Rectangle 34">
                  <a:extLst>
                    <a:ext uri="{FF2B5EF4-FFF2-40B4-BE49-F238E27FC236}">
                      <a16:creationId xmlns:a16="http://schemas.microsoft.com/office/drawing/2014/main" id="{92DB8470-5FD9-C131-3313-E2C8130A8AFC}"/>
                    </a:ext>
                  </a:extLst>
                </p:cNvPr>
                <p:cNvSpPr>
                  <a:spLocks noRot="1" noChangeAspect="1" noMove="1" noResize="1" noEditPoints="1" noAdjustHandles="1" noChangeArrowheads="1" noChangeShapeType="1" noTextEdit="1"/>
                </p:cNvSpPr>
                <p:nvPr/>
              </p:nvSpPr>
              <p:spPr>
                <a:xfrm>
                  <a:off x="7396861" y="3586801"/>
                  <a:ext cx="720000" cy="720000"/>
                </a:xfrm>
                <a:prstGeom prst="rect">
                  <a:avLst/>
                </a:prstGeom>
                <a:blipFill>
                  <a:blip r:embed="rId21"/>
                  <a:stretch>
                    <a:fillRect/>
                  </a:stretch>
                </a:blipFill>
                <a:ln>
                  <a:solidFill>
                    <a:schemeClr val="tx1"/>
                  </a:solidFill>
                </a:ln>
              </p:spPr>
              <p:txBody>
                <a:bodyPr/>
                <a:lstStyle/>
                <a:p>
                  <a:r>
                    <a:rPr lang="en-GB">
                      <a:noFill/>
                    </a:rPr>
                    <a:t> </a:t>
                  </a:r>
                </a:p>
              </p:txBody>
            </p:sp>
          </mc:Fallback>
        </mc:AlternateContent>
      </p:grpSp>
      <p:sp>
        <p:nvSpPr>
          <p:cNvPr id="23" name="Text Box 2">
            <a:extLst>
              <a:ext uri="{FF2B5EF4-FFF2-40B4-BE49-F238E27FC236}">
                <a16:creationId xmlns:a16="http://schemas.microsoft.com/office/drawing/2014/main" id="{CE5B9EA7-52BF-AE2A-0247-73E1ADD7A24E}"/>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4" name="Picture 23">
            <a:hlinkClick r:id="rId22"/>
            <a:extLst>
              <a:ext uri="{FF2B5EF4-FFF2-40B4-BE49-F238E27FC236}">
                <a16:creationId xmlns:a16="http://schemas.microsoft.com/office/drawing/2014/main" id="{71A1A993-7039-106B-F71A-1536EEA8F7CF}"/>
              </a:ext>
              <a:ext uri="{C183D7F6-B498-43B3-948B-1728B52AA6E4}">
                <adec:decorative xmlns:adec="http://schemas.microsoft.com/office/drawing/2017/decorative" val="1"/>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122625" y="67867"/>
            <a:ext cx="1409307" cy="830062"/>
          </a:xfrm>
          <a:prstGeom prst="rect">
            <a:avLst/>
          </a:prstGeom>
        </p:spPr>
      </p:pic>
    </p:spTree>
    <p:extLst>
      <p:ext uri="{BB962C8B-B14F-4D97-AF65-F5344CB8AC3E}">
        <p14:creationId xmlns:p14="http://schemas.microsoft.com/office/powerpoint/2010/main" val="82714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9B28728-9D4D-F14F-BF3C-DE8DD08866A3}"/>
                  </a:ext>
                </a:extLst>
              </p:cNvPr>
              <p:cNvSpPr>
                <a:spLocks noGrp="1"/>
              </p:cNvSpPr>
              <p:nvPr>
                <p:ph type="title" idx="4294967295"/>
              </p:nvPr>
            </p:nvSpPr>
            <p:spPr>
              <a:xfrm>
                <a:off x="320970" y="717048"/>
                <a:ext cx="8229600" cy="45259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14:m>
                  <m:oMathPara xmlns:m="http://schemas.openxmlformats.org/officeDocument/2006/math">
                    <m:oMathParaPr>
                      <m:jc m:val="centerGroup"/>
                    </m:oMathParaPr>
                    <m:oMath xmlns:m="http://schemas.openxmlformats.org/officeDocument/2006/math">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3</m:t>
                      </m:r>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𝑥</m:t>
                      </m:r>
                      <m:r>
                        <a:rPr kumimoji="0" lang="en-AU" sz="32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t>=</m:t>
                      </m:r>
                      <m:r>
                        <a:rPr kumimoji="0" lang="en-AU" sz="32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15</m:t>
                      </m:r>
                    </m:oMath>
                  </m:oMathPara>
                </a14:m>
                <a:endParaRPr kumimoji="0" lang="en-AU"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mc:Choice>
        <mc:Fallback xmlns="">
          <p:sp>
            <p:nvSpPr>
              <p:cNvPr id="3" name="Content Placeholder 2">
                <a:extLst>
                  <a:ext uri="{FF2B5EF4-FFF2-40B4-BE49-F238E27FC236}">
                    <a16:creationId xmlns:a16="http://schemas.microsoft.com/office/drawing/2014/main" id="{99B28728-9D4D-F14F-BF3C-DE8DD08866A3}"/>
                  </a:ext>
                </a:extLst>
              </p:cNvPr>
              <p:cNvSpPr>
                <a:spLocks noGrp="1" noRot="1" noChangeAspect="1" noMove="1" noResize="1" noEditPoints="1" noAdjustHandles="1" noChangeArrowheads="1" noChangeShapeType="1" noTextEdit="1"/>
              </p:cNvSpPr>
              <p:nvPr>
                <p:ph type="title" idx="4294967295"/>
              </p:nvPr>
            </p:nvSpPr>
            <p:spPr>
              <a:xfrm>
                <a:off x="320970" y="717048"/>
                <a:ext cx="8229600" cy="4525963"/>
              </a:xfrm>
              <a:prstGeom prst="rect">
                <a:avLst/>
              </a:prstGeom>
              <a:blipFill>
                <a:blip r:embed="rId3"/>
                <a:stretch>
                  <a:fillRect/>
                </a:stretch>
              </a:blipFill>
              <a:ln>
                <a:noFill/>
                <a:prstDash/>
              </a:ln>
              <a:effectLst/>
            </p:spPr>
            <p:txBody>
              <a:bodyPr/>
              <a:lstStyle/>
              <a:p>
                <a:r>
                  <a:rPr lang="en-GB">
                    <a:noFill/>
                  </a:rPr>
                  <a:t> </a:t>
                </a:r>
              </a:p>
            </p:txBody>
          </p:sp>
        </mc:Fallback>
      </mc:AlternateContent>
      <p:graphicFrame>
        <p:nvGraphicFramePr>
          <p:cNvPr id="4" name="Table 7" descr="Diagram of algebra mat showing 3 green rectangles marked x, an equals sign is in the middle. The right hand side shows 15 green squares marked 1. Each x rectangle is aligned with five green squares marked 1, showing 3 groups of 5.">
            <a:extLst>
              <a:ext uri="{FF2B5EF4-FFF2-40B4-BE49-F238E27FC236}">
                <a16:creationId xmlns:a16="http://schemas.microsoft.com/office/drawing/2014/main" id="{D7D41689-0752-2D44-8805-A951A039AF71}"/>
              </a:ext>
            </a:extLst>
          </p:cNvPr>
          <p:cNvGraphicFramePr>
            <a:graphicFrameLocks noGrp="1"/>
          </p:cNvGraphicFramePr>
          <p:nvPr>
            <p:extLst>
              <p:ext uri="{D42A27DB-BD31-4B8C-83A1-F6EECF244321}">
                <p14:modId xmlns:p14="http://schemas.microsoft.com/office/powerpoint/2010/main" val="3064910331"/>
              </p:ext>
            </p:extLst>
          </p:nvPr>
        </p:nvGraphicFramePr>
        <p:xfrm>
          <a:off x="360259" y="1772816"/>
          <a:ext cx="8604229" cy="4253096"/>
        </p:xfrm>
        <a:graphic>
          <a:graphicData uri="http://schemas.openxmlformats.org/drawingml/2006/table">
            <a:tbl>
              <a:tblPr firstRow="1" bandRow="1">
                <a:tableStyleId>{5C22544A-7EE6-4342-B048-85BDC9FD1C3A}</a:tableStyleId>
              </a:tblPr>
              <a:tblGrid>
                <a:gridCol w="3419478">
                  <a:extLst>
                    <a:ext uri="{9D8B030D-6E8A-4147-A177-3AD203B41FA5}">
                      <a16:colId xmlns:a16="http://schemas.microsoft.com/office/drawing/2014/main" val="1098949831"/>
                    </a:ext>
                  </a:extLst>
                </a:gridCol>
                <a:gridCol w="576239">
                  <a:extLst>
                    <a:ext uri="{9D8B030D-6E8A-4147-A177-3AD203B41FA5}">
                      <a16:colId xmlns:a16="http://schemas.microsoft.com/office/drawing/2014/main" val="4266940996"/>
                    </a:ext>
                  </a:extLst>
                </a:gridCol>
                <a:gridCol w="4608512">
                  <a:extLst>
                    <a:ext uri="{9D8B030D-6E8A-4147-A177-3AD203B41FA5}">
                      <a16:colId xmlns:a16="http://schemas.microsoft.com/office/drawing/2014/main" val="286901235"/>
                    </a:ext>
                  </a:extLst>
                </a:gridCol>
              </a:tblGrid>
              <a:tr h="4253096">
                <a:tc>
                  <a:txBody>
                    <a:bodyPr/>
                    <a:lstStyle/>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4000" dirty="0">
                        <a:solidFill>
                          <a:schemeClr val="tx1"/>
                        </a:solidFill>
                      </a:endParaRPr>
                    </a:p>
                    <a:p>
                      <a:pPr algn="ctr"/>
                      <a:endParaRPr lang="en-US" sz="4000" dirty="0">
                        <a:solidFill>
                          <a:schemeClr val="tx1"/>
                        </a:solidFill>
                      </a:endParaRPr>
                    </a:p>
                    <a:p>
                      <a:pPr algn="ctr"/>
                      <a:r>
                        <a:rPr lang="en-US" sz="4000" dirty="0">
                          <a:solidFill>
                            <a:schemeClr val="tx1"/>
                          </a:solidFill>
                        </a:rPr>
                        <a:t>=</a:t>
                      </a:r>
                    </a:p>
                    <a:p>
                      <a:pPr algn="ctr"/>
                      <a:endParaRPr lang="en-US" sz="4000" dirty="0">
                        <a:solidFill>
                          <a:schemeClr val="tx1"/>
                        </a:solidFill>
                      </a:endParaRPr>
                    </a:p>
                    <a:p>
                      <a:pPr algn="ctr"/>
                      <a:endParaRPr lang="en-US" sz="4000" dirty="0">
                        <a:solidFill>
                          <a:schemeClr val="tx1"/>
                        </a:solidFill>
                      </a:endParaRPr>
                    </a:p>
                    <a:p>
                      <a:pPr algn="ctr"/>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4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833827"/>
                  </a:ext>
                </a:extLst>
              </a:tr>
            </a:tbl>
          </a:graphicData>
        </a:graphic>
      </p:graphicFrame>
      <p:grpSp>
        <p:nvGrpSpPr>
          <p:cNvPr id="23" name="Group 22" descr="Three green rectangles">
            <a:extLst>
              <a:ext uri="{FF2B5EF4-FFF2-40B4-BE49-F238E27FC236}">
                <a16:creationId xmlns:a16="http://schemas.microsoft.com/office/drawing/2014/main" id="{7DFB25CF-6857-6753-AEDD-286D5B0BD312}"/>
              </a:ext>
            </a:extLst>
          </p:cNvPr>
          <p:cNvGrpSpPr/>
          <p:nvPr/>
        </p:nvGrpSpPr>
        <p:grpSpPr>
          <a:xfrm>
            <a:off x="827279" y="2029004"/>
            <a:ext cx="2700305" cy="2674888"/>
            <a:chOff x="827279" y="2029004"/>
            <a:chExt cx="2700305" cy="2674888"/>
          </a:xfrm>
        </p:grpSpPr>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18D01A62-3D2C-FE41-AD90-D185B9E25AEF}"/>
                    </a:ext>
                  </a:extLst>
                </p:cNvPr>
                <p:cNvSpPr/>
                <p:nvPr/>
              </p:nvSpPr>
              <p:spPr>
                <a:xfrm rot="5400000">
                  <a:off x="1817584" y="1039004"/>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5" name="Rectangle 4">
                  <a:extLst>
                    <a:ext uri="{FF2B5EF4-FFF2-40B4-BE49-F238E27FC236}">
                      <a16:creationId xmlns:a16="http://schemas.microsoft.com/office/drawing/2014/main" id="{18D01A62-3D2C-FE41-AD90-D185B9E25AEF}"/>
                    </a:ext>
                  </a:extLst>
                </p:cNvPr>
                <p:cNvSpPr>
                  <a:spLocks noRot="1" noChangeAspect="1" noMove="1" noResize="1" noEditPoints="1" noAdjustHandles="1" noChangeArrowheads="1" noChangeShapeType="1" noTextEdit="1"/>
                </p:cNvSpPr>
                <p:nvPr/>
              </p:nvSpPr>
              <p:spPr>
                <a:xfrm rot="5400000">
                  <a:off x="1817584" y="1039004"/>
                  <a:ext cx="720000" cy="2700000"/>
                </a:xfrm>
                <a:prstGeom prst="rect">
                  <a:avLst/>
                </a:prstGeom>
                <a:blipFill>
                  <a:blip r:embed="rId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E622AF1C-B287-BA43-9162-3D33B9BA3634}"/>
                    </a:ext>
                  </a:extLst>
                </p:cNvPr>
                <p:cNvSpPr/>
                <p:nvPr/>
              </p:nvSpPr>
              <p:spPr>
                <a:xfrm rot="5400000">
                  <a:off x="1817584" y="2005802"/>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6" name="Rectangle 5">
                  <a:extLst>
                    <a:ext uri="{FF2B5EF4-FFF2-40B4-BE49-F238E27FC236}">
                      <a16:creationId xmlns:a16="http://schemas.microsoft.com/office/drawing/2014/main" id="{E622AF1C-B287-BA43-9162-3D33B9BA3634}"/>
                    </a:ext>
                  </a:extLst>
                </p:cNvPr>
                <p:cNvSpPr>
                  <a:spLocks noRot="1" noChangeAspect="1" noMove="1" noResize="1" noEditPoints="1" noAdjustHandles="1" noChangeArrowheads="1" noChangeShapeType="1" noTextEdit="1"/>
                </p:cNvSpPr>
                <p:nvPr/>
              </p:nvSpPr>
              <p:spPr>
                <a:xfrm rot="5400000">
                  <a:off x="1817584" y="2005802"/>
                  <a:ext cx="720000" cy="2700000"/>
                </a:xfrm>
                <a:prstGeom prst="rect">
                  <a:avLst/>
                </a:prstGeom>
                <a:blipFill>
                  <a:blip r:embed="rId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B2432411-8FA7-BE41-BF10-55AB9AAE901C}"/>
                    </a:ext>
                  </a:extLst>
                </p:cNvPr>
                <p:cNvSpPr/>
                <p:nvPr/>
              </p:nvSpPr>
              <p:spPr>
                <a:xfrm rot="5400000">
                  <a:off x="1817279" y="2993892"/>
                  <a:ext cx="720000" cy="270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𝑥</m:t>
                        </m:r>
                      </m:oMath>
                    </m:oMathPara>
                  </a14:m>
                  <a:endParaRPr lang="en-US" i="1" dirty="0">
                    <a:solidFill>
                      <a:schemeClr val="tx1"/>
                    </a:solidFill>
                  </a:endParaRPr>
                </a:p>
              </p:txBody>
            </p:sp>
          </mc:Choice>
          <mc:Fallback xmlns="">
            <p:sp>
              <p:nvSpPr>
                <p:cNvPr id="7" name="Rectangle 6">
                  <a:extLst>
                    <a:ext uri="{FF2B5EF4-FFF2-40B4-BE49-F238E27FC236}">
                      <a16:creationId xmlns:a16="http://schemas.microsoft.com/office/drawing/2014/main" id="{B2432411-8FA7-BE41-BF10-55AB9AAE901C}"/>
                    </a:ext>
                  </a:extLst>
                </p:cNvPr>
                <p:cNvSpPr>
                  <a:spLocks noRot="1" noChangeAspect="1" noMove="1" noResize="1" noEditPoints="1" noAdjustHandles="1" noChangeArrowheads="1" noChangeShapeType="1" noTextEdit="1"/>
                </p:cNvSpPr>
                <p:nvPr/>
              </p:nvSpPr>
              <p:spPr>
                <a:xfrm rot="5400000">
                  <a:off x="1817279" y="2993892"/>
                  <a:ext cx="720000" cy="2700000"/>
                </a:xfrm>
                <a:prstGeom prst="rect">
                  <a:avLst/>
                </a:prstGeom>
                <a:blipFill>
                  <a:blip r:embed="rId6"/>
                  <a:stretch>
                    <a:fillRect/>
                  </a:stretch>
                </a:blipFill>
                <a:ln>
                  <a:solidFill>
                    <a:schemeClr val="tx1"/>
                  </a:solidFill>
                </a:ln>
              </p:spPr>
              <p:txBody>
                <a:bodyPr/>
                <a:lstStyle/>
                <a:p>
                  <a:r>
                    <a:rPr lang="en-GB">
                      <a:noFill/>
                    </a:rPr>
                    <a:t> </a:t>
                  </a:r>
                </a:p>
              </p:txBody>
            </p:sp>
          </mc:Fallback>
        </mc:AlternateContent>
      </p:grpSp>
      <p:grpSp>
        <p:nvGrpSpPr>
          <p:cNvPr id="30" name="Group 29" descr="15 green ones">
            <a:extLst>
              <a:ext uri="{FF2B5EF4-FFF2-40B4-BE49-F238E27FC236}">
                <a16:creationId xmlns:a16="http://schemas.microsoft.com/office/drawing/2014/main" id="{BB52E49D-6C78-ABE8-78D5-3DBF4E8D6DAF}"/>
              </a:ext>
            </a:extLst>
          </p:cNvPr>
          <p:cNvGrpSpPr/>
          <p:nvPr/>
        </p:nvGrpSpPr>
        <p:grpSpPr>
          <a:xfrm>
            <a:off x="4603334" y="2023779"/>
            <a:ext cx="4344399" cy="2701702"/>
            <a:chOff x="4603334" y="2023779"/>
            <a:chExt cx="4344399" cy="2701702"/>
          </a:xfrm>
        </p:grpSpPr>
        <p:grpSp>
          <p:nvGrpSpPr>
            <p:cNvPr id="28" name="Group 27" descr="Five green ones">
              <a:extLst>
                <a:ext uri="{FF2B5EF4-FFF2-40B4-BE49-F238E27FC236}">
                  <a16:creationId xmlns:a16="http://schemas.microsoft.com/office/drawing/2014/main" id="{F33878A0-4E31-531A-BC15-316B716361D3}"/>
                </a:ext>
              </a:extLst>
            </p:cNvPr>
            <p:cNvGrpSpPr/>
            <p:nvPr/>
          </p:nvGrpSpPr>
          <p:grpSpPr>
            <a:xfrm>
              <a:off x="4603334" y="2023779"/>
              <a:ext cx="4344399" cy="1708821"/>
              <a:chOff x="4603334" y="2023779"/>
              <a:chExt cx="4344399" cy="1708821"/>
            </a:xfrm>
          </p:grpSpPr>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5DB72A25-F502-294F-8E19-0F5A39D7BF44}"/>
                      </a:ext>
                    </a:extLst>
                  </p:cNvPr>
                  <p:cNvSpPr/>
                  <p:nvPr/>
                </p:nvSpPr>
                <p:spPr>
                  <a:xfrm>
                    <a:off x="4603334" y="2995803"/>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1" name="Rectangle 10">
                    <a:extLst>
                      <a:ext uri="{FF2B5EF4-FFF2-40B4-BE49-F238E27FC236}">
                        <a16:creationId xmlns:a16="http://schemas.microsoft.com/office/drawing/2014/main" id="{5DB72A25-F502-294F-8E19-0F5A39D7BF44}"/>
                      </a:ext>
                    </a:extLst>
                  </p:cNvPr>
                  <p:cNvSpPr>
                    <a:spLocks noRot="1" noChangeAspect="1" noMove="1" noResize="1" noEditPoints="1" noAdjustHandles="1" noChangeArrowheads="1" noChangeShapeType="1" noTextEdit="1"/>
                  </p:cNvSpPr>
                  <p:nvPr/>
                </p:nvSpPr>
                <p:spPr>
                  <a:xfrm>
                    <a:off x="4603334" y="2995803"/>
                    <a:ext cx="720000" cy="720000"/>
                  </a:xfrm>
                  <a:prstGeom prst="rect">
                    <a:avLst/>
                  </a:prstGeom>
                  <a:blipFill>
                    <a:blip r:embed="rId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2775D546-687B-0F49-B9F1-828338ECFCC4}"/>
                      </a:ext>
                    </a:extLst>
                  </p:cNvPr>
                  <p:cNvSpPr/>
                  <p:nvPr/>
                </p:nvSpPr>
                <p:spPr>
                  <a:xfrm>
                    <a:off x="5567577" y="299695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2" name="Rectangle 11">
                    <a:extLst>
                      <a:ext uri="{FF2B5EF4-FFF2-40B4-BE49-F238E27FC236}">
                        <a16:creationId xmlns:a16="http://schemas.microsoft.com/office/drawing/2014/main" id="{2775D546-687B-0F49-B9F1-828338ECFCC4}"/>
                      </a:ext>
                    </a:extLst>
                  </p:cNvPr>
                  <p:cNvSpPr>
                    <a:spLocks noRot="1" noChangeAspect="1" noMove="1" noResize="1" noEditPoints="1" noAdjustHandles="1" noChangeArrowheads="1" noChangeShapeType="1" noTextEdit="1"/>
                  </p:cNvSpPr>
                  <p:nvPr/>
                </p:nvSpPr>
                <p:spPr>
                  <a:xfrm>
                    <a:off x="5567577" y="2996952"/>
                    <a:ext cx="720000" cy="720000"/>
                  </a:xfrm>
                  <a:prstGeom prst="rect">
                    <a:avLst/>
                  </a:prstGeom>
                  <a:blipFill>
                    <a:blip r:embed="rId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8DC2A109-895D-054E-A9C8-41545129C431}"/>
                      </a:ext>
                    </a:extLst>
                  </p:cNvPr>
                  <p:cNvSpPr/>
                  <p:nvPr/>
                </p:nvSpPr>
                <p:spPr>
                  <a:xfrm>
                    <a:off x="6483842" y="298003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3" name="Rectangle 12">
                    <a:extLst>
                      <a:ext uri="{FF2B5EF4-FFF2-40B4-BE49-F238E27FC236}">
                        <a16:creationId xmlns:a16="http://schemas.microsoft.com/office/drawing/2014/main" id="{8DC2A109-895D-054E-A9C8-41545129C431}"/>
                      </a:ext>
                    </a:extLst>
                  </p:cNvPr>
                  <p:cNvSpPr>
                    <a:spLocks noRot="1" noChangeAspect="1" noMove="1" noResize="1" noEditPoints="1" noAdjustHandles="1" noChangeArrowheads="1" noChangeShapeType="1" noTextEdit="1"/>
                  </p:cNvSpPr>
                  <p:nvPr/>
                </p:nvSpPr>
                <p:spPr>
                  <a:xfrm>
                    <a:off x="6483842" y="2980030"/>
                    <a:ext cx="720000" cy="720000"/>
                  </a:xfrm>
                  <a:prstGeom prst="rect">
                    <a:avLst/>
                  </a:prstGeom>
                  <a:blipFill>
                    <a:blip r:embed="rId9"/>
                    <a:stretch>
                      <a:fillRect/>
                    </a:stretch>
                  </a:blipFill>
                  <a:ln>
                    <a:solidFill>
                      <a:schemeClr val="tx1"/>
                    </a:solidFill>
                  </a:ln>
                </p:spPr>
                <p:txBody>
                  <a:bodyPr/>
                  <a:lstStyle/>
                  <a:p>
                    <a:r>
                      <a:rPr lang="en-GB">
                        <a:noFill/>
                      </a:rPr>
                      <a:t> </a:t>
                    </a:r>
                  </a:p>
                </p:txBody>
              </p:sp>
            </mc:Fallback>
          </mc:AlternateContent>
          <p:grpSp>
            <p:nvGrpSpPr>
              <p:cNvPr id="24" name="Group 23">
                <a:extLst>
                  <a:ext uri="{FF2B5EF4-FFF2-40B4-BE49-F238E27FC236}">
                    <a16:creationId xmlns:a16="http://schemas.microsoft.com/office/drawing/2014/main" id="{C6F43318-CF06-C372-A8FB-909160E9CB73}"/>
                  </a:ext>
                </a:extLst>
              </p:cNvPr>
              <p:cNvGrpSpPr/>
              <p:nvPr/>
            </p:nvGrpSpPr>
            <p:grpSpPr>
              <a:xfrm>
                <a:off x="4604962" y="2023779"/>
                <a:ext cx="4341588" cy="728929"/>
                <a:chOff x="4604962" y="2023779"/>
                <a:chExt cx="4341588" cy="728929"/>
              </a:xfrm>
            </p:grpSpPr>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19E7906-1A81-EA49-AF88-174770CD21AC}"/>
                        </a:ext>
                      </a:extLst>
                    </p:cNvPr>
                    <p:cNvSpPr/>
                    <p:nvPr/>
                  </p:nvSpPr>
                  <p:spPr>
                    <a:xfrm>
                      <a:off x="4604962" y="2024436"/>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8" name="Rectangle 7">
                      <a:extLst>
                        <a:ext uri="{FF2B5EF4-FFF2-40B4-BE49-F238E27FC236}">
                          <a16:creationId xmlns:a16="http://schemas.microsoft.com/office/drawing/2014/main" id="{919E7906-1A81-EA49-AF88-174770CD21AC}"/>
                        </a:ext>
                      </a:extLst>
                    </p:cNvPr>
                    <p:cNvSpPr>
                      <a:spLocks noRot="1" noChangeAspect="1" noMove="1" noResize="1" noEditPoints="1" noAdjustHandles="1" noChangeArrowheads="1" noChangeShapeType="1" noTextEdit="1"/>
                    </p:cNvSpPr>
                    <p:nvPr/>
                  </p:nvSpPr>
                  <p:spPr>
                    <a:xfrm>
                      <a:off x="4604962" y="2024436"/>
                      <a:ext cx="720000" cy="720000"/>
                    </a:xfrm>
                    <a:prstGeom prst="rect">
                      <a:avLst/>
                    </a:prstGeom>
                    <a:blipFill>
                      <a:blip r:embed="rId1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AC6ABE87-D100-1A40-B3C4-AEE7744441A4}"/>
                        </a:ext>
                      </a:extLst>
                    </p:cNvPr>
                    <p:cNvSpPr/>
                    <p:nvPr/>
                  </p:nvSpPr>
                  <p:spPr>
                    <a:xfrm>
                      <a:off x="6449023" y="2032708"/>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9" name="Rectangle 8">
                      <a:extLst>
                        <a:ext uri="{FF2B5EF4-FFF2-40B4-BE49-F238E27FC236}">
                          <a16:creationId xmlns:a16="http://schemas.microsoft.com/office/drawing/2014/main" id="{AC6ABE87-D100-1A40-B3C4-AEE7744441A4}"/>
                        </a:ext>
                      </a:extLst>
                    </p:cNvPr>
                    <p:cNvSpPr>
                      <a:spLocks noRot="1" noChangeAspect="1" noMove="1" noResize="1" noEditPoints="1" noAdjustHandles="1" noChangeArrowheads="1" noChangeShapeType="1" noTextEdit="1"/>
                    </p:cNvSpPr>
                    <p:nvPr/>
                  </p:nvSpPr>
                  <p:spPr>
                    <a:xfrm>
                      <a:off x="6449023" y="2032708"/>
                      <a:ext cx="720000" cy="720000"/>
                    </a:xfrm>
                    <a:prstGeom prst="rect">
                      <a:avLst/>
                    </a:prstGeom>
                    <a:blipFill>
                      <a:blip r:embed="rId11"/>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75D4C0D2-17DD-934F-8C95-122DDC20D6F3}"/>
                        </a:ext>
                      </a:extLst>
                    </p:cNvPr>
                    <p:cNvSpPr/>
                    <p:nvPr/>
                  </p:nvSpPr>
                  <p:spPr>
                    <a:xfrm>
                      <a:off x="5517067" y="2023779"/>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0" name="Rectangle 9">
                      <a:extLst>
                        <a:ext uri="{FF2B5EF4-FFF2-40B4-BE49-F238E27FC236}">
                          <a16:creationId xmlns:a16="http://schemas.microsoft.com/office/drawing/2014/main" id="{75D4C0D2-17DD-934F-8C95-122DDC20D6F3}"/>
                        </a:ext>
                      </a:extLst>
                    </p:cNvPr>
                    <p:cNvSpPr>
                      <a:spLocks noRot="1" noChangeAspect="1" noMove="1" noResize="1" noEditPoints="1" noAdjustHandles="1" noChangeArrowheads="1" noChangeShapeType="1" noTextEdit="1"/>
                    </p:cNvSpPr>
                    <p:nvPr/>
                  </p:nvSpPr>
                  <p:spPr>
                    <a:xfrm>
                      <a:off x="5517067" y="2023779"/>
                      <a:ext cx="720000" cy="720000"/>
                    </a:xfrm>
                    <a:prstGeom prst="rect">
                      <a:avLst/>
                    </a:prstGeom>
                    <a:blipFill>
                      <a:blip r:embed="rId12"/>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EE6CF167-72DE-254C-9641-E5DECFD00FC1}"/>
                        </a:ext>
                      </a:extLst>
                    </p:cNvPr>
                    <p:cNvSpPr/>
                    <p:nvPr/>
                  </p:nvSpPr>
                  <p:spPr>
                    <a:xfrm>
                      <a:off x="7361128" y="2032708"/>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8" name="Rectangle 17">
                      <a:extLst>
                        <a:ext uri="{FF2B5EF4-FFF2-40B4-BE49-F238E27FC236}">
                          <a16:creationId xmlns:a16="http://schemas.microsoft.com/office/drawing/2014/main" id="{EE6CF167-72DE-254C-9641-E5DECFD00FC1}"/>
                        </a:ext>
                      </a:extLst>
                    </p:cNvPr>
                    <p:cNvSpPr>
                      <a:spLocks noRot="1" noChangeAspect="1" noMove="1" noResize="1" noEditPoints="1" noAdjustHandles="1" noChangeArrowheads="1" noChangeShapeType="1" noTextEdit="1"/>
                    </p:cNvSpPr>
                    <p:nvPr/>
                  </p:nvSpPr>
                  <p:spPr>
                    <a:xfrm>
                      <a:off x="7361128" y="2032708"/>
                      <a:ext cx="720000" cy="720000"/>
                    </a:xfrm>
                    <a:prstGeom prst="rect">
                      <a:avLst/>
                    </a:prstGeom>
                    <a:blipFill>
                      <a:blip r:embed="rId13"/>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BDF9481C-E9FF-344C-B98C-FEE8224B5BDA}"/>
                        </a:ext>
                      </a:extLst>
                    </p:cNvPr>
                    <p:cNvSpPr/>
                    <p:nvPr/>
                  </p:nvSpPr>
                  <p:spPr>
                    <a:xfrm>
                      <a:off x="8226550" y="2032708"/>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9" name="Rectangle 18">
                      <a:extLst>
                        <a:ext uri="{FF2B5EF4-FFF2-40B4-BE49-F238E27FC236}">
                          <a16:creationId xmlns:a16="http://schemas.microsoft.com/office/drawing/2014/main" id="{BDF9481C-E9FF-344C-B98C-FEE8224B5BDA}"/>
                        </a:ext>
                      </a:extLst>
                    </p:cNvPr>
                    <p:cNvSpPr>
                      <a:spLocks noRot="1" noChangeAspect="1" noMove="1" noResize="1" noEditPoints="1" noAdjustHandles="1" noChangeArrowheads="1" noChangeShapeType="1" noTextEdit="1"/>
                    </p:cNvSpPr>
                    <p:nvPr/>
                  </p:nvSpPr>
                  <p:spPr>
                    <a:xfrm>
                      <a:off x="8226550" y="2032708"/>
                      <a:ext cx="720000" cy="720000"/>
                    </a:xfrm>
                    <a:prstGeom prst="rect">
                      <a:avLst/>
                    </a:prstGeom>
                    <a:blipFill>
                      <a:blip r:embed="rId14"/>
                      <a:stretch>
                        <a:fillRect/>
                      </a:stretch>
                    </a:blipFill>
                    <a:ln>
                      <a:solidFill>
                        <a:schemeClr val="tx1"/>
                      </a:solidFill>
                    </a:ln>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E5C0D3FA-A9D9-A146-84B7-F50301B7ABC9}"/>
                      </a:ext>
                    </a:extLst>
                  </p:cNvPr>
                  <p:cNvSpPr/>
                  <p:nvPr/>
                </p:nvSpPr>
                <p:spPr>
                  <a:xfrm>
                    <a:off x="7365118" y="301260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0" name="Rectangle 19">
                    <a:extLst>
                      <a:ext uri="{FF2B5EF4-FFF2-40B4-BE49-F238E27FC236}">
                        <a16:creationId xmlns:a16="http://schemas.microsoft.com/office/drawing/2014/main" id="{E5C0D3FA-A9D9-A146-84B7-F50301B7ABC9}"/>
                      </a:ext>
                    </a:extLst>
                  </p:cNvPr>
                  <p:cNvSpPr>
                    <a:spLocks noRot="1" noChangeAspect="1" noMove="1" noResize="1" noEditPoints="1" noAdjustHandles="1" noChangeArrowheads="1" noChangeShapeType="1" noTextEdit="1"/>
                  </p:cNvSpPr>
                  <p:nvPr/>
                </p:nvSpPr>
                <p:spPr>
                  <a:xfrm>
                    <a:off x="7365118" y="3012600"/>
                    <a:ext cx="720000" cy="720000"/>
                  </a:xfrm>
                  <a:prstGeom prst="rect">
                    <a:avLst/>
                  </a:prstGeom>
                  <a:blipFill>
                    <a:blip r:embed="rId1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003D870E-86A1-D642-A9F4-6EBA71B61962}"/>
                      </a:ext>
                    </a:extLst>
                  </p:cNvPr>
                  <p:cNvSpPr/>
                  <p:nvPr/>
                </p:nvSpPr>
                <p:spPr>
                  <a:xfrm>
                    <a:off x="8227733" y="3012600"/>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1" name="Rectangle 20">
                    <a:extLst>
                      <a:ext uri="{FF2B5EF4-FFF2-40B4-BE49-F238E27FC236}">
                        <a16:creationId xmlns:a16="http://schemas.microsoft.com/office/drawing/2014/main" id="{003D870E-86A1-D642-A9F4-6EBA71B61962}"/>
                      </a:ext>
                    </a:extLst>
                  </p:cNvPr>
                  <p:cNvSpPr>
                    <a:spLocks noRot="1" noChangeAspect="1" noMove="1" noResize="1" noEditPoints="1" noAdjustHandles="1" noChangeArrowheads="1" noChangeShapeType="1" noTextEdit="1"/>
                  </p:cNvSpPr>
                  <p:nvPr/>
                </p:nvSpPr>
                <p:spPr>
                  <a:xfrm>
                    <a:off x="8227733" y="3012600"/>
                    <a:ext cx="720000" cy="720000"/>
                  </a:xfrm>
                  <a:prstGeom prst="rect">
                    <a:avLst/>
                  </a:prstGeom>
                  <a:blipFill>
                    <a:blip r:embed="rId16"/>
                    <a:stretch>
                      <a:fillRect/>
                    </a:stretch>
                  </a:blipFill>
                  <a:ln>
                    <a:solidFill>
                      <a:schemeClr val="tx1"/>
                    </a:solidFill>
                  </a:ln>
                </p:spPr>
                <p:txBody>
                  <a:bodyPr/>
                  <a:lstStyle/>
                  <a:p>
                    <a:r>
                      <a:rPr lang="en-GB">
                        <a:noFill/>
                      </a:rPr>
                      <a:t> </a:t>
                    </a:r>
                  </a:p>
                </p:txBody>
              </p:sp>
            </mc:Fallback>
          </mc:AlternateContent>
        </p:grpSp>
        <p:grpSp>
          <p:nvGrpSpPr>
            <p:cNvPr id="29" name="Group 28" descr="Five green ones">
              <a:extLst>
                <a:ext uri="{FF2B5EF4-FFF2-40B4-BE49-F238E27FC236}">
                  <a16:creationId xmlns:a16="http://schemas.microsoft.com/office/drawing/2014/main" id="{B517C408-2BD7-7F4D-C777-BE570A0BE731}"/>
                </a:ext>
              </a:extLst>
            </p:cNvPr>
            <p:cNvGrpSpPr/>
            <p:nvPr/>
          </p:nvGrpSpPr>
          <p:grpSpPr>
            <a:xfrm>
              <a:off x="4603334" y="3978613"/>
              <a:ext cx="4343216" cy="746868"/>
              <a:chOff x="4603334" y="3978613"/>
              <a:chExt cx="4343216" cy="746868"/>
            </a:xfrm>
          </p:grpSpPr>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363309D9-1672-7F4D-B339-F7B2A6C2E5BF}"/>
                      </a:ext>
                    </a:extLst>
                  </p:cNvPr>
                  <p:cNvSpPr/>
                  <p:nvPr/>
                </p:nvSpPr>
                <p:spPr>
                  <a:xfrm>
                    <a:off x="4603334" y="398389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4" name="Rectangle 13">
                    <a:extLst>
                      <a:ext uri="{FF2B5EF4-FFF2-40B4-BE49-F238E27FC236}">
                        <a16:creationId xmlns:a16="http://schemas.microsoft.com/office/drawing/2014/main" id="{363309D9-1672-7F4D-B339-F7B2A6C2E5BF}"/>
                      </a:ext>
                    </a:extLst>
                  </p:cNvPr>
                  <p:cNvSpPr>
                    <a:spLocks noRot="1" noChangeAspect="1" noMove="1" noResize="1" noEditPoints="1" noAdjustHandles="1" noChangeArrowheads="1" noChangeShapeType="1" noTextEdit="1"/>
                  </p:cNvSpPr>
                  <p:nvPr/>
                </p:nvSpPr>
                <p:spPr>
                  <a:xfrm>
                    <a:off x="4603334" y="3983892"/>
                    <a:ext cx="720000" cy="720000"/>
                  </a:xfrm>
                  <a:prstGeom prst="rect">
                    <a:avLst/>
                  </a:prstGeom>
                  <a:blipFill>
                    <a:blip r:embed="rId1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1EF38F2A-2D02-4A49-926E-50A0CC486D4A}"/>
                      </a:ext>
                    </a:extLst>
                  </p:cNvPr>
                  <p:cNvSpPr/>
                  <p:nvPr/>
                </p:nvSpPr>
                <p:spPr>
                  <a:xfrm>
                    <a:off x="5601022" y="3983892"/>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5" name="Rectangle 14">
                    <a:extLst>
                      <a:ext uri="{FF2B5EF4-FFF2-40B4-BE49-F238E27FC236}">
                        <a16:creationId xmlns:a16="http://schemas.microsoft.com/office/drawing/2014/main" id="{1EF38F2A-2D02-4A49-926E-50A0CC486D4A}"/>
                      </a:ext>
                    </a:extLst>
                  </p:cNvPr>
                  <p:cNvSpPr>
                    <a:spLocks noRot="1" noChangeAspect="1" noMove="1" noResize="1" noEditPoints="1" noAdjustHandles="1" noChangeArrowheads="1" noChangeShapeType="1" noTextEdit="1"/>
                  </p:cNvSpPr>
                  <p:nvPr/>
                </p:nvSpPr>
                <p:spPr>
                  <a:xfrm>
                    <a:off x="5601022" y="3983892"/>
                    <a:ext cx="720000" cy="720000"/>
                  </a:xfrm>
                  <a:prstGeom prst="rect">
                    <a:avLst/>
                  </a:prstGeom>
                  <a:blipFill>
                    <a:blip r:embed="rId1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EBAA8F70-1872-1D47-AF0E-88369EB41479}"/>
                      </a:ext>
                    </a:extLst>
                  </p:cNvPr>
                  <p:cNvSpPr/>
                  <p:nvPr/>
                </p:nvSpPr>
                <p:spPr>
                  <a:xfrm>
                    <a:off x="8226550" y="3978613"/>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6" name="Rectangle 15">
                    <a:extLst>
                      <a:ext uri="{FF2B5EF4-FFF2-40B4-BE49-F238E27FC236}">
                        <a16:creationId xmlns:a16="http://schemas.microsoft.com/office/drawing/2014/main" id="{EBAA8F70-1872-1D47-AF0E-88369EB41479}"/>
                      </a:ext>
                    </a:extLst>
                  </p:cNvPr>
                  <p:cNvSpPr>
                    <a:spLocks noRot="1" noChangeAspect="1" noMove="1" noResize="1" noEditPoints="1" noAdjustHandles="1" noChangeArrowheads="1" noChangeShapeType="1" noTextEdit="1"/>
                  </p:cNvSpPr>
                  <p:nvPr/>
                </p:nvSpPr>
                <p:spPr>
                  <a:xfrm>
                    <a:off x="8226550" y="3978613"/>
                    <a:ext cx="720000" cy="720000"/>
                  </a:xfrm>
                  <a:prstGeom prst="rect">
                    <a:avLst/>
                  </a:prstGeom>
                  <a:blipFill>
                    <a:blip r:embed="rId19"/>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D9A11E79-AD5C-974B-B07D-8966194B38B9}"/>
                      </a:ext>
                    </a:extLst>
                  </p:cNvPr>
                  <p:cNvSpPr/>
                  <p:nvPr/>
                </p:nvSpPr>
                <p:spPr>
                  <a:xfrm>
                    <a:off x="6516926" y="4005481"/>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17" name="Rectangle 16">
                    <a:extLst>
                      <a:ext uri="{FF2B5EF4-FFF2-40B4-BE49-F238E27FC236}">
                        <a16:creationId xmlns:a16="http://schemas.microsoft.com/office/drawing/2014/main" id="{D9A11E79-AD5C-974B-B07D-8966194B38B9}"/>
                      </a:ext>
                    </a:extLst>
                  </p:cNvPr>
                  <p:cNvSpPr>
                    <a:spLocks noRot="1" noChangeAspect="1" noMove="1" noResize="1" noEditPoints="1" noAdjustHandles="1" noChangeArrowheads="1" noChangeShapeType="1" noTextEdit="1"/>
                  </p:cNvSpPr>
                  <p:nvPr/>
                </p:nvSpPr>
                <p:spPr>
                  <a:xfrm>
                    <a:off x="6516926" y="4005481"/>
                    <a:ext cx="720000" cy="720000"/>
                  </a:xfrm>
                  <a:prstGeom prst="rect">
                    <a:avLst/>
                  </a:prstGeom>
                  <a:blipFill>
                    <a:blip r:embed="rId2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0873462C-2DCE-944D-9713-C1BB5540AEAA}"/>
                      </a:ext>
                    </a:extLst>
                  </p:cNvPr>
                  <p:cNvSpPr/>
                  <p:nvPr/>
                </p:nvSpPr>
                <p:spPr>
                  <a:xfrm>
                    <a:off x="7413995" y="3979398"/>
                    <a:ext cx="720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AU" sz="3200" i="1" dirty="0">
                              <a:solidFill>
                                <a:schemeClr val="tx1"/>
                              </a:solidFill>
                              <a:latin typeface="Cambria Math" panose="02040503050406030204" pitchFamily="18" charset="0"/>
                            </a:rPr>
                            <m:t>1</m:t>
                          </m:r>
                        </m:oMath>
                      </m:oMathPara>
                    </a14:m>
                    <a:endParaRPr lang="en-US" i="1" dirty="0">
                      <a:solidFill>
                        <a:schemeClr val="tx1"/>
                      </a:solidFill>
                    </a:endParaRPr>
                  </a:p>
                </p:txBody>
              </p:sp>
            </mc:Choice>
            <mc:Fallback xmlns="">
              <p:sp>
                <p:nvSpPr>
                  <p:cNvPr id="22" name="Rectangle 21">
                    <a:extLst>
                      <a:ext uri="{FF2B5EF4-FFF2-40B4-BE49-F238E27FC236}">
                        <a16:creationId xmlns:a16="http://schemas.microsoft.com/office/drawing/2014/main" id="{0873462C-2DCE-944D-9713-C1BB5540AEAA}"/>
                      </a:ext>
                    </a:extLst>
                  </p:cNvPr>
                  <p:cNvSpPr>
                    <a:spLocks noRot="1" noChangeAspect="1" noMove="1" noResize="1" noEditPoints="1" noAdjustHandles="1" noChangeArrowheads="1" noChangeShapeType="1" noTextEdit="1"/>
                  </p:cNvSpPr>
                  <p:nvPr/>
                </p:nvSpPr>
                <p:spPr>
                  <a:xfrm>
                    <a:off x="7413995" y="3979398"/>
                    <a:ext cx="720000" cy="720000"/>
                  </a:xfrm>
                  <a:prstGeom prst="rect">
                    <a:avLst/>
                  </a:prstGeom>
                  <a:blipFill>
                    <a:blip r:embed="rId21"/>
                    <a:stretch>
                      <a:fillRect/>
                    </a:stretch>
                  </a:blipFill>
                  <a:ln>
                    <a:solidFill>
                      <a:schemeClr val="tx1"/>
                    </a:solidFill>
                  </a:ln>
                </p:spPr>
                <p:txBody>
                  <a:bodyPr/>
                  <a:lstStyle/>
                  <a:p>
                    <a:r>
                      <a:rPr lang="en-GB">
                        <a:noFill/>
                      </a:rPr>
                      <a:t> </a:t>
                    </a:r>
                  </a:p>
                </p:txBody>
              </p:sp>
            </mc:Fallback>
          </mc:AlternateContent>
        </p:grpSp>
      </p:grpSp>
      <p:sp>
        <p:nvSpPr>
          <p:cNvPr id="25" name="Rounded Rectangle 24">
            <a:extLst>
              <a:ext uri="{FF2B5EF4-FFF2-40B4-BE49-F238E27FC236}">
                <a16:creationId xmlns:a16="http://schemas.microsoft.com/office/drawing/2014/main" id="{079C9CDE-0189-F54F-B3B7-7E2CBB69ED40}"/>
              </a:ext>
              <a:ext uri="{C183D7F6-B498-43B3-948B-1728B52AA6E4}">
                <adec:decorative xmlns:adec="http://schemas.microsoft.com/office/drawing/2017/decorative" val="1"/>
              </a:ext>
            </a:extLst>
          </p:cNvPr>
          <p:cNvSpPr/>
          <p:nvPr/>
        </p:nvSpPr>
        <p:spPr>
          <a:xfrm>
            <a:off x="375776" y="1916831"/>
            <a:ext cx="8686800" cy="106496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CBA13F68-D4BC-7C41-BAE0-1B84FBA93848}"/>
              </a:ext>
              <a:ext uri="{C183D7F6-B498-43B3-948B-1728B52AA6E4}">
                <adec:decorative xmlns:adec="http://schemas.microsoft.com/office/drawing/2017/decorative" val="1"/>
              </a:ext>
            </a:extLst>
          </p:cNvPr>
          <p:cNvSpPr/>
          <p:nvPr/>
        </p:nvSpPr>
        <p:spPr>
          <a:xfrm>
            <a:off x="392105" y="2986815"/>
            <a:ext cx="8686800" cy="8911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2E1890CA-3F7A-C249-AE45-A8B03817DB10}"/>
              </a:ext>
              <a:ext uri="{C183D7F6-B498-43B3-948B-1728B52AA6E4}">
                <adec:decorative xmlns:adec="http://schemas.microsoft.com/office/drawing/2017/decorative" val="1"/>
              </a:ext>
            </a:extLst>
          </p:cNvPr>
          <p:cNvSpPr/>
          <p:nvPr/>
        </p:nvSpPr>
        <p:spPr>
          <a:xfrm>
            <a:off x="413504" y="3888016"/>
            <a:ext cx="8686800" cy="8911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hlinkClick r:id="rId22"/>
            <a:extLst>
              <a:ext uri="{FF2B5EF4-FFF2-40B4-BE49-F238E27FC236}">
                <a16:creationId xmlns:a16="http://schemas.microsoft.com/office/drawing/2014/main" id="{5FCD3A08-71D8-DDC3-E45F-43DC0B77CE77}"/>
              </a:ext>
              <a:ext uri="{C183D7F6-B498-43B3-948B-1728B52AA6E4}">
                <adec:decorative xmlns:adec="http://schemas.microsoft.com/office/drawing/2017/decorative" val="1"/>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122625" y="136760"/>
            <a:ext cx="1409307" cy="830062"/>
          </a:xfrm>
          <a:prstGeom prst="rect">
            <a:avLst/>
          </a:prstGeom>
        </p:spPr>
      </p:pic>
    </p:spTree>
    <p:extLst>
      <p:ext uri="{BB962C8B-B14F-4D97-AF65-F5344CB8AC3E}">
        <p14:creationId xmlns:p14="http://schemas.microsoft.com/office/powerpoint/2010/main" val="69724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9" presetClass="exit" presetSubtype="0" fill="hold" grpId="1" nodeType="clickEffect">
                                  <p:stCondLst>
                                    <p:cond delay="0"/>
                                  </p:stCondLst>
                                  <p:childTnLst>
                                    <p:animEffect transition="out" filter="dissolve">
                                      <p:cBhvr>
                                        <p:cTn id="24" dur="500"/>
                                        <p:tgtEl>
                                          <p:spTgt spid="26"/>
                                        </p:tgtEl>
                                      </p:cBhvr>
                                    </p:animEffect>
                                    <p:set>
                                      <p:cBhvr>
                                        <p:cTn id="25" dur="1" fill="hold">
                                          <p:stCondLst>
                                            <p:cond delay="499"/>
                                          </p:stCondLst>
                                        </p:cTn>
                                        <p:tgtEl>
                                          <p:spTgt spid="26"/>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27"/>
                                        </p:tgtEl>
                                      </p:cBhvr>
                                    </p:animEffect>
                                    <p:set>
                                      <p:cBhvr>
                                        <p:cTn id="28"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6" grpId="1" animBg="1"/>
      <p:bldP spid="27" grpId="0" animBg="1"/>
      <p:bldP spid="2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FD0D-9B62-4344-87B1-C08CB0710959}"/>
              </a:ext>
            </a:extLst>
          </p:cNvPr>
          <p:cNvSpPr>
            <a:spLocks noGrp="1"/>
          </p:cNvSpPr>
          <p:nvPr>
            <p:ph type="title"/>
          </p:nvPr>
        </p:nvSpPr>
        <p:spPr>
          <a:xfrm>
            <a:off x="3752293" y="323310"/>
            <a:ext cx="5133256" cy="1143000"/>
          </a:xfrm>
        </p:spPr>
        <p:txBody>
          <a:bodyPr>
            <a:noAutofit/>
          </a:bodyPr>
          <a:lstStyle/>
          <a:p>
            <a:r>
              <a:rPr lang="en-US" sz="3200" b="1" dirty="0">
                <a:solidFill>
                  <a:schemeClr val="tx2"/>
                </a:solidFill>
              </a:rPr>
              <a:t>Visualising and manipulating algebra tiles</a:t>
            </a:r>
          </a:p>
        </p:txBody>
      </p:sp>
      <p:pic>
        <p:nvPicPr>
          <p:cNvPr id="24" name="Picture 23" descr="Diagram of algebra mat showing 3 green rectangles marked x, an equals sign is in the middle. The right hand side shows 15 green squares marked 1. ">
            <a:extLst>
              <a:ext uri="{FF2B5EF4-FFF2-40B4-BE49-F238E27FC236}">
                <a16:creationId xmlns:a16="http://schemas.microsoft.com/office/drawing/2014/main" id="{F4C5FC29-9E9E-EE49-8D2F-B1F7BA3145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778" y="851974"/>
            <a:ext cx="3295716" cy="1656995"/>
          </a:xfrm>
          <a:prstGeom prst="rect">
            <a:avLst/>
          </a:prstGeom>
        </p:spPr>
      </p:pic>
      <p:pic>
        <p:nvPicPr>
          <p:cNvPr id="26" name="Picture 25" descr="Diagram of algebra mat showing 3 green rectangles marked x, an equals sign is in the middle. The right hand side shows 15 green squares marked 1. Each x rectangle is aligned with five green squares marked 1, showing 3 groups of 5.">
            <a:extLst>
              <a:ext uri="{FF2B5EF4-FFF2-40B4-BE49-F238E27FC236}">
                <a16:creationId xmlns:a16="http://schemas.microsoft.com/office/drawing/2014/main" id="{F53BF88F-83E5-A94B-83F0-B0C6CAC47D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2354" y="2506942"/>
            <a:ext cx="3295716" cy="1659930"/>
          </a:xfrm>
          <a:prstGeom prst="rect">
            <a:avLst/>
          </a:prstGeom>
        </p:spPr>
      </p:pic>
      <mc:AlternateContent xmlns:mc="http://schemas.openxmlformats.org/markup-compatibility/2006" xmlns:a14="http://schemas.microsoft.com/office/drawing/2010/main">
        <mc:Choice Requires="a14">
          <p:sp>
            <p:nvSpPr>
              <p:cNvPr id="3" name="Content Placeholder 2" descr="Three lines of equations showing the worked answers.&#10;Three x equals fifteen&#10;Three x divided by 3 (the threes cancelling out, equals fifteen divided by three&#10;x equals 5">
                <a:extLst>
                  <a:ext uri="{FF2B5EF4-FFF2-40B4-BE49-F238E27FC236}">
                    <a16:creationId xmlns:a16="http://schemas.microsoft.com/office/drawing/2014/main" id="{99B28728-9D4D-F14F-BF3C-DE8DD08866A3}"/>
                  </a:ext>
                </a:extLst>
              </p:cNvPr>
              <p:cNvSpPr>
                <a:spLocks noGrp="1"/>
              </p:cNvSpPr>
              <p:nvPr>
                <p:ph idx="1"/>
              </p:nvPr>
            </p:nvSpPr>
            <p:spPr>
              <a:xfrm>
                <a:off x="4816706" y="1901506"/>
                <a:ext cx="3970784" cy="3703142"/>
              </a:xfrm>
            </p:spPr>
            <p:txBody>
              <a:bodyPr/>
              <a:lstStyle/>
              <a:p>
                <a:pPr marL="0" indent="0">
                  <a:buNone/>
                </a:pPr>
                <a14:m>
                  <m:oMathPara xmlns:m="http://schemas.openxmlformats.org/officeDocument/2006/math">
                    <m:oMathParaPr>
                      <m:jc m:val="centerGroup"/>
                    </m:oMathParaPr>
                    <m:oMath xmlns:m="http://schemas.openxmlformats.org/officeDocument/2006/math">
                      <m:r>
                        <a:rPr lang="en-AU" i="1" smtClean="0">
                          <a:latin typeface="Cambria Math" panose="02040503050406030204" pitchFamily="18" charset="0"/>
                        </a:rPr>
                        <m:t>3</m:t>
                      </m:r>
                      <m:r>
                        <a:rPr lang="en-AU" b="0" i="1" smtClean="0">
                          <a:latin typeface="Cambria Math" panose="02040503050406030204" pitchFamily="18" charset="0"/>
                        </a:rPr>
                        <m:t>𝑥</m:t>
                      </m:r>
                      <m:r>
                        <a:rPr lang="en-AU" i="1">
                          <a:latin typeface="Cambria Math" panose="02040503050406030204" pitchFamily="18" charset="0"/>
                        </a:rPr>
                        <m:t>=</m:t>
                      </m:r>
                      <m:r>
                        <a:rPr lang="en-AU" b="0" i="1" smtClean="0">
                          <a:latin typeface="Cambria Math" panose="02040503050406030204" pitchFamily="18" charset="0"/>
                        </a:rPr>
                        <m:t>15</m:t>
                      </m:r>
                    </m:oMath>
                  </m:oMathPara>
                </a14:m>
                <a:endParaRPr lang="en-AU" b="0" dirty="0"/>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f>
                        <m:fPr>
                          <m:ctrlPr>
                            <a:rPr lang="en-AU" i="1" smtClean="0">
                              <a:latin typeface="Cambria Math" panose="02040503050406030204" pitchFamily="18" charset="0"/>
                            </a:rPr>
                          </m:ctrlPr>
                        </m:fPr>
                        <m:num>
                          <m:r>
                            <a:rPr lang="en-AU" b="0" i="1" smtClean="0">
                              <a:latin typeface="Cambria Math" panose="02040503050406030204" pitchFamily="18" charset="0"/>
                            </a:rPr>
                            <m:t>3</m:t>
                          </m:r>
                          <m:r>
                            <a:rPr lang="en-AU" b="0" i="1" smtClean="0">
                              <a:latin typeface="Cambria Math" panose="02040503050406030204" pitchFamily="18" charset="0"/>
                            </a:rPr>
                            <m:t>𝑥</m:t>
                          </m:r>
                        </m:num>
                        <m:den>
                          <m:r>
                            <a:rPr lang="en-AU" b="0" i="1" smtClean="0">
                              <a:solidFill>
                                <a:srgbClr val="FF0000"/>
                              </a:solidFill>
                              <a:latin typeface="Cambria Math" panose="02040503050406030204" pitchFamily="18" charset="0"/>
                            </a:rPr>
                            <m:t>3</m:t>
                          </m:r>
                        </m:den>
                      </m:f>
                      <m:r>
                        <a:rPr lang="en-AU" i="1">
                          <a:latin typeface="Cambria Math" panose="02040503050406030204" pitchFamily="18" charset="0"/>
                        </a:rPr>
                        <m:t>=</m:t>
                      </m:r>
                      <m:f>
                        <m:fPr>
                          <m:ctrlPr>
                            <a:rPr lang="en-AU" i="1" smtClean="0">
                              <a:latin typeface="Cambria Math" panose="02040503050406030204" pitchFamily="18" charset="0"/>
                            </a:rPr>
                          </m:ctrlPr>
                        </m:fPr>
                        <m:num>
                          <m:r>
                            <a:rPr lang="en-AU" b="0" i="1" smtClean="0">
                              <a:latin typeface="Cambria Math" panose="02040503050406030204" pitchFamily="18" charset="0"/>
                            </a:rPr>
                            <m:t>15</m:t>
                          </m:r>
                        </m:num>
                        <m:den>
                          <m:r>
                            <a:rPr lang="en-AU" b="0" i="1" smtClean="0">
                              <a:solidFill>
                                <a:srgbClr val="FF0000"/>
                              </a:solidFill>
                              <a:latin typeface="Cambria Math" panose="02040503050406030204" pitchFamily="18" charset="0"/>
                            </a:rPr>
                            <m:t>3</m:t>
                          </m:r>
                        </m:den>
                      </m:f>
                    </m:oMath>
                  </m:oMathPara>
                </a14:m>
                <a:endParaRPr lang="en-AU" b="0" dirty="0"/>
              </a:p>
              <a:p>
                <a:pPr marL="0" indent="0">
                  <a:buNone/>
                </a:pPr>
                <a:endParaRPr lang="en-AU" b="0" dirty="0"/>
              </a:p>
              <a:p>
                <a:pPr marL="0" indent="0">
                  <a:buNone/>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𝑥</m:t>
                      </m:r>
                      <m:r>
                        <a:rPr lang="en-AU" i="1">
                          <a:latin typeface="Cambria Math" panose="02040503050406030204" pitchFamily="18" charset="0"/>
                        </a:rPr>
                        <m:t>=5</m:t>
                      </m:r>
                    </m:oMath>
                  </m:oMathPara>
                </a14:m>
                <a:endParaRPr lang="en-AU" dirty="0"/>
              </a:p>
              <a:p>
                <a:pPr marL="0" indent="0">
                  <a:buNone/>
                </a:pPr>
                <a:endParaRPr lang="en-AU" dirty="0"/>
              </a:p>
              <a:p>
                <a:pPr marL="0" indent="0">
                  <a:buNone/>
                </a:pPr>
                <a:endParaRPr lang="en-US" dirty="0"/>
              </a:p>
            </p:txBody>
          </p:sp>
        </mc:Choice>
        <mc:Fallback xmlns="">
          <p:sp>
            <p:nvSpPr>
              <p:cNvPr id="3" name="Content Placeholder 2" descr="Three lines of equations showing the worked answers.&#10;Three x equals fifteen&#10;Three x divided by 3 (the threes cancelling out, equals fifteen divided by three&#10;x equals 5">
                <a:extLst>
                  <a:ext uri="{FF2B5EF4-FFF2-40B4-BE49-F238E27FC236}">
                    <a16:creationId xmlns:a16="http://schemas.microsoft.com/office/drawing/2014/main" id="{99B28728-9D4D-F14F-BF3C-DE8DD08866A3}"/>
                  </a:ext>
                </a:extLst>
              </p:cNvPr>
              <p:cNvSpPr>
                <a:spLocks noGrp="1" noRot="1" noChangeAspect="1" noMove="1" noResize="1" noEditPoints="1" noAdjustHandles="1" noChangeArrowheads="1" noChangeShapeType="1" noTextEdit="1"/>
              </p:cNvSpPr>
              <p:nvPr>
                <p:ph idx="1"/>
              </p:nvPr>
            </p:nvSpPr>
            <p:spPr>
              <a:xfrm>
                <a:off x="4816706" y="1901506"/>
                <a:ext cx="3970784" cy="3703142"/>
              </a:xfrm>
              <a:blipFill>
                <a:blip r:embed="rId5"/>
                <a:stretch>
                  <a:fillRect/>
                </a:stretch>
              </a:blipFill>
            </p:spPr>
            <p:txBody>
              <a:bodyPr/>
              <a:lstStyle/>
              <a:p>
                <a:r>
                  <a:rPr lang="en-GB">
                    <a:noFill/>
                  </a:rPr>
                  <a:t> </a:t>
                </a:r>
              </a:p>
            </p:txBody>
          </p:sp>
        </mc:Fallback>
      </mc:AlternateContent>
      <p:cxnSp>
        <p:nvCxnSpPr>
          <p:cNvPr id="28" name="Straight Connector 27">
            <a:extLst>
              <a:ext uri="{FF2B5EF4-FFF2-40B4-BE49-F238E27FC236}">
                <a16:creationId xmlns:a16="http://schemas.microsoft.com/office/drawing/2014/main" id="{D486843E-324A-D44F-AF2A-0E32D462D4F8}"/>
              </a:ext>
              <a:ext uri="{C183D7F6-B498-43B3-948B-1728B52AA6E4}">
                <adec:decorative xmlns:adec="http://schemas.microsoft.com/office/drawing/2017/decorative" val="1"/>
              </a:ext>
            </a:extLst>
          </p:cNvPr>
          <p:cNvCxnSpPr/>
          <p:nvPr/>
        </p:nvCxnSpPr>
        <p:spPr>
          <a:xfrm>
            <a:off x="5940152" y="2309018"/>
            <a:ext cx="216024" cy="399902"/>
          </a:xfrm>
          <a:prstGeom prst="line">
            <a:avLst/>
          </a:prstGeom>
          <a:ln w="12700"/>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02DCC123-BC5E-9540-AE93-41D68F7489DE}"/>
              </a:ext>
              <a:ext uri="{C183D7F6-B498-43B3-948B-1728B52AA6E4}">
                <adec:decorative xmlns:adec="http://schemas.microsoft.com/office/drawing/2017/decorative" val="1"/>
              </a:ext>
            </a:extLst>
          </p:cNvPr>
          <p:cNvCxnSpPr/>
          <p:nvPr/>
        </p:nvCxnSpPr>
        <p:spPr>
          <a:xfrm>
            <a:off x="6102897" y="2937005"/>
            <a:ext cx="216024" cy="399902"/>
          </a:xfrm>
          <a:prstGeom prst="line">
            <a:avLst/>
          </a:prstGeom>
          <a:ln w="12700"/>
        </p:spPr>
        <p:style>
          <a:lnRef idx="1">
            <a:schemeClr val="dk1"/>
          </a:lnRef>
          <a:fillRef idx="0">
            <a:schemeClr val="dk1"/>
          </a:fillRef>
          <a:effectRef idx="0">
            <a:schemeClr val="dk1"/>
          </a:effectRef>
          <a:fontRef idx="minor">
            <a:schemeClr val="tx1"/>
          </a:fontRef>
        </p:style>
      </p:cxnSp>
      <p:pic>
        <p:nvPicPr>
          <p:cNvPr id="33" name="Picture 32" descr="Diagram of algebra mat showing 1 green rectangles marked x, an equals sign is in the middle. The right hand side shows 5 green squares marked 1. ">
            <a:extLst>
              <a:ext uri="{FF2B5EF4-FFF2-40B4-BE49-F238E27FC236}">
                <a16:creationId xmlns:a16="http://schemas.microsoft.com/office/drawing/2014/main" id="{E5A59095-8404-0E4E-A0B6-4CB95DB2DE0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5793" y="4226647"/>
            <a:ext cx="3409686" cy="1713586"/>
          </a:xfrm>
          <a:prstGeom prst="rect">
            <a:avLst/>
          </a:prstGeom>
        </p:spPr>
      </p:pic>
      <p:sp>
        <p:nvSpPr>
          <p:cNvPr id="4" name="Text Box 2">
            <a:extLst>
              <a:ext uri="{FF2B5EF4-FFF2-40B4-BE49-F238E27FC236}">
                <a16:creationId xmlns:a16="http://schemas.microsoft.com/office/drawing/2014/main" id="{6C79E42C-20A4-14FD-EF56-9BBEDD53DB2C}"/>
              </a:ext>
              <a:ext uri="{C183D7F6-B498-43B3-948B-1728B52AA6E4}">
                <adec:decorative xmlns:adec="http://schemas.microsoft.com/office/drawing/2017/decorative" val="1"/>
              </a:ext>
            </a:extLst>
          </p:cNvPr>
          <p:cNvSpPr txBox="1"/>
          <p:nvPr/>
        </p:nvSpPr>
        <p:spPr>
          <a:xfrm>
            <a:off x="-616707" y="6611344"/>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pt-BR"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spTree>
    <p:extLst>
      <p:ext uri="{BB962C8B-B14F-4D97-AF65-F5344CB8AC3E}">
        <p14:creationId xmlns:p14="http://schemas.microsoft.com/office/powerpoint/2010/main" val="373890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15773</TotalTime>
  <Words>1699</Words>
  <Application>Microsoft Office PowerPoint</Application>
  <PresentationFormat>On-screen Show (4:3)</PresentationFormat>
  <Paragraphs>331</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 Math</vt:lpstr>
      <vt:lpstr>Roboto</vt:lpstr>
      <vt:lpstr>Symbol</vt:lpstr>
      <vt:lpstr>Office Theme</vt:lpstr>
      <vt:lpstr>Using algebra tiles to solve equations</vt:lpstr>
      <vt:lpstr>Learning intention</vt:lpstr>
      <vt:lpstr>Review from last lesson</vt:lpstr>
      <vt:lpstr>Solving algebra equations with </vt:lpstr>
      <vt:lpstr>Today</vt:lpstr>
      <vt:lpstr>Revision</vt:lpstr>
      <vt:lpstr>Solving a new equation with algebra tiles</vt:lpstr>
      <vt:lpstr>3x=15 </vt:lpstr>
      <vt:lpstr>Visualising and manipulating algebra tiles</vt:lpstr>
      <vt:lpstr>x/3=3 </vt:lpstr>
      <vt:lpstr>Visualise and manipulate</vt:lpstr>
      <vt:lpstr>Summarise and reflect</vt:lpstr>
      <vt:lpstr>Algebra maze</vt:lpstr>
      <vt:lpstr>Algebra maze: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28</cp:revision>
  <dcterms:created xsi:type="dcterms:W3CDTF">2021-03-16T22:56:28Z</dcterms:created>
  <dcterms:modified xsi:type="dcterms:W3CDTF">2023-12-08T06:40:05Z</dcterms:modified>
</cp:coreProperties>
</file>