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81" r:id="rId2"/>
    <p:sldId id="261" r:id="rId3"/>
    <p:sldId id="258" r:id="rId4"/>
    <p:sldId id="263" r:id="rId5"/>
    <p:sldId id="264" r:id="rId6"/>
    <p:sldId id="266" r:id="rId7"/>
    <p:sldId id="267" r:id="rId8"/>
    <p:sldId id="265" r:id="rId9"/>
    <p:sldId id="268" r:id="rId10"/>
    <p:sldId id="269" r:id="rId11"/>
    <p:sldId id="270" r:id="rId12"/>
    <p:sldId id="271" r:id="rId13"/>
    <p:sldId id="272" r:id="rId14"/>
    <p:sldId id="274" r:id="rId15"/>
    <p:sldId id="277" r:id="rId16"/>
    <p:sldId id="275" r:id="rId17"/>
    <p:sldId id="279" r:id="rId18"/>
    <p:sldId id="280" r:id="rId19"/>
    <p:sldId id="27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F87EAE-6CC1-99D4-8E31-202EF7FA06F2}" name="Trish Wilson" initials="TW" userId="1a8d7cc3620296f7"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BA9598-12FE-49E1-863D-C554E67B3C32}" v="4" dt="2024-01-08T00:32:34.3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981" autoAdjust="0"/>
  </p:normalViewPr>
  <p:slideViewPr>
    <p:cSldViewPr>
      <p:cViewPr varScale="1">
        <p:scale>
          <a:sx n="73" d="100"/>
          <a:sy n="73" d="100"/>
        </p:scale>
        <p:origin x="1782"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ish Wilson" userId="1a8d7cc3620296f7" providerId="LiveId" clId="{3BBA9598-12FE-49E1-863D-C554E67B3C32}"/>
    <pc:docChg chg="undo custSel modSld">
      <pc:chgData name="Trish Wilson" userId="1a8d7cc3620296f7" providerId="LiveId" clId="{3BBA9598-12FE-49E1-863D-C554E67B3C32}" dt="2024-01-08T00:42:09.390" v="140"/>
      <pc:docMkLst>
        <pc:docMk/>
      </pc:docMkLst>
      <pc:sldChg chg="modSp mod modNotesTx">
        <pc:chgData name="Trish Wilson" userId="1a8d7cc3620296f7" providerId="LiveId" clId="{3BBA9598-12FE-49E1-863D-C554E67B3C32}" dt="2024-01-08T00:25:12.372" v="17" actId="20577"/>
        <pc:sldMkLst>
          <pc:docMk/>
          <pc:sldMk cId="110837605" sldId="258"/>
        </pc:sldMkLst>
        <pc:spChg chg="mod">
          <ac:chgData name="Trish Wilson" userId="1a8d7cc3620296f7" providerId="LiveId" clId="{3BBA9598-12FE-49E1-863D-C554E67B3C32}" dt="2024-01-08T00:23:42.876" v="2" actId="20577"/>
          <ac:spMkLst>
            <pc:docMk/>
            <pc:sldMk cId="110837605" sldId="258"/>
            <ac:spMk id="2" creationId="{00000000-0000-0000-0000-000000000000}"/>
          </ac:spMkLst>
        </pc:spChg>
      </pc:sldChg>
      <pc:sldChg chg="addCm">
        <pc:chgData name="Trish Wilson" userId="1a8d7cc3620296f7" providerId="LiveId" clId="{3BBA9598-12FE-49E1-863D-C554E67B3C32}" dt="2024-01-08T00:42:09.390" v="140"/>
        <pc:sldMkLst>
          <pc:docMk/>
          <pc:sldMk cId="3555922837" sldId="261"/>
        </pc:sldMkLst>
      </pc:sldChg>
      <pc:sldChg chg="modNotesTx">
        <pc:chgData name="Trish Wilson" userId="1a8d7cc3620296f7" providerId="LiveId" clId="{3BBA9598-12FE-49E1-863D-C554E67B3C32}" dt="2024-01-08T00:25:17.398" v="19" actId="20577"/>
        <pc:sldMkLst>
          <pc:docMk/>
          <pc:sldMk cId="2195508566" sldId="263"/>
        </pc:sldMkLst>
      </pc:sldChg>
      <pc:sldChg chg="modSp mod">
        <pc:chgData name="Trish Wilson" userId="1a8d7cc3620296f7" providerId="LiveId" clId="{3BBA9598-12FE-49E1-863D-C554E67B3C32}" dt="2024-01-08T00:29:58.450" v="79" actId="1076"/>
        <pc:sldMkLst>
          <pc:docMk/>
          <pc:sldMk cId="2129149045" sldId="265"/>
        </pc:sldMkLst>
        <pc:spChg chg="mod">
          <ac:chgData name="Trish Wilson" userId="1a8d7cc3620296f7" providerId="LiveId" clId="{3BBA9598-12FE-49E1-863D-C554E67B3C32}" dt="2024-01-08T00:27:29.076" v="32" actId="20577"/>
          <ac:spMkLst>
            <pc:docMk/>
            <pc:sldMk cId="2129149045" sldId="265"/>
            <ac:spMk id="2" creationId="{00000000-0000-0000-0000-000000000000}"/>
          </ac:spMkLst>
        </pc:spChg>
        <pc:spChg chg="mod">
          <ac:chgData name="Trish Wilson" userId="1a8d7cc3620296f7" providerId="LiveId" clId="{3BBA9598-12FE-49E1-863D-C554E67B3C32}" dt="2024-01-08T00:29:58.450" v="79" actId="1076"/>
          <ac:spMkLst>
            <pc:docMk/>
            <pc:sldMk cId="2129149045" sldId="265"/>
            <ac:spMk id="7" creationId="{6F259A1D-1601-4502-818F-FD9F27560229}"/>
          </ac:spMkLst>
        </pc:spChg>
        <pc:picChg chg="mod">
          <ac:chgData name="Trish Wilson" userId="1a8d7cc3620296f7" providerId="LiveId" clId="{3BBA9598-12FE-49E1-863D-C554E67B3C32}" dt="2024-01-08T00:29:54.208" v="78" actId="1076"/>
          <ac:picMkLst>
            <pc:docMk/>
            <pc:sldMk cId="2129149045" sldId="265"/>
            <ac:picMk id="4100" creationId="{00000000-0000-0000-0000-000000000000}"/>
          </ac:picMkLst>
        </pc:picChg>
      </pc:sldChg>
      <pc:sldChg chg="modSp mod">
        <pc:chgData name="Trish Wilson" userId="1a8d7cc3620296f7" providerId="LiveId" clId="{3BBA9598-12FE-49E1-863D-C554E67B3C32}" dt="2024-01-08T00:30:43.797" v="103" actId="20577"/>
        <pc:sldMkLst>
          <pc:docMk/>
          <pc:sldMk cId="2862077706" sldId="268"/>
        </pc:sldMkLst>
        <pc:spChg chg="mod">
          <ac:chgData name="Trish Wilson" userId="1a8d7cc3620296f7" providerId="LiveId" clId="{3BBA9598-12FE-49E1-863D-C554E67B3C32}" dt="2024-01-08T00:30:43.797" v="103" actId="20577"/>
          <ac:spMkLst>
            <pc:docMk/>
            <pc:sldMk cId="2862077706" sldId="268"/>
            <ac:spMk id="4131" creationId="{475518A4-DD9F-5766-E028-D9D2D63300D8}"/>
          </ac:spMkLst>
        </pc:spChg>
      </pc:sldChg>
      <pc:sldChg chg="modSp mod">
        <pc:chgData name="Trish Wilson" userId="1a8d7cc3620296f7" providerId="LiveId" clId="{3BBA9598-12FE-49E1-863D-C554E67B3C32}" dt="2024-01-08T00:32:04.463" v="119" actId="20577"/>
        <pc:sldMkLst>
          <pc:docMk/>
          <pc:sldMk cId="1475117286" sldId="269"/>
        </pc:sldMkLst>
        <pc:spChg chg="mod">
          <ac:chgData name="Trish Wilson" userId="1a8d7cc3620296f7" providerId="LiveId" clId="{3BBA9598-12FE-49E1-863D-C554E67B3C32}" dt="2024-01-08T00:32:04.463" v="119" actId="20577"/>
          <ac:spMkLst>
            <pc:docMk/>
            <pc:sldMk cId="1475117286" sldId="269"/>
            <ac:spMk id="54" creationId="{3C5F5CE4-4F18-3310-BC2D-83E4FC0DEEA0}"/>
          </ac:spMkLst>
        </pc:spChg>
      </pc:sldChg>
      <pc:sldChg chg="modSp mod">
        <pc:chgData name="Trish Wilson" userId="1a8d7cc3620296f7" providerId="LiveId" clId="{3BBA9598-12FE-49E1-863D-C554E67B3C32}" dt="2024-01-08T00:32:34.398" v="125" actId="20577"/>
        <pc:sldMkLst>
          <pc:docMk/>
          <pc:sldMk cId="3242242695" sldId="270"/>
        </pc:sldMkLst>
        <pc:spChg chg="mod">
          <ac:chgData name="Trish Wilson" userId="1a8d7cc3620296f7" providerId="LiveId" clId="{3BBA9598-12FE-49E1-863D-C554E67B3C32}" dt="2024-01-08T00:32:34.398" v="125" actId="20577"/>
          <ac:spMkLst>
            <pc:docMk/>
            <pc:sldMk cId="3242242695" sldId="270"/>
            <ac:spMk id="4" creationId="{EC0108EC-9511-B4E7-CF9C-59F53EC52B61}"/>
          </ac:spMkLst>
        </pc:spChg>
      </pc:sldChg>
      <pc:sldChg chg="modSp mod">
        <pc:chgData name="Trish Wilson" userId="1a8d7cc3620296f7" providerId="LiveId" clId="{3BBA9598-12FE-49E1-863D-C554E67B3C32}" dt="2024-01-08T00:33:43.753" v="134" actId="20577"/>
        <pc:sldMkLst>
          <pc:docMk/>
          <pc:sldMk cId="2478508556" sldId="271"/>
        </pc:sldMkLst>
        <pc:spChg chg="mod">
          <ac:chgData name="Trish Wilson" userId="1a8d7cc3620296f7" providerId="LiveId" clId="{3BBA9598-12FE-49E1-863D-C554E67B3C32}" dt="2024-01-08T00:33:43.753" v="134" actId="20577"/>
          <ac:spMkLst>
            <pc:docMk/>
            <pc:sldMk cId="2478508556" sldId="271"/>
            <ac:spMk id="5" creationId="{BB849F2E-6D62-BEBE-EED5-3902C90702AC}"/>
          </ac:spMkLst>
        </pc:spChg>
      </pc:sldChg>
      <pc:sldChg chg="modSp mod">
        <pc:chgData name="Trish Wilson" userId="1a8d7cc3620296f7" providerId="LiveId" clId="{3BBA9598-12FE-49E1-863D-C554E67B3C32}" dt="2024-01-08T00:34:44.402" v="135" actId="1076"/>
        <pc:sldMkLst>
          <pc:docMk/>
          <pc:sldMk cId="2886834072" sldId="274"/>
        </pc:sldMkLst>
        <pc:spChg chg="mod">
          <ac:chgData name="Trish Wilson" userId="1a8d7cc3620296f7" providerId="LiveId" clId="{3BBA9598-12FE-49E1-863D-C554E67B3C32}" dt="2024-01-08T00:34:44.402" v="135" actId="1076"/>
          <ac:spMkLst>
            <pc:docMk/>
            <pc:sldMk cId="2886834072" sldId="274"/>
            <ac:spMk id="2" creationId="{00000000-0000-0000-0000-000000000000}"/>
          </ac:spMkLst>
        </pc:spChg>
      </pc:sldChg>
      <pc:sldChg chg="modSp mod">
        <pc:chgData name="Trish Wilson" userId="1a8d7cc3620296f7" providerId="LiveId" clId="{3BBA9598-12FE-49E1-863D-C554E67B3C32}" dt="2024-01-08T00:35:21.475" v="136" actId="1076"/>
        <pc:sldMkLst>
          <pc:docMk/>
          <pc:sldMk cId="946961264" sldId="275"/>
        </pc:sldMkLst>
        <pc:spChg chg="mod">
          <ac:chgData name="Trish Wilson" userId="1a8d7cc3620296f7" providerId="LiveId" clId="{3BBA9598-12FE-49E1-863D-C554E67B3C32}" dt="2024-01-08T00:35:21.475" v="136" actId="1076"/>
          <ac:spMkLst>
            <pc:docMk/>
            <pc:sldMk cId="946961264" sldId="275"/>
            <ac:spMk id="2" creationId="{00000000-0000-0000-0000-000000000000}"/>
          </ac:spMkLst>
        </pc:spChg>
      </pc:sldChg>
      <pc:sldChg chg="modSp mod addCm">
        <pc:chgData name="Trish Wilson" userId="1a8d7cc3620296f7" providerId="LiveId" clId="{3BBA9598-12FE-49E1-863D-C554E67B3C32}" dt="2024-01-08T00:37:15.730" v="139"/>
        <pc:sldMkLst>
          <pc:docMk/>
          <pc:sldMk cId="870204000" sldId="278"/>
        </pc:sldMkLst>
        <pc:spChg chg="mod">
          <ac:chgData name="Trish Wilson" userId="1a8d7cc3620296f7" providerId="LiveId" clId="{3BBA9598-12FE-49E1-863D-C554E67B3C32}" dt="2024-01-08T00:36:25.549" v="138" actId="20577"/>
          <ac:spMkLst>
            <pc:docMk/>
            <pc:sldMk cId="870204000" sldId="278"/>
            <ac:spMk id="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1256A4-61FE-4A76-BB28-6B79A6931F6F}" type="datetimeFigureOut">
              <a:rPr lang="en-AU" smtClean="0"/>
              <a:t>9/02/2024</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904A82-F77A-4F2F-A04D-9E9D63F3DBDF}" type="slidenum">
              <a:rPr lang="en-AU" smtClean="0"/>
              <a:t>‹#›</a:t>
            </a:fld>
            <a:endParaRPr lang="en-AU"/>
          </a:p>
        </p:txBody>
      </p:sp>
    </p:spTree>
    <p:extLst>
      <p:ext uri="{BB962C8B-B14F-4D97-AF65-F5344CB8AC3E}">
        <p14:creationId xmlns:p14="http://schemas.microsoft.com/office/powerpoint/2010/main" val="3102697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v9.australiancurriculum.edu.au/f-10-curriculum.html/learning-areas/mathematics/year-9/content-description?subject-identifier=MATMATY9&amp;content-description-code=AC9M9M03&amp;detailed-content-descriptions=0&amp;hide-ccp=0&amp;hide-gc=0&amp;side-by-side=1&amp;strands-start-index=0&amp;subjects-start-index=0&amp;view=quick"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Year 9, Measurement, 60 mins</a:t>
            </a:r>
            <a:r>
              <a:rPr lang="en-GB" sz="1800" u="none"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 </a:t>
            </a:r>
          </a:p>
          <a:p>
            <a:pPr>
              <a:lnSpc>
                <a:spcPct val="120000"/>
              </a:lnSpc>
              <a:spcBef>
                <a:spcPts val="400"/>
              </a:spcBef>
              <a:spcAft>
                <a:spcPts val="400"/>
              </a:spcAft>
            </a:pPr>
            <a:r>
              <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hlinkClick r:id="rId3"/>
              </a:rPr>
              <a:t>AC9M9M03</a:t>
            </a:r>
            <a:r>
              <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AU" sz="1800" dirty="0">
                <a:solidFill>
                  <a:srgbClr val="000000"/>
                </a:solidFill>
                <a:effectLst/>
                <a:latin typeface="Calibri" panose="020F0502020204030204" pitchFamily="34" charset="0"/>
                <a:ea typeface="Calibri" panose="020F0502020204030204" pitchFamily="34" charset="0"/>
              </a:rPr>
              <a:t>Students learn to solve spatial problems, applying angle properties, scale, similarity, Pythagoras’ theorem and trigonometry in right-angled triangles. </a:t>
            </a:r>
            <a:endPar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endPar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US" sz="1800" dirty="0">
                <a:solidFill>
                  <a:srgbClr val="000000"/>
                </a:solidFill>
                <a:effectLst/>
                <a:latin typeface="Calibri" panose="020F0502020204030204" pitchFamily="34" charset="0"/>
                <a:ea typeface="Calibri" panose="020F0502020204030204" pitchFamily="34" charset="0"/>
              </a:rPr>
              <a:t>Students can use Pythagoras’ theorem to calculate unknown side lengths in right-angled triangles after undertaking a step-by-step simultaneous method of working through visual and algebraic proofs simultaneously. This approach is designed to help students develop deeper connections between algebra and measurement in a Pythagoras context.</a:t>
            </a:r>
            <a:endPar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endParaRPr lang="en-AU" sz="1800" u="sng"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400"/>
              </a:spcBef>
              <a:spcAft>
                <a:spcPts val="400"/>
              </a:spcAft>
            </a:pPr>
            <a:r>
              <a:rPr lang="en-AU" sz="1800" b="1" u="non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Why are learning about this?</a:t>
            </a:r>
          </a:p>
          <a:p>
            <a:pPr>
              <a:lnSpc>
                <a:spcPct val="120000"/>
              </a:lnSpc>
              <a:spcBef>
                <a:spcPts val="400"/>
              </a:spcBef>
              <a:spcAft>
                <a:spcPts val="400"/>
              </a:spcAft>
            </a:pPr>
            <a:r>
              <a:rPr lang="en-AU" sz="1800" dirty="0">
                <a:solidFill>
                  <a:srgbClr val="000000"/>
                </a:solidFill>
                <a:effectLst/>
                <a:latin typeface="Calibri" panose="020F0502020204030204" pitchFamily="34" charset="0"/>
                <a:ea typeface="Calibri" panose="020F0502020204030204" pitchFamily="34" charset="0"/>
              </a:rPr>
              <a:t>Learning about and using Pythagoras’ theorem as a tool to solve mathematical problems can relate and be applied to an extraordinary number of fields and scenarios, such as design, architecture, building, engineering and computer science to name a few. If you want to get take the shortest distance between two point and get there faster, use Pythagoras’ theorem.</a:t>
            </a:r>
            <a:endParaRPr lang="en-AU" b="0" u="none" dirty="0"/>
          </a:p>
        </p:txBody>
      </p:sp>
      <p:sp>
        <p:nvSpPr>
          <p:cNvPr id="4" name="Slide Number Placeholder 3"/>
          <p:cNvSpPr>
            <a:spLocks noGrp="1"/>
          </p:cNvSpPr>
          <p:nvPr>
            <p:ph type="sldNum" sz="quarter" idx="10"/>
          </p:nvPr>
        </p:nvSpPr>
        <p:spPr/>
        <p:txBody>
          <a:bodyPr/>
          <a:lstStyle/>
          <a:p>
            <a:fld id="{5D904A82-F77A-4F2F-A04D-9E9D63F3DBDF}" type="slidenum">
              <a:rPr lang="en-AU" smtClean="0"/>
              <a:t>1</a:t>
            </a:fld>
            <a:endParaRPr lang="en-AU"/>
          </a:p>
        </p:txBody>
      </p:sp>
    </p:spTree>
    <p:extLst>
      <p:ext uri="{BB962C8B-B14F-4D97-AF65-F5344CB8AC3E}">
        <p14:creationId xmlns:p14="http://schemas.microsoft.com/office/powerpoint/2010/main" val="1207415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Students share the responses of their peers. </a:t>
            </a:r>
          </a:p>
        </p:txBody>
      </p:sp>
      <p:sp>
        <p:nvSpPr>
          <p:cNvPr id="4" name="Slide Number Placeholder 3"/>
          <p:cNvSpPr>
            <a:spLocks noGrp="1"/>
          </p:cNvSpPr>
          <p:nvPr>
            <p:ph type="sldNum" sz="quarter" idx="10"/>
          </p:nvPr>
        </p:nvSpPr>
        <p:spPr/>
        <p:txBody>
          <a:bodyPr/>
          <a:lstStyle/>
          <a:p>
            <a:fld id="{5D904A82-F77A-4F2F-A04D-9E9D63F3DBDF}" type="slidenum">
              <a:rPr lang="en-AU" smtClean="0"/>
              <a:t>10</a:t>
            </a:fld>
            <a:endParaRPr lang="en-AU"/>
          </a:p>
        </p:txBody>
      </p:sp>
    </p:spTree>
    <p:extLst>
      <p:ext uri="{BB962C8B-B14F-4D97-AF65-F5344CB8AC3E}">
        <p14:creationId xmlns:p14="http://schemas.microsoft.com/office/powerpoint/2010/main" val="19595945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Students share the responses of their peers or the class.</a:t>
            </a:r>
          </a:p>
        </p:txBody>
      </p:sp>
      <p:sp>
        <p:nvSpPr>
          <p:cNvPr id="4" name="Slide Number Placeholder 3"/>
          <p:cNvSpPr>
            <a:spLocks noGrp="1"/>
          </p:cNvSpPr>
          <p:nvPr>
            <p:ph type="sldNum" sz="quarter" idx="10"/>
          </p:nvPr>
        </p:nvSpPr>
        <p:spPr/>
        <p:txBody>
          <a:bodyPr/>
          <a:lstStyle/>
          <a:p>
            <a:fld id="{5D904A82-F77A-4F2F-A04D-9E9D63F3DBDF}" type="slidenum">
              <a:rPr lang="en-AU" smtClean="0"/>
              <a:t>11</a:t>
            </a:fld>
            <a:endParaRPr lang="en-AU"/>
          </a:p>
        </p:txBody>
      </p:sp>
    </p:spTree>
    <p:extLst>
      <p:ext uri="{BB962C8B-B14F-4D97-AF65-F5344CB8AC3E}">
        <p14:creationId xmlns:p14="http://schemas.microsoft.com/office/powerpoint/2010/main" val="38328147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12</a:t>
            </a:fld>
            <a:endParaRPr lang="en-AU"/>
          </a:p>
        </p:txBody>
      </p:sp>
    </p:spTree>
    <p:extLst>
      <p:ext uri="{BB962C8B-B14F-4D97-AF65-F5344CB8AC3E}">
        <p14:creationId xmlns:p14="http://schemas.microsoft.com/office/powerpoint/2010/main" val="38354612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13</a:t>
            </a:fld>
            <a:endParaRPr lang="en-AU"/>
          </a:p>
        </p:txBody>
      </p:sp>
    </p:spTree>
    <p:extLst>
      <p:ext uri="{BB962C8B-B14F-4D97-AF65-F5344CB8AC3E}">
        <p14:creationId xmlns:p14="http://schemas.microsoft.com/office/powerpoint/2010/main" val="34512959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14</a:t>
            </a:fld>
            <a:endParaRPr lang="en-AU"/>
          </a:p>
        </p:txBody>
      </p:sp>
    </p:spTree>
    <p:extLst>
      <p:ext uri="{BB962C8B-B14F-4D97-AF65-F5344CB8AC3E}">
        <p14:creationId xmlns:p14="http://schemas.microsoft.com/office/powerpoint/2010/main" val="41101136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15</a:t>
            </a:fld>
            <a:endParaRPr lang="en-AU"/>
          </a:p>
        </p:txBody>
      </p:sp>
    </p:spTree>
    <p:extLst>
      <p:ext uri="{BB962C8B-B14F-4D97-AF65-F5344CB8AC3E}">
        <p14:creationId xmlns:p14="http://schemas.microsoft.com/office/powerpoint/2010/main" val="28733993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16</a:t>
            </a:fld>
            <a:endParaRPr lang="en-AU"/>
          </a:p>
        </p:txBody>
      </p:sp>
    </p:spTree>
    <p:extLst>
      <p:ext uri="{BB962C8B-B14F-4D97-AF65-F5344CB8AC3E}">
        <p14:creationId xmlns:p14="http://schemas.microsoft.com/office/powerpoint/2010/main" val="10643841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20000"/>
              </a:lnSpc>
              <a:spcBef>
                <a:spcPts val="400"/>
              </a:spcBef>
              <a:spcAft>
                <a:spcPts val="400"/>
              </a:spcAft>
            </a:pP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Identifying similar triangles is a key skill at this level and it is worth taking the time now to review this concept, with a particular focus on the RHS test. Then, flick between slides 16 and 17 and ask students if they can spot the relationship between the triangles on each slide. The left triangle has been scaled by a factor of 3 and the right triangle has been scaled by a factor of 0.5 from the previous slide. Since students have already determined the missing side lengths in the previous activity, they can now use their knowledge of similarity to determine the missing lengths of on slide 17, without using the theorem. This is a good opportunity to reinforce that there can be simpler ways to tackle a problem if you already have prior information. While working through Pythagoras will give the same result, it is not necessary to perform these tedious calculations, given we have identified the triangles as similar.</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pPr>
              <a:lnSpc>
                <a:spcPct val="120000"/>
              </a:lnSpc>
              <a:spcBef>
                <a:spcPts val="400"/>
              </a:spcBef>
              <a:spcAft>
                <a:spcPts val="400"/>
              </a:spcAft>
            </a:pPr>
            <a:r>
              <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Ask students to draw an additional version of each triangle that has been scaled by a new factor and determine the missing length. These can be shared with the class and listed on the board. This can help to draw out the idea that there are an infinite number of triangles with the same shape and are merely scaled up or down. </a:t>
            </a:r>
            <a:endParaRPr lang="en-GB"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endParaRP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17</a:t>
            </a:fld>
            <a:endParaRPr lang="en-AU"/>
          </a:p>
        </p:txBody>
      </p:sp>
    </p:spTree>
    <p:extLst>
      <p:ext uri="{BB962C8B-B14F-4D97-AF65-F5344CB8AC3E}">
        <p14:creationId xmlns:p14="http://schemas.microsoft.com/office/powerpoint/2010/main" val="2960380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800" dirty="0">
                <a:solidFill>
                  <a:srgbClr val="000000"/>
                </a:solidFill>
                <a:effectLst/>
                <a:latin typeface="Calibri" panose="020F0502020204030204" pitchFamily="34" charset="0"/>
                <a:ea typeface="Calibri" panose="020F0502020204030204" pitchFamily="34" charset="0"/>
                <a:cs typeface="Cordia New" panose="020B0304020202020204" pitchFamily="34" charset="-34"/>
              </a:rPr>
              <a:t>Students should already be familiar with this concept, but a brief review may also be necessary (See the Year 8 lesson, ‘Pythagorean triples’. The core idea is that given there is a relationship between the sides of a triangle, only certain sets of values will fit. These values will also naturally follow the rule that the sum of the square of the two smaller values will equal the square of the largest. When a set of three integers fits this rule we call them a Pythagorean triple. Given that students have now considered scaling, they can spot that these triples also come in scaled versions of one another. Here could be an opportunity for a discussion on how many unique triplets exist, which can go off on lovely tangents about prime numbers and infinity. Students can cement their understanding in this section by generating some scaled versions of other Pythagorean triples from the table shown. The bolded rows are suggested.</a:t>
            </a:r>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18</a:t>
            </a:fld>
            <a:endParaRPr lang="en-AU"/>
          </a:p>
        </p:txBody>
      </p:sp>
    </p:spTree>
    <p:extLst>
      <p:ext uri="{BB962C8B-B14F-4D97-AF65-F5344CB8AC3E}">
        <p14:creationId xmlns:p14="http://schemas.microsoft.com/office/powerpoint/2010/main" val="20985765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19</a:t>
            </a:fld>
            <a:endParaRPr lang="en-AU"/>
          </a:p>
        </p:txBody>
      </p:sp>
    </p:spTree>
    <p:extLst>
      <p:ext uri="{BB962C8B-B14F-4D97-AF65-F5344CB8AC3E}">
        <p14:creationId xmlns:p14="http://schemas.microsoft.com/office/powerpoint/2010/main" val="4180210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dirty="0"/>
              <a:t>Students can select the LI/SC most appropriate for them and write it in their exercise books underneath the title. </a:t>
            </a:r>
          </a:p>
          <a:p>
            <a:endParaRPr lang="en-AU" dirty="0"/>
          </a:p>
          <a:p>
            <a:pPr marL="24130" indent="-215900">
              <a:lnSpc>
                <a:spcPct val="120000"/>
              </a:lnSpc>
            </a:pPr>
            <a:r>
              <a:rPr lang="en-AU" sz="1800" b="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Slides 1 &amp; 2</a:t>
            </a:r>
            <a:r>
              <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introduces the learning intention and success criteria for students and prepares students to tap into what they already know about the topic of algebra, linear relationships, number sense.  </a:t>
            </a:r>
          </a:p>
          <a:p>
            <a:pPr marL="24130" indent="-215900">
              <a:lnSpc>
                <a:spcPct val="120000"/>
              </a:lnSpc>
            </a:pPr>
            <a:r>
              <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Note that the lesson plan: Year 8 lesson plans: </a:t>
            </a:r>
            <a:r>
              <a:rPr lang="en-AU"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Pythagoras investigations and applications</a:t>
            </a:r>
            <a:r>
              <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r>
              <a:rPr lang="en-AU"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Pythagoras: Cartesian coordinate plane </a:t>
            </a:r>
            <a:r>
              <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and </a:t>
            </a:r>
            <a:r>
              <a:rPr lang="en-AU" sz="1800"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Pythagoras triples </a:t>
            </a:r>
            <a:r>
              <a:rPr lang="en-AU"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are the natural the natural precursor to this lesson and sets up the scaffolding neatly. However, this lesson can be used as a standalone. </a:t>
            </a:r>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2</a:t>
            </a:fld>
            <a:endParaRPr lang="en-AU"/>
          </a:p>
        </p:txBody>
      </p:sp>
    </p:spTree>
    <p:extLst>
      <p:ext uri="{BB962C8B-B14F-4D97-AF65-F5344CB8AC3E}">
        <p14:creationId xmlns:p14="http://schemas.microsoft.com/office/powerpoint/2010/main" val="126009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Students share the responses of their peers. </a:t>
            </a:r>
          </a:p>
        </p:txBody>
      </p:sp>
      <p:sp>
        <p:nvSpPr>
          <p:cNvPr id="4" name="Slide Number Placeholder 3"/>
          <p:cNvSpPr>
            <a:spLocks noGrp="1"/>
          </p:cNvSpPr>
          <p:nvPr>
            <p:ph type="sldNum" sz="quarter" idx="10"/>
          </p:nvPr>
        </p:nvSpPr>
        <p:spPr/>
        <p:txBody>
          <a:bodyPr/>
          <a:lstStyle/>
          <a:p>
            <a:fld id="{5D904A82-F77A-4F2F-A04D-9E9D63F3DBDF}" type="slidenum">
              <a:rPr lang="en-AU" smtClean="0"/>
              <a:t>3</a:t>
            </a:fld>
            <a:endParaRPr lang="en-AU"/>
          </a:p>
        </p:txBody>
      </p:sp>
    </p:spTree>
    <p:extLst>
      <p:ext uri="{BB962C8B-B14F-4D97-AF65-F5344CB8AC3E}">
        <p14:creationId xmlns:p14="http://schemas.microsoft.com/office/powerpoint/2010/main" val="2834818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Students share the responses of their peers. </a:t>
            </a:r>
          </a:p>
        </p:txBody>
      </p:sp>
      <p:sp>
        <p:nvSpPr>
          <p:cNvPr id="4" name="Slide Number Placeholder 3"/>
          <p:cNvSpPr>
            <a:spLocks noGrp="1"/>
          </p:cNvSpPr>
          <p:nvPr>
            <p:ph type="sldNum" sz="quarter" idx="10"/>
          </p:nvPr>
        </p:nvSpPr>
        <p:spPr/>
        <p:txBody>
          <a:bodyPr/>
          <a:lstStyle/>
          <a:p>
            <a:fld id="{5D904A82-F77A-4F2F-A04D-9E9D63F3DBDF}" type="slidenum">
              <a:rPr lang="en-AU" smtClean="0"/>
              <a:t>4</a:t>
            </a:fld>
            <a:endParaRPr lang="en-AU"/>
          </a:p>
        </p:txBody>
      </p:sp>
    </p:spTree>
    <p:extLst>
      <p:ext uri="{BB962C8B-B14F-4D97-AF65-F5344CB8AC3E}">
        <p14:creationId xmlns:p14="http://schemas.microsoft.com/office/powerpoint/2010/main" val="2002334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Students share the responses of their peers. </a:t>
            </a:r>
          </a:p>
        </p:txBody>
      </p:sp>
      <p:sp>
        <p:nvSpPr>
          <p:cNvPr id="4" name="Slide Number Placeholder 3"/>
          <p:cNvSpPr>
            <a:spLocks noGrp="1"/>
          </p:cNvSpPr>
          <p:nvPr>
            <p:ph type="sldNum" sz="quarter" idx="10"/>
          </p:nvPr>
        </p:nvSpPr>
        <p:spPr/>
        <p:txBody>
          <a:bodyPr/>
          <a:lstStyle/>
          <a:p>
            <a:fld id="{5D904A82-F77A-4F2F-A04D-9E9D63F3DBDF}" type="slidenum">
              <a:rPr lang="en-AU" smtClean="0"/>
              <a:t>5</a:t>
            </a:fld>
            <a:endParaRPr lang="en-AU"/>
          </a:p>
        </p:txBody>
      </p:sp>
    </p:spTree>
    <p:extLst>
      <p:ext uri="{BB962C8B-B14F-4D97-AF65-F5344CB8AC3E}">
        <p14:creationId xmlns:p14="http://schemas.microsoft.com/office/powerpoint/2010/main" val="2918762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6</a:t>
            </a:fld>
            <a:endParaRPr lang="en-AU"/>
          </a:p>
        </p:txBody>
      </p:sp>
    </p:spTree>
    <p:extLst>
      <p:ext uri="{BB962C8B-B14F-4D97-AF65-F5344CB8AC3E}">
        <p14:creationId xmlns:p14="http://schemas.microsoft.com/office/powerpoint/2010/main" val="10276204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Image: </a:t>
            </a:r>
            <a:r>
              <a:rPr lang="it-IT" dirty="0"/>
              <a:t>Cuxfoto, CC BY-SA 4.0 &lt;https://creativecommons.org/licenses/by-sa/4.0&gt;, via Wikimedia Commons</a:t>
            </a:r>
          </a:p>
          <a:p>
            <a:endParaRPr lang="en-AU" dirty="0"/>
          </a:p>
          <a:p>
            <a:r>
              <a:rPr lang="en-AU" dirty="0"/>
              <a:t>There are many claims and discoveries attributed to Pythagoras but historians are uncertain about how many of them can be directly linked to him, including his claim. He had a number of followers who may have made the discoveries themselves and attributed the credit to Pythagoras to glorify his name. </a:t>
            </a:r>
          </a:p>
          <a:p>
            <a:endParaRPr lang="en-AU" dirty="0"/>
          </a:p>
          <a:p>
            <a:r>
              <a:rPr lang="en-AU" dirty="0"/>
              <a:t>Students create their own version of ‘two truths and a lie’ about Pythagoras.</a:t>
            </a:r>
          </a:p>
          <a:p>
            <a:endParaRPr lang="en-AU" dirty="0"/>
          </a:p>
          <a:p>
            <a:endParaRPr lang="en-AU" dirty="0"/>
          </a:p>
        </p:txBody>
      </p:sp>
      <p:sp>
        <p:nvSpPr>
          <p:cNvPr id="4" name="Slide Number Placeholder 3"/>
          <p:cNvSpPr>
            <a:spLocks noGrp="1"/>
          </p:cNvSpPr>
          <p:nvPr>
            <p:ph type="sldNum" sz="quarter" idx="10"/>
          </p:nvPr>
        </p:nvSpPr>
        <p:spPr/>
        <p:txBody>
          <a:bodyPr/>
          <a:lstStyle/>
          <a:p>
            <a:fld id="{5D904A82-F77A-4F2F-A04D-9E9D63F3DBDF}" type="slidenum">
              <a:rPr lang="en-AU" smtClean="0"/>
              <a:t>7</a:t>
            </a:fld>
            <a:endParaRPr lang="en-AU"/>
          </a:p>
        </p:txBody>
      </p:sp>
    </p:spTree>
    <p:extLst>
      <p:ext uri="{BB962C8B-B14F-4D97-AF65-F5344CB8AC3E}">
        <p14:creationId xmlns:p14="http://schemas.microsoft.com/office/powerpoint/2010/main" val="3458133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Students share the responses of their peers. </a:t>
            </a:r>
          </a:p>
        </p:txBody>
      </p:sp>
      <p:sp>
        <p:nvSpPr>
          <p:cNvPr id="4" name="Slide Number Placeholder 3"/>
          <p:cNvSpPr>
            <a:spLocks noGrp="1"/>
          </p:cNvSpPr>
          <p:nvPr>
            <p:ph type="sldNum" sz="quarter" idx="10"/>
          </p:nvPr>
        </p:nvSpPr>
        <p:spPr/>
        <p:txBody>
          <a:bodyPr/>
          <a:lstStyle/>
          <a:p>
            <a:fld id="{5D904A82-F77A-4F2F-A04D-9E9D63F3DBDF}" type="slidenum">
              <a:rPr lang="en-AU" smtClean="0"/>
              <a:t>8</a:t>
            </a:fld>
            <a:endParaRPr lang="en-AU"/>
          </a:p>
        </p:txBody>
      </p:sp>
    </p:spTree>
    <p:extLst>
      <p:ext uri="{BB962C8B-B14F-4D97-AF65-F5344CB8AC3E}">
        <p14:creationId xmlns:p14="http://schemas.microsoft.com/office/powerpoint/2010/main" val="34614085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Students share the responses of their peers. </a:t>
            </a:r>
          </a:p>
        </p:txBody>
      </p:sp>
      <p:sp>
        <p:nvSpPr>
          <p:cNvPr id="4" name="Slide Number Placeholder 3"/>
          <p:cNvSpPr>
            <a:spLocks noGrp="1"/>
          </p:cNvSpPr>
          <p:nvPr>
            <p:ph type="sldNum" sz="quarter" idx="10"/>
          </p:nvPr>
        </p:nvSpPr>
        <p:spPr/>
        <p:txBody>
          <a:bodyPr/>
          <a:lstStyle/>
          <a:p>
            <a:fld id="{5D904A82-F77A-4F2F-A04D-9E9D63F3DBDF}" type="slidenum">
              <a:rPr lang="en-AU" smtClean="0"/>
              <a:t>9</a:t>
            </a:fld>
            <a:endParaRPr lang="en-AU"/>
          </a:p>
        </p:txBody>
      </p:sp>
    </p:spTree>
    <p:extLst>
      <p:ext uri="{BB962C8B-B14F-4D97-AF65-F5344CB8AC3E}">
        <p14:creationId xmlns:p14="http://schemas.microsoft.com/office/powerpoint/2010/main" val="272676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9/02/2024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21896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9/02/2024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5709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9/02/2024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185884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8A3CC2A7-6B72-40F1-BA15-CE4E09321D37}" type="datetimeFigureOut">
              <a:rPr lang="en-AU" smtClean="0"/>
              <a:t>9/02/2024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42901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3CC2A7-6B72-40F1-BA15-CE4E09321D37}" type="datetimeFigureOut">
              <a:rPr lang="en-AU" smtClean="0"/>
              <a:t>9/02/2024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382924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8A3CC2A7-6B72-40F1-BA15-CE4E09321D37}" type="datetimeFigureOut">
              <a:rPr lang="en-AU" smtClean="0"/>
              <a:t>9/02/2024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05065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8A3CC2A7-6B72-40F1-BA15-CE4E09321D37}" type="datetimeFigureOut">
              <a:rPr lang="en-AU" smtClean="0"/>
              <a:t>9/02/2024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36642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8A3CC2A7-6B72-40F1-BA15-CE4E09321D37}" type="datetimeFigureOut">
              <a:rPr lang="en-AU" smtClean="0"/>
              <a:t>9/02/2024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924538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CC2A7-6B72-40F1-BA15-CE4E09321D37}" type="datetimeFigureOut">
              <a:rPr lang="en-AU" smtClean="0"/>
              <a:t>9/02/2024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4069165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9/02/2024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2111738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A3CC2A7-6B72-40F1-BA15-CE4E09321D37}" type="datetimeFigureOut">
              <a:rPr lang="en-AU" smtClean="0"/>
              <a:t>9/02/2024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9ABC576-B878-448C-BD9F-E8E656A57717}" type="slidenum">
              <a:rPr lang="en-AU" smtClean="0"/>
              <a:t>‹#›</a:t>
            </a:fld>
            <a:endParaRPr lang="en-AU"/>
          </a:p>
        </p:txBody>
      </p:sp>
    </p:spTree>
    <p:extLst>
      <p:ext uri="{BB962C8B-B14F-4D97-AF65-F5344CB8AC3E}">
        <p14:creationId xmlns:p14="http://schemas.microsoft.com/office/powerpoint/2010/main" val="1035062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3CC2A7-6B72-40F1-BA15-CE4E09321D37}" type="datetimeFigureOut">
              <a:rPr lang="en-AU" smtClean="0"/>
              <a:t>9/02/2024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ABC576-B878-448C-BD9F-E8E656A57717}" type="slidenum">
              <a:rPr lang="en-AU" smtClean="0"/>
              <a:t>‹#›</a:t>
            </a:fld>
            <a:endParaRPr lang="en-AU"/>
          </a:p>
        </p:txBody>
      </p:sp>
    </p:spTree>
    <p:extLst>
      <p:ext uri="{BB962C8B-B14F-4D97-AF65-F5344CB8AC3E}">
        <p14:creationId xmlns:p14="http://schemas.microsoft.com/office/powerpoint/2010/main" val="4110430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hyperlink" Target="https://www.mathematicshub.edu.au/"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2.png"/><Relationship Id="rId10" Type="http://schemas.openxmlformats.org/officeDocument/2006/relationships/image" Target="../media/image22.png"/><Relationship Id="rId4" Type="http://schemas.openxmlformats.org/officeDocument/2006/relationships/image" Target="../media/image11.png"/><Relationship Id="rId9" Type="http://schemas.openxmlformats.org/officeDocument/2006/relationships/image" Target="../media/image21.png"/></Relationships>
</file>

<file path=ppt/slides/_rels/slide1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2.png"/><Relationship Id="rId10" Type="http://schemas.openxmlformats.org/officeDocument/2006/relationships/image" Target="../media/image24.png"/><Relationship Id="rId4" Type="http://schemas.openxmlformats.org/officeDocument/2006/relationships/image" Target="../media/image11.png"/><Relationship Id="rId9" Type="http://schemas.openxmlformats.org/officeDocument/2006/relationships/image" Target="../media/image23.png"/></Relationships>
</file>

<file path=ppt/slides/_rels/slide1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8.jpe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hyperlink" Target="https://www.mathematicshub.edu.au/" TargetMode="External"/><Relationship Id="rId5" Type="http://schemas.openxmlformats.org/officeDocument/2006/relationships/image" Target="../media/image12.png"/><Relationship Id="rId10" Type="http://schemas.openxmlformats.org/officeDocument/2006/relationships/image" Target="../media/image240.png"/><Relationship Id="rId4" Type="http://schemas.openxmlformats.org/officeDocument/2006/relationships/image" Target="../media/image11.png"/><Relationship Id="rId9" Type="http://schemas.openxmlformats.org/officeDocument/2006/relationships/image" Target="../media/image25.png"/></Relationships>
</file>

<file path=ppt/slides/_rels/slide13.xml.rels><?xml version="1.0" encoding="UTF-8" standalone="yes"?>
<Relationships xmlns="http://schemas.openxmlformats.org/package/2006/relationships"><Relationship Id="rId8" Type="http://schemas.openxmlformats.org/officeDocument/2006/relationships/image" Target="../media/image6.png"/><Relationship Id="rId18" Type="http://schemas.openxmlformats.org/officeDocument/2006/relationships/hyperlink" Target="https://www.mathematicshub.edu.au/" TargetMode="External"/><Relationship Id="rId3" Type="http://schemas.openxmlformats.org/officeDocument/2006/relationships/image" Target="../media/image10.png"/><Relationship Id="rId7" Type="http://schemas.openxmlformats.org/officeDocument/2006/relationships/image" Target="../media/image5.png"/><Relationship Id="rId17" Type="http://schemas.openxmlformats.org/officeDocument/2006/relationships/image" Target="../media/image31.png"/><Relationship Id="rId12" Type="http://schemas.openxmlformats.org/officeDocument/2006/relationships/image" Target="../media/image34.png"/><Relationship Id="rId2" Type="http://schemas.openxmlformats.org/officeDocument/2006/relationships/notesSlide" Target="../notesSlides/notesSlide13.xml"/><Relationship Id="rId16" Type="http://schemas.openxmlformats.org/officeDocument/2006/relationships/image" Target="../media/image28.png"/><Relationship Id="rId20"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26.png"/><Relationship Id="rId5" Type="http://schemas.openxmlformats.org/officeDocument/2006/relationships/image" Target="../media/image12.png"/><Relationship Id="rId15" Type="http://schemas.openxmlformats.org/officeDocument/2006/relationships/image" Target="../media/image27.png"/><Relationship Id="rId10" Type="http://schemas.openxmlformats.org/officeDocument/2006/relationships/image" Target="../media/image250.png"/><Relationship Id="rId19"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image" Target="../media/image251.png"/><Relationship Id="rId14" Type="http://schemas.openxmlformats.org/officeDocument/2006/relationships/image" Target="../media/image36.png"/></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35.pn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33.png"/><Relationship Id="rId17" Type="http://schemas.openxmlformats.org/officeDocument/2006/relationships/image" Target="../media/image8.jpeg"/><Relationship Id="rId2" Type="http://schemas.openxmlformats.org/officeDocument/2006/relationships/notesSlide" Target="../notesSlides/notesSlide14.xml"/><Relationship Id="rId16"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32.png"/><Relationship Id="rId5" Type="http://schemas.openxmlformats.org/officeDocument/2006/relationships/image" Target="../media/image12.png"/><Relationship Id="rId15" Type="http://schemas.openxmlformats.org/officeDocument/2006/relationships/hyperlink" Target="https://www.mathematicshub.edu.au/" TargetMode="External"/><Relationship Id="rId10" Type="http://schemas.openxmlformats.org/officeDocument/2006/relationships/image" Target="../media/image30.png"/><Relationship Id="rId4" Type="http://schemas.openxmlformats.org/officeDocument/2006/relationships/image" Target="../media/image11.png"/><Relationship Id="rId9" Type="http://schemas.openxmlformats.org/officeDocument/2006/relationships/image" Target="../media/image29.png"/><Relationship Id="rId14" Type="http://schemas.openxmlformats.org/officeDocument/2006/relationships/image" Target="../media/image37.png"/></Relationships>
</file>

<file path=ppt/slides/_rels/slide1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42.png"/><Relationship Id="rId18" Type="http://schemas.openxmlformats.org/officeDocument/2006/relationships/image" Target="../media/image7.pn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41.png"/><Relationship Id="rId17" Type="http://schemas.openxmlformats.org/officeDocument/2006/relationships/hyperlink" Target="https://www.mathematicshub.edu.au/" TargetMode="External"/><Relationship Id="rId2" Type="http://schemas.openxmlformats.org/officeDocument/2006/relationships/notesSlide" Target="../notesSlides/notesSlide15.xml"/><Relationship Id="rId16"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40.png"/><Relationship Id="rId5" Type="http://schemas.openxmlformats.org/officeDocument/2006/relationships/image" Target="../media/image12.png"/><Relationship Id="rId15" Type="http://schemas.openxmlformats.org/officeDocument/2006/relationships/image" Target="../media/image44.png"/><Relationship Id="rId10" Type="http://schemas.openxmlformats.org/officeDocument/2006/relationships/image" Target="../media/image39.png"/><Relationship Id="rId19" Type="http://schemas.openxmlformats.org/officeDocument/2006/relationships/image" Target="../media/image8.jpeg"/><Relationship Id="rId4" Type="http://schemas.openxmlformats.org/officeDocument/2006/relationships/image" Target="../media/image11.png"/><Relationship Id="rId9" Type="http://schemas.openxmlformats.org/officeDocument/2006/relationships/image" Target="../media/image38.png"/><Relationship Id="rId14" Type="http://schemas.openxmlformats.org/officeDocument/2006/relationships/image" Target="../media/image43.png"/></Relationships>
</file>

<file path=ppt/slides/_rels/slide1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56.pn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320.png"/><Relationship Id="rId17" Type="http://schemas.openxmlformats.org/officeDocument/2006/relationships/image" Target="../media/image8.jpeg"/><Relationship Id="rId2" Type="http://schemas.openxmlformats.org/officeDocument/2006/relationships/notesSlide" Target="../notesSlides/notesSlide16.xml"/><Relationship Id="rId16"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300.png"/><Relationship Id="rId5" Type="http://schemas.openxmlformats.org/officeDocument/2006/relationships/image" Target="../media/image12.png"/><Relationship Id="rId15" Type="http://schemas.openxmlformats.org/officeDocument/2006/relationships/hyperlink" Target="https://www.mathematicshub.edu.au/" TargetMode="External"/><Relationship Id="rId10" Type="http://schemas.openxmlformats.org/officeDocument/2006/relationships/image" Target="../media/image53.png"/><Relationship Id="rId4" Type="http://schemas.openxmlformats.org/officeDocument/2006/relationships/image" Target="../media/image11.png"/><Relationship Id="rId9" Type="http://schemas.openxmlformats.org/officeDocument/2006/relationships/image" Target="../media/image290.png"/><Relationship Id="rId14" Type="http://schemas.openxmlformats.org/officeDocument/2006/relationships/image" Target="../media/image330.png"/></Relationships>
</file>

<file path=ppt/slides/_rels/slide17.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560.pn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90.png"/><Relationship Id="rId17" Type="http://schemas.openxmlformats.org/officeDocument/2006/relationships/image" Target="../media/image8.jpeg"/><Relationship Id="rId2" Type="http://schemas.openxmlformats.org/officeDocument/2006/relationships/notesSlide" Target="../notesSlides/notesSlide17.xml"/><Relationship Id="rId16" Type="http://schemas.openxmlformats.org/officeDocument/2006/relationships/image" Target="../media/image45.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png"/><Relationship Id="rId5" Type="http://schemas.openxmlformats.org/officeDocument/2006/relationships/image" Target="../media/image12.png"/><Relationship Id="rId15" Type="http://schemas.openxmlformats.org/officeDocument/2006/relationships/hyperlink" Target="https://www.mathematicshub.edu.au/" TargetMode="External"/><Relationship Id="rId10" Type="http://schemas.openxmlformats.org/officeDocument/2006/relationships/image" Target="../media/image530.png"/><Relationship Id="rId4" Type="http://schemas.openxmlformats.org/officeDocument/2006/relationships/image" Target="../media/image11.png"/><Relationship Id="rId9" Type="http://schemas.openxmlformats.org/officeDocument/2006/relationships/image" Target="../media/image45.png"/><Relationship Id="rId14" Type="http://schemas.openxmlformats.org/officeDocument/2006/relationships/image" Target="../media/image100.png"/></Relationships>
</file>

<file path=ppt/slides/_rels/slide1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19.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61.pn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60.png"/><Relationship Id="rId2" Type="http://schemas.openxmlformats.org/officeDocument/2006/relationships/notesSlide" Target="../notesSlides/notesSlide19.xml"/><Relationship Id="rId16"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47.png"/><Relationship Id="rId5" Type="http://schemas.openxmlformats.org/officeDocument/2006/relationships/image" Target="../media/image12.png"/><Relationship Id="rId15" Type="http://schemas.openxmlformats.org/officeDocument/2006/relationships/image" Target="../media/image7.png"/><Relationship Id="rId10" Type="http://schemas.openxmlformats.org/officeDocument/2006/relationships/image" Target="../media/image370.png"/><Relationship Id="rId4" Type="http://schemas.openxmlformats.org/officeDocument/2006/relationships/image" Target="../media/image11.png"/><Relationship Id="rId14" Type="http://schemas.openxmlformats.org/officeDocument/2006/relationships/hyperlink" Target="https://www.mathematicshub.edu.a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mathematicshub.edu.a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s://www.mathematicshub.edu.au/" TargetMode="External"/><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140.png"/><Relationship Id="rId5" Type="http://schemas.openxmlformats.org/officeDocument/2006/relationships/image" Target="../media/image12.png"/><Relationship Id="rId15" Type="http://schemas.openxmlformats.org/officeDocument/2006/relationships/image" Target="../media/image8.jpeg"/><Relationship Id="rId10" Type="http://schemas.openxmlformats.org/officeDocument/2006/relationships/image" Target="../media/image14.png"/><Relationship Id="rId4" Type="http://schemas.openxmlformats.org/officeDocument/2006/relationships/image" Target="../media/image11.png"/><Relationship Id="rId9" Type="http://schemas.openxmlformats.org/officeDocument/2006/relationships/image" Target="../media/image13.png"/><Relationship Id="rId14"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7.pn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2.png"/><Relationship Id="rId10" Type="http://schemas.openxmlformats.org/officeDocument/2006/relationships/hyperlink" Target="https://www.mathematicshub.edu.au/" TargetMode="External"/><Relationship Id="rId4" Type="http://schemas.openxmlformats.org/officeDocument/2006/relationships/image" Target="../media/image11.png"/><Relationship Id="rId9" Type="http://schemas.openxmlformats.org/officeDocument/2006/relationships/image" Target="../media/image16.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9.pn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18.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12"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7.png"/><Relationship Id="rId5" Type="http://schemas.openxmlformats.org/officeDocument/2006/relationships/image" Target="../media/image12.png"/><Relationship Id="rId10" Type="http://schemas.openxmlformats.org/officeDocument/2006/relationships/hyperlink" Target="https://www.mathematicshub.edu.au/" TargetMode="External"/><Relationship Id="rId4" Type="http://schemas.openxmlformats.org/officeDocument/2006/relationships/image" Target="../media/image11.png"/><Relationship Id="rId9" Type="http://schemas.openxmlformats.org/officeDocument/2006/relationships/image" Target="../media/image13.jpeg"/></Relationships>
</file>

<file path=ppt/slides/_rels/slide8.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0.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8.jpeg"/><Relationship Id="rId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11.png"/><Relationship Id="rId9" Type="http://schemas.openxmlformats.org/officeDocument/2006/relationships/hyperlink" Target="https://www.mathematicshub.edu.au/" TargetMode="External"/></Relationships>
</file>

<file path=ppt/slides/_rels/slide9.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1.png"/><Relationship Id="rId7"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8.jpeg"/><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12.png"/><Relationship Id="rId9" Type="http://schemas.openxmlformats.org/officeDocument/2006/relationships/hyperlink" Target="https://www.mathematicshub.edu.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3EA804A7-72E1-6EB1-42EE-A68C798E8691}"/>
              </a:ext>
              <a:ext uri="{C183D7F6-B498-43B3-948B-1728B52AA6E4}">
                <adec:decorative xmlns:adec="http://schemas.microsoft.com/office/drawing/2017/decorative" val="1"/>
              </a:ext>
            </a:extLst>
          </p:cNvPr>
          <p:cNvGrpSpPr/>
          <p:nvPr/>
        </p:nvGrpSpPr>
        <p:grpSpPr>
          <a:xfrm>
            <a:off x="0" y="839552"/>
            <a:ext cx="9145016" cy="6093296"/>
            <a:chOff x="0" y="839552"/>
            <a:chExt cx="9145016" cy="6093296"/>
          </a:xfrm>
        </p:grpSpPr>
        <p:pic>
          <p:nvPicPr>
            <p:cNvPr id="11" name="Picture 2">
              <a:extLst>
                <a:ext uri="{FF2B5EF4-FFF2-40B4-BE49-F238E27FC236}">
                  <a16:creationId xmlns:a16="http://schemas.microsoft.com/office/drawing/2014/main" id="{3B02FFA8-B4DD-A659-847C-40D9461084A4}"/>
                </a:ext>
                <a:ext uri="{C183D7F6-B498-43B3-948B-1728B52AA6E4}">
                  <adec:decorative xmlns:adec="http://schemas.microsoft.com/office/drawing/2017/decorative" val="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3863" r="504"/>
            <a:stretch/>
          </p:blipFill>
          <p:spPr bwMode="auto">
            <a:xfrm>
              <a:off x="0" y="839552"/>
              <a:ext cx="9145016" cy="60932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 name="Content Placeholder 12">
              <a:extLst>
                <a:ext uri="{FF2B5EF4-FFF2-40B4-BE49-F238E27FC236}">
                  <a16:creationId xmlns:a16="http://schemas.microsoft.com/office/drawing/2014/main" id="{9DCF8F58-C60D-901F-35B3-D3E3317351AB}"/>
                </a:ext>
              </a:extLst>
            </p:cNvPr>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78224" y="6321883"/>
              <a:ext cx="826992" cy="541175"/>
            </a:xfrm>
            <a:prstGeom prst="rect">
              <a:avLst/>
            </a:prstGeom>
          </p:spPr>
        </p:pic>
        <p:pic>
          <p:nvPicPr>
            <p:cNvPr id="14" name="Picture 13">
              <a:extLst>
                <a:ext uri="{FF2B5EF4-FFF2-40B4-BE49-F238E27FC236}">
                  <a16:creationId xmlns:a16="http://schemas.microsoft.com/office/drawing/2014/main" id="{C6CAEB35-3FA9-E5F5-E1FB-19C117DF53F5}"/>
                </a:ext>
                <a:ext uri="{C183D7F6-B498-43B3-948B-1728B52AA6E4}">
                  <adec:decorative xmlns:adec="http://schemas.microsoft.com/office/drawing/2017/decorative" val="1"/>
                </a:ext>
              </a:extLst>
            </p:cNvPr>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55195" y="5728619"/>
              <a:ext cx="556021" cy="566359"/>
            </a:xfrm>
            <a:prstGeom prst="rect">
              <a:avLst/>
            </a:prstGeom>
          </p:spPr>
        </p:pic>
        <p:pic>
          <p:nvPicPr>
            <p:cNvPr id="15" name="Picture 14">
              <a:extLst>
                <a:ext uri="{FF2B5EF4-FFF2-40B4-BE49-F238E27FC236}">
                  <a16:creationId xmlns:a16="http://schemas.microsoft.com/office/drawing/2014/main" id="{3DA1EFB8-9C6B-504E-9053-5A6D4DAD5F43}"/>
                </a:ext>
              </a:extLst>
            </p:cNvPr>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5463" y="5876935"/>
              <a:ext cx="546257" cy="562567"/>
            </a:xfrm>
            <a:prstGeom prst="rect">
              <a:avLst/>
            </a:prstGeom>
          </p:spPr>
        </p:pic>
        <p:pic>
          <p:nvPicPr>
            <p:cNvPr id="16" name="Picture 15">
              <a:extLst>
                <a:ext uri="{FF2B5EF4-FFF2-40B4-BE49-F238E27FC236}">
                  <a16:creationId xmlns:a16="http://schemas.microsoft.com/office/drawing/2014/main" id="{CBBC9B71-3753-FCC0-23B1-BD79FCBEE49C}"/>
                </a:ext>
              </a:extLst>
            </p:cNvPr>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88903" y="6158218"/>
              <a:ext cx="856560" cy="555469"/>
            </a:xfrm>
            <a:prstGeom prst="rect">
              <a:avLst/>
            </a:prstGeom>
          </p:spPr>
        </p:pic>
        <p:pic>
          <p:nvPicPr>
            <p:cNvPr id="17" name="Picture 16">
              <a:extLst>
                <a:ext uri="{FF2B5EF4-FFF2-40B4-BE49-F238E27FC236}">
                  <a16:creationId xmlns:a16="http://schemas.microsoft.com/office/drawing/2014/main" id="{F35613ED-5998-B6F6-5767-AEC151A193B5}"/>
                </a:ext>
              </a:extLst>
            </p:cNvPr>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49800" y="6075762"/>
              <a:ext cx="554625" cy="727479"/>
            </a:xfrm>
            <a:prstGeom prst="rect">
              <a:avLst/>
            </a:prstGeom>
          </p:spPr>
        </p:pic>
      </p:grpSp>
      <p:grpSp>
        <p:nvGrpSpPr>
          <p:cNvPr id="12" name="Group 11">
            <a:extLst>
              <a:ext uri="{FF2B5EF4-FFF2-40B4-BE49-F238E27FC236}">
                <a16:creationId xmlns:a16="http://schemas.microsoft.com/office/drawing/2014/main" id="{E86B8A94-CC1C-123A-52BA-66D076BF05A9}"/>
              </a:ext>
              <a:ext uri="{C183D7F6-B498-43B3-948B-1728B52AA6E4}">
                <adec:decorative xmlns:adec="http://schemas.microsoft.com/office/drawing/2017/decorative" val="1"/>
              </a:ext>
            </a:extLst>
          </p:cNvPr>
          <p:cNvGrpSpPr/>
          <p:nvPr/>
        </p:nvGrpSpPr>
        <p:grpSpPr>
          <a:xfrm>
            <a:off x="5438976" y="5733256"/>
            <a:ext cx="2661416" cy="1101548"/>
            <a:chOff x="5438976" y="5733256"/>
            <a:chExt cx="2661416" cy="1101548"/>
          </a:xfrm>
        </p:grpSpPr>
        <p:pic>
          <p:nvPicPr>
            <p:cNvPr id="6" name="Content Placeholder 12"/>
            <p:cNvPicPr>
              <a:picLocks noChangeAspect="1"/>
            </p:cNvPicPr>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7067400" y="6309319"/>
              <a:ext cx="826992" cy="525485"/>
            </a:xfrm>
            <a:prstGeom prst="rect">
              <a:avLst/>
            </a:prstGeom>
          </p:spPr>
        </p:pic>
        <p:pic>
          <p:nvPicPr>
            <p:cNvPr id="5" name="Picture 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544371" y="5733256"/>
              <a:ext cx="556021" cy="549939"/>
            </a:xfrm>
            <a:prstGeom prst="rect">
              <a:avLst/>
            </a:prstGeom>
          </p:spPr>
        </p:pic>
        <p:pic>
          <p:nvPicPr>
            <p:cNvPr id="8" name="Picture 7"/>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34639" y="5877272"/>
              <a:ext cx="546257" cy="546257"/>
            </a:xfrm>
            <a:prstGeom prst="rect">
              <a:avLst/>
            </a:prstGeom>
          </p:spPr>
        </p:pic>
        <p:pic>
          <p:nvPicPr>
            <p:cNvPr id="7" name="Picture 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078079" y="6150399"/>
              <a:ext cx="856560" cy="539365"/>
            </a:xfrm>
            <a:prstGeom prst="rect">
              <a:avLst/>
            </a:prstGeom>
          </p:spPr>
        </p:pic>
        <p:pic>
          <p:nvPicPr>
            <p:cNvPr id="10" name="Picture 9"/>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637115">
              <a:off x="5438976" y="6070334"/>
              <a:ext cx="554625" cy="706388"/>
            </a:xfrm>
            <a:prstGeom prst="rect">
              <a:avLst/>
            </a:prstGeom>
          </p:spPr>
        </p:pic>
      </p:grpSp>
      <p:pic>
        <p:nvPicPr>
          <p:cNvPr id="18" name="Picture 17">
            <a:hlinkClick r:id="rId9"/>
            <a:extLst>
              <a:ext uri="{FF2B5EF4-FFF2-40B4-BE49-F238E27FC236}">
                <a16:creationId xmlns:a16="http://schemas.microsoft.com/office/drawing/2014/main" id="{21603C69-507F-5BCD-B704-ED0EB4A96C25}"/>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9" name="Footer Placeholder 12">
            <a:extLst>
              <a:ext uri="{FF2B5EF4-FFF2-40B4-BE49-F238E27FC236}">
                <a16:creationId xmlns:a16="http://schemas.microsoft.com/office/drawing/2014/main" id="{985946D7-FAE3-79D8-3E2C-C4D8FEA243F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16F4A165-DE2B-1F2B-9D3B-83A4DCFAF5A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23" name="Title 22">
            <a:extLst>
              <a:ext uri="{FF2B5EF4-FFF2-40B4-BE49-F238E27FC236}">
                <a16:creationId xmlns:a16="http://schemas.microsoft.com/office/drawing/2014/main" id="{47DCFF94-4FCF-109B-7CF6-58BAEE1432C4}"/>
              </a:ext>
            </a:extLst>
          </p:cNvPr>
          <p:cNvSpPr>
            <a:spLocks noGrp="1"/>
          </p:cNvSpPr>
          <p:nvPr>
            <p:ph type="ctrTitle"/>
          </p:nvPr>
        </p:nvSpPr>
        <p:spPr/>
        <p:txBody>
          <a:bodyPr/>
          <a:lstStyle/>
          <a:p>
            <a:r>
              <a:rPr lang="en-AU" dirty="0">
                <a:solidFill>
                  <a:schemeClr val="tx2"/>
                </a:solidFill>
              </a:rPr>
              <a:t>Pythagoras’ theorem two ways</a:t>
            </a:r>
            <a:endParaRPr lang="en-GB" dirty="0">
              <a:solidFill>
                <a:schemeClr val="tx2"/>
              </a:solidFill>
            </a:endParaRPr>
          </a:p>
        </p:txBody>
      </p:sp>
    </p:spTree>
    <p:extLst>
      <p:ext uri="{BB962C8B-B14F-4D97-AF65-F5344CB8AC3E}">
        <p14:creationId xmlns:p14="http://schemas.microsoft.com/office/powerpoint/2010/main" val="3697097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9"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86472" y="233899"/>
            <a:ext cx="8229600" cy="1143000"/>
          </a:xfrm>
        </p:spPr>
        <p:txBody>
          <a:bodyPr>
            <a:normAutofit/>
          </a:bodyPr>
          <a:lstStyle/>
          <a:p>
            <a:r>
              <a:rPr lang="en-AU" dirty="0">
                <a:solidFill>
                  <a:schemeClr val="accent6">
                    <a:lumMod val="50000"/>
                  </a:schemeClr>
                </a:solidFill>
              </a:rPr>
              <a:t>Step 3</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7" name="Group 6">
            <a:extLst>
              <a:ext uri="{FF2B5EF4-FFF2-40B4-BE49-F238E27FC236}">
                <a16:creationId xmlns:a16="http://schemas.microsoft.com/office/drawing/2014/main" id="{DD694029-8605-5D28-26A2-D403D5D431FD}"/>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3C5F5CE4-4F18-3310-BC2D-83E4FC0DEEA0}"/>
                  </a:ext>
                </a:extLst>
              </p:cNvPr>
              <p:cNvSpPr txBox="1"/>
              <p:nvPr/>
            </p:nvSpPr>
            <p:spPr>
              <a:xfrm>
                <a:off x="427928" y="1237818"/>
                <a:ext cx="4127144" cy="4801314"/>
              </a:xfrm>
              <a:prstGeom prst="rect">
                <a:avLst/>
              </a:prstGeom>
              <a:noFill/>
            </p:spPr>
            <p:txBody>
              <a:bodyPr wrap="square" rtlCol="0">
                <a:spAutoFit/>
              </a:bodyPr>
              <a:lstStyle/>
              <a:p>
                <a:r>
                  <a:rPr lang="en-US" b="1" dirty="0">
                    <a:solidFill>
                      <a:schemeClr val="tx2"/>
                    </a:solidFill>
                  </a:rPr>
                  <a:t>Visual proof</a:t>
                </a:r>
                <a:endParaRPr lang="en-US" u="sng" dirty="0">
                  <a:solidFill>
                    <a:schemeClr val="tx2"/>
                  </a:solidFill>
                </a:endParaRPr>
              </a:p>
              <a:p>
                <a:pPr marL="285750" indent="-285750">
                  <a:buFont typeface="Arial" panose="020B0604020202020204" pitchFamily="34" charset="0"/>
                  <a:buChar char="•"/>
                </a:pPr>
                <a:r>
                  <a:rPr lang="en-US" dirty="0">
                    <a:solidFill>
                      <a:schemeClr val="tx2"/>
                    </a:solidFill>
                  </a:rPr>
                  <a:t>Remove the inner square to create a blank space with an area that is equal to </a:t>
                </a:r>
                <a14:m>
                  <m:oMath xmlns:m="http://schemas.openxmlformats.org/officeDocument/2006/math">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𝑐</m:t>
                        </m:r>
                      </m:e>
                      <m:sup>
                        <m:r>
                          <a:rPr lang="en-US" b="0" i="1" smtClean="0">
                            <a:solidFill>
                              <a:schemeClr val="tx2"/>
                            </a:solidFill>
                            <a:latin typeface="Cambria Math" panose="02040503050406030204" pitchFamily="18" charset="0"/>
                          </a:rPr>
                          <m:t>2</m:t>
                        </m:r>
                      </m:sup>
                    </m:sSup>
                  </m:oMath>
                </a14:m>
                <a:r>
                  <a:rPr lang="en-US" dirty="0">
                    <a:solidFill>
                      <a:schemeClr val="tx2"/>
                    </a:solidFill>
                  </a:rPr>
                  <a:t>.</a:t>
                </a:r>
                <a:endParaRPr lang="en-US" u="sng" dirty="0">
                  <a:solidFill>
                    <a:schemeClr val="tx2"/>
                  </a:solidFill>
                </a:endParaRPr>
              </a:p>
              <a:p>
                <a:pPr marL="285750" indent="-285750">
                  <a:buFont typeface="Arial" panose="020B0604020202020204" pitchFamily="34" charset="0"/>
                  <a:buChar char="•"/>
                </a:pPr>
                <a:r>
                  <a:rPr lang="en-US" dirty="0">
                    <a:solidFill>
                      <a:schemeClr val="tx2"/>
                    </a:solidFill>
                  </a:rPr>
                  <a:t>Move the four triangles around within the outer square to change the shape of the blank space from a single square to two smaller squares. </a:t>
                </a:r>
              </a:p>
              <a:p>
                <a:endParaRPr lang="en-US" dirty="0">
                  <a:solidFill>
                    <a:schemeClr val="tx2"/>
                  </a:solidFill>
                </a:endParaRPr>
              </a:p>
              <a:p>
                <a:r>
                  <a:rPr lang="en-US" b="1" dirty="0">
                    <a:solidFill>
                      <a:schemeClr val="tx2"/>
                    </a:solidFill>
                  </a:rPr>
                  <a:t>Algebraic proof</a:t>
                </a:r>
                <a:endParaRPr lang="en-US" b="1" u="sng" dirty="0">
                  <a:solidFill>
                    <a:schemeClr val="tx2"/>
                  </a:solidFill>
                </a:endParaRPr>
              </a:p>
              <a:p>
                <a:pPr marL="285750" indent="-285750">
                  <a:buFont typeface="Arial" panose="020B0604020202020204" pitchFamily="34" charset="0"/>
                  <a:buChar char="•"/>
                </a:pPr>
                <a:r>
                  <a:rPr lang="en-US" dirty="0">
                    <a:solidFill>
                      <a:schemeClr val="tx2"/>
                    </a:solidFill>
                  </a:rPr>
                  <a:t>Equate the two expressions you have determined to create an equation. </a:t>
                </a:r>
              </a:p>
              <a:p>
                <a:pPr marL="285750" indent="-285750">
                  <a:buFont typeface="Arial" panose="020B0604020202020204" pitchFamily="34" charset="0"/>
                  <a:buChar char="•"/>
                </a:pPr>
                <a:r>
                  <a:rPr lang="en-US" dirty="0">
                    <a:solidFill>
                      <a:schemeClr val="tx2"/>
                    </a:solidFill>
                  </a:rPr>
                  <a:t>Area of outer square = area of four triangles + area of inner square</a:t>
                </a:r>
              </a:p>
              <a:p>
                <a:pPr marL="285750" indent="-285750">
                  <a:buFont typeface="Arial" panose="020B0604020202020204" pitchFamily="34" charset="0"/>
                  <a:buChar char="•"/>
                </a:pPr>
                <a:r>
                  <a:rPr lang="en-US" dirty="0">
                    <a:solidFill>
                      <a:schemeClr val="tx2"/>
                    </a:solidFill>
                  </a:rPr>
                  <a:t>Simplify the equation.</a:t>
                </a:r>
              </a:p>
              <a:p>
                <a:endParaRPr lang="en-US" b="1" dirty="0"/>
              </a:p>
              <a:p>
                <a:endParaRPr lang="en-US" b="1" dirty="0"/>
              </a:p>
            </p:txBody>
          </p:sp>
        </mc:Choice>
        <mc:Fallback xmlns="">
          <p:sp>
            <p:nvSpPr>
              <p:cNvPr id="54" name="TextBox 53">
                <a:extLst>
                  <a:ext uri="{FF2B5EF4-FFF2-40B4-BE49-F238E27FC236}">
                    <a16:creationId xmlns:a16="http://schemas.microsoft.com/office/drawing/2014/main" id="{3C5F5CE4-4F18-3310-BC2D-83E4FC0DEEA0}"/>
                  </a:ext>
                </a:extLst>
              </p:cNvPr>
              <p:cNvSpPr txBox="1">
                <a:spLocks noRot="1" noChangeAspect="1" noMove="1" noResize="1" noEditPoints="1" noAdjustHandles="1" noChangeArrowheads="1" noChangeShapeType="1" noTextEdit="1"/>
              </p:cNvSpPr>
              <p:nvPr/>
            </p:nvSpPr>
            <p:spPr>
              <a:xfrm>
                <a:off x="427928" y="1237818"/>
                <a:ext cx="4127144" cy="4801314"/>
              </a:xfrm>
              <a:prstGeom prst="rect">
                <a:avLst/>
              </a:prstGeom>
              <a:blipFill>
                <a:blip r:embed="rId9"/>
                <a:stretch>
                  <a:fillRect l="-1182" t="-635" r="-1920"/>
                </a:stretch>
              </a:blipFill>
            </p:spPr>
            <p:txBody>
              <a:bodyPr/>
              <a:lstStyle/>
              <a:p>
                <a:r>
                  <a:rPr lang="en-AU">
                    <a:noFill/>
                  </a:rPr>
                  <a:t> </a:t>
                </a:r>
              </a:p>
            </p:txBody>
          </p:sp>
        </mc:Fallback>
      </mc:AlternateContent>
      <p:pic>
        <p:nvPicPr>
          <p:cNvPr id="4" name="Picture 3" descr="Blue square with each side labelled a + b. Superimposed with a white square with lengths c. The area of the white square is c squared.">
            <a:extLst>
              <a:ext uri="{FF2B5EF4-FFF2-40B4-BE49-F238E27FC236}">
                <a16:creationId xmlns:a16="http://schemas.microsoft.com/office/drawing/2014/main" id="{8B5CD761-D237-F51E-4667-11F4E446BA77}"/>
              </a:ext>
            </a:extLst>
          </p:cNvPr>
          <p:cNvPicPr>
            <a:picLocks noChangeAspect="1"/>
          </p:cNvPicPr>
          <p:nvPr/>
        </p:nvPicPr>
        <p:blipFill>
          <a:blip r:embed="rId10"/>
          <a:stretch>
            <a:fillRect/>
          </a:stretch>
        </p:blipFill>
        <p:spPr>
          <a:xfrm>
            <a:off x="4859612" y="1353589"/>
            <a:ext cx="4083260" cy="4159464"/>
          </a:xfrm>
          <a:prstGeom prst="rect">
            <a:avLst/>
          </a:prstGeom>
        </p:spPr>
      </p:pic>
      <p:pic>
        <p:nvPicPr>
          <p:cNvPr id="3" name="Picture 2">
            <a:hlinkClick r:id="rId11"/>
            <a:extLst>
              <a:ext uri="{FF2B5EF4-FFF2-40B4-BE49-F238E27FC236}">
                <a16:creationId xmlns:a16="http://schemas.microsoft.com/office/drawing/2014/main" id="{BDFAC12D-F48C-ACB4-1A6C-E80B4E4A728C}"/>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76AE0551-204D-6AFF-A6E6-E037F3F399A8}"/>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6" name="Picture 5">
            <a:extLst>
              <a:ext uri="{FF2B5EF4-FFF2-40B4-BE49-F238E27FC236}">
                <a16:creationId xmlns:a16="http://schemas.microsoft.com/office/drawing/2014/main" id="{9E6948B0-191A-D2C6-F04A-5BA58C7BB430}"/>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475117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522"/>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86472" y="233899"/>
            <a:ext cx="8229600" cy="1143000"/>
          </a:xfrm>
        </p:spPr>
        <p:txBody>
          <a:bodyPr>
            <a:normAutofit/>
          </a:bodyPr>
          <a:lstStyle/>
          <a:p>
            <a:r>
              <a:rPr lang="en-AU" dirty="0">
                <a:solidFill>
                  <a:schemeClr val="accent6">
                    <a:lumMod val="50000"/>
                  </a:schemeClr>
                </a:solidFill>
              </a:rPr>
              <a:t>Step 4</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8" name="Group 7">
            <a:extLst>
              <a:ext uri="{FF2B5EF4-FFF2-40B4-BE49-F238E27FC236}">
                <a16:creationId xmlns:a16="http://schemas.microsoft.com/office/drawing/2014/main" id="{78C1CFF4-A258-CC76-AAB0-2540624600D1}"/>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C0108EC-9511-B4E7-CF9C-59F53EC52B61}"/>
                  </a:ext>
                </a:extLst>
              </p:cNvPr>
              <p:cNvSpPr txBox="1"/>
              <p:nvPr/>
            </p:nvSpPr>
            <p:spPr>
              <a:xfrm>
                <a:off x="253896" y="1166842"/>
                <a:ext cx="4137919" cy="4524315"/>
              </a:xfrm>
              <a:prstGeom prst="rect">
                <a:avLst/>
              </a:prstGeom>
              <a:noFill/>
            </p:spPr>
            <p:txBody>
              <a:bodyPr wrap="square" rtlCol="0">
                <a:spAutoFit/>
              </a:bodyPr>
              <a:lstStyle/>
              <a:p>
                <a:r>
                  <a:rPr lang="en-US" b="1" dirty="0">
                    <a:solidFill>
                      <a:schemeClr val="tx2"/>
                    </a:solidFill>
                  </a:rPr>
                  <a:t>Visual proof</a:t>
                </a:r>
                <a:endParaRPr lang="en-US" u="sng" dirty="0">
                  <a:solidFill>
                    <a:schemeClr val="tx2"/>
                  </a:solidFill>
                </a:endParaRPr>
              </a:p>
              <a:p>
                <a:r>
                  <a:rPr lang="en-US" dirty="0">
                    <a:solidFill>
                      <a:schemeClr val="tx2"/>
                    </a:solidFill>
                  </a:rPr>
                  <a:t>The blank space which we already know is equal to </a:t>
                </a:r>
                <a14:m>
                  <m:oMath xmlns:m="http://schemas.openxmlformats.org/officeDocument/2006/math">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𝑐</m:t>
                        </m:r>
                      </m:e>
                      <m:sup>
                        <m:r>
                          <a:rPr lang="en-US" b="0" i="1" smtClean="0">
                            <a:solidFill>
                              <a:schemeClr val="tx2"/>
                            </a:solidFill>
                            <a:latin typeface="Cambria Math" panose="02040503050406030204" pitchFamily="18" charset="0"/>
                          </a:rPr>
                          <m:t>2</m:t>
                        </m:r>
                      </m:sup>
                    </m:sSup>
                  </m:oMath>
                </a14:m>
                <a:r>
                  <a:rPr lang="en-US" dirty="0">
                    <a:solidFill>
                      <a:schemeClr val="tx2"/>
                    </a:solidFill>
                  </a:rPr>
                  <a:t> can be rearranged to also be equal to </a:t>
                </a:r>
                <a14:m>
                  <m:oMath xmlns:m="http://schemas.openxmlformats.org/officeDocument/2006/math">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𝑎</m:t>
                        </m:r>
                      </m:e>
                      <m:sup>
                        <m:r>
                          <a:rPr lang="en-US" b="0" i="1" smtClean="0">
                            <a:solidFill>
                              <a:schemeClr val="tx2"/>
                            </a:solidFill>
                            <a:latin typeface="Cambria Math" panose="02040503050406030204" pitchFamily="18" charset="0"/>
                          </a:rPr>
                          <m:t>2</m:t>
                        </m:r>
                      </m:sup>
                    </m:sSup>
                    <m:r>
                      <a:rPr lang="en-US" b="0" i="1" smtClean="0">
                        <a:solidFill>
                          <a:schemeClr val="tx2"/>
                        </a:solidFill>
                        <a:latin typeface="Cambria Math" panose="02040503050406030204" pitchFamily="18" charset="0"/>
                      </a:rPr>
                      <m:t>+</m:t>
                    </m:r>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𝑏</m:t>
                        </m:r>
                      </m:e>
                      <m:sup>
                        <m:r>
                          <a:rPr lang="en-US" b="0" i="1" smtClean="0">
                            <a:solidFill>
                              <a:schemeClr val="tx2"/>
                            </a:solidFill>
                            <a:latin typeface="Cambria Math" panose="02040503050406030204" pitchFamily="18" charset="0"/>
                          </a:rPr>
                          <m:t>2</m:t>
                        </m:r>
                      </m:sup>
                    </m:sSup>
                  </m:oMath>
                </a14:m>
                <a:r>
                  <a:rPr lang="en-US" dirty="0">
                    <a:solidFill>
                      <a:schemeClr val="tx2"/>
                    </a:solidFill>
                  </a:rPr>
                  <a:t>. So therefore …</a:t>
                </a:r>
              </a:p>
              <a:p>
                <a:endParaRPr lang="en-US" dirty="0">
                  <a:solidFill>
                    <a:schemeClr val="tx2"/>
                  </a:solidFill>
                </a:endParaRPr>
              </a:p>
              <a:p>
                <a:pPr/>
                <a14:m>
                  <m:oMathPara xmlns:m="http://schemas.openxmlformats.org/officeDocument/2006/math">
                    <m:oMathParaPr>
                      <m:jc m:val="centerGroup"/>
                    </m:oMathParaPr>
                    <m:oMath xmlns:m="http://schemas.openxmlformats.org/officeDocument/2006/math">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𝑎</m:t>
                          </m:r>
                        </m:e>
                        <m:sup>
                          <m:r>
                            <a:rPr lang="en-US" b="0" i="1" smtClean="0">
                              <a:solidFill>
                                <a:schemeClr val="tx2"/>
                              </a:solidFill>
                              <a:latin typeface="Cambria Math" panose="02040503050406030204" pitchFamily="18" charset="0"/>
                            </a:rPr>
                            <m:t>2</m:t>
                          </m:r>
                        </m:sup>
                      </m:sSup>
                      <m:r>
                        <a:rPr lang="en-US" b="0" i="1" smtClean="0">
                          <a:solidFill>
                            <a:schemeClr val="tx2"/>
                          </a:solidFill>
                          <a:latin typeface="Cambria Math" panose="02040503050406030204" pitchFamily="18" charset="0"/>
                        </a:rPr>
                        <m:t>+</m:t>
                      </m:r>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𝑏</m:t>
                          </m:r>
                        </m:e>
                        <m:sup>
                          <m:r>
                            <a:rPr lang="en-US" b="0" i="1" smtClean="0">
                              <a:solidFill>
                                <a:schemeClr val="tx2"/>
                              </a:solidFill>
                              <a:latin typeface="Cambria Math" panose="02040503050406030204" pitchFamily="18" charset="0"/>
                            </a:rPr>
                            <m:t>2</m:t>
                          </m:r>
                        </m:sup>
                      </m:sSup>
                      <m:r>
                        <a:rPr lang="en-US" b="0" i="1" smtClean="0">
                          <a:solidFill>
                            <a:schemeClr val="tx2"/>
                          </a:solidFill>
                          <a:latin typeface="Cambria Math" panose="02040503050406030204" pitchFamily="18" charset="0"/>
                        </a:rPr>
                        <m:t>=</m:t>
                      </m:r>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𝑐</m:t>
                          </m:r>
                        </m:e>
                        <m:sup>
                          <m:r>
                            <a:rPr lang="en-US" b="0" i="1" smtClean="0">
                              <a:solidFill>
                                <a:schemeClr val="tx2"/>
                              </a:solidFill>
                              <a:latin typeface="Cambria Math" panose="02040503050406030204" pitchFamily="18" charset="0"/>
                            </a:rPr>
                            <m:t>2</m:t>
                          </m:r>
                        </m:sup>
                      </m:sSup>
                    </m:oMath>
                  </m:oMathPara>
                </a14:m>
                <a:endParaRPr lang="en-US" dirty="0">
                  <a:solidFill>
                    <a:schemeClr val="tx2"/>
                  </a:solidFill>
                </a:endParaRPr>
              </a:p>
              <a:p>
                <a:endParaRPr lang="en-US" dirty="0">
                  <a:solidFill>
                    <a:schemeClr val="tx2"/>
                  </a:solidFill>
                </a:endParaRPr>
              </a:p>
              <a:p>
                <a:r>
                  <a:rPr lang="en-US" b="1" dirty="0">
                    <a:solidFill>
                      <a:schemeClr val="tx2"/>
                    </a:solidFill>
                  </a:rPr>
                  <a:t>Algebraic proof</a:t>
                </a:r>
                <a:endParaRPr lang="en-US" b="1" u="sng" dirty="0">
                  <a:solidFill>
                    <a:schemeClr val="tx2"/>
                  </a:solidFill>
                </a:endParaRPr>
              </a:p>
              <a:p>
                <a:r>
                  <a:rPr lang="en-US" dirty="0">
                    <a:solidFill>
                      <a:schemeClr val="tx2"/>
                    </a:solidFill>
                  </a:rPr>
                  <a:t>By cancelling out the </a:t>
                </a:r>
                <a14:m>
                  <m:oMath xmlns:m="http://schemas.openxmlformats.org/officeDocument/2006/math">
                    <m:r>
                      <a:rPr lang="en-US" b="0" i="1" smtClean="0">
                        <a:solidFill>
                          <a:schemeClr val="tx2"/>
                        </a:solidFill>
                        <a:latin typeface="Cambria Math" panose="02040503050406030204" pitchFamily="18" charset="0"/>
                      </a:rPr>
                      <m:t>2</m:t>
                    </m:r>
                    <m:r>
                      <a:rPr lang="en-US" b="0" i="1" smtClean="0">
                        <a:solidFill>
                          <a:schemeClr val="tx2"/>
                        </a:solidFill>
                        <a:latin typeface="Cambria Math" panose="02040503050406030204" pitchFamily="18" charset="0"/>
                      </a:rPr>
                      <m:t>𝑎𝑏</m:t>
                    </m:r>
                  </m:oMath>
                </a14:m>
                <a:r>
                  <a:rPr lang="en-US" dirty="0">
                    <a:solidFill>
                      <a:schemeClr val="tx2"/>
                    </a:solidFill>
                  </a:rPr>
                  <a:t> on each side of the equation you should be left with …</a:t>
                </a:r>
              </a:p>
              <a:p>
                <a:endParaRPr lang="en-US" dirty="0">
                  <a:solidFill>
                    <a:schemeClr val="tx2"/>
                  </a:solidFill>
                </a:endParaRPr>
              </a:p>
              <a:p>
                <a:pPr/>
                <a14:m>
                  <m:oMathPara xmlns:m="http://schemas.openxmlformats.org/officeDocument/2006/math">
                    <m:oMathParaPr>
                      <m:jc m:val="centerGroup"/>
                    </m:oMathParaPr>
                    <m:oMath xmlns:m="http://schemas.openxmlformats.org/officeDocument/2006/math">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𝑎</m:t>
                          </m:r>
                        </m:e>
                        <m:sup>
                          <m:r>
                            <a:rPr lang="en-US" b="0" i="1" smtClean="0">
                              <a:solidFill>
                                <a:schemeClr val="tx2"/>
                              </a:solidFill>
                              <a:latin typeface="Cambria Math" panose="02040503050406030204" pitchFamily="18" charset="0"/>
                            </a:rPr>
                            <m:t>2</m:t>
                          </m:r>
                        </m:sup>
                      </m:sSup>
                      <m:r>
                        <a:rPr lang="en-US" b="0" i="1" smtClean="0">
                          <a:solidFill>
                            <a:schemeClr val="tx2"/>
                          </a:solidFill>
                          <a:latin typeface="Cambria Math" panose="02040503050406030204" pitchFamily="18" charset="0"/>
                        </a:rPr>
                        <m:t>+</m:t>
                      </m:r>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𝑏</m:t>
                          </m:r>
                        </m:e>
                        <m:sup>
                          <m:r>
                            <a:rPr lang="en-US" b="0" i="1" smtClean="0">
                              <a:solidFill>
                                <a:schemeClr val="tx2"/>
                              </a:solidFill>
                              <a:latin typeface="Cambria Math" panose="02040503050406030204" pitchFamily="18" charset="0"/>
                            </a:rPr>
                            <m:t>2</m:t>
                          </m:r>
                        </m:sup>
                      </m:sSup>
                      <m:r>
                        <a:rPr lang="en-US" b="0" i="1" smtClean="0">
                          <a:solidFill>
                            <a:schemeClr val="tx2"/>
                          </a:solidFill>
                          <a:latin typeface="Cambria Math" panose="02040503050406030204" pitchFamily="18" charset="0"/>
                        </a:rPr>
                        <m:t>=</m:t>
                      </m:r>
                      <m:sSup>
                        <m:sSupPr>
                          <m:ctrlPr>
                            <a:rPr lang="en-US" b="0" i="1" smtClean="0">
                              <a:solidFill>
                                <a:schemeClr val="tx2"/>
                              </a:solidFill>
                              <a:latin typeface="Cambria Math" panose="02040503050406030204" pitchFamily="18" charset="0"/>
                            </a:rPr>
                          </m:ctrlPr>
                        </m:sSupPr>
                        <m:e>
                          <m:r>
                            <a:rPr lang="en-US" b="0" i="1" smtClean="0">
                              <a:solidFill>
                                <a:schemeClr val="tx2"/>
                              </a:solidFill>
                              <a:latin typeface="Cambria Math" panose="02040503050406030204" pitchFamily="18" charset="0"/>
                            </a:rPr>
                            <m:t>𝑐</m:t>
                          </m:r>
                        </m:e>
                        <m:sup>
                          <m:r>
                            <a:rPr lang="en-US" b="0" i="1" smtClean="0">
                              <a:solidFill>
                                <a:schemeClr val="tx2"/>
                              </a:solidFill>
                              <a:latin typeface="Cambria Math" panose="02040503050406030204" pitchFamily="18" charset="0"/>
                            </a:rPr>
                            <m:t>2</m:t>
                          </m:r>
                        </m:sup>
                      </m:sSup>
                    </m:oMath>
                  </m:oMathPara>
                </a14:m>
                <a:endParaRPr lang="en-US" dirty="0">
                  <a:solidFill>
                    <a:schemeClr val="tx2"/>
                  </a:solidFill>
                </a:endParaRPr>
              </a:p>
              <a:p>
                <a:endParaRPr lang="en-US" dirty="0">
                  <a:solidFill>
                    <a:schemeClr val="tx2"/>
                  </a:solidFill>
                </a:endParaRPr>
              </a:p>
              <a:p>
                <a:r>
                  <a:rPr lang="en-US" dirty="0">
                    <a:solidFill>
                      <a:schemeClr val="tx2"/>
                    </a:solidFill>
                  </a:rPr>
                  <a:t>Congratulations! You have single-handedly proved the famous Pythagoras’ theorem!</a:t>
                </a:r>
                <a:endParaRPr lang="en-US" b="1" dirty="0">
                  <a:solidFill>
                    <a:schemeClr val="tx2"/>
                  </a:solidFill>
                </a:endParaRPr>
              </a:p>
              <a:p>
                <a:endParaRPr lang="en-US" b="1" dirty="0"/>
              </a:p>
            </p:txBody>
          </p:sp>
        </mc:Choice>
        <mc:Fallback xmlns="">
          <p:sp>
            <p:nvSpPr>
              <p:cNvPr id="4" name="TextBox 3">
                <a:extLst>
                  <a:ext uri="{FF2B5EF4-FFF2-40B4-BE49-F238E27FC236}">
                    <a16:creationId xmlns:a16="http://schemas.microsoft.com/office/drawing/2014/main" id="{EC0108EC-9511-B4E7-CF9C-59F53EC52B61}"/>
                  </a:ext>
                </a:extLst>
              </p:cNvPr>
              <p:cNvSpPr txBox="1">
                <a:spLocks noRot="1" noChangeAspect="1" noMove="1" noResize="1" noEditPoints="1" noAdjustHandles="1" noChangeArrowheads="1" noChangeShapeType="1" noTextEdit="1"/>
              </p:cNvSpPr>
              <p:nvPr/>
            </p:nvSpPr>
            <p:spPr>
              <a:xfrm>
                <a:off x="253896" y="1166842"/>
                <a:ext cx="4137919" cy="4524315"/>
              </a:xfrm>
              <a:prstGeom prst="rect">
                <a:avLst/>
              </a:prstGeom>
              <a:blipFill>
                <a:blip r:embed="rId9"/>
                <a:stretch>
                  <a:fillRect l="-1327" t="-673" r="-2212"/>
                </a:stretch>
              </a:blipFill>
            </p:spPr>
            <p:txBody>
              <a:bodyPr/>
              <a:lstStyle/>
              <a:p>
                <a:r>
                  <a:rPr lang="en-AU">
                    <a:noFill/>
                  </a:rPr>
                  <a:t> </a:t>
                </a:r>
              </a:p>
            </p:txBody>
          </p:sp>
        </mc:Fallback>
      </mc:AlternateContent>
      <p:pic>
        <p:nvPicPr>
          <p:cNvPr id="5" name="Picture 4" descr="A big square divided into four squares. Top row is a blue square that has been divided in half diagonally, the next square is a squared. Bottom row is b squared, and fourth square is divided in half diagonally.">
            <a:extLst>
              <a:ext uri="{FF2B5EF4-FFF2-40B4-BE49-F238E27FC236}">
                <a16:creationId xmlns:a16="http://schemas.microsoft.com/office/drawing/2014/main" id="{CEB20FAB-AD47-4176-A01C-AF194116BD69}"/>
              </a:ext>
              <a:ext uri="{C183D7F6-B498-43B3-948B-1728B52AA6E4}">
                <adec:decorative xmlns:adec="http://schemas.microsoft.com/office/drawing/2017/decorative" val="0"/>
              </a:ext>
            </a:extLst>
          </p:cNvPr>
          <p:cNvPicPr>
            <a:picLocks noChangeAspect="1"/>
          </p:cNvPicPr>
          <p:nvPr/>
        </p:nvPicPr>
        <p:blipFill>
          <a:blip r:embed="rId10"/>
          <a:stretch>
            <a:fillRect/>
          </a:stretch>
        </p:blipFill>
        <p:spPr>
          <a:xfrm>
            <a:off x="4645710" y="1386915"/>
            <a:ext cx="4064209" cy="4045158"/>
          </a:xfrm>
          <a:prstGeom prst="rect">
            <a:avLst/>
          </a:prstGeom>
        </p:spPr>
      </p:pic>
      <p:pic>
        <p:nvPicPr>
          <p:cNvPr id="3" name="Picture 2">
            <a:hlinkClick r:id="rId11"/>
            <a:extLst>
              <a:ext uri="{FF2B5EF4-FFF2-40B4-BE49-F238E27FC236}">
                <a16:creationId xmlns:a16="http://schemas.microsoft.com/office/drawing/2014/main" id="{9413FB41-62DA-B22C-213A-3BBEBF3FF2BD}"/>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6" name="Footer Placeholder 12">
            <a:extLst>
              <a:ext uri="{FF2B5EF4-FFF2-40B4-BE49-F238E27FC236}">
                <a16:creationId xmlns:a16="http://schemas.microsoft.com/office/drawing/2014/main" id="{C3E82072-2805-D186-C135-75D7A5490C6F}"/>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0D9A2951-2B22-EE68-0100-EC0FBB11126F}"/>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3242242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86472" y="94986"/>
            <a:ext cx="8229600" cy="1143000"/>
          </a:xfrm>
        </p:spPr>
        <p:txBody>
          <a:bodyPr>
            <a:normAutofit/>
          </a:bodyPr>
          <a:lstStyle/>
          <a:p>
            <a:r>
              <a:rPr lang="en-AU" dirty="0">
                <a:solidFill>
                  <a:schemeClr val="tx2"/>
                </a:solidFill>
              </a:rPr>
              <a:t>Let’s use the theorem</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8" name="Group 7">
            <a:extLst>
              <a:ext uri="{FF2B5EF4-FFF2-40B4-BE49-F238E27FC236}">
                <a16:creationId xmlns:a16="http://schemas.microsoft.com/office/drawing/2014/main" id="{BD4338BE-1319-D891-0646-C6E909A3D33A}"/>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pic>
        <p:nvPicPr>
          <p:cNvPr id="2050" name="Picture 2">
            <a:extLst>
              <a:ext uri="{FF2B5EF4-FFF2-40B4-BE49-F238E27FC236}">
                <a16:creationId xmlns:a16="http://schemas.microsoft.com/office/drawing/2014/main" id="{7C587833-5843-F68E-FCAE-872B44A6B7C7}"/>
              </a:ext>
              <a:ext uri="{C183D7F6-B498-43B3-948B-1728B52AA6E4}">
                <adec:decorative xmlns:adec="http://schemas.microsoft.com/office/drawing/2017/decorative" val="1"/>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95536" y="1262414"/>
            <a:ext cx="3135313" cy="3429001"/>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ECD16A2-8F60-96DC-748C-E567F566FB14}"/>
                  </a:ext>
                </a:extLst>
              </p:cNvPr>
              <p:cNvSpPr txBox="1"/>
              <p:nvPr/>
            </p:nvSpPr>
            <p:spPr>
              <a:xfrm>
                <a:off x="-1015" y="4691415"/>
                <a:ext cx="3744416"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𝑐</m:t>
                          </m:r>
                        </m:e>
                        <m:sup>
                          <m:r>
                            <a:rPr lang="en-US" sz="2800" b="0" i="1" smtClean="0">
                              <a:latin typeface="Cambria Math" panose="02040503050406030204" pitchFamily="18" charset="0"/>
                            </a:rPr>
                            <m:t>2</m:t>
                          </m:r>
                        </m:sup>
                      </m:sSup>
                    </m:oMath>
                  </m:oMathPara>
                </a14:m>
                <a:endParaRPr lang="en-US" dirty="0"/>
              </a:p>
            </p:txBody>
          </p:sp>
        </mc:Choice>
        <mc:Fallback xmlns="">
          <p:sp>
            <p:nvSpPr>
              <p:cNvPr id="3" name="TextBox 2">
                <a:extLst>
                  <a:ext uri="{FF2B5EF4-FFF2-40B4-BE49-F238E27FC236}">
                    <a16:creationId xmlns:a16="http://schemas.microsoft.com/office/drawing/2014/main" id="{CECD16A2-8F60-96DC-748C-E567F566FB14}"/>
                  </a:ext>
                </a:extLst>
              </p:cNvPr>
              <p:cNvSpPr txBox="1">
                <a:spLocks noRot="1" noChangeAspect="1" noMove="1" noResize="1" noEditPoints="1" noAdjustHandles="1" noChangeArrowheads="1" noChangeShapeType="1" noTextEdit="1"/>
              </p:cNvSpPr>
              <p:nvPr/>
            </p:nvSpPr>
            <p:spPr>
              <a:xfrm>
                <a:off x="-1015" y="4691415"/>
                <a:ext cx="3744416" cy="523220"/>
              </a:xfrm>
              <a:prstGeom prst="rect">
                <a:avLst/>
              </a:prstGeom>
              <a:blipFill>
                <a:blip r:embed="rId10"/>
                <a:stretch>
                  <a:fillRect/>
                </a:stretch>
              </a:blipFill>
            </p:spPr>
            <p:txBody>
              <a:bodyPr/>
              <a:lstStyle/>
              <a:p>
                <a:r>
                  <a:rPr lang="en-GB">
                    <a:noFill/>
                  </a:rPr>
                  <a:t> </a:t>
                </a:r>
              </a:p>
            </p:txBody>
          </p:sp>
        </mc:Fallback>
      </mc:AlternateContent>
      <p:sp>
        <p:nvSpPr>
          <p:cNvPr id="5" name="TextBox 4">
            <a:extLst>
              <a:ext uri="{FF2B5EF4-FFF2-40B4-BE49-F238E27FC236}">
                <a16:creationId xmlns:a16="http://schemas.microsoft.com/office/drawing/2014/main" id="{BB849F2E-6D62-BEBE-EED5-3902C90702AC}"/>
              </a:ext>
            </a:extLst>
          </p:cNvPr>
          <p:cNvSpPr txBox="1"/>
          <p:nvPr/>
        </p:nvSpPr>
        <p:spPr>
          <a:xfrm>
            <a:off x="3824978" y="1224516"/>
            <a:ext cx="5225513" cy="4247317"/>
          </a:xfrm>
          <a:prstGeom prst="rect">
            <a:avLst/>
          </a:prstGeom>
          <a:noFill/>
        </p:spPr>
        <p:txBody>
          <a:bodyPr wrap="square" rtlCol="0">
            <a:spAutoFit/>
          </a:bodyPr>
          <a:lstStyle/>
          <a:p>
            <a:r>
              <a:rPr lang="en-US" dirty="0">
                <a:solidFill>
                  <a:schemeClr val="tx2"/>
                </a:solidFill>
              </a:rPr>
              <a:t>Equations are mathematical </a:t>
            </a:r>
            <a:r>
              <a:rPr lang="en-US" b="1" dirty="0">
                <a:solidFill>
                  <a:schemeClr val="tx2"/>
                </a:solidFill>
              </a:rPr>
              <a:t>representations</a:t>
            </a:r>
            <a:r>
              <a:rPr lang="en-US" dirty="0">
                <a:solidFill>
                  <a:schemeClr val="tx2"/>
                </a:solidFill>
              </a:rPr>
              <a:t> of relationships. </a:t>
            </a:r>
          </a:p>
          <a:p>
            <a:endParaRPr lang="en-US" dirty="0">
              <a:solidFill>
                <a:schemeClr val="tx2"/>
              </a:solidFill>
            </a:endParaRPr>
          </a:p>
          <a:p>
            <a:r>
              <a:rPr lang="en-US" dirty="0">
                <a:solidFill>
                  <a:schemeClr val="tx2"/>
                </a:solidFill>
              </a:rPr>
              <a:t>Pythagoras’ theorem tells us that there is a relationship between the three sides of right-angled triangles. </a:t>
            </a:r>
          </a:p>
          <a:p>
            <a:endParaRPr lang="en-US" dirty="0">
              <a:solidFill>
                <a:schemeClr val="tx2"/>
              </a:solidFill>
            </a:endParaRPr>
          </a:p>
          <a:p>
            <a:r>
              <a:rPr lang="en-US" dirty="0">
                <a:solidFill>
                  <a:schemeClr val="tx2"/>
                </a:solidFill>
              </a:rPr>
              <a:t>We can use this relationship to determine an unknown side length, provided we know the lengths of the other two sides. </a:t>
            </a:r>
          </a:p>
          <a:p>
            <a:endParaRPr lang="en-US" dirty="0">
              <a:solidFill>
                <a:schemeClr val="tx2"/>
              </a:solidFill>
            </a:endParaRPr>
          </a:p>
          <a:p>
            <a:r>
              <a:rPr lang="en-US" dirty="0">
                <a:solidFill>
                  <a:schemeClr val="tx2"/>
                </a:solidFill>
              </a:rPr>
              <a:t>We will practise this in two stages.</a:t>
            </a:r>
            <a:br>
              <a:rPr lang="en-US" dirty="0">
                <a:solidFill>
                  <a:schemeClr val="tx2"/>
                </a:solidFill>
              </a:rPr>
            </a:br>
            <a:endParaRPr lang="en-US" dirty="0">
              <a:solidFill>
                <a:schemeClr val="tx2"/>
              </a:solidFill>
            </a:endParaRPr>
          </a:p>
          <a:p>
            <a:pPr marL="342900" indent="-342900">
              <a:buFont typeface="+mj-lt"/>
              <a:buAutoNum type="arabicPeriod"/>
            </a:pPr>
            <a:r>
              <a:rPr lang="en-US" dirty="0">
                <a:solidFill>
                  <a:schemeClr val="tx2"/>
                </a:solidFill>
              </a:rPr>
              <a:t>Finding the hypotenuse (</a:t>
            </a:r>
            <a:r>
              <a:rPr lang="en-US" i="1" dirty="0">
                <a:solidFill>
                  <a:schemeClr val="tx2"/>
                </a:solidFill>
              </a:rPr>
              <a:t>c</a:t>
            </a:r>
            <a:r>
              <a:rPr lang="en-US" dirty="0">
                <a:solidFill>
                  <a:schemeClr val="tx2"/>
                </a:solidFill>
              </a:rPr>
              <a:t>)</a:t>
            </a:r>
          </a:p>
          <a:p>
            <a:pPr marL="342900" indent="-342900">
              <a:buFont typeface="+mj-lt"/>
              <a:buAutoNum type="arabicPeriod"/>
            </a:pPr>
            <a:r>
              <a:rPr lang="en-US" dirty="0">
                <a:solidFill>
                  <a:schemeClr val="tx2"/>
                </a:solidFill>
              </a:rPr>
              <a:t>Finding a shorter side (</a:t>
            </a:r>
            <a:r>
              <a:rPr lang="en-US" i="1" dirty="0">
                <a:solidFill>
                  <a:schemeClr val="tx2"/>
                </a:solidFill>
              </a:rPr>
              <a:t>a</a:t>
            </a:r>
            <a:r>
              <a:rPr lang="en-US" dirty="0">
                <a:solidFill>
                  <a:schemeClr val="tx2"/>
                </a:solidFill>
              </a:rPr>
              <a:t> or </a:t>
            </a:r>
            <a:r>
              <a:rPr lang="en-US" i="1" dirty="0">
                <a:solidFill>
                  <a:schemeClr val="tx2"/>
                </a:solidFill>
              </a:rPr>
              <a:t>b</a:t>
            </a:r>
            <a:r>
              <a:rPr lang="en-US" dirty="0">
                <a:solidFill>
                  <a:schemeClr val="tx2"/>
                </a:solidFill>
              </a:rPr>
              <a:t>)</a:t>
            </a:r>
          </a:p>
        </p:txBody>
      </p:sp>
      <p:pic>
        <p:nvPicPr>
          <p:cNvPr id="4" name="Picture 3">
            <a:hlinkClick r:id="rId11"/>
            <a:extLst>
              <a:ext uri="{FF2B5EF4-FFF2-40B4-BE49-F238E27FC236}">
                <a16:creationId xmlns:a16="http://schemas.microsoft.com/office/drawing/2014/main" id="{7F66DEBD-46A0-5234-D551-A395E7362860}"/>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6" name="Footer Placeholder 12">
            <a:extLst>
              <a:ext uri="{FF2B5EF4-FFF2-40B4-BE49-F238E27FC236}">
                <a16:creationId xmlns:a16="http://schemas.microsoft.com/office/drawing/2014/main" id="{069C438D-1C97-7DC6-2AAB-E3CC57400B30}"/>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3DCCB3AE-BD3D-69F8-94D0-F6593E3EA6AC}"/>
              </a:ext>
              <a:ext uri="{C183D7F6-B498-43B3-948B-1728B52AA6E4}">
                <adec:decorative xmlns:adec="http://schemas.microsoft.com/office/drawing/2017/decorative" val="1"/>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2478508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368013" y="-127598"/>
            <a:ext cx="8229600" cy="1143000"/>
          </a:xfrm>
        </p:spPr>
        <p:txBody>
          <a:bodyPr>
            <a:normAutofit/>
          </a:bodyPr>
          <a:lstStyle/>
          <a:p>
            <a:r>
              <a:rPr lang="en-AU" sz="4000" dirty="0">
                <a:solidFill>
                  <a:schemeClr val="tx2"/>
                </a:solidFill>
              </a:rPr>
              <a:t>Stage 1 – Finding the hypotenuse</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27" name="Group 26">
            <a:extLst>
              <a:ext uri="{FF2B5EF4-FFF2-40B4-BE49-F238E27FC236}">
                <a16:creationId xmlns:a16="http://schemas.microsoft.com/office/drawing/2014/main" id="{24496603-9AD4-ACB0-128C-6A0B580BB1F6}"/>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4" name="TextBox 3">
            <a:extLst>
              <a:ext uri="{FF2B5EF4-FFF2-40B4-BE49-F238E27FC236}">
                <a16:creationId xmlns:a16="http://schemas.microsoft.com/office/drawing/2014/main" id="{A470385C-EC54-E1BC-3712-0F486339475F}"/>
              </a:ext>
            </a:extLst>
          </p:cNvPr>
          <p:cNvSpPr txBox="1"/>
          <p:nvPr/>
        </p:nvSpPr>
        <p:spPr>
          <a:xfrm>
            <a:off x="1254455" y="1002193"/>
            <a:ext cx="864096" cy="461665"/>
          </a:xfrm>
          <a:prstGeom prst="rect">
            <a:avLst/>
          </a:prstGeom>
          <a:noFill/>
        </p:spPr>
        <p:txBody>
          <a:bodyPr wrap="square" rtlCol="0">
            <a:spAutoFit/>
          </a:bodyPr>
          <a:lstStyle/>
          <a:p>
            <a:r>
              <a:rPr lang="en-US" sz="2400" b="1" dirty="0">
                <a:solidFill>
                  <a:schemeClr val="accent6">
                    <a:lumMod val="50000"/>
                  </a:schemeClr>
                </a:solidFill>
              </a:rPr>
              <a:t>I do</a:t>
            </a:r>
          </a:p>
        </p:txBody>
      </p:sp>
      <p:sp>
        <p:nvSpPr>
          <p:cNvPr id="6" name="TextBox 5">
            <a:extLst>
              <a:ext uri="{FF2B5EF4-FFF2-40B4-BE49-F238E27FC236}">
                <a16:creationId xmlns:a16="http://schemas.microsoft.com/office/drawing/2014/main" id="{3B0569F2-FC10-39B2-D4B8-5E9B2F471A45}"/>
              </a:ext>
            </a:extLst>
          </p:cNvPr>
          <p:cNvSpPr txBox="1"/>
          <p:nvPr/>
        </p:nvSpPr>
        <p:spPr>
          <a:xfrm>
            <a:off x="6817809" y="995923"/>
            <a:ext cx="1071736" cy="461665"/>
          </a:xfrm>
          <a:prstGeom prst="rect">
            <a:avLst/>
          </a:prstGeom>
          <a:noFill/>
        </p:spPr>
        <p:txBody>
          <a:bodyPr wrap="square" rtlCol="0">
            <a:spAutoFit/>
          </a:bodyPr>
          <a:lstStyle/>
          <a:p>
            <a:r>
              <a:rPr lang="en-US" sz="2400" b="1" dirty="0">
                <a:solidFill>
                  <a:schemeClr val="accent6">
                    <a:lumMod val="50000"/>
                  </a:schemeClr>
                </a:solidFill>
              </a:rPr>
              <a:t>We do</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1FB04384-54BA-5849-590D-C2AB9E2E1791}"/>
                  </a:ext>
                </a:extLst>
              </p:cNvPr>
              <p:cNvSpPr txBox="1"/>
              <p:nvPr/>
            </p:nvSpPr>
            <p:spPr>
              <a:xfrm>
                <a:off x="3675361" y="1308247"/>
                <a:ext cx="2225328" cy="523220"/>
              </a:xfrm>
              <a:prstGeom prst="rect">
                <a:avLst/>
              </a:prstGeom>
              <a:noFill/>
              <a:ln w="6350">
                <a:solidFill>
                  <a:schemeClr val="tx1"/>
                </a:solidFill>
              </a:ln>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𝑐</m:t>
                          </m:r>
                        </m:e>
                        <m:sup>
                          <m:r>
                            <a:rPr lang="en-US" sz="2800" b="0" i="1" smtClean="0">
                              <a:latin typeface="Cambria Math" panose="02040503050406030204" pitchFamily="18" charset="0"/>
                            </a:rPr>
                            <m:t>2</m:t>
                          </m:r>
                        </m:sup>
                      </m:sSup>
                    </m:oMath>
                  </m:oMathPara>
                </a14:m>
                <a:endParaRPr lang="en-US" dirty="0"/>
              </a:p>
            </p:txBody>
          </p:sp>
        </mc:Choice>
        <mc:Fallback xmlns="">
          <p:sp>
            <p:nvSpPr>
              <p:cNvPr id="23" name="TextBox 22">
                <a:extLst>
                  <a:ext uri="{FF2B5EF4-FFF2-40B4-BE49-F238E27FC236}">
                    <a16:creationId xmlns:a16="http://schemas.microsoft.com/office/drawing/2014/main" id="{1FB04384-54BA-5849-590D-C2AB9E2E1791}"/>
                  </a:ext>
                </a:extLst>
              </p:cNvPr>
              <p:cNvSpPr txBox="1">
                <a:spLocks noRot="1" noChangeAspect="1" noMove="1" noResize="1" noEditPoints="1" noAdjustHandles="1" noChangeArrowheads="1" noChangeShapeType="1" noTextEdit="1"/>
              </p:cNvSpPr>
              <p:nvPr/>
            </p:nvSpPr>
            <p:spPr>
              <a:xfrm>
                <a:off x="3675361" y="1308247"/>
                <a:ext cx="2225328" cy="523220"/>
              </a:xfrm>
              <a:prstGeom prst="rect">
                <a:avLst/>
              </a:prstGeom>
              <a:blipFill>
                <a:blip r:embed="rId9"/>
                <a:stretch>
                  <a:fillRect/>
                </a:stretch>
              </a:blipFill>
              <a:ln w="6350">
                <a:solidFill>
                  <a:schemeClr val="tx1"/>
                </a:solidFill>
              </a:ln>
            </p:spPr>
            <p:txBody>
              <a:bodyPr/>
              <a:lstStyle/>
              <a:p>
                <a:r>
                  <a:rPr lang="en-GB">
                    <a:noFill/>
                  </a:rPr>
                  <a:t> </a:t>
                </a:r>
              </a:p>
            </p:txBody>
          </p:sp>
        </mc:Fallback>
      </mc:AlternateContent>
      <p:grpSp>
        <p:nvGrpSpPr>
          <p:cNvPr id="31" name="Group 30" descr="Right-angled triangle, base is at 8 cm, altitude is 6 cm and hypotenuse is x.">
            <a:extLst>
              <a:ext uri="{FF2B5EF4-FFF2-40B4-BE49-F238E27FC236}">
                <a16:creationId xmlns:a16="http://schemas.microsoft.com/office/drawing/2014/main" id="{3021A217-F217-5B64-B016-6A803363A812}"/>
              </a:ext>
            </a:extLst>
          </p:cNvPr>
          <p:cNvGrpSpPr/>
          <p:nvPr/>
        </p:nvGrpSpPr>
        <p:grpSpPr>
          <a:xfrm>
            <a:off x="0" y="2439874"/>
            <a:ext cx="3682799" cy="2567095"/>
            <a:chOff x="0" y="2439874"/>
            <a:chExt cx="3682799" cy="2567095"/>
          </a:xfrm>
        </p:grpSpPr>
        <p:grpSp>
          <p:nvGrpSpPr>
            <p:cNvPr id="11" name="Group 10">
              <a:extLst>
                <a:ext uri="{FF2B5EF4-FFF2-40B4-BE49-F238E27FC236}">
                  <a16:creationId xmlns:a16="http://schemas.microsoft.com/office/drawing/2014/main" id="{9DDE4F43-ADBC-A60B-BB66-6D9B9B5B9F37}"/>
                </a:ext>
              </a:extLst>
            </p:cNvPr>
            <p:cNvGrpSpPr/>
            <p:nvPr/>
          </p:nvGrpSpPr>
          <p:grpSpPr>
            <a:xfrm>
              <a:off x="0" y="2439874"/>
              <a:ext cx="3682799" cy="2567095"/>
              <a:chOff x="-46903" y="2204864"/>
              <a:chExt cx="3682799" cy="2567095"/>
            </a:xfrm>
          </p:grpSpPr>
          <p:sp>
            <p:nvSpPr>
              <p:cNvPr id="7" name="Right Triangle 6">
                <a:extLst>
                  <a:ext uri="{FF2B5EF4-FFF2-40B4-BE49-F238E27FC236}">
                    <a16:creationId xmlns:a16="http://schemas.microsoft.com/office/drawing/2014/main" id="{18C2081B-9C1E-DCAF-DBC2-75D90E9C912F}"/>
                  </a:ext>
                </a:extLst>
              </p:cNvPr>
              <p:cNvSpPr/>
              <p:nvPr/>
            </p:nvSpPr>
            <p:spPr>
              <a:xfrm>
                <a:off x="755576" y="2204864"/>
                <a:ext cx="2880320" cy="2088232"/>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9AAFE3A-26E0-1684-F09A-CB5C4DF55DFB}"/>
                      </a:ext>
                    </a:extLst>
                  </p:cNvPr>
                  <p:cNvSpPr txBox="1"/>
                  <p:nvPr/>
                </p:nvSpPr>
                <p:spPr>
                  <a:xfrm>
                    <a:off x="1842188" y="2688014"/>
                    <a:ext cx="86409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𝑥</m:t>
                          </m:r>
                        </m:oMath>
                      </m:oMathPara>
                    </a14:m>
                    <a:endParaRPr lang="en-US" sz="1400" i="1" dirty="0"/>
                  </a:p>
                </p:txBody>
              </p:sp>
            </mc:Choice>
            <mc:Fallback xmlns="">
              <p:sp>
                <p:nvSpPr>
                  <p:cNvPr id="8" name="TextBox 7">
                    <a:extLst>
                      <a:ext uri="{FF2B5EF4-FFF2-40B4-BE49-F238E27FC236}">
                        <a16:creationId xmlns:a16="http://schemas.microsoft.com/office/drawing/2014/main" id="{09AAFE3A-26E0-1684-F09A-CB5C4DF55DFB}"/>
                      </a:ext>
                    </a:extLst>
                  </p:cNvPr>
                  <p:cNvSpPr txBox="1">
                    <a:spLocks noRot="1" noChangeAspect="1" noMove="1" noResize="1" noEditPoints="1" noAdjustHandles="1" noChangeArrowheads="1" noChangeShapeType="1" noTextEdit="1"/>
                  </p:cNvSpPr>
                  <p:nvPr/>
                </p:nvSpPr>
                <p:spPr>
                  <a:xfrm>
                    <a:off x="1842188" y="2688014"/>
                    <a:ext cx="864095" cy="400110"/>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BD352C7-E278-5F6B-B81B-437E1B951691}"/>
                      </a:ext>
                    </a:extLst>
                  </p:cNvPr>
                  <p:cNvSpPr txBox="1"/>
                  <p:nvPr/>
                </p:nvSpPr>
                <p:spPr>
                  <a:xfrm>
                    <a:off x="1619672" y="4402627"/>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8 </m:t>
                          </m:r>
                          <m:r>
                            <m:rPr>
                              <m:sty m:val="p"/>
                            </m:rPr>
                            <a:rPr lang="en-US" b="0" i="0" smtClean="0">
                              <a:latin typeface="Cambria Math" panose="02040503050406030204" pitchFamily="18" charset="0"/>
                            </a:rPr>
                            <m:t>cm</m:t>
                          </m:r>
                        </m:oMath>
                      </m:oMathPara>
                    </a14:m>
                    <a:endParaRPr lang="en-US" dirty="0"/>
                  </a:p>
                </p:txBody>
              </p:sp>
            </mc:Choice>
            <mc:Fallback xmlns="">
              <p:sp>
                <p:nvSpPr>
                  <p:cNvPr id="9" name="TextBox 8">
                    <a:extLst>
                      <a:ext uri="{FF2B5EF4-FFF2-40B4-BE49-F238E27FC236}">
                        <a16:creationId xmlns:a16="http://schemas.microsoft.com/office/drawing/2014/main" id="{ABD352C7-E278-5F6B-B81B-437E1B951691}"/>
                      </a:ext>
                    </a:extLst>
                  </p:cNvPr>
                  <p:cNvSpPr txBox="1">
                    <a:spLocks noRot="1" noChangeAspect="1" noMove="1" noResize="1" noEditPoints="1" noAdjustHandles="1" noChangeArrowheads="1" noChangeShapeType="1" noTextEdit="1"/>
                  </p:cNvSpPr>
                  <p:nvPr/>
                </p:nvSpPr>
                <p:spPr>
                  <a:xfrm>
                    <a:off x="1619672" y="4402627"/>
                    <a:ext cx="864095" cy="369332"/>
                  </a:xfrm>
                  <a:prstGeom prst="rect">
                    <a:avLst/>
                  </a:prstGeom>
                  <a:blipFill>
                    <a:blip r:embed="rId15"/>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C706EE68-F03F-2C5A-31B0-E2129734CAE2}"/>
                      </a:ext>
                    </a:extLst>
                  </p:cNvPr>
                  <p:cNvSpPr txBox="1"/>
                  <p:nvPr/>
                </p:nvSpPr>
                <p:spPr>
                  <a:xfrm>
                    <a:off x="-46903" y="3088124"/>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6</m:t>
                          </m:r>
                          <m:r>
                            <a:rPr lang="en-US" b="0" i="1" smtClean="0">
                              <a:latin typeface="Cambria Math" panose="02040503050406030204" pitchFamily="18" charset="0"/>
                            </a:rPr>
                            <m:t> </m:t>
                          </m:r>
                          <m:r>
                            <m:rPr>
                              <m:sty m:val="p"/>
                            </m:rPr>
                            <a:rPr lang="en-US" b="0" i="0" smtClean="0">
                              <a:latin typeface="Cambria Math" panose="02040503050406030204" pitchFamily="18" charset="0"/>
                            </a:rPr>
                            <m:t>cm</m:t>
                          </m:r>
                        </m:oMath>
                      </m:oMathPara>
                    </a14:m>
                    <a:endParaRPr lang="en-US" dirty="0"/>
                  </a:p>
                </p:txBody>
              </p:sp>
            </mc:Choice>
            <mc:Fallback xmlns="">
              <p:sp>
                <p:nvSpPr>
                  <p:cNvPr id="10" name="TextBox 9">
                    <a:extLst>
                      <a:ext uri="{FF2B5EF4-FFF2-40B4-BE49-F238E27FC236}">
                        <a16:creationId xmlns:a16="http://schemas.microsoft.com/office/drawing/2014/main" id="{C706EE68-F03F-2C5A-31B0-E2129734CAE2}"/>
                      </a:ext>
                    </a:extLst>
                  </p:cNvPr>
                  <p:cNvSpPr txBox="1">
                    <a:spLocks noRot="1" noChangeAspect="1" noMove="1" noResize="1" noEditPoints="1" noAdjustHandles="1" noChangeArrowheads="1" noChangeShapeType="1" noTextEdit="1"/>
                  </p:cNvSpPr>
                  <p:nvPr/>
                </p:nvSpPr>
                <p:spPr>
                  <a:xfrm>
                    <a:off x="-46903" y="3088124"/>
                    <a:ext cx="864095" cy="369332"/>
                  </a:xfrm>
                  <a:prstGeom prst="rect">
                    <a:avLst/>
                  </a:prstGeom>
                  <a:blipFill>
                    <a:blip r:embed="rId16"/>
                    <a:stretch>
                      <a:fillRect/>
                    </a:stretch>
                  </a:blipFill>
                </p:spPr>
                <p:txBody>
                  <a:bodyPr/>
                  <a:lstStyle/>
                  <a:p>
                    <a:r>
                      <a:rPr lang="en-GB">
                        <a:noFill/>
                      </a:rPr>
                      <a:t> </a:t>
                    </a:r>
                  </a:p>
                </p:txBody>
              </p:sp>
            </mc:Fallback>
          </mc:AlternateContent>
        </p:grpSp>
        <p:sp>
          <p:nvSpPr>
            <p:cNvPr id="30" name="Rectangle 29">
              <a:extLst>
                <a:ext uri="{FF2B5EF4-FFF2-40B4-BE49-F238E27FC236}">
                  <a16:creationId xmlns:a16="http://schemas.microsoft.com/office/drawing/2014/main" id="{53A4B26A-1B81-0DED-9FC2-6AB5BD1AE56B}"/>
                </a:ext>
              </a:extLst>
            </p:cNvPr>
            <p:cNvSpPr/>
            <p:nvPr/>
          </p:nvSpPr>
          <p:spPr>
            <a:xfrm>
              <a:off x="811690" y="4308262"/>
              <a:ext cx="216024" cy="2160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dirty="0"/>
            </a:p>
          </p:txBody>
        </p:sp>
      </p:grpSp>
      <p:grpSp>
        <p:nvGrpSpPr>
          <p:cNvPr id="12" name="Group 11" descr="Blue right-angled triangle, base is 5 cm, altitude is 12 cm, hypotenuse is x">
            <a:extLst>
              <a:ext uri="{FF2B5EF4-FFF2-40B4-BE49-F238E27FC236}">
                <a16:creationId xmlns:a16="http://schemas.microsoft.com/office/drawing/2014/main" id="{A6E3D2E4-BBA0-F639-FA2A-DED45D052A3D}"/>
              </a:ext>
            </a:extLst>
          </p:cNvPr>
          <p:cNvGrpSpPr/>
          <p:nvPr/>
        </p:nvGrpSpPr>
        <p:grpSpPr>
          <a:xfrm>
            <a:off x="5050766" y="2069915"/>
            <a:ext cx="2160237" cy="3676384"/>
            <a:chOff x="638468" y="1836074"/>
            <a:chExt cx="2160237" cy="3676384"/>
          </a:xfrm>
        </p:grpSpPr>
        <p:sp>
          <p:nvSpPr>
            <p:cNvPr id="18" name="Right Triangle 17">
              <a:extLst>
                <a:ext uri="{FF2B5EF4-FFF2-40B4-BE49-F238E27FC236}">
                  <a16:creationId xmlns:a16="http://schemas.microsoft.com/office/drawing/2014/main" id="{6B6AFFD1-F8E7-C212-4451-818946944081}"/>
                </a:ext>
              </a:extLst>
            </p:cNvPr>
            <p:cNvSpPr/>
            <p:nvPr/>
          </p:nvSpPr>
          <p:spPr>
            <a:xfrm>
              <a:off x="1502563" y="1836074"/>
              <a:ext cx="1256528" cy="3286223"/>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EB38BBA4-2092-989E-F207-7B93279E3F28}"/>
                    </a:ext>
                  </a:extLst>
                </p:cNvPr>
                <p:cNvSpPr txBox="1"/>
                <p:nvPr/>
              </p:nvSpPr>
              <p:spPr>
                <a:xfrm>
                  <a:off x="1934610" y="3079075"/>
                  <a:ext cx="864095" cy="40011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𝑥</m:t>
                        </m:r>
                      </m:oMath>
                    </m:oMathPara>
                  </a14:m>
                  <a:endParaRPr lang="en-US" sz="1400" i="1" dirty="0"/>
                </a:p>
              </p:txBody>
            </p:sp>
          </mc:Choice>
          <mc:Fallback xmlns="">
            <p:sp>
              <p:nvSpPr>
                <p:cNvPr id="19" name="TextBox 18">
                  <a:extLst>
                    <a:ext uri="{FF2B5EF4-FFF2-40B4-BE49-F238E27FC236}">
                      <a16:creationId xmlns:a16="http://schemas.microsoft.com/office/drawing/2014/main" id="{EB38BBA4-2092-989E-F207-7B93279E3F28}"/>
                    </a:ext>
                  </a:extLst>
                </p:cNvPr>
                <p:cNvSpPr txBox="1">
                  <a:spLocks noRot="1" noChangeAspect="1" noMove="1" noResize="1" noEditPoints="1" noAdjustHandles="1" noChangeArrowheads="1" noChangeShapeType="1" noTextEdit="1"/>
                </p:cNvSpPr>
                <p:nvPr/>
              </p:nvSpPr>
              <p:spPr>
                <a:xfrm>
                  <a:off x="1934610" y="3079075"/>
                  <a:ext cx="864095" cy="400110"/>
                </a:xfrm>
                <a:prstGeom prst="rect">
                  <a:avLst/>
                </a:prstGeom>
                <a:blipFill>
                  <a:blip r:embed="rId1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E44FB85D-43E1-F2D4-557E-741D70ED58A4}"/>
                    </a:ext>
                  </a:extLst>
                </p:cNvPr>
                <p:cNvSpPr txBox="1"/>
                <p:nvPr/>
              </p:nvSpPr>
              <p:spPr>
                <a:xfrm>
                  <a:off x="1662688" y="5143126"/>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5</m:t>
                        </m:r>
                        <m:r>
                          <a:rPr lang="en-US" b="0" i="1" smtClean="0">
                            <a:latin typeface="Cambria Math" panose="02040503050406030204" pitchFamily="18" charset="0"/>
                          </a:rPr>
                          <m:t> </m:t>
                        </m:r>
                        <m:r>
                          <m:rPr>
                            <m:sty m:val="p"/>
                          </m:rPr>
                          <a:rPr lang="en-US" b="0" i="0" smtClean="0">
                            <a:latin typeface="Cambria Math" panose="02040503050406030204" pitchFamily="18" charset="0"/>
                          </a:rPr>
                          <m:t>cm</m:t>
                        </m:r>
                      </m:oMath>
                    </m:oMathPara>
                  </a14:m>
                  <a:endParaRPr lang="en-US" dirty="0"/>
                </a:p>
              </p:txBody>
            </p:sp>
          </mc:Choice>
          <mc:Fallback xmlns="">
            <p:sp>
              <p:nvSpPr>
                <p:cNvPr id="20" name="TextBox 19">
                  <a:extLst>
                    <a:ext uri="{FF2B5EF4-FFF2-40B4-BE49-F238E27FC236}">
                      <a16:creationId xmlns:a16="http://schemas.microsoft.com/office/drawing/2014/main" id="{E44FB85D-43E1-F2D4-557E-741D70ED58A4}"/>
                    </a:ext>
                  </a:extLst>
                </p:cNvPr>
                <p:cNvSpPr txBox="1">
                  <a:spLocks noRot="1" noChangeAspect="1" noMove="1" noResize="1" noEditPoints="1" noAdjustHandles="1" noChangeArrowheads="1" noChangeShapeType="1" noTextEdit="1"/>
                </p:cNvSpPr>
                <p:nvPr/>
              </p:nvSpPr>
              <p:spPr>
                <a:xfrm>
                  <a:off x="1662688" y="5143126"/>
                  <a:ext cx="864095" cy="369332"/>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A77731FA-FF3D-F251-13B8-DE8F128E0AFD}"/>
                    </a:ext>
                  </a:extLst>
                </p:cNvPr>
                <p:cNvSpPr txBox="1"/>
                <p:nvPr/>
              </p:nvSpPr>
              <p:spPr>
                <a:xfrm>
                  <a:off x="638468" y="3294519"/>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1</m:t>
                        </m:r>
                        <m:r>
                          <a:rPr lang="en-US" b="0" i="1" smtClean="0">
                            <a:latin typeface="Cambria Math" panose="02040503050406030204" pitchFamily="18" charset="0"/>
                          </a:rPr>
                          <m:t>2 </m:t>
                        </m:r>
                        <m:r>
                          <m:rPr>
                            <m:sty m:val="p"/>
                          </m:rPr>
                          <a:rPr lang="en-US" b="0" i="0" smtClean="0">
                            <a:latin typeface="Cambria Math" panose="02040503050406030204" pitchFamily="18" charset="0"/>
                          </a:rPr>
                          <m:t>cm</m:t>
                        </m:r>
                      </m:oMath>
                    </m:oMathPara>
                  </a14:m>
                  <a:endParaRPr lang="en-US" dirty="0"/>
                </a:p>
              </p:txBody>
            </p:sp>
          </mc:Choice>
          <mc:Fallback xmlns="">
            <p:sp>
              <p:nvSpPr>
                <p:cNvPr id="21" name="TextBox 20">
                  <a:extLst>
                    <a:ext uri="{FF2B5EF4-FFF2-40B4-BE49-F238E27FC236}">
                      <a16:creationId xmlns:a16="http://schemas.microsoft.com/office/drawing/2014/main" id="{A77731FA-FF3D-F251-13B8-DE8F128E0AFD}"/>
                    </a:ext>
                  </a:extLst>
                </p:cNvPr>
                <p:cNvSpPr txBox="1">
                  <a:spLocks noRot="1" noChangeAspect="1" noMove="1" noResize="1" noEditPoints="1" noAdjustHandles="1" noChangeArrowheads="1" noChangeShapeType="1" noTextEdit="1"/>
                </p:cNvSpPr>
                <p:nvPr/>
              </p:nvSpPr>
              <p:spPr>
                <a:xfrm>
                  <a:off x="638468" y="3294519"/>
                  <a:ext cx="864095" cy="369332"/>
                </a:xfrm>
                <a:prstGeom prst="rect">
                  <a:avLst/>
                </a:prstGeom>
                <a:blipFill>
                  <a:blip r:embed="rId11"/>
                  <a:stretch>
                    <a:fillRect/>
                  </a:stretch>
                </a:blipFill>
              </p:spPr>
              <p:txBody>
                <a:bodyPr/>
                <a:lstStyle/>
                <a:p>
                  <a:r>
                    <a:rPr lang="en-GB">
                      <a:noFill/>
                    </a:rPr>
                    <a:t> </a:t>
                  </a:r>
                </a:p>
              </p:txBody>
            </p:sp>
          </mc:Fallback>
        </mc:AlternateContent>
      </p:gr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9A384A9-5191-17DA-7DE9-AB0D0903E897}"/>
                  </a:ext>
                </a:extLst>
              </p:cNvPr>
              <p:cNvSpPr txBox="1"/>
              <p:nvPr/>
            </p:nvSpPr>
            <p:spPr>
              <a:xfrm>
                <a:off x="7321810" y="2085820"/>
                <a:ext cx="1620830" cy="2031325"/>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__</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__</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oMath>
                  </m:oMathPara>
                </a14:m>
                <a:endParaRPr lang="en-US" b="0" dirty="0"/>
              </a:p>
              <a:p>
                <a:pPr/>
                <a:br>
                  <a:rPr lang="en-US" b="0" i="1" dirty="0">
                    <a:latin typeface="Cambria Math" panose="02040503050406030204" pitchFamily="18" charset="0"/>
                  </a:rPr>
                </a:b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___+___=</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oMath>
                  </m:oMathPara>
                </a14:m>
                <a:endParaRPr lang="en-US" dirty="0"/>
              </a:p>
              <a:p>
                <a:endParaRPr lang="en-US" dirty="0"/>
              </a:p>
              <a:p>
                <a14:m>
                  <m:oMath xmlns:m="http://schemas.openxmlformats.org/officeDocument/2006/math">
                    <m:r>
                      <a:rPr lang="en-US" b="0" i="1" smtClean="0">
                        <a:latin typeface="Cambria Math" panose="02040503050406030204" pitchFamily="18" charset="0"/>
                      </a:rPr>
                      <m:t>____</m:t>
                    </m:r>
                  </m:oMath>
                </a14:m>
                <a:r>
                  <a:rPr lang="en-US" dirty="0"/>
                  <a:t> </a:t>
                </a:r>
                <a14:m>
                  <m:oMath xmlns:m="http://schemas.openxmlformats.org/officeDocument/2006/math">
                    <m:r>
                      <a:rPr lang="en-US" b="0" i="1" dirty="0" smtClean="0">
                        <a:latin typeface="Cambria Math" panose="02040503050406030204" pitchFamily="18" charset="0"/>
                      </a:rPr>
                      <m:t>=</m:t>
                    </m:r>
                    <m:sSup>
                      <m:sSupPr>
                        <m:ctrlPr>
                          <a:rPr lang="en-US" b="0" i="1" dirty="0" smtClean="0">
                            <a:latin typeface="Cambria Math" panose="02040503050406030204" pitchFamily="18" charset="0"/>
                          </a:rPr>
                        </m:ctrlPr>
                      </m:sSupPr>
                      <m:e>
                        <m:r>
                          <a:rPr lang="en-US" b="0" i="1" dirty="0" smtClean="0">
                            <a:latin typeface="Cambria Math" panose="02040503050406030204" pitchFamily="18" charset="0"/>
                          </a:rPr>
                          <m:t>𝑥</m:t>
                        </m:r>
                      </m:e>
                      <m:sup>
                        <m:r>
                          <a:rPr lang="en-US" b="0" i="1" dirty="0" smtClean="0">
                            <a:latin typeface="Cambria Math" panose="02040503050406030204" pitchFamily="18" charset="0"/>
                          </a:rPr>
                          <m:t>2</m:t>
                        </m:r>
                      </m:sup>
                    </m:sSup>
                  </m:oMath>
                </a14:m>
                <a:endParaRPr lang="en-US" dirty="0"/>
              </a:p>
              <a:p>
                <a:endParaRPr lang="en-US"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 ____</m:t>
                      </m:r>
                    </m:oMath>
                  </m:oMathPara>
                </a14:m>
                <a:endParaRPr lang="en-US" dirty="0"/>
              </a:p>
            </p:txBody>
          </p:sp>
        </mc:Choice>
        <mc:Fallback xmlns="">
          <p:sp>
            <p:nvSpPr>
              <p:cNvPr id="22" name="TextBox 21">
                <a:extLst>
                  <a:ext uri="{FF2B5EF4-FFF2-40B4-BE49-F238E27FC236}">
                    <a16:creationId xmlns:a16="http://schemas.microsoft.com/office/drawing/2014/main" id="{89A384A9-5191-17DA-7DE9-AB0D0903E897}"/>
                  </a:ext>
                </a:extLst>
              </p:cNvPr>
              <p:cNvSpPr txBox="1">
                <a:spLocks noRot="1" noChangeAspect="1" noMove="1" noResize="1" noEditPoints="1" noAdjustHandles="1" noChangeArrowheads="1" noChangeShapeType="1" noTextEdit="1"/>
              </p:cNvSpPr>
              <p:nvPr/>
            </p:nvSpPr>
            <p:spPr>
              <a:xfrm>
                <a:off x="7321810" y="2085820"/>
                <a:ext cx="1620830" cy="2031325"/>
              </a:xfrm>
              <a:prstGeom prst="rect">
                <a:avLst/>
              </a:prstGeom>
              <a:blipFill>
                <a:blip r:embed="rId12"/>
                <a:stretch>
                  <a:fillRect/>
                </a:stretch>
              </a:blipFill>
            </p:spPr>
            <p:txBody>
              <a:bodyPr/>
              <a:lstStyle/>
              <a:p>
                <a:r>
                  <a:rPr lang="en-US">
                    <a:noFill/>
                  </a:rPr>
                  <a:t> </a:t>
                </a:r>
              </a:p>
            </p:txBody>
          </p:sp>
        </mc:Fallback>
      </mc:AlternateContent>
      <p:sp>
        <p:nvSpPr>
          <p:cNvPr id="32" name="Rectangle 31">
            <a:extLst>
              <a:ext uri="{FF2B5EF4-FFF2-40B4-BE49-F238E27FC236}">
                <a16:creationId xmlns:a16="http://schemas.microsoft.com/office/drawing/2014/main" id="{A1EEC544-AD0C-7467-5757-03F2AF755A99}"/>
              </a:ext>
              <a:ext uri="{C183D7F6-B498-43B3-948B-1728B52AA6E4}">
                <adec:decorative xmlns:adec="http://schemas.microsoft.com/office/drawing/2017/decorative" val="1"/>
              </a:ext>
            </a:extLst>
          </p:cNvPr>
          <p:cNvSpPr/>
          <p:nvPr/>
        </p:nvSpPr>
        <p:spPr>
          <a:xfrm>
            <a:off x="5914861" y="5135468"/>
            <a:ext cx="216024" cy="2160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3" name="Picture 2">
            <a:hlinkClick r:id="rId18"/>
            <a:extLst>
              <a:ext uri="{FF2B5EF4-FFF2-40B4-BE49-F238E27FC236}">
                <a16:creationId xmlns:a16="http://schemas.microsoft.com/office/drawing/2014/main" id="{BDDDE529-2490-3258-90FA-C949AE461CF5}"/>
              </a:ext>
              <a:ext uri="{C183D7F6-B498-43B3-948B-1728B52AA6E4}">
                <adec:decorative xmlns:adec="http://schemas.microsoft.com/office/drawing/2017/decorative" val="1"/>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DA9AF533-B99E-4F88-716D-4BE8B02E53BC}"/>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4" name="Picture 23">
            <a:extLst>
              <a:ext uri="{FF2B5EF4-FFF2-40B4-BE49-F238E27FC236}">
                <a16:creationId xmlns:a16="http://schemas.microsoft.com/office/drawing/2014/main" id="{DEAD35C7-C59F-C1B4-5BD2-B6C4B7ABED51}"/>
              </a:ext>
              <a:ext uri="{C183D7F6-B498-43B3-948B-1728B52AA6E4}">
                <adec:decorative xmlns:adec="http://schemas.microsoft.com/office/drawing/2017/decorative" val="1"/>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grpSp>
        <p:nvGrpSpPr>
          <p:cNvPr id="35" name="Group 34">
            <a:extLst>
              <a:ext uri="{FF2B5EF4-FFF2-40B4-BE49-F238E27FC236}">
                <a16:creationId xmlns:a16="http://schemas.microsoft.com/office/drawing/2014/main" id="{6E67F9CA-7C72-56CA-D703-472C2C6D2978}"/>
              </a:ext>
              <a:ext uri="{C183D7F6-B498-43B3-948B-1728B52AA6E4}">
                <adec:decorative xmlns:adec="http://schemas.microsoft.com/office/drawing/2017/decorative" val="1"/>
              </a:ext>
            </a:extLst>
          </p:cNvPr>
          <p:cNvGrpSpPr/>
          <p:nvPr/>
        </p:nvGrpSpPr>
        <p:grpSpPr>
          <a:xfrm>
            <a:off x="611560" y="1789197"/>
            <a:ext cx="4790201" cy="2848440"/>
            <a:chOff x="611560" y="1789197"/>
            <a:chExt cx="4790201" cy="2848440"/>
          </a:xfrm>
        </p:grpSpPr>
        <p:cxnSp>
          <p:nvCxnSpPr>
            <p:cNvPr id="28" name="Straight Arrow Connector 27">
              <a:extLst>
                <a:ext uri="{FF2B5EF4-FFF2-40B4-BE49-F238E27FC236}">
                  <a16:creationId xmlns:a16="http://schemas.microsoft.com/office/drawing/2014/main" id="{85C9856A-F633-C6B5-4CA2-E4191A4C4EE7}"/>
                </a:ext>
              </a:extLst>
            </p:cNvPr>
            <p:cNvCxnSpPr>
              <a:cxnSpLocks/>
            </p:cNvCxnSpPr>
            <p:nvPr/>
          </p:nvCxnSpPr>
          <p:spPr>
            <a:xfrm flipH="1">
              <a:off x="2411760" y="1893686"/>
              <a:ext cx="2990001" cy="1175274"/>
            </a:xfrm>
            <a:prstGeom prst="straightConnector1">
              <a:avLst/>
            </a:prstGeom>
            <a:ln w="76200">
              <a:tailEnd type="triangle"/>
            </a:ln>
          </p:spPr>
          <p:style>
            <a:lnRef idx="1">
              <a:schemeClr val="accent2"/>
            </a:lnRef>
            <a:fillRef idx="0">
              <a:schemeClr val="accent2"/>
            </a:fillRef>
            <a:effectRef idx="0">
              <a:schemeClr val="accent2"/>
            </a:effectRef>
            <a:fontRef idx="minor">
              <a:schemeClr val="tx1"/>
            </a:fontRef>
          </p:style>
        </p:cxnSp>
        <p:cxnSp>
          <p:nvCxnSpPr>
            <p:cNvPr id="26" name="Straight Arrow Connector 25">
              <a:extLst>
                <a:ext uri="{FF2B5EF4-FFF2-40B4-BE49-F238E27FC236}">
                  <a16:creationId xmlns:a16="http://schemas.microsoft.com/office/drawing/2014/main" id="{A88FDE1A-2712-B802-85CF-6AD852A331A4}"/>
                </a:ext>
              </a:extLst>
            </p:cNvPr>
            <p:cNvCxnSpPr>
              <a:cxnSpLocks/>
              <a:endCxn id="9" idx="0"/>
            </p:cNvCxnSpPr>
            <p:nvPr/>
          </p:nvCxnSpPr>
          <p:spPr>
            <a:xfrm flipH="1">
              <a:off x="2098623" y="1885419"/>
              <a:ext cx="2517938" cy="2752218"/>
            </a:xfrm>
            <a:prstGeom prst="straightConnector1">
              <a:avLst/>
            </a:prstGeom>
            <a:ln w="76200">
              <a:tailEnd type="triangle"/>
            </a:ln>
          </p:spPr>
          <p:style>
            <a:lnRef idx="1">
              <a:schemeClr val="accent2"/>
            </a:lnRef>
            <a:fillRef idx="0">
              <a:schemeClr val="accent2"/>
            </a:fillRef>
            <a:effectRef idx="0">
              <a:schemeClr val="accent2"/>
            </a:effectRef>
            <a:fontRef idx="minor">
              <a:schemeClr val="tx1"/>
            </a:fontRef>
          </p:style>
        </p:cxnSp>
        <p:cxnSp>
          <p:nvCxnSpPr>
            <p:cNvPr id="25" name="Straight Arrow Connector 24">
              <a:extLst>
                <a:ext uri="{FF2B5EF4-FFF2-40B4-BE49-F238E27FC236}">
                  <a16:creationId xmlns:a16="http://schemas.microsoft.com/office/drawing/2014/main" id="{72B6DCEF-84EE-222F-951C-6CB0B101C7E1}"/>
                </a:ext>
                <a:ext uri="{C183D7F6-B498-43B3-948B-1728B52AA6E4}">
                  <adec:decorative xmlns:adec="http://schemas.microsoft.com/office/drawing/2017/decorative" val="1"/>
                </a:ext>
              </a:extLst>
            </p:cNvPr>
            <p:cNvCxnSpPr>
              <a:cxnSpLocks/>
            </p:cNvCxnSpPr>
            <p:nvPr/>
          </p:nvCxnSpPr>
          <p:spPr>
            <a:xfrm flipH="1">
              <a:off x="611560" y="1789197"/>
              <a:ext cx="3071239" cy="1639803"/>
            </a:xfrm>
            <a:prstGeom prst="straightConnector1">
              <a:avLst/>
            </a:prstGeom>
            <a:ln w="76200">
              <a:tailEnd type="triangle"/>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2416312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314015" y="238342"/>
            <a:ext cx="8229600" cy="1143000"/>
          </a:xfrm>
        </p:spPr>
        <p:txBody>
          <a:bodyPr>
            <a:normAutofit/>
          </a:bodyPr>
          <a:lstStyle/>
          <a:p>
            <a:r>
              <a:rPr lang="en-AU" sz="4000" dirty="0">
                <a:solidFill>
                  <a:schemeClr val="tx2"/>
                </a:solidFill>
              </a:rPr>
              <a:t>You find the hypotenuse</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23" name="Group 22">
            <a:extLst>
              <a:ext uri="{FF2B5EF4-FFF2-40B4-BE49-F238E27FC236}">
                <a16:creationId xmlns:a16="http://schemas.microsoft.com/office/drawing/2014/main" id="{BF1DEC68-61F8-252C-07C8-E4F97B460A0C}"/>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4" name="TextBox 3">
            <a:extLst>
              <a:ext uri="{FF2B5EF4-FFF2-40B4-BE49-F238E27FC236}">
                <a16:creationId xmlns:a16="http://schemas.microsoft.com/office/drawing/2014/main" id="{A470385C-EC54-E1BC-3712-0F486339475F}"/>
              </a:ext>
            </a:extLst>
          </p:cNvPr>
          <p:cNvSpPr txBox="1"/>
          <p:nvPr/>
        </p:nvSpPr>
        <p:spPr>
          <a:xfrm>
            <a:off x="4061211" y="1352381"/>
            <a:ext cx="1519963" cy="584775"/>
          </a:xfrm>
          <a:prstGeom prst="rect">
            <a:avLst/>
          </a:prstGeom>
          <a:noFill/>
        </p:spPr>
        <p:txBody>
          <a:bodyPr wrap="square" rtlCol="0">
            <a:spAutoFit/>
          </a:bodyPr>
          <a:lstStyle/>
          <a:p>
            <a:r>
              <a:rPr lang="en-US" sz="3200" b="1" dirty="0">
                <a:solidFill>
                  <a:schemeClr val="accent6">
                    <a:lumMod val="50000"/>
                  </a:schemeClr>
                </a:solidFill>
              </a:rPr>
              <a:t>You do</a:t>
            </a:r>
          </a:p>
        </p:txBody>
      </p:sp>
      <p:grpSp>
        <p:nvGrpSpPr>
          <p:cNvPr id="25" name="Group 24" descr="Right-angled triangle with sides x, 9km and 3 km">
            <a:extLst>
              <a:ext uri="{FF2B5EF4-FFF2-40B4-BE49-F238E27FC236}">
                <a16:creationId xmlns:a16="http://schemas.microsoft.com/office/drawing/2014/main" id="{F6F4F236-7696-0A69-C3C2-730C4952B3D5}"/>
              </a:ext>
            </a:extLst>
          </p:cNvPr>
          <p:cNvGrpSpPr/>
          <p:nvPr/>
        </p:nvGrpSpPr>
        <p:grpSpPr>
          <a:xfrm>
            <a:off x="390271" y="2513502"/>
            <a:ext cx="3296056" cy="1924255"/>
            <a:chOff x="390271" y="2513502"/>
            <a:chExt cx="3296056" cy="1924255"/>
          </a:xfrm>
        </p:grpSpPr>
        <p:sp>
          <p:nvSpPr>
            <p:cNvPr id="3" name="Right Triangle 2" descr="Blue right angled triangle, with sides 9 km, 3 km and x.">
              <a:extLst>
                <a:ext uri="{FF2B5EF4-FFF2-40B4-BE49-F238E27FC236}">
                  <a16:creationId xmlns:a16="http://schemas.microsoft.com/office/drawing/2014/main" id="{1910FA4E-657A-8160-27BB-F08C73E7344A}"/>
                </a:ext>
              </a:extLst>
            </p:cNvPr>
            <p:cNvSpPr/>
            <p:nvPr/>
          </p:nvSpPr>
          <p:spPr>
            <a:xfrm rot="13045803">
              <a:off x="390271" y="2718746"/>
              <a:ext cx="2797265" cy="1167264"/>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F7E38C74-3811-A900-CD00-2678A15D4409}"/>
                    </a:ext>
                  </a:extLst>
                </p:cNvPr>
                <p:cNvSpPr txBox="1"/>
                <p:nvPr/>
              </p:nvSpPr>
              <p:spPr>
                <a:xfrm>
                  <a:off x="2822232" y="4068425"/>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3</m:t>
                        </m:r>
                        <m:r>
                          <a:rPr lang="en-US" b="0" i="1" smtClean="0">
                            <a:latin typeface="Cambria Math" panose="02040503050406030204" pitchFamily="18" charset="0"/>
                          </a:rPr>
                          <m:t> </m:t>
                        </m:r>
                        <m:r>
                          <a:rPr lang="en-US" b="0" i="1" smtClean="0">
                            <a:latin typeface="Cambria Math" panose="02040503050406030204" pitchFamily="18" charset="0"/>
                          </a:rPr>
                          <m:t>𝑘𝑚</m:t>
                        </m:r>
                      </m:oMath>
                    </m:oMathPara>
                  </a14:m>
                  <a:endParaRPr lang="en-US" i="1" dirty="0"/>
                </a:p>
              </p:txBody>
            </p:sp>
          </mc:Choice>
          <mc:Fallback xmlns="">
            <p:sp>
              <p:nvSpPr>
                <p:cNvPr id="9" name="TextBox 8">
                  <a:extLst>
                    <a:ext uri="{FF2B5EF4-FFF2-40B4-BE49-F238E27FC236}">
                      <a16:creationId xmlns:a16="http://schemas.microsoft.com/office/drawing/2014/main" id="{F7E38C74-3811-A900-CD00-2678A15D4409}"/>
                    </a:ext>
                  </a:extLst>
                </p:cNvPr>
                <p:cNvSpPr txBox="1">
                  <a:spLocks noRot="1" noChangeAspect="1" noMove="1" noResize="1" noEditPoints="1" noAdjustHandles="1" noChangeArrowheads="1" noChangeShapeType="1" noTextEdit="1"/>
                </p:cNvSpPr>
                <p:nvPr/>
              </p:nvSpPr>
              <p:spPr>
                <a:xfrm>
                  <a:off x="2822232" y="4068425"/>
                  <a:ext cx="864095" cy="369332"/>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10A458C-EEB7-38FB-9156-8B32D7A7033C}"/>
                    </a:ext>
                  </a:extLst>
                </p:cNvPr>
                <p:cNvSpPr txBox="1"/>
                <p:nvPr/>
              </p:nvSpPr>
              <p:spPr>
                <a:xfrm>
                  <a:off x="2037929" y="2513502"/>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9 </m:t>
                        </m:r>
                        <m:r>
                          <a:rPr lang="en-US" b="0" i="1" smtClean="0">
                            <a:latin typeface="Cambria Math" panose="02040503050406030204" pitchFamily="18" charset="0"/>
                          </a:rPr>
                          <m:t>𝑘𝑚</m:t>
                        </m:r>
                      </m:oMath>
                    </m:oMathPara>
                  </a14:m>
                  <a:endParaRPr lang="en-US" i="1" dirty="0"/>
                </a:p>
              </p:txBody>
            </p:sp>
          </mc:Choice>
          <mc:Fallback xmlns="">
            <p:sp>
              <p:nvSpPr>
                <p:cNvPr id="10" name="TextBox 9">
                  <a:extLst>
                    <a:ext uri="{FF2B5EF4-FFF2-40B4-BE49-F238E27FC236}">
                      <a16:creationId xmlns:a16="http://schemas.microsoft.com/office/drawing/2014/main" id="{910A458C-EEB7-38FB-9156-8B32D7A7033C}"/>
                    </a:ext>
                  </a:extLst>
                </p:cNvPr>
                <p:cNvSpPr txBox="1">
                  <a:spLocks noRot="1" noChangeAspect="1" noMove="1" noResize="1" noEditPoints="1" noAdjustHandles="1" noChangeArrowheads="1" noChangeShapeType="1" noTextEdit="1"/>
                </p:cNvSpPr>
                <p:nvPr/>
              </p:nvSpPr>
              <p:spPr>
                <a:xfrm>
                  <a:off x="2037929" y="2513502"/>
                  <a:ext cx="864095" cy="369332"/>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71CB9A9B-CE97-EA9A-5450-726B5EE353A3}"/>
                    </a:ext>
                  </a:extLst>
                </p:cNvPr>
                <p:cNvSpPr txBox="1"/>
                <p:nvPr/>
              </p:nvSpPr>
              <p:spPr>
                <a:xfrm>
                  <a:off x="955031" y="3231323"/>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i="1" dirty="0"/>
                </a:p>
              </p:txBody>
            </p:sp>
          </mc:Choice>
          <mc:Fallback xmlns="">
            <p:sp>
              <p:nvSpPr>
                <p:cNvPr id="11" name="TextBox 10">
                  <a:extLst>
                    <a:ext uri="{FF2B5EF4-FFF2-40B4-BE49-F238E27FC236}">
                      <a16:creationId xmlns:a16="http://schemas.microsoft.com/office/drawing/2014/main" id="{71CB9A9B-CE97-EA9A-5450-726B5EE353A3}"/>
                    </a:ext>
                  </a:extLst>
                </p:cNvPr>
                <p:cNvSpPr txBox="1">
                  <a:spLocks noRot="1" noChangeAspect="1" noMove="1" noResize="1" noEditPoints="1" noAdjustHandles="1" noChangeArrowheads="1" noChangeShapeType="1" noTextEdit="1"/>
                </p:cNvSpPr>
                <p:nvPr/>
              </p:nvSpPr>
              <p:spPr>
                <a:xfrm>
                  <a:off x="955031" y="3231323"/>
                  <a:ext cx="864095" cy="369332"/>
                </a:xfrm>
                <a:prstGeom prst="rect">
                  <a:avLst/>
                </a:prstGeom>
                <a:blipFill>
                  <a:blip r:embed="rId11"/>
                  <a:stretch>
                    <a:fillRect/>
                  </a:stretch>
                </a:blipFill>
              </p:spPr>
              <p:txBody>
                <a:bodyPr/>
                <a:lstStyle/>
                <a:p>
                  <a:r>
                    <a:rPr lang="en-GB">
                      <a:noFill/>
                    </a:rPr>
                    <a:t> </a:t>
                  </a:r>
                </a:p>
              </p:txBody>
            </p:sp>
          </mc:Fallback>
        </mc:AlternateContent>
        <p:sp>
          <p:nvSpPr>
            <p:cNvPr id="21" name="Rectangle 20">
              <a:extLst>
                <a:ext uri="{FF2B5EF4-FFF2-40B4-BE49-F238E27FC236}">
                  <a16:creationId xmlns:a16="http://schemas.microsoft.com/office/drawing/2014/main" id="{336483DD-65D1-21A0-3775-020443853312}"/>
                </a:ext>
                <a:ext uri="{C183D7F6-B498-43B3-948B-1728B52AA6E4}">
                  <adec:decorative xmlns:adec="http://schemas.microsoft.com/office/drawing/2017/decorative" val="1"/>
                </a:ext>
              </a:extLst>
            </p:cNvPr>
            <p:cNvSpPr/>
            <p:nvPr/>
          </p:nvSpPr>
          <p:spPr>
            <a:xfrm rot="18437780">
              <a:off x="2994063" y="3602432"/>
              <a:ext cx="216024" cy="2160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300A3EA8-0975-2237-B7BC-54B84910FDE5}"/>
              </a:ext>
              <a:ext uri="{C183D7F6-B498-43B3-948B-1728B52AA6E4}">
                <adec:decorative xmlns:adec="http://schemas.microsoft.com/office/drawing/2017/decorative" val="1"/>
              </a:ext>
            </a:extLst>
          </p:cNvPr>
          <p:cNvGrpSpPr/>
          <p:nvPr/>
        </p:nvGrpSpPr>
        <p:grpSpPr>
          <a:xfrm>
            <a:off x="4862457" y="1728259"/>
            <a:ext cx="3611154" cy="2935261"/>
            <a:chOff x="4862457" y="1728259"/>
            <a:chExt cx="3611154" cy="2935261"/>
          </a:xfrm>
        </p:grpSpPr>
        <p:sp>
          <p:nvSpPr>
            <p:cNvPr id="5" name="Right Triangle 4" descr="Blue right-angled triangle with sides 8 cm, 10cm, x cm.">
              <a:extLst>
                <a:ext uri="{FF2B5EF4-FFF2-40B4-BE49-F238E27FC236}">
                  <a16:creationId xmlns:a16="http://schemas.microsoft.com/office/drawing/2014/main" id="{51D90D9C-CF55-11F2-1680-5260F0CAB00A}"/>
                </a:ext>
              </a:extLst>
            </p:cNvPr>
            <p:cNvSpPr/>
            <p:nvPr/>
          </p:nvSpPr>
          <p:spPr>
            <a:xfrm rot="19344546">
              <a:off x="5272104" y="1728259"/>
              <a:ext cx="3201507" cy="2226815"/>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52F1897E-F1FD-40CE-796F-3A9B10C90EFE}"/>
                    </a:ext>
                  </a:extLst>
                </p:cNvPr>
                <p:cNvSpPr txBox="1"/>
                <p:nvPr/>
              </p:nvSpPr>
              <p:spPr>
                <a:xfrm>
                  <a:off x="4862457" y="3775519"/>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8</m:t>
                        </m:r>
                        <m:r>
                          <a:rPr lang="en-US" b="0" i="1" smtClean="0">
                            <a:latin typeface="Cambria Math" panose="02040503050406030204" pitchFamily="18" charset="0"/>
                          </a:rPr>
                          <m:t> </m:t>
                        </m:r>
                        <m:r>
                          <a:rPr lang="en-US" b="0" i="1" smtClean="0">
                            <a:latin typeface="Cambria Math" panose="02040503050406030204" pitchFamily="18" charset="0"/>
                          </a:rPr>
                          <m:t>𝑐𝑚</m:t>
                        </m:r>
                      </m:oMath>
                    </m:oMathPara>
                  </a14:m>
                  <a:endParaRPr lang="en-US" i="1" dirty="0"/>
                </a:p>
              </p:txBody>
            </p:sp>
          </mc:Choice>
          <mc:Fallback xmlns="">
            <p:sp>
              <p:nvSpPr>
                <p:cNvPr id="7" name="TextBox 6">
                  <a:extLst>
                    <a:ext uri="{FF2B5EF4-FFF2-40B4-BE49-F238E27FC236}">
                      <a16:creationId xmlns:a16="http://schemas.microsoft.com/office/drawing/2014/main" id="{52F1897E-F1FD-40CE-796F-3A9B10C90EFE}"/>
                    </a:ext>
                  </a:extLst>
                </p:cNvPr>
                <p:cNvSpPr txBox="1">
                  <a:spLocks noRot="1" noChangeAspect="1" noMove="1" noResize="1" noEditPoints="1" noAdjustHandles="1" noChangeArrowheads="1" noChangeShapeType="1" noTextEdit="1"/>
                </p:cNvSpPr>
                <p:nvPr/>
              </p:nvSpPr>
              <p:spPr>
                <a:xfrm>
                  <a:off x="4862457" y="3775519"/>
                  <a:ext cx="864095" cy="369332"/>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59FC930-6BE4-E699-8ED1-2836DF10DE8D}"/>
                    </a:ext>
                  </a:extLst>
                </p:cNvPr>
                <p:cNvSpPr txBox="1"/>
                <p:nvPr/>
              </p:nvSpPr>
              <p:spPr>
                <a:xfrm>
                  <a:off x="7397513" y="3775519"/>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1</m:t>
                        </m:r>
                        <m:r>
                          <a:rPr lang="en-US" b="0" i="1" smtClean="0">
                            <a:latin typeface="Cambria Math" panose="02040503050406030204" pitchFamily="18" charset="0"/>
                          </a:rPr>
                          <m:t>0 </m:t>
                        </m:r>
                        <m:r>
                          <a:rPr lang="en-US" b="0" i="1" smtClean="0">
                            <a:latin typeface="Cambria Math" panose="02040503050406030204" pitchFamily="18" charset="0"/>
                          </a:rPr>
                          <m:t>𝑐𝑚</m:t>
                        </m:r>
                      </m:oMath>
                    </m:oMathPara>
                  </a14:m>
                  <a:endParaRPr lang="en-US" i="1" dirty="0"/>
                </a:p>
              </p:txBody>
            </p:sp>
          </mc:Choice>
          <mc:Fallback xmlns="">
            <p:sp>
              <p:nvSpPr>
                <p:cNvPr id="8" name="TextBox 7">
                  <a:extLst>
                    <a:ext uri="{FF2B5EF4-FFF2-40B4-BE49-F238E27FC236}">
                      <a16:creationId xmlns:a16="http://schemas.microsoft.com/office/drawing/2014/main" id="{059FC930-6BE4-E699-8ED1-2836DF10DE8D}"/>
                    </a:ext>
                  </a:extLst>
                </p:cNvPr>
                <p:cNvSpPr txBox="1">
                  <a:spLocks noRot="1" noChangeAspect="1" noMove="1" noResize="1" noEditPoints="1" noAdjustHandles="1" noChangeArrowheads="1" noChangeShapeType="1" noTextEdit="1"/>
                </p:cNvSpPr>
                <p:nvPr/>
              </p:nvSpPr>
              <p:spPr>
                <a:xfrm>
                  <a:off x="7397513" y="3775519"/>
                  <a:ext cx="864095" cy="369332"/>
                </a:xfrm>
                <a:prstGeom prst="rect">
                  <a:avLst/>
                </a:prstGeom>
                <a:blipFill>
                  <a:blip r:embed="rId13"/>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id="{975BFD20-07A2-50AB-49D4-F84D9D31C399}"/>
                    </a:ext>
                  </a:extLst>
                </p:cNvPr>
                <p:cNvSpPr txBox="1"/>
                <p:nvPr/>
              </p:nvSpPr>
              <p:spPr>
                <a:xfrm>
                  <a:off x="6185243" y="2312193"/>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𝑐𝑚</m:t>
                        </m:r>
                      </m:oMath>
                    </m:oMathPara>
                  </a14:m>
                  <a:endParaRPr lang="en-US" i="1" dirty="0"/>
                </a:p>
              </p:txBody>
            </p:sp>
          </mc:Choice>
          <mc:Fallback xmlns="">
            <p:sp>
              <p:nvSpPr>
                <p:cNvPr id="18" name="TextBox 17">
                  <a:extLst>
                    <a:ext uri="{FF2B5EF4-FFF2-40B4-BE49-F238E27FC236}">
                      <a16:creationId xmlns:a16="http://schemas.microsoft.com/office/drawing/2014/main" id="{975BFD20-07A2-50AB-49D4-F84D9D31C399}"/>
                    </a:ext>
                  </a:extLst>
                </p:cNvPr>
                <p:cNvSpPr txBox="1">
                  <a:spLocks noRot="1" noChangeAspect="1" noMove="1" noResize="1" noEditPoints="1" noAdjustHandles="1" noChangeArrowheads="1" noChangeShapeType="1" noTextEdit="1"/>
                </p:cNvSpPr>
                <p:nvPr/>
              </p:nvSpPr>
              <p:spPr>
                <a:xfrm>
                  <a:off x="6185243" y="2312193"/>
                  <a:ext cx="864095" cy="369332"/>
                </a:xfrm>
                <a:prstGeom prst="rect">
                  <a:avLst/>
                </a:prstGeom>
                <a:blipFill>
                  <a:blip r:embed="rId14"/>
                  <a:stretch>
                    <a:fillRect/>
                  </a:stretch>
                </a:blipFill>
              </p:spPr>
              <p:txBody>
                <a:bodyPr/>
                <a:lstStyle/>
                <a:p>
                  <a:r>
                    <a:rPr lang="en-GB">
                      <a:noFill/>
                    </a:rPr>
                    <a:t> </a:t>
                  </a:r>
                </a:p>
              </p:txBody>
            </p:sp>
          </mc:Fallback>
        </mc:AlternateContent>
        <p:sp>
          <p:nvSpPr>
            <p:cNvPr id="22" name="Rectangle 21">
              <a:extLst>
                <a:ext uri="{FF2B5EF4-FFF2-40B4-BE49-F238E27FC236}">
                  <a16:creationId xmlns:a16="http://schemas.microsoft.com/office/drawing/2014/main" id="{6784940E-3BE0-8BDC-E608-820C7402B4A1}"/>
                </a:ext>
                <a:ext uri="{C183D7F6-B498-43B3-948B-1728B52AA6E4}">
                  <adec:decorative xmlns:adec="http://schemas.microsoft.com/office/drawing/2017/decorative" val="1"/>
                </a:ext>
              </a:extLst>
            </p:cNvPr>
            <p:cNvSpPr/>
            <p:nvPr/>
          </p:nvSpPr>
          <p:spPr>
            <a:xfrm rot="19357000">
              <a:off x="6186678" y="4447496"/>
              <a:ext cx="216024" cy="2160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sp>
        <p:nvSpPr>
          <p:cNvPr id="19" name="TextBox 18">
            <a:extLst>
              <a:ext uri="{FF2B5EF4-FFF2-40B4-BE49-F238E27FC236}">
                <a16:creationId xmlns:a16="http://schemas.microsoft.com/office/drawing/2014/main" id="{A9F09A75-F7A4-42B5-0708-D31391A062B5}"/>
              </a:ext>
            </a:extLst>
          </p:cNvPr>
          <p:cNvSpPr txBox="1"/>
          <p:nvPr/>
        </p:nvSpPr>
        <p:spPr>
          <a:xfrm>
            <a:off x="2570412" y="5331880"/>
            <a:ext cx="4003176" cy="369332"/>
          </a:xfrm>
          <a:prstGeom prst="rect">
            <a:avLst/>
          </a:prstGeom>
          <a:noFill/>
        </p:spPr>
        <p:txBody>
          <a:bodyPr wrap="square" rtlCol="0">
            <a:spAutoFit/>
          </a:bodyPr>
          <a:lstStyle/>
          <a:p>
            <a:r>
              <a:rPr lang="en-US" dirty="0"/>
              <a:t>Round your answers to 2 decimal places.</a:t>
            </a:r>
          </a:p>
        </p:txBody>
      </p:sp>
      <p:pic>
        <p:nvPicPr>
          <p:cNvPr id="6" name="Picture 5">
            <a:hlinkClick r:id="rId15"/>
            <a:extLst>
              <a:ext uri="{FF2B5EF4-FFF2-40B4-BE49-F238E27FC236}">
                <a16:creationId xmlns:a16="http://schemas.microsoft.com/office/drawing/2014/main" id="{F2A252A2-95F2-9DA7-48F1-8CA6364E9F4A}"/>
              </a:ext>
              <a:ext uri="{C183D7F6-B498-43B3-948B-1728B52AA6E4}">
                <adec:decorative xmlns:adec="http://schemas.microsoft.com/office/drawing/2017/decorative" val="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12" name="Footer Placeholder 12">
            <a:extLst>
              <a:ext uri="{FF2B5EF4-FFF2-40B4-BE49-F238E27FC236}">
                <a16:creationId xmlns:a16="http://schemas.microsoft.com/office/drawing/2014/main" id="{ADCEBD85-780F-97CB-EA76-5FCBE8C40EE6}"/>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0" name="Picture 19">
            <a:extLst>
              <a:ext uri="{FF2B5EF4-FFF2-40B4-BE49-F238E27FC236}">
                <a16:creationId xmlns:a16="http://schemas.microsoft.com/office/drawing/2014/main" id="{0AA89C91-F1E4-3DA1-B16D-0BC0F977E089}"/>
              </a:ext>
              <a:ext uri="{C183D7F6-B498-43B3-948B-1728B52AA6E4}">
                <adec:decorative xmlns:adec="http://schemas.microsoft.com/office/drawing/2017/decorative" val="1"/>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2886834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286961" y="-29136"/>
            <a:ext cx="8229600" cy="1143000"/>
          </a:xfrm>
        </p:spPr>
        <p:txBody>
          <a:bodyPr>
            <a:normAutofit/>
          </a:bodyPr>
          <a:lstStyle/>
          <a:p>
            <a:r>
              <a:rPr lang="en-AU" dirty="0">
                <a:solidFill>
                  <a:schemeClr val="tx2"/>
                </a:solidFill>
              </a:rPr>
              <a:t>Stage 2 – Finding a shorter side</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34" name="Group 33">
            <a:extLst>
              <a:ext uri="{FF2B5EF4-FFF2-40B4-BE49-F238E27FC236}">
                <a16:creationId xmlns:a16="http://schemas.microsoft.com/office/drawing/2014/main" id="{1F258BE7-86A8-409C-97BC-24D3B54FB601}"/>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4" name="TextBox 3">
            <a:extLst>
              <a:ext uri="{FF2B5EF4-FFF2-40B4-BE49-F238E27FC236}">
                <a16:creationId xmlns:a16="http://schemas.microsoft.com/office/drawing/2014/main" id="{A470385C-EC54-E1BC-3712-0F486339475F}"/>
              </a:ext>
            </a:extLst>
          </p:cNvPr>
          <p:cNvSpPr txBox="1"/>
          <p:nvPr/>
        </p:nvSpPr>
        <p:spPr>
          <a:xfrm>
            <a:off x="1758613" y="1046164"/>
            <a:ext cx="864096" cy="461665"/>
          </a:xfrm>
          <a:prstGeom prst="rect">
            <a:avLst/>
          </a:prstGeom>
          <a:noFill/>
        </p:spPr>
        <p:txBody>
          <a:bodyPr wrap="square" rtlCol="0">
            <a:spAutoFit/>
          </a:bodyPr>
          <a:lstStyle/>
          <a:p>
            <a:r>
              <a:rPr lang="en-US" sz="2400" b="1" dirty="0">
                <a:solidFill>
                  <a:schemeClr val="accent6">
                    <a:lumMod val="50000"/>
                  </a:schemeClr>
                </a:solidFill>
              </a:rPr>
              <a:t>I do</a:t>
            </a:r>
          </a:p>
        </p:txBody>
      </p:sp>
      <p:sp>
        <p:nvSpPr>
          <p:cNvPr id="6" name="TextBox 5">
            <a:extLst>
              <a:ext uri="{FF2B5EF4-FFF2-40B4-BE49-F238E27FC236}">
                <a16:creationId xmlns:a16="http://schemas.microsoft.com/office/drawing/2014/main" id="{3B0569F2-FC10-39B2-D4B8-5E9B2F471A45}"/>
              </a:ext>
            </a:extLst>
          </p:cNvPr>
          <p:cNvSpPr txBox="1"/>
          <p:nvPr/>
        </p:nvSpPr>
        <p:spPr>
          <a:xfrm>
            <a:off x="6570190" y="1105291"/>
            <a:ext cx="1071736" cy="461665"/>
          </a:xfrm>
          <a:prstGeom prst="rect">
            <a:avLst/>
          </a:prstGeom>
          <a:noFill/>
        </p:spPr>
        <p:txBody>
          <a:bodyPr wrap="square" rtlCol="0">
            <a:spAutoFit/>
          </a:bodyPr>
          <a:lstStyle/>
          <a:p>
            <a:r>
              <a:rPr lang="en-US" sz="2400" b="1" dirty="0">
                <a:solidFill>
                  <a:schemeClr val="accent6">
                    <a:lumMod val="50000"/>
                  </a:schemeClr>
                </a:solidFill>
              </a:rPr>
              <a:t>We do</a:t>
            </a: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1FB04384-54BA-5849-590D-C2AB9E2E1791}"/>
                  </a:ext>
                </a:extLst>
              </p:cNvPr>
              <p:cNvSpPr txBox="1"/>
              <p:nvPr/>
            </p:nvSpPr>
            <p:spPr>
              <a:xfrm>
                <a:off x="3608481" y="1442206"/>
                <a:ext cx="2225328" cy="523220"/>
              </a:xfrm>
              <a:prstGeom prst="rect">
                <a:avLst/>
              </a:prstGeom>
              <a:noFill/>
              <a:ln w="6350">
                <a:solidFill>
                  <a:schemeClr val="tx1"/>
                </a:solidFill>
              </a:ln>
            </p:spPr>
            <p:txBody>
              <a:bodyPr wrap="square" rtlCol="0">
                <a:spAutoFit/>
              </a:bodyPr>
              <a:lstStyle/>
              <a:p>
                <a:pPr/>
                <a14:m>
                  <m:oMathPara xmlns:m="http://schemas.openxmlformats.org/officeDocument/2006/math">
                    <m:oMathParaPr>
                      <m:jc m:val="centerGroup"/>
                    </m:oMathParaPr>
                    <m:oMath xmlns:m="http://schemas.openxmlformats.org/officeDocument/2006/math">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𝑎</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𝑐</m:t>
                          </m:r>
                        </m:e>
                        <m:sup>
                          <m:r>
                            <a:rPr lang="en-US" sz="2800" b="0" i="1" smtClean="0">
                              <a:latin typeface="Cambria Math" panose="02040503050406030204" pitchFamily="18" charset="0"/>
                            </a:rPr>
                            <m:t>2</m:t>
                          </m:r>
                        </m:sup>
                      </m:sSup>
                      <m:r>
                        <a:rPr lang="en-US" sz="2800" b="0" i="1" smtClean="0">
                          <a:latin typeface="Cambria Math" panose="02040503050406030204" pitchFamily="18" charset="0"/>
                        </a:rPr>
                        <m:t>−</m:t>
                      </m:r>
                      <m:sSup>
                        <m:sSupPr>
                          <m:ctrlPr>
                            <a:rPr lang="en-US" sz="2800" b="0" i="1" smtClean="0">
                              <a:latin typeface="Cambria Math" panose="02040503050406030204" pitchFamily="18" charset="0"/>
                            </a:rPr>
                          </m:ctrlPr>
                        </m:sSupPr>
                        <m:e>
                          <m:r>
                            <a:rPr lang="en-US" sz="2800" b="0" i="1" smtClean="0">
                              <a:latin typeface="Cambria Math" panose="02040503050406030204" pitchFamily="18" charset="0"/>
                            </a:rPr>
                            <m:t>𝑏</m:t>
                          </m:r>
                        </m:e>
                        <m:sup>
                          <m:r>
                            <a:rPr lang="en-US" sz="2800" b="0" i="1" smtClean="0">
                              <a:latin typeface="Cambria Math" panose="02040503050406030204" pitchFamily="18" charset="0"/>
                            </a:rPr>
                            <m:t>2</m:t>
                          </m:r>
                        </m:sup>
                      </m:sSup>
                    </m:oMath>
                  </m:oMathPara>
                </a14:m>
                <a:endParaRPr lang="en-US" dirty="0"/>
              </a:p>
            </p:txBody>
          </p:sp>
        </mc:Choice>
        <mc:Fallback xmlns="">
          <p:sp>
            <p:nvSpPr>
              <p:cNvPr id="23" name="TextBox 22">
                <a:extLst>
                  <a:ext uri="{FF2B5EF4-FFF2-40B4-BE49-F238E27FC236}">
                    <a16:creationId xmlns:a16="http://schemas.microsoft.com/office/drawing/2014/main" id="{1FB04384-54BA-5849-590D-C2AB9E2E1791}"/>
                  </a:ext>
                </a:extLst>
              </p:cNvPr>
              <p:cNvSpPr txBox="1">
                <a:spLocks noRot="1" noChangeAspect="1" noMove="1" noResize="1" noEditPoints="1" noAdjustHandles="1" noChangeArrowheads="1" noChangeShapeType="1" noTextEdit="1"/>
              </p:cNvSpPr>
              <p:nvPr/>
            </p:nvSpPr>
            <p:spPr>
              <a:xfrm>
                <a:off x="3608481" y="1442206"/>
                <a:ext cx="2225328" cy="523220"/>
              </a:xfrm>
              <a:prstGeom prst="rect">
                <a:avLst/>
              </a:prstGeom>
              <a:blipFill>
                <a:blip r:embed="rId9"/>
                <a:stretch>
                  <a:fillRect/>
                </a:stretch>
              </a:blipFill>
              <a:ln w="6350">
                <a:solidFill>
                  <a:schemeClr val="tx1"/>
                </a:solidFill>
              </a:ln>
            </p:spPr>
            <p:txBody>
              <a:bodyPr/>
              <a:lstStyle/>
              <a:p>
                <a:r>
                  <a:rPr lang="en-GB">
                    <a:noFill/>
                  </a:rPr>
                  <a:t> </a:t>
                </a:r>
              </a:p>
            </p:txBody>
          </p:sp>
        </mc:Fallback>
      </mc:AlternateContent>
      <p:grpSp>
        <p:nvGrpSpPr>
          <p:cNvPr id="36" name="Group 35" descr="Right-angled triangle with sides x, 4 cm and 5 cm">
            <a:extLst>
              <a:ext uri="{FF2B5EF4-FFF2-40B4-BE49-F238E27FC236}">
                <a16:creationId xmlns:a16="http://schemas.microsoft.com/office/drawing/2014/main" id="{9A156A9E-A9EE-C3C8-5FDB-4B6C0B60113E}"/>
              </a:ext>
            </a:extLst>
          </p:cNvPr>
          <p:cNvGrpSpPr/>
          <p:nvPr/>
        </p:nvGrpSpPr>
        <p:grpSpPr>
          <a:xfrm>
            <a:off x="0" y="2439874"/>
            <a:ext cx="3682799" cy="2567095"/>
            <a:chOff x="0" y="2439874"/>
            <a:chExt cx="3682799" cy="2567095"/>
          </a:xfrm>
        </p:grpSpPr>
        <p:sp>
          <p:nvSpPr>
            <p:cNvPr id="7" name="Right Triangle 6">
              <a:extLst>
                <a:ext uri="{FF2B5EF4-FFF2-40B4-BE49-F238E27FC236}">
                  <a16:creationId xmlns:a16="http://schemas.microsoft.com/office/drawing/2014/main" id="{18C2081B-9C1E-DCAF-DBC2-75D90E9C912F}"/>
                </a:ext>
              </a:extLst>
            </p:cNvPr>
            <p:cNvSpPr/>
            <p:nvPr/>
          </p:nvSpPr>
          <p:spPr>
            <a:xfrm>
              <a:off x="802479" y="2439874"/>
              <a:ext cx="2880320" cy="2088232"/>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BD352C7-E278-5F6B-B81B-437E1B951691}"/>
                    </a:ext>
                  </a:extLst>
                </p:cNvPr>
                <p:cNvSpPr txBox="1"/>
                <p:nvPr/>
              </p:nvSpPr>
              <p:spPr>
                <a:xfrm>
                  <a:off x="1666575" y="4637637"/>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4</m:t>
                        </m:r>
                        <m:r>
                          <a:rPr lang="en-US" b="0" i="1" smtClean="0">
                            <a:latin typeface="Cambria Math" panose="02040503050406030204" pitchFamily="18" charset="0"/>
                          </a:rPr>
                          <m:t> </m:t>
                        </m:r>
                        <m:r>
                          <a:rPr lang="en-US" b="0" i="1" smtClean="0">
                            <a:latin typeface="Cambria Math" panose="02040503050406030204" pitchFamily="18" charset="0"/>
                          </a:rPr>
                          <m:t>𝑐𝑚</m:t>
                        </m:r>
                      </m:oMath>
                    </m:oMathPara>
                  </a14:m>
                  <a:endParaRPr lang="en-US" i="1" dirty="0"/>
                </a:p>
              </p:txBody>
            </p:sp>
          </mc:Choice>
          <mc:Fallback xmlns="">
            <p:sp>
              <p:nvSpPr>
                <p:cNvPr id="9" name="TextBox 8">
                  <a:extLst>
                    <a:ext uri="{FF2B5EF4-FFF2-40B4-BE49-F238E27FC236}">
                      <a16:creationId xmlns:a16="http://schemas.microsoft.com/office/drawing/2014/main" id="{ABD352C7-E278-5F6B-B81B-437E1B951691}"/>
                    </a:ext>
                  </a:extLst>
                </p:cNvPr>
                <p:cNvSpPr txBox="1">
                  <a:spLocks noRot="1" noChangeAspect="1" noMove="1" noResize="1" noEditPoints="1" noAdjustHandles="1" noChangeArrowheads="1" noChangeShapeType="1" noTextEdit="1"/>
                </p:cNvSpPr>
                <p:nvPr/>
              </p:nvSpPr>
              <p:spPr>
                <a:xfrm>
                  <a:off x="1666575" y="4637637"/>
                  <a:ext cx="864095" cy="369332"/>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C706EE68-F03F-2C5A-31B0-E2129734CAE2}"/>
                    </a:ext>
                  </a:extLst>
                </p:cNvPr>
                <p:cNvSpPr txBox="1"/>
                <p:nvPr/>
              </p:nvSpPr>
              <p:spPr>
                <a:xfrm>
                  <a:off x="0" y="3323134"/>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i="1" dirty="0"/>
                </a:p>
              </p:txBody>
            </p:sp>
          </mc:Choice>
          <mc:Fallback xmlns="">
            <p:sp>
              <p:nvSpPr>
                <p:cNvPr id="10" name="TextBox 9">
                  <a:extLst>
                    <a:ext uri="{FF2B5EF4-FFF2-40B4-BE49-F238E27FC236}">
                      <a16:creationId xmlns:a16="http://schemas.microsoft.com/office/drawing/2014/main" id="{C706EE68-F03F-2C5A-31B0-E2129734CAE2}"/>
                    </a:ext>
                  </a:extLst>
                </p:cNvPr>
                <p:cNvSpPr txBox="1">
                  <a:spLocks noRot="1" noChangeAspect="1" noMove="1" noResize="1" noEditPoints="1" noAdjustHandles="1" noChangeArrowheads="1" noChangeShapeType="1" noTextEdit="1"/>
                </p:cNvSpPr>
                <p:nvPr/>
              </p:nvSpPr>
              <p:spPr>
                <a:xfrm>
                  <a:off x="0" y="3323134"/>
                  <a:ext cx="864095" cy="369332"/>
                </a:xfrm>
                <a:prstGeom prst="rect">
                  <a:avLst/>
                </a:prstGeom>
                <a:blipFill>
                  <a:blip r:embed="rId11"/>
                  <a:stretch>
                    <a:fillRect/>
                  </a:stretch>
                </a:blipFill>
              </p:spPr>
              <p:txBody>
                <a:bodyPr/>
                <a:lstStyle/>
                <a:p>
                  <a:r>
                    <a:rPr lang="en-GB">
                      <a:noFill/>
                    </a:rPr>
                    <a:t> </a:t>
                  </a:r>
                </a:p>
              </p:txBody>
            </p:sp>
          </mc:Fallback>
        </mc:AlternateContent>
        <p:sp>
          <p:nvSpPr>
            <p:cNvPr id="30" name="Rectangle 29">
              <a:extLst>
                <a:ext uri="{FF2B5EF4-FFF2-40B4-BE49-F238E27FC236}">
                  <a16:creationId xmlns:a16="http://schemas.microsoft.com/office/drawing/2014/main" id="{53A4B26A-1B81-0DED-9FC2-6AB5BD1AE56B}"/>
                </a:ext>
              </a:extLst>
            </p:cNvPr>
            <p:cNvSpPr/>
            <p:nvPr/>
          </p:nvSpPr>
          <p:spPr>
            <a:xfrm>
              <a:off x="811690" y="4308262"/>
              <a:ext cx="216024" cy="2160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7" name="TextBox 26">
                  <a:extLst>
                    <a:ext uri="{FF2B5EF4-FFF2-40B4-BE49-F238E27FC236}">
                      <a16:creationId xmlns:a16="http://schemas.microsoft.com/office/drawing/2014/main" id="{74D3DF26-DDD1-0FE6-6F20-E3B20E8467F9}"/>
                    </a:ext>
                  </a:extLst>
                </p:cNvPr>
                <p:cNvSpPr txBox="1"/>
                <p:nvPr/>
              </p:nvSpPr>
              <p:spPr>
                <a:xfrm>
                  <a:off x="1862983" y="2912702"/>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5</m:t>
                        </m:r>
                        <m:r>
                          <a:rPr lang="en-US" b="0" i="1" smtClean="0">
                            <a:latin typeface="Cambria Math" panose="02040503050406030204" pitchFamily="18" charset="0"/>
                          </a:rPr>
                          <m:t> </m:t>
                        </m:r>
                        <m:r>
                          <a:rPr lang="en-US" b="0" i="1" smtClean="0">
                            <a:latin typeface="Cambria Math" panose="02040503050406030204" pitchFamily="18" charset="0"/>
                          </a:rPr>
                          <m:t>𝑐𝑚</m:t>
                        </m:r>
                      </m:oMath>
                    </m:oMathPara>
                  </a14:m>
                  <a:endParaRPr lang="en-US" i="1" dirty="0"/>
                </a:p>
              </p:txBody>
            </p:sp>
          </mc:Choice>
          <mc:Fallback xmlns="">
            <p:sp>
              <p:nvSpPr>
                <p:cNvPr id="27" name="TextBox 26">
                  <a:extLst>
                    <a:ext uri="{FF2B5EF4-FFF2-40B4-BE49-F238E27FC236}">
                      <a16:creationId xmlns:a16="http://schemas.microsoft.com/office/drawing/2014/main" id="{74D3DF26-DDD1-0FE6-6F20-E3B20E8467F9}"/>
                    </a:ext>
                  </a:extLst>
                </p:cNvPr>
                <p:cNvSpPr txBox="1">
                  <a:spLocks noRot="1" noChangeAspect="1" noMove="1" noResize="1" noEditPoints="1" noAdjustHandles="1" noChangeArrowheads="1" noChangeShapeType="1" noTextEdit="1"/>
                </p:cNvSpPr>
                <p:nvPr/>
              </p:nvSpPr>
              <p:spPr>
                <a:xfrm>
                  <a:off x="1862983" y="2912702"/>
                  <a:ext cx="864095" cy="369332"/>
                </a:xfrm>
                <a:prstGeom prst="rect">
                  <a:avLst/>
                </a:prstGeom>
                <a:blipFill>
                  <a:blip r:embed="rId12"/>
                  <a:stretch>
                    <a:fillRect/>
                  </a:stretch>
                </a:blipFill>
              </p:spPr>
              <p:txBody>
                <a:bodyPr/>
                <a:lstStyle/>
                <a:p>
                  <a:r>
                    <a:rPr lang="en-GB">
                      <a:noFill/>
                    </a:rPr>
                    <a:t> </a:t>
                  </a:r>
                </a:p>
              </p:txBody>
            </p:sp>
          </mc:Fallback>
        </mc:AlternateContent>
      </p:grpSp>
      <p:grpSp>
        <p:nvGrpSpPr>
          <p:cNvPr id="38" name="Group 37" descr="Right-angled triangle with sides x, 8 m and 17m">
            <a:extLst>
              <a:ext uri="{FF2B5EF4-FFF2-40B4-BE49-F238E27FC236}">
                <a16:creationId xmlns:a16="http://schemas.microsoft.com/office/drawing/2014/main" id="{0732D7F4-CB94-B12E-63BB-7002A488FBAA}"/>
              </a:ext>
            </a:extLst>
          </p:cNvPr>
          <p:cNvGrpSpPr/>
          <p:nvPr/>
        </p:nvGrpSpPr>
        <p:grpSpPr>
          <a:xfrm>
            <a:off x="5296878" y="2063609"/>
            <a:ext cx="1995178" cy="3682690"/>
            <a:chOff x="5296878" y="2063609"/>
            <a:chExt cx="1995178" cy="3682690"/>
          </a:xfrm>
        </p:grpSpPr>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4E33C72E-BB87-6ADC-9673-3CB09D209821}"/>
                    </a:ext>
                  </a:extLst>
                </p:cNvPr>
                <p:cNvSpPr txBox="1"/>
                <p:nvPr/>
              </p:nvSpPr>
              <p:spPr>
                <a:xfrm>
                  <a:off x="6427961" y="3379191"/>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1</m:t>
                        </m:r>
                        <m:r>
                          <a:rPr lang="en-US" b="0" i="1" smtClean="0">
                            <a:latin typeface="Cambria Math" panose="02040503050406030204" pitchFamily="18" charset="0"/>
                          </a:rPr>
                          <m:t>7 </m:t>
                        </m:r>
                        <m:r>
                          <a:rPr lang="en-US" b="0" i="1" smtClean="0">
                            <a:latin typeface="Cambria Math" panose="02040503050406030204" pitchFamily="18" charset="0"/>
                          </a:rPr>
                          <m:t>𝑚</m:t>
                        </m:r>
                      </m:oMath>
                    </m:oMathPara>
                  </a14:m>
                  <a:endParaRPr lang="en-US" i="1" dirty="0"/>
                </a:p>
              </p:txBody>
            </p:sp>
          </mc:Choice>
          <mc:Fallback xmlns="">
            <p:sp>
              <p:nvSpPr>
                <p:cNvPr id="24" name="TextBox 23">
                  <a:extLst>
                    <a:ext uri="{FF2B5EF4-FFF2-40B4-BE49-F238E27FC236}">
                      <a16:creationId xmlns:a16="http://schemas.microsoft.com/office/drawing/2014/main" id="{4E33C72E-BB87-6ADC-9673-3CB09D209821}"/>
                    </a:ext>
                  </a:extLst>
                </p:cNvPr>
                <p:cNvSpPr txBox="1">
                  <a:spLocks noRot="1" noChangeAspect="1" noMove="1" noResize="1" noEditPoints="1" noAdjustHandles="1" noChangeArrowheads="1" noChangeShapeType="1" noTextEdit="1"/>
                </p:cNvSpPr>
                <p:nvPr/>
              </p:nvSpPr>
              <p:spPr>
                <a:xfrm>
                  <a:off x="6427961" y="3379191"/>
                  <a:ext cx="864095" cy="369332"/>
                </a:xfrm>
                <a:prstGeom prst="rect">
                  <a:avLst/>
                </a:prstGeom>
                <a:blipFill>
                  <a:blip r:embed="rId13"/>
                  <a:stretch>
                    <a:fillRect/>
                  </a:stretch>
                </a:blipFill>
              </p:spPr>
              <p:txBody>
                <a:bodyPr/>
                <a:lstStyle/>
                <a:p>
                  <a:r>
                    <a:rPr lang="en-GB">
                      <a:noFill/>
                    </a:rPr>
                    <a:t> </a:t>
                  </a:r>
                </a:p>
              </p:txBody>
            </p:sp>
          </mc:Fallback>
        </mc:AlternateContent>
        <p:grpSp>
          <p:nvGrpSpPr>
            <p:cNvPr id="37" name="Group 36">
              <a:extLst>
                <a:ext uri="{FF2B5EF4-FFF2-40B4-BE49-F238E27FC236}">
                  <a16:creationId xmlns:a16="http://schemas.microsoft.com/office/drawing/2014/main" id="{BC6550BD-FED1-7701-46ED-E8DD5AEA2D81}"/>
                </a:ext>
              </a:extLst>
            </p:cNvPr>
            <p:cNvGrpSpPr/>
            <p:nvPr/>
          </p:nvGrpSpPr>
          <p:grpSpPr>
            <a:xfrm>
              <a:off x="5296878" y="2063609"/>
              <a:ext cx="1918042" cy="3682690"/>
              <a:chOff x="5296878" y="2063609"/>
              <a:chExt cx="1918042" cy="3682690"/>
            </a:xfrm>
          </p:grpSpPr>
          <p:sp>
            <p:nvSpPr>
              <p:cNvPr id="18" name="Right Triangle 17">
                <a:extLst>
                  <a:ext uri="{FF2B5EF4-FFF2-40B4-BE49-F238E27FC236}">
                    <a16:creationId xmlns:a16="http://schemas.microsoft.com/office/drawing/2014/main" id="{6B6AFFD1-F8E7-C212-4451-818946944081}"/>
                  </a:ext>
                </a:extLst>
              </p:cNvPr>
              <p:cNvSpPr/>
              <p:nvPr/>
            </p:nvSpPr>
            <p:spPr>
              <a:xfrm>
                <a:off x="5918778" y="2063609"/>
                <a:ext cx="1256528" cy="3286223"/>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B38BBA4-2092-989E-F207-7B93279E3F28}"/>
                  </a:ext>
                </a:extLst>
              </p:cNvPr>
              <p:cNvSpPr txBox="1"/>
              <p:nvPr/>
            </p:nvSpPr>
            <p:spPr>
              <a:xfrm>
                <a:off x="6350825" y="3306610"/>
                <a:ext cx="864095" cy="307777"/>
              </a:xfrm>
              <a:prstGeom prst="rect">
                <a:avLst/>
              </a:prstGeom>
              <a:noFill/>
            </p:spPr>
            <p:txBody>
              <a:bodyPr wrap="square" rtlCol="0">
                <a:spAutoFit/>
              </a:bodyPr>
              <a:lstStyle/>
              <a:p>
                <a:endParaRPr lang="en-US" sz="1400" i="1" dirty="0"/>
              </a:p>
            </p:txBody>
          </p: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E44FB85D-43E1-F2D4-557E-741D70ED58A4}"/>
                      </a:ext>
                    </a:extLst>
                  </p:cNvPr>
                  <p:cNvSpPr txBox="1"/>
                  <p:nvPr/>
                </p:nvSpPr>
                <p:spPr>
                  <a:xfrm>
                    <a:off x="6074986" y="5376967"/>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8</m:t>
                          </m:r>
                          <m:r>
                            <a:rPr lang="en-US" b="0" i="1" smtClean="0">
                              <a:latin typeface="Cambria Math" panose="02040503050406030204" pitchFamily="18" charset="0"/>
                            </a:rPr>
                            <m:t> </m:t>
                          </m:r>
                          <m:r>
                            <a:rPr lang="en-US" b="0" i="1" smtClean="0">
                              <a:latin typeface="Cambria Math" panose="02040503050406030204" pitchFamily="18" charset="0"/>
                            </a:rPr>
                            <m:t>𝑚</m:t>
                          </m:r>
                        </m:oMath>
                      </m:oMathPara>
                    </a14:m>
                    <a:endParaRPr lang="en-US" i="1" dirty="0"/>
                  </a:p>
                </p:txBody>
              </p:sp>
            </mc:Choice>
            <mc:Fallback xmlns="">
              <p:sp>
                <p:nvSpPr>
                  <p:cNvPr id="20" name="TextBox 19">
                    <a:extLst>
                      <a:ext uri="{FF2B5EF4-FFF2-40B4-BE49-F238E27FC236}">
                        <a16:creationId xmlns:a16="http://schemas.microsoft.com/office/drawing/2014/main" id="{E44FB85D-43E1-F2D4-557E-741D70ED58A4}"/>
                      </a:ext>
                    </a:extLst>
                  </p:cNvPr>
                  <p:cNvSpPr txBox="1">
                    <a:spLocks noRot="1" noChangeAspect="1" noMove="1" noResize="1" noEditPoints="1" noAdjustHandles="1" noChangeArrowheads="1" noChangeShapeType="1" noTextEdit="1"/>
                  </p:cNvSpPr>
                  <p:nvPr/>
                </p:nvSpPr>
                <p:spPr>
                  <a:xfrm>
                    <a:off x="6074986" y="5376967"/>
                    <a:ext cx="864095" cy="369332"/>
                  </a:xfrm>
                  <a:prstGeom prst="rect">
                    <a:avLst/>
                  </a:prstGeom>
                  <a:blipFill>
                    <a:blip r:embed="rId14"/>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A77731FA-FF3D-F251-13B8-DE8F128E0AFD}"/>
                      </a:ext>
                    </a:extLst>
                  </p:cNvPr>
                  <p:cNvSpPr txBox="1"/>
                  <p:nvPr/>
                </p:nvSpPr>
                <p:spPr>
                  <a:xfrm>
                    <a:off x="5296878" y="3728292"/>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𝑥</m:t>
                          </m:r>
                        </m:oMath>
                      </m:oMathPara>
                    </a14:m>
                    <a:endParaRPr lang="en-US" i="1" dirty="0"/>
                  </a:p>
                </p:txBody>
              </p:sp>
            </mc:Choice>
            <mc:Fallback xmlns="">
              <p:sp>
                <p:nvSpPr>
                  <p:cNvPr id="21" name="TextBox 20">
                    <a:extLst>
                      <a:ext uri="{FF2B5EF4-FFF2-40B4-BE49-F238E27FC236}">
                        <a16:creationId xmlns:a16="http://schemas.microsoft.com/office/drawing/2014/main" id="{A77731FA-FF3D-F251-13B8-DE8F128E0AFD}"/>
                      </a:ext>
                    </a:extLst>
                  </p:cNvPr>
                  <p:cNvSpPr txBox="1">
                    <a:spLocks noRot="1" noChangeAspect="1" noMove="1" noResize="1" noEditPoints="1" noAdjustHandles="1" noChangeArrowheads="1" noChangeShapeType="1" noTextEdit="1"/>
                  </p:cNvSpPr>
                  <p:nvPr/>
                </p:nvSpPr>
                <p:spPr>
                  <a:xfrm>
                    <a:off x="5296878" y="3728292"/>
                    <a:ext cx="864095" cy="369332"/>
                  </a:xfrm>
                  <a:prstGeom prst="rect">
                    <a:avLst/>
                  </a:prstGeom>
                  <a:blipFill>
                    <a:blip r:embed="rId15"/>
                    <a:stretch>
                      <a:fillRect/>
                    </a:stretch>
                  </a:blipFill>
                </p:spPr>
                <p:txBody>
                  <a:bodyPr/>
                  <a:lstStyle/>
                  <a:p>
                    <a:r>
                      <a:rPr lang="en-GB">
                        <a:noFill/>
                      </a:rPr>
                      <a:t> </a:t>
                    </a:r>
                  </a:p>
                </p:txBody>
              </p:sp>
            </mc:Fallback>
          </mc:AlternateContent>
          <p:sp>
            <p:nvSpPr>
              <p:cNvPr id="29" name="Rectangle 28">
                <a:extLst>
                  <a:ext uri="{FF2B5EF4-FFF2-40B4-BE49-F238E27FC236}">
                    <a16:creationId xmlns:a16="http://schemas.microsoft.com/office/drawing/2014/main" id="{0143D5E7-BEF4-9DCF-D5A5-5477FC99DB0A}"/>
                  </a:ext>
                  <a:ext uri="{C183D7F6-B498-43B3-948B-1728B52AA6E4}">
                    <adec:decorative xmlns:adec="http://schemas.microsoft.com/office/drawing/2017/decorative" val="1"/>
                  </a:ext>
                </a:extLst>
              </p:cNvPr>
              <p:cNvSpPr/>
              <p:nvPr/>
            </p:nvSpPr>
            <p:spPr>
              <a:xfrm>
                <a:off x="5914861" y="5128677"/>
                <a:ext cx="216024" cy="2160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p:grpSp>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9A384A9-5191-17DA-7DE9-AB0D0903E897}"/>
                  </a:ext>
                </a:extLst>
              </p:cNvPr>
              <p:cNvSpPr txBox="1"/>
              <p:nvPr/>
            </p:nvSpPr>
            <p:spPr>
              <a:xfrm>
                <a:off x="7321810" y="2085820"/>
                <a:ext cx="1620830" cy="2031325"/>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__</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__</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oMath>
                  </m:oMathPara>
                </a14:m>
                <a:endParaRPr lang="en-US" b="0" dirty="0"/>
              </a:p>
              <a:p>
                <a:pPr/>
                <a:br>
                  <a:rPr lang="en-US" b="0" i="1" dirty="0">
                    <a:latin typeface="Cambria Math" panose="02040503050406030204" pitchFamily="18" charset="0"/>
                  </a:rPr>
                </a:b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___+___=</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oMath>
                  </m:oMathPara>
                </a14:m>
                <a:endParaRPr lang="en-US" dirty="0"/>
              </a:p>
              <a:p>
                <a:endParaRPr lang="en-US" dirty="0"/>
              </a:p>
              <a:p>
                <a14:m>
                  <m:oMath xmlns:m="http://schemas.openxmlformats.org/officeDocument/2006/math">
                    <m:r>
                      <a:rPr lang="en-US" b="0" i="1" smtClean="0">
                        <a:latin typeface="Cambria Math" panose="02040503050406030204" pitchFamily="18" charset="0"/>
                      </a:rPr>
                      <m:t>____</m:t>
                    </m:r>
                  </m:oMath>
                </a14:m>
                <a:r>
                  <a:rPr lang="en-US" dirty="0"/>
                  <a:t> </a:t>
                </a:r>
                <a14:m>
                  <m:oMath xmlns:m="http://schemas.openxmlformats.org/officeDocument/2006/math">
                    <m:r>
                      <a:rPr lang="en-US" b="0" i="1" dirty="0" smtClean="0">
                        <a:latin typeface="Cambria Math" panose="02040503050406030204" pitchFamily="18" charset="0"/>
                      </a:rPr>
                      <m:t>=</m:t>
                    </m:r>
                    <m:sSup>
                      <m:sSupPr>
                        <m:ctrlPr>
                          <a:rPr lang="en-US" b="0" i="1" dirty="0" smtClean="0">
                            <a:latin typeface="Cambria Math" panose="02040503050406030204" pitchFamily="18" charset="0"/>
                          </a:rPr>
                        </m:ctrlPr>
                      </m:sSupPr>
                      <m:e>
                        <m:r>
                          <a:rPr lang="en-US" b="0" i="1" dirty="0" smtClean="0">
                            <a:latin typeface="Cambria Math" panose="02040503050406030204" pitchFamily="18" charset="0"/>
                          </a:rPr>
                          <m:t>𝑥</m:t>
                        </m:r>
                      </m:e>
                      <m:sup>
                        <m:r>
                          <a:rPr lang="en-US" b="0" i="1" dirty="0" smtClean="0">
                            <a:latin typeface="Cambria Math" panose="02040503050406030204" pitchFamily="18" charset="0"/>
                          </a:rPr>
                          <m:t>2</m:t>
                        </m:r>
                      </m:sup>
                    </m:sSup>
                  </m:oMath>
                </a14:m>
                <a:endParaRPr lang="en-US" dirty="0"/>
              </a:p>
              <a:p>
                <a:endParaRPr lang="en-US" dirty="0"/>
              </a:p>
              <a:p>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 ____</m:t>
                      </m:r>
                    </m:oMath>
                  </m:oMathPara>
                </a14:m>
                <a:endParaRPr lang="en-US" dirty="0"/>
              </a:p>
            </p:txBody>
          </p:sp>
        </mc:Choice>
        <mc:Fallback xmlns="">
          <p:sp>
            <p:nvSpPr>
              <p:cNvPr id="22" name="TextBox 21">
                <a:extLst>
                  <a:ext uri="{FF2B5EF4-FFF2-40B4-BE49-F238E27FC236}">
                    <a16:creationId xmlns:a16="http://schemas.microsoft.com/office/drawing/2014/main" id="{89A384A9-5191-17DA-7DE9-AB0D0903E897}"/>
                  </a:ext>
                </a:extLst>
              </p:cNvPr>
              <p:cNvSpPr txBox="1">
                <a:spLocks noRot="1" noChangeAspect="1" noMove="1" noResize="1" noEditPoints="1" noAdjustHandles="1" noChangeArrowheads="1" noChangeShapeType="1" noTextEdit="1"/>
              </p:cNvSpPr>
              <p:nvPr/>
            </p:nvSpPr>
            <p:spPr>
              <a:xfrm>
                <a:off x="7321810" y="2085820"/>
                <a:ext cx="1620830" cy="2031325"/>
              </a:xfrm>
              <a:prstGeom prst="rect">
                <a:avLst/>
              </a:prstGeom>
              <a:blipFill>
                <a:blip r:embed="rId16"/>
                <a:stretch>
                  <a:fillRect/>
                </a:stretch>
              </a:blipFill>
            </p:spPr>
            <p:txBody>
              <a:bodyPr/>
              <a:lstStyle/>
              <a:p>
                <a:r>
                  <a:rPr lang="en-US">
                    <a:noFill/>
                  </a:rPr>
                  <a:t> </a:t>
                </a:r>
              </a:p>
            </p:txBody>
          </p:sp>
        </mc:Fallback>
      </mc:AlternateContent>
      <p:pic>
        <p:nvPicPr>
          <p:cNvPr id="3" name="Picture 2">
            <a:hlinkClick r:id="rId17"/>
            <a:extLst>
              <a:ext uri="{FF2B5EF4-FFF2-40B4-BE49-F238E27FC236}">
                <a16:creationId xmlns:a16="http://schemas.microsoft.com/office/drawing/2014/main" id="{387554A4-0807-26E3-CA1C-6C23A643B1BB}"/>
              </a:ext>
              <a:ext uri="{C183D7F6-B498-43B3-948B-1728B52AA6E4}">
                <adec:decorative xmlns:adec="http://schemas.microsoft.com/office/drawing/2017/decorative" val="1"/>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FF1F1502-A724-8D2A-9FCF-0C827A16A40F}"/>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8" name="Picture 7">
            <a:extLst>
              <a:ext uri="{FF2B5EF4-FFF2-40B4-BE49-F238E27FC236}">
                <a16:creationId xmlns:a16="http://schemas.microsoft.com/office/drawing/2014/main" id="{1849D63F-4BE7-827A-83CD-1536BC8ADD65}"/>
              </a:ext>
              <a:ext uri="{C183D7F6-B498-43B3-948B-1728B52AA6E4}">
                <adec:decorative xmlns:adec="http://schemas.microsoft.com/office/drawing/2017/decorative" val="1"/>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grpSp>
        <p:nvGrpSpPr>
          <p:cNvPr id="33" name="Group 32">
            <a:extLst>
              <a:ext uri="{FF2B5EF4-FFF2-40B4-BE49-F238E27FC236}">
                <a16:creationId xmlns:a16="http://schemas.microsoft.com/office/drawing/2014/main" id="{6A4544EC-D4F7-1862-A605-7CF42C9C41B3}"/>
              </a:ext>
              <a:ext uri="{C183D7F6-B498-43B3-948B-1728B52AA6E4}">
                <adec:decorative xmlns:adec="http://schemas.microsoft.com/office/drawing/2017/decorative" val="1"/>
              </a:ext>
            </a:extLst>
          </p:cNvPr>
          <p:cNvGrpSpPr/>
          <p:nvPr/>
        </p:nvGrpSpPr>
        <p:grpSpPr>
          <a:xfrm>
            <a:off x="580753" y="1789197"/>
            <a:ext cx="4821008" cy="2848440"/>
            <a:chOff x="580753" y="1789197"/>
            <a:chExt cx="4821008" cy="2848440"/>
          </a:xfrm>
        </p:grpSpPr>
        <p:cxnSp>
          <p:nvCxnSpPr>
            <p:cNvPr id="26" name="Straight Arrow Connector 25">
              <a:extLst>
                <a:ext uri="{FF2B5EF4-FFF2-40B4-BE49-F238E27FC236}">
                  <a16:creationId xmlns:a16="http://schemas.microsoft.com/office/drawing/2014/main" id="{A88FDE1A-2712-B802-85CF-6AD852A331A4}"/>
                </a:ext>
              </a:extLst>
            </p:cNvPr>
            <p:cNvCxnSpPr>
              <a:cxnSpLocks/>
            </p:cNvCxnSpPr>
            <p:nvPr/>
          </p:nvCxnSpPr>
          <p:spPr>
            <a:xfrm flipH="1">
              <a:off x="2555776" y="1885419"/>
              <a:ext cx="2060785" cy="1183541"/>
            </a:xfrm>
            <a:prstGeom prst="straightConnector1">
              <a:avLst/>
            </a:prstGeom>
            <a:ln w="76200">
              <a:tailEnd type="triangle"/>
            </a:ln>
          </p:spPr>
          <p:style>
            <a:lnRef idx="1">
              <a:schemeClr val="accent2"/>
            </a:lnRef>
            <a:fillRef idx="0">
              <a:schemeClr val="accent2"/>
            </a:fillRef>
            <a:effectRef idx="0">
              <a:schemeClr val="accent2"/>
            </a:effectRef>
            <a:fontRef idx="minor">
              <a:schemeClr val="tx1"/>
            </a:fontRef>
          </p:style>
        </p:cxnSp>
        <p:cxnSp>
          <p:nvCxnSpPr>
            <p:cNvPr id="28" name="Straight Arrow Connector 27">
              <a:extLst>
                <a:ext uri="{FF2B5EF4-FFF2-40B4-BE49-F238E27FC236}">
                  <a16:creationId xmlns:a16="http://schemas.microsoft.com/office/drawing/2014/main" id="{85C9856A-F633-C6B5-4CA2-E4191A4C4EE7}"/>
                </a:ext>
              </a:extLst>
            </p:cNvPr>
            <p:cNvCxnSpPr>
              <a:cxnSpLocks/>
            </p:cNvCxnSpPr>
            <p:nvPr/>
          </p:nvCxnSpPr>
          <p:spPr>
            <a:xfrm flipH="1">
              <a:off x="2123728" y="1893686"/>
              <a:ext cx="3278033" cy="2743951"/>
            </a:xfrm>
            <a:prstGeom prst="straightConnector1">
              <a:avLst/>
            </a:prstGeom>
            <a:ln w="76200">
              <a:tailEnd type="triangle"/>
            </a:ln>
          </p:spPr>
          <p:style>
            <a:lnRef idx="1">
              <a:schemeClr val="accent2"/>
            </a:lnRef>
            <a:fillRef idx="0">
              <a:schemeClr val="accent2"/>
            </a:fillRef>
            <a:effectRef idx="0">
              <a:schemeClr val="accent2"/>
            </a:effectRef>
            <a:fontRef idx="minor">
              <a:schemeClr val="tx1"/>
            </a:fontRef>
          </p:style>
        </p:cxnSp>
        <p:cxnSp>
          <p:nvCxnSpPr>
            <p:cNvPr id="25" name="Straight Arrow Connector 24">
              <a:extLst>
                <a:ext uri="{FF2B5EF4-FFF2-40B4-BE49-F238E27FC236}">
                  <a16:creationId xmlns:a16="http://schemas.microsoft.com/office/drawing/2014/main" id="{72B6DCEF-84EE-222F-951C-6CB0B101C7E1}"/>
                </a:ext>
              </a:extLst>
            </p:cNvPr>
            <p:cNvCxnSpPr>
              <a:cxnSpLocks/>
            </p:cNvCxnSpPr>
            <p:nvPr/>
          </p:nvCxnSpPr>
          <p:spPr>
            <a:xfrm flipH="1">
              <a:off x="580753" y="1789197"/>
              <a:ext cx="3102046" cy="1674829"/>
            </a:xfrm>
            <a:prstGeom prst="straightConnector1">
              <a:avLst/>
            </a:prstGeom>
            <a:ln w="76200">
              <a:tailEnd type="triangle"/>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2752094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1166852" y="139896"/>
            <a:ext cx="8229600" cy="1143000"/>
          </a:xfrm>
        </p:spPr>
        <p:txBody>
          <a:bodyPr>
            <a:normAutofit/>
          </a:bodyPr>
          <a:lstStyle/>
          <a:p>
            <a:r>
              <a:rPr lang="en-AU" dirty="0">
                <a:solidFill>
                  <a:schemeClr val="tx2"/>
                </a:solidFill>
              </a:rPr>
              <a:t>You find the shorter side</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25" name="Group 24">
            <a:extLst>
              <a:ext uri="{FF2B5EF4-FFF2-40B4-BE49-F238E27FC236}">
                <a16:creationId xmlns:a16="http://schemas.microsoft.com/office/drawing/2014/main" id="{B2CD3447-0DBF-B0A3-4D61-10D3708969B6}"/>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4" name="TextBox 3">
            <a:extLst>
              <a:ext uri="{FF2B5EF4-FFF2-40B4-BE49-F238E27FC236}">
                <a16:creationId xmlns:a16="http://schemas.microsoft.com/office/drawing/2014/main" id="{A470385C-EC54-E1BC-3712-0F486339475F}"/>
              </a:ext>
            </a:extLst>
          </p:cNvPr>
          <p:cNvSpPr txBox="1"/>
          <p:nvPr/>
        </p:nvSpPr>
        <p:spPr>
          <a:xfrm>
            <a:off x="4061211" y="1352381"/>
            <a:ext cx="1519963" cy="584775"/>
          </a:xfrm>
          <a:prstGeom prst="rect">
            <a:avLst/>
          </a:prstGeom>
          <a:noFill/>
        </p:spPr>
        <p:txBody>
          <a:bodyPr wrap="square" rtlCol="0">
            <a:spAutoFit/>
          </a:bodyPr>
          <a:lstStyle/>
          <a:p>
            <a:r>
              <a:rPr lang="en-US" sz="3200" b="1" dirty="0">
                <a:solidFill>
                  <a:schemeClr val="accent6">
                    <a:lumMod val="50000"/>
                  </a:schemeClr>
                </a:solidFill>
              </a:rPr>
              <a:t>You do</a:t>
            </a:r>
          </a:p>
        </p:txBody>
      </p:sp>
      <p:grpSp>
        <p:nvGrpSpPr>
          <p:cNvPr id="3" name="Group 2" descr="Right-angled triangle with sides x, 33 mm, and 34 mm">
            <a:extLst>
              <a:ext uri="{FF2B5EF4-FFF2-40B4-BE49-F238E27FC236}">
                <a16:creationId xmlns:a16="http://schemas.microsoft.com/office/drawing/2014/main" id="{E7D17282-A507-2959-1C5B-4DA2B9B60E0C}"/>
              </a:ext>
            </a:extLst>
          </p:cNvPr>
          <p:cNvGrpSpPr/>
          <p:nvPr/>
        </p:nvGrpSpPr>
        <p:grpSpPr>
          <a:xfrm>
            <a:off x="1056145" y="2047372"/>
            <a:ext cx="1531973" cy="3591475"/>
            <a:chOff x="1266732" y="1836074"/>
            <a:chExt cx="1531973" cy="3591475"/>
          </a:xfrm>
        </p:grpSpPr>
        <p:sp>
          <p:nvSpPr>
            <p:cNvPr id="5" name="Right Triangle 4">
              <a:extLst>
                <a:ext uri="{FF2B5EF4-FFF2-40B4-BE49-F238E27FC236}">
                  <a16:creationId xmlns:a16="http://schemas.microsoft.com/office/drawing/2014/main" id="{577B2E5F-1D68-910E-19B5-D68E70922298}"/>
                </a:ext>
              </a:extLst>
            </p:cNvPr>
            <p:cNvSpPr/>
            <p:nvPr/>
          </p:nvSpPr>
          <p:spPr>
            <a:xfrm flipH="1">
              <a:off x="1502563" y="1836074"/>
              <a:ext cx="1256528" cy="3286223"/>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19EF165-588B-02E7-680A-4438550FEFBA}"/>
                </a:ext>
              </a:extLst>
            </p:cNvPr>
            <p:cNvSpPr txBox="1"/>
            <p:nvPr/>
          </p:nvSpPr>
          <p:spPr>
            <a:xfrm>
              <a:off x="1934610" y="3079075"/>
              <a:ext cx="864095" cy="307777"/>
            </a:xfrm>
            <a:prstGeom prst="rect">
              <a:avLst/>
            </a:prstGeom>
            <a:noFill/>
          </p:spPr>
          <p:txBody>
            <a:bodyPr wrap="square" rtlCol="0">
              <a:spAutoFit/>
            </a:bodyPr>
            <a:lstStyle/>
            <a:p>
              <a:endParaRPr lang="en-US" sz="1400" i="1"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209CD8D-9234-98D0-CDB2-91C9D079A507}"/>
                    </a:ext>
                  </a:extLst>
                </p:cNvPr>
                <p:cNvSpPr txBox="1"/>
                <p:nvPr/>
              </p:nvSpPr>
              <p:spPr>
                <a:xfrm>
                  <a:off x="1266732" y="3297955"/>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3</m:t>
                        </m:r>
                        <m:r>
                          <a:rPr lang="en-US" b="0" i="1" smtClean="0">
                            <a:latin typeface="Cambria Math" panose="02040503050406030204" pitchFamily="18" charset="0"/>
                          </a:rPr>
                          <m:t>4 </m:t>
                        </m:r>
                        <m:r>
                          <m:rPr>
                            <m:sty m:val="p"/>
                          </m:rPr>
                          <a:rPr lang="en-US" b="0" i="0" smtClean="0">
                            <a:latin typeface="Cambria Math" panose="02040503050406030204" pitchFamily="18" charset="0"/>
                          </a:rPr>
                          <m:t>mm</m:t>
                        </m:r>
                      </m:oMath>
                    </m:oMathPara>
                  </a14:m>
                  <a:endParaRPr lang="en-US" dirty="0"/>
                </a:p>
              </p:txBody>
            </p:sp>
          </mc:Choice>
          <mc:Fallback xmlns="">
            <p:sp>
              <p:nvSpPr>
                <p:cNvPr id="7" name="TextBox 6">
                  <a:extLst>
                    <a:ext uri="{FF2B5EF4-FFF2-40B4-BE49-F238E27FC236}">
                      <a16:creationId xmlns:a16="http://schemas.microsoft.com/office/drawing/2014/main" id="{3209CD8D-9234-98D0-CDB2-91C9D079A507}"/>
                    </a:ext>
                  </a:extLst>
                </p:cNvPr>
                <p:cNvSpPr txBox="1">
                  <a:spLocks noRot="1" noChangeAspect="1" noMove="1" noResize="1" noEditPoints="1" noAdjustHandles="1" noChangeArrowheads="1" noChangeShapeType="1" noTextEdit="1"/>
                </p:cNvSpPr>
                <p:nvPr/>
              </p:nvSpPr>
              <p:spPr>
                <a:xfrm>
                  <a:off x="1266732" y="3297955"/>
                  <a:ext cx="864095" cy="369332"/>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5FCCAD-7BAF-9B52-F5DB-CACAB13CBB93}"/>
                    </a:ext>
                  </a:extLst>
                </p:cNvPr>
                <p:cNvSpPr txBox="1"/>
                <p:nvPr/>
              </p:nvSpPr>
              <p:spPr>
                <a:xfrm>
                  <a:off x="1779160" y="5058217"/>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𝑥</m:t>
                        </m:r>
                      </m:oMath>
                    </m:oMathPara>
                  </a14:m>
                  <a:endParaRPr lang="en-US" i="1" dirty="0"/>
                </a:p>
              </p:txBody>
            </p:sp>
          </mc:Choice>
          <mc:Fallback xmlns="">
            <p:sp>
              <p:nvSpPr>
                <p:cNvPr id="8" name="TextBox 7">
                  <a:extLst>
                    <a:ext uri="{FF2B5EF4-FFF2-40B4-BE49-F238E27FC236}">
                      <a16:creationId xmlns:a16="http://schemas.microsoft.com/office/drawing/2014/main" id="{005FCCAD-7BAF-9B52-F5DB-CACAB13CBB93}"/>
                    </a:ext>
                  </a:extLst>
                </p:cNvPr>
                <p:cNvSpPr txBox="1">
                  <a:spLocks noRot="1" noChangeAspect="1" noMove="1" noResize="1" noEditPoints="1" noAdjustHandles="1" noChangeArrowheads="1" noChangeShapeType="1" noTextEdit="1"/>
                </p:cNvSpPr>
                <p:nvPr/>
              </p:nvSpPr>
              <p:spPr>
                <a:xfrm>
                  <a:off x="1779160" y="5058217"/>
                  <a:ext cx="864095" cy="369332"/>
                </a:xfrm>
                <a:prstGeom prst="rect">
                  <a:avLst/>
                </a:prstGeom>
                <a:blipFill>
                  <a:blip r:embed="rId10"/>
                  <a:stretch>
                    <a:fillRect/>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30BF639A-1036-48E6-61D3-994947E856ED}"/>
                  </a:ext>
                </a:extLst>
              </p:cNvPr>
              <p:cNvSpPr txBox="1"/>
              <p:nvPr/>
            </p:nvSpPr>
            <p:spPr>
              <a:xfrm>
                <a:off x="2529625" y="3556946"/>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3</m:t>
                      </m:r>
                      <m:r>
                        <a:rPr lang="en-US" b="0" i="1" smtClean="0">
                          <a:latin typeface="Cambria Math" panose="02040503050406030204" pitchFamily="18" charset="0"/>
                        </a:rPr>
                        <m:t>3 </m:t>
                      </m:r>
                      <m:r>
                        <m:rPr>
                          <m:sty m:val="p"/>
                        </m:rPr>
                        <a:rPr lang="en-US" b="0" i="0" smtClean="0">
                          <a:latin typeface="Cambria Math" panose="02040503050406030204" pitchFamily="18" charset="0"/>
                        </a:rPr>
                        <m:t>mm</m:t>
                      </m:r>
                    </m:oMath>
                  </m:oMathPara>
                </a14:m>
                <a:endParaRPr lang="en-US" dirty="0"/>
              </a:p>
            </p:txBody>
          </p:sp>
        </mc:Choice>
        <mc:Fallback xmlns="">
          <p:sp>
            <p:nvSpPr>
              <p:cNvPr id="9" name="TextBox 8">
                <a:extLst>
                  <a:ext uri="{FF2B5EF4-FFF2-40B4-BE49-F238E27FC236}">
                    <a16:creationId xmlns:a16="http://schemas.microsoft.com/office/drawing/2014/main" id="{30BF639A-1036-48E6-61D3-994947E856ED}"/>
                  </a:ext>
                </a:extLst>
              </p:cNvPr>
              <p:cNvSpPr txBox="1">
                <a:spLocks noRot="1" noChangeAspect="1" noMove="1" noResize="1" noEditPoints="1" noAdjustHandles="1" noChangeArrowheads="1" noChangeShapeType="1" noTextEdit="1"/>
              </p:cNvSpPr>
              <p:nvPr/>
            </p:nvSpPr>
            <p:spPr>
              <a:xfrm>
                <a:off x="2529625" y="3556946"/>
                <a:ext cx="864095" cy="369332"/>
              </a:xfrm>
              <a:prstGeom prst="rect">
                <a:avLst/>
              </a:prstGeom>
              <a:blipFill>
                <a:blip r:embed="rId11"/>
                <a:stretch>
                  <a:fillRect/>
                </a:stretch>
              </a:blipFill>
            </p:spPr>
            <p:txBody>
              <a:bodyPr/>
              <a:lstStyle/>
              <a:p>
                <a:r>
                  <a:rPr lang="en-GB">
                    <a:noFill/>
                  </a:rPr>
                  <a:t> </a:t>
                </a:r>
              </a:p>
            </p:txBody>
          </p:sp>
        </mc:Fallback>
      </mc:AlternateContent>
      <p:grpSp>
        <p:nvGrpSpPr>
          <p:cNvPr id="10" name="Group 9" descr="Right-angled triangle with sides 1cm, 7 cm, and x">
            <a:extLst>
              <a:ext uri="{FF2B5EF4-FFF2-40B4-BE49-F238E27FC236}">
                <a16:creationId xmlns:a16="http://schemas.microsoft.com/office/drawing/2014/main" id="{DA3ED676-BD46-F3DB-CB17-1FAC119CFEA4}"/>
              </a:ext>
              <a:ext uri="{C183D7F6-B498-43B3-948B-1728B52AA6E4}">
                <adec:decorative xmlns:adec="http://schemas.microsoft.com/office/drawing/2017/decorative" val="0"/>
              </a:ext>
            </a:extLst>
          </p:cNvPr>
          <p:cNvGrpSpPr/>
          <p:nvPr/>
        </p:nvGrpSpPr>
        <p:grpSpPr>
          <a:xfrm>
            <a:off x="5172046" y="2620589"/>
            <a:ext cx="3526415" cy="2090128"/>
            <a:chOff x="5172046" y="2620589"/>
            <a:chExt cx="3526415" cy="2090128"/>
          </a:xfrm>
        </p:grpSpPr>
        <p:grpSp>
          <p:nvGrpSpPr>
            <p:cNvPr id="11" name="Group 10">
              <a:extLst>
                <a:ext uri="{FF2B5EF4-FFF2-40B4-BE49-F238E27FC236}">
                  <a16:creationId xmlns:a16="http://schemas.microsoft.com/office/drawing/2014/main" id="{94884223-7E7D-383C-4C5A-36383AF8B4F3}"/>
                </a:ext>
              </a:extLst>
            </p:cNvPr>
            <p:cNvGrpSpPr/>
            <p:nvPr/>
          </p:nvGrpSpPr>
          <p:grpSpPr>
            <a:xfrm>
              <a:off x="5172046" y="2620589"/>
              <a:ext cx="3526415" cy="2088232"/>
              <a:chOff x="5125143" y="2385579"/>
              <a:chExt cx="3526415" cy="2088232"/>
            </a:xfrm>
          </p:grpSpPr>
          <p:sp>
            <p:nvSpPr>
              <p:cNvPr id="18" name="Right Triangle 17">
                <a:extLst>
                  <a:ext uri="{FF2B5EF4-FFF2-40B4-BE49-F238E27FC236}">
                    <a16:creationId xmlns:a16="http://schemas.microsoft.com/office/drawing/2014/main" id="{473E80D3-3D70-AF20-56F4-67452E3F2B65}"/>
                  </a:ext>
                </a:extLst>
              </p:cNvPr>
              <p:cNvSpPr/>
              <p:nvPr/>
            </p:nvSpPr>
            <p:spPr>
              <a:xfrm flipH="1">
                <a:off x="5125143" y="2385579"/>
                <a:ext cx="2880320" cy="2088232"/>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BF81E83D-F530-4000-CCE5-949F7A4B565F}"/>
                      </a:ext>
                    </a:extLst>
                  </p:cNvPr>
                  <p:cNvSpPr txBox="1"/>
                  <p:nvPr/>
                </p:nvSpPr>
                <p:spPr>
                  <a:xfrm>
                    <a:off x="5701208" y="3137270"/>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1</m:t>
                          </m:r>
                          <m:r>
                            <a:rPr lang="en-US" b="0" i="1" smtClean="0">
                              <a:latin typeface="Cambria Math" panose="02040503050406030204" pitchFamily="18" charset="0"/>
                            </a:rPr>
                            <m:t>0 </m:t>
                          </m:r>
                          <m:r>
                            <m:rPr>
                              <m:sty m:val="p"/>
                            </m:rPr>
                            <a:rPr lang="en-US" b="0" i="0" smtClean="0">
                              <a:latin typeface="Cambria Math" panose="02040503050406030204" pitchFamily="18" charset="0"/>
                            </a:rPr>
                            <m:t>cm</m:t>
                          </m:r>
                        </m:oMath>
                      </m:oMathPara>
                    </a14:m>
                    <a:endParaRPr lang="en-US" dirty="0"/>
                  </a:p>
                </p:txBody>
              </p:sp>
            </mc:Choice>
            <mc:Fallback xmlns="">
              <p:sp>
                <p:nvSpPr>
                  <p:cNvPr id="19" name="TextBox 18">
                    <a:extLst>
                      <a:ext uri="{FF2B5EF4-FFF2-40B4-BE49-F238E27FC236}">
                        <a16:creationId xmlns:a16="http://schemas.microsoft.com/office/drawing/2014/main" id="{BF81E83D-F530-4000-CCE5-949F7A4B565F}"/>
                      </a:ext>
                    </a:extLst>
                  </p:cNvPr>
                  <p:cNvSpPr txBox="1">
                    <a:spLocks noRot="1" noChangeAspect="1" noMove="1" noResize="1" noEditPoints="1" noAdjustHandles="1" noChangeArrowheads="1" noChangeShapeType="1" noTextEdit="1"/>
                  </p:cNvSpPr>
                  <p:nvPr/>
                </p:nvSpPr>
                <p:spPr>
                  <a:xfrm>
                    <a:off x="5701208" y="3137270"/>
                    <a:ext cx="864095" cy="369332"/>
                  </a:xfrm>
                  <a:prstGeom prst="rect">
                    <a:avLst/>
                  </a:prstGeom>
                  <a:blipFill>
                    <a:blip r:embed="rId12"/>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352DAFC0-C1A4-36C2-99A2-B11B656B8309}"/>
                      </a:ext>
                    </a:extLst>
                  </p:cNvPr>
                  <p:cNvSpPr txBox="1"/>
                  <p:nvPr/>
                </p:nvSpPr>
                <p:spPr>
                  <a:xfrm>
                    <a:off x="7787463" y="3345623"/>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i="1" dirty="0"/>
                  </a:p>
                </p:txBody>
              </p:sp>
            </mc:Choice>
            <mc:Fallback xmlns="">
              <p:sp>
                <p:nvSpPr>
                  <p:cNvPr id="20" name="TextBox 19">
                    <a:extLst>
                      <a:ext uri="{FF2B5EF4-FFF2-40B4-BE49-F238E27FC236}">
                        <a16:creationId xmlns:a16="http://schemas.microsoft.com/office/drawing/2014/main" id="{352DAFC0-C1A4-36C2-99A2-B11B656B8309}"/>
                      </a:ext>
                    </a:extLst>
                  </p:cNvPr>
                  <p:cNvSpPr txBox="1">
                    <a:spLocks noRot="1" noChangeAspect="1" noMove="1" noResize="1" noEditPoints="1" noAdjustHandles="1" noChangeArrowheads="1" noChangeShapeType="1" noTextEdit="1"/>
                  </p:cNvSpPr>
                  <p:nvPr/>
                </p:nvSpPr>
                <p:spPr>
                  <a:xfrm>
                    <a:off x="7787463" y="3345623"/>
                    <a:ext cx="864095" cy="369332"/>
                  </a:xfrm>
                  <a:prstGeom prst="rect">
                    <a:avLst/>
                  </a:prstGeom>
                  <a:blipFill>
                    <a:blip r:embed="rId13"/>
                    <a:stretch>
                      <a:fillRect/>
                    </a:stretch>
                  </a:blipFill>
                </p:spPr>
                <p:txBody>
                  <a:bodyPr/>
                  <a:lstStyle/>
                  <a:p>
                    <a:r>
                      <a:rPr lang="en-US">
                        <a:noFill/>
                      </a:rPr>
                      <a:t> </a:t>
                    </a:r>
                  </a:p>
                </p:txBody>
              </p:sp>
            </mc:Fallback>
          </mc:AlternateContent>
        </p:grpSp>
        <p:sp>
          <p:nvSpPr>
            <p:cNvPr id="12" name="Rectangle 11">
              <a:extLst>
                <a:ext uri="{FF2B5EF4-FFF2-40B4-BE49-F238E27FC236}">
                  <a16:creationId xmlns:a16="http://schemas.microsoft.com/office/drawing/2014/main" id="{B2A43531-563F-E986-0A50-CC6AC8D22C9D}"/>
                </a:ext>
              </a:extLst>
            </p:cNvPr>
            <p:cNvSpPr/>
            <p:nvPr/>
          </p:nvSpPr>
          <p:spPr>
            <a:xfrm>
              <a:off x="7834366" y="4494693"/>
              <a:ext cx="216024" cy="2160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DB90FFA2-F0B4-B2A4-934B-780934454479}"/>
                  </a:ext>
                </a:extLst>
              </p:cNvPr>
              <p:cNvSpPr txBox="1"/>
              <p:nvPr/>
            </p:nvSpPr>
            <p:spPr>
              <a:xfrm>
                <a:off x="6209693" y="4766047"/>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7</m:t>
                      </m:r>
                      <m:r>
                        <a:rPr lang="en-US" b="0" i="1" smtClean="0">
                          <a:latin typeface="Cambria Math" panose="02040503050406030204" pitchFamily="18" charset="0"/>
                        </a:rPr>
                        <m:t> </m:t>
                      </m:r>
                      <m:r>
                        <m:rPr>
                          <m:sty m:val="p"/>
                        </m:rPr>
                        <a:rPr lang="en-US" b="0" i="0" smtClean="0">
                          <a:latin typeface="Cambria Math" panose="02040503050406030204" pitchFamily="18" charset="0"/>
                        </a:rPr>
                        <m:t>cm</m:t>
                      </m:r>
                    </m:oMath>
                  </m:oMathPara>
                </a14:m>
                <a:endParaRPr lang="en-US" dirty="0"/>
              </a:p>
            </p:txBody>
          </p:sp>
        </mc:Choice>
        <mc:Fallback xmlns="">
          <p:sp>
            <p:nvSpPr>
              <p:cNvPr id="21" name="TextBox 20">
                <a:extLst>
                  <a:ext uri="{FF2B5EF4-FFF2-40B4-BE49-F238E27FC236}">
                    <a16:creationId xmlns:a16="http://schemas.microsoft.com/office/drawing/2014/main" id="{DB90FFA2-F0B4-B2A4-934B-780934454479}"/>
                  </a:ext>
                </a:extLst>
              </p:cNvPr>
              <p:cNvSpPr txBox="1">
                <a:spLocks noRot="1" noChangeAspect="1" noMove="1" noResize="1" noEditPoints="1" noAdjustHandles="1" noChangeArrowheads="1" noChangeShapeType="1" noTextEdit="1"/>
              </p:cNvSpPr>
              <p:nvPr/>
            </p:nvSpPr>
            <p:spPr>
              <a:xfrm>
                <a:off x="6209693" y="4766047"/>
                <a:ext cx="864095" cy="369332"/>
              </a:xfrm>
              <a:prstGeom prst="rect">
                <a:avLst/>
              </a:prstGeom>
              <a:blipFill>
                <a:blip r:embed="rId14"/>
                <a:stretch>
                  <a:fillRect/>
                </a:stretch>
              </a:blipFill>
            </p:spPr>
            <p:txBody>
              <a:bodyPr/>
              <a:lstStyle/>
              <a:p>
                <a:r>
                  <a:rPr lang="en-GB">
                    <a:noFill/>
                  </a:rPr>
                  <a:t> </a:t>
                </a:r>
              </a:p>
            </p:txBody>
          </p:sp>
        </mc:Fallback>
      </mc:AlternateContent>
      <p:pic>
        <p:nvPicPr>
          <p:cNvPr id="22" name="Picture 21">
            <a:hlinkClick r:id="rId15"/>
            <a:extLst>
              <a:ext uri="{FF2B5EF4-FFF2-40B4-BE49-F238E27FC236}">
                <a16:creationId xmlns:a16="http://schemas.microsoft.com/office/drawing/2014/main" id="{5B0B976E-18DD-4539-12B6-00FE89349C7F}"/>
              </a:ext>
              <a:ext uri="{C183D7F6-B498-43B3-948B-1728B52AA6E4}">
                <adec:decorative xmlns:adec="http://schemas.microsoft.com/office/drawing/2017/decorative" val="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23" name="Footer Placeholder 12">
            <a:extLst>
              <a:ext uri="{FF2B5EF4-FFF2-40B4-BE49-F238E27FC236}">
                <a16:creationId xmlns:a16="http://schemas.microsoft.com/office/drawing/2014/main" id="{6BBDDA2E-0151-DA0A-CC3B-13B4AFB3929E}"/>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4" name="Picture 23">
            <a:extLst>
              <a:ext uri="{FF2B5EF4-FFF2-40B4-BE49-F238E27FC236}">
                <a16:creationId xmlns:a16="http://schemas.microsoft.com/office/drawing/2014/main" id="{B4269D24-D8E1-437E-970E-FDB395CA3BF4}"/>
              </a:ext>
              <a:ext uri="{C183D7F6-B498-43B3-948B-1728B52AA6E4}">
                <adec:decorative xmlns:adec="http://schemas.microsoft.com/office/drawing/2017/decorative" val="1"/>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946961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86472" y="233899"/>
            <a:ext cx="8229600" cy="1143000"/>
          </a:xfrm>
        </p:spPr>
        <p:txBody>
          <a:bodyPr>
            <a:normAutofit/>
          </a:bodyPr>
          <a:lstStyle/>
          <a:p>
            <a:r>
              <a:rPr lang="en-AU" dirty="0">
                <a:solidFill>
                  <a:schemeClr val="tx2"/>
                </a:solidFill>
              </a:rPr>
              <a:t>Scale and similarity</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24" name="Group 23">
            <a:extLst>
              <a:ext uri="{FF2B5EF4-FFF2-40B4-BE49-F238E27FC236}">
                <a16:creationId xmlns:a16="http://schemas.microsoft.com/office/drawing/2014/main" id="{D81585A9-63A0-25C7-4A08-C1305B0C2291}"/>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grpSp>
        <p:nvGrpSpPr>
          <p:cNvPr id="3" name="Group 2" descr="Right-angled triangle with sides 102 mm, 89 mm and x">
            <a:extLst>
              <a:ext uri="{FF2B5EF4-FFF2-40B4-BE49-F238E27FC236}">
                <a16:creationId xmlns:a16="http://schemas.microsoft.com/office/drawing/2014/main" id="{E7D17282-A507-2959-1C5B-4DA2B9B60E0C}"/>
              </a:ext>
            </a:extLst>
          </p:cNvPr>
          <p:cNvGrpSpPr/>
          <p:nvPr/>
        </p:nvGrpSpPr>
        <p:grpSpPr>
          <a:xfrm>
            <a:off x="875417" y="2047372"/>
            <a:ext cx="1712701" cy="3591475"/>
            <a:chOff x="1086004" y="1836074"/>
            <a:chExt cx="1712701" cy="3591475"/>
          </a:xfrm>
        </p:grpSpPr>
        <p:sp>
          <p:nvSpPr>
            <p:cNvPr id="5" name="Right Triangle 4">
              <a:extLst>
                <a:ext uri="{FF2B5EF4-FFF2-40B4-BE49-F238E27FC236}">
                  <a16:creationId xmlns:a16="http://schemas.microsoft.com/office/drawing/2014/main" id="{577B2E5F-1D68-910E-19B5-D68E70922298}"/>
                </a:ext>
              </a:extLst>
            </p:cNvPr>
            <p:cNvSpPr/>
            <p:nvPr/>
          </p:nvSpPr>
          <p:spPr>
            <a:xfrm flipH="1">
              <a:off x="1502563" y="1836074"/>
              <a:ext cx="1256528" cy="3286223"/>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19EF165-588B-02E7-680A-4438550FEFBA}"/>
                </a:ext>
              </a:extLst>
            </p:cNvPr>
            <p:cNvSpPr txBox="1"/>
            <p:nvPr/>
          </p:nvSpPr>
          <p:spPr>
            <a:xfrm>
              <a:off x="1934610" y="3079075"/>
              <a:ext cx="864095" cy="307777"/>
            </a:xfrm>
            <a:prstGeom prst="rect">
              <a:avLst/>
            </a:prstGeom>
            <a:noFill/>
          </p:spPr>
          <p:txBody>
            <a:bodyPr wrap="square" rtlCol="0">
              <a:spAutoFit/>
            </a:bodyPr>
            <a:lstStyle/>
            <a:p>
              <a:endParaRPr lang="en-US" sz="1400" i="1"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3209CD8D-9234-98D0-CDB2-91C9D079A507}"/>
                    </a:ext>
                  </a:extLst>
                </p:cNvPr>
                <p:cNvSpPr txBox="1"/>
                <p:nvPr/>
              </p:nvSpPr>
              <p:spPr>
                <a:xfrm>
                  <a:off x="1086004" y="3294519"/>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1</m:t>
                        </m:r>
                        <m:r>
                          <a:rPr lang="en-US" b="0" i="1" smtClean="0">
                            <a:latin typeface="Cambria Math" panose="02040503050406030204" pitchFamily="18" charset="0"/>
                          </a:rPr>
                          <m:t>02 </m:t>
                        </m:r>
                        <m:r>
                          <m:rPr>
                            <m:sty m:val="p"/>
                          </m:rPr>
                          <a:rPr lang="en-US" b="0" i="0" smtClean="0">
                            <a:latin typeface="Cambria Math" panose="02040503050406030204" pitchFamily="18" charset="0"/>
                          </a:rPr>
                          <m:t>mm</m:t>
                        </m:r>
                      </m:oMath>
                    </m:oMathPara>
                  </a14:m>
                  <a:endParaRPr lang="en-US" dirty="0"/>
                </a:p>
              </p:txBody>
            </p:sp>
          </mc:Choice>
          <mc:Fallback xmlns="">
            <p:sp>
              <p:nvSpPr>
                <p:cNvPr id="7" name="TextBox 6">
                  <a:extLst>
                    <a:ext uri="{FF2B5EF4-FFF2-40B4-BE49-F238E27FC236}">
                      <a16:creationId xmlns:a16="http://schemas.microsoft.com/office/drawing/2014/main" id="{3209CD8D-9234-98D0-CDB2-91C9D079A507}"/>
                    </a:ext>
                  </a:extLst>
                </p:cNvPr>
                <p:cNvSpPr txBox="1">
                  <a:spLocks noRot="1" noChangeAspect="1" noMove="1" noResize="1" noEditPoints="1" noAdjustHandles="1" noChangeArrowheads="1" noChangeShapeType="1" noTextEdit="1"/>
                </p:cNvSpPr>
                <p:nvPr/>
              </p:nvSpPr>
              <p:spPr>
                <a:xfrm>
                  <a:off x="1086004" y="3294519"/>
                  <a:ext cx="864095" cy="369332"/>
                </a:xfrm>
                <a:prstGeom prst="rect">
                  <a:avLst/>
                </a:prstGeom>
                <a:blipFill>
                  <a:blip r:embed="rId9"/>
                  <a:stretch>
                    <a:fillRect r="-1276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05FCCAD-7BAF-9B52-F5DB-CACAB13CBB93}"/>
                    </a:ext>
                  </a:extLst>
                </p:cNvPr>
                <p:cNvSpPr txBox="1"/>
                <p:nvPr/>
              </p:nvSpPr>
              <p:spPr>
                <a:xfrm>
                  <a:off x="1779160" y="5058217"/>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𝑥</m:t>
                        </m:r>
                      </m:oMath>
                    </m:oMathPara>
                  </a14:m>
                  <a:endParaRPr lang="en-US" i="1" dirty="0"/>
                </a:p>
              </p:txBody>
            </p:sp>
          </mc:Choice>
          <mc:Fallback xmlns="">
            <p:sp>
              <p:nvSpPr>
                <p:cNvPr id="8" name="TextBox 7">
                  <a:extLst>
                    <a:ext uri="{FF2B5EF4-FFF2-40B4-BE49-F238E27FC236}">
                      <a16:creationId xmlns:a16="http://schemas.microsoft.com/office/drawing/2014/main" id="{005FCCAD-7BAF-9B52-F5DB-CACAB13CBB93}"/>
                    </a:ext>
                  </a:extLst>
                </p:cNvPr>
                <p:cNvSpPr txBox="1">
                  <a:spLocks noRot="1" noChangeAspect="1" noMove="1" noResize="1" noEditPoints="1" noAdjustHandles="1" noChangeArrowheads="1" noChangeShapeType="1" noTextEdit="1"/>
                </p:cNvSpPr>
                <p:nvPr/>
              </p:nvSpPr>
              <p:spPr>
                <a:xfrm>
                  <a:off x="1779160" y="5058217"/>
                  <a:ext cx="864095" cy="369332"/>
                </a:xfrm>
                <a:prstGeom prst="rect">
                  <a:avLst/>
                </a:prstGeom>
                <a:blipFill>
                  <a:blip r:embed="rId10"/>
                  <a:stretch>
                    <a:fillRect/>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30BF639A-1036-48E6-61D3-994947E856ED}"/>
                  </a:ext>
                </a:extLst>
              </p:cNvPr>
              <p:cNvSpPr txBox="1"/>
              <p:nvPr/>
            </p:nvSpPr>
            <p:spPr>
              <a:xfrm>
                <a:off x="2529625" y="3556946"/>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9</m:t>
                      </m:r>
                      <m:r>
                        <a:rPr lang="en-US" b="0" i="1" smtClean="0">
                          <a:latin typeface="Cambria Math" panose="02040503050406030204" pitchFamily="18" charset="0"/>
                        </a:rPr>
                        <m:t>9 </m:t>
                      </m:r>
                      <m:r>
                        <m:rPr>
                          <m:sty m:val="p"/>
                        </m:rPr>
                        <a:rPr lang="en-US" b="0" i="0" smtClean="0">
                          <a:latin typeface="Cambria Math" panose="02040503050406030204" pitchFamily="18" charset="0"/>
                        </a:rPr>
                        <m:t>mm</m:t>
                      </m:r>
                    </m:oMath>
                  </m:oMathPara>
                </a14:m>
                <a:endParaRPr lang="en-US" dirty="0"/>
              </a:p>
            </p:txBody>
          </p:sp>
        </mc:Choice>
        <mc:Fallback xmlns="">
          <p:sp>
            <p:nvSpPr>
              <p:cNvPr id="9" name="TextBox 8">
                <a:extLst>
                  <a:ext uri="{FF2B5EF4-FFF2-40B4-BE49-F238E27FC236}">
                    <a16:creationId xmlns:a16="http://schemas.microsoft.com/office/drawing/2014/main" id="{30BF639A-1036-48E6-61D3-994947E856ED}"/>
                  </a:ext>
                </a:extLst>
              </p:cNvPr>
              <p:cNvSpPr txBox="1">
                <a:spLocks noRot="1" noChangeAspect="1" noMove="1" noResize="1" noEditPoints="1" noAdjustHandles="1" noChangeArrowheads="1" noChangeShapeType="1" noTextEdit="1"/>
              </p:cNvSpPr>
              <p:nvPr/>
            </p:nvSpPr>
            <p:spPr>
              <a:xfrm>
                <a:off x="2529625" y="3556946"/>
                <a:ext cx="864095" cy="369332"/>
              </a:xfrm>
              <a:prstGeom prst="rect">
                <a:avLst/>
              </a:prstGeom>
              <a:blipFill>
                <a:blip r:embed="rId11"/>
                <a:stretch>
                  <a:fillRect/>
                </a:stretch>
              </a:blipFill>
            </p:spPr>
            <p:txBody>
              <a:bodyPr/>
              <a:lstStyle/>
              <a:p>
                <a:r>
                  <a:rPr lang="en-US">
                    <a:noFill/>
                  </a:rPr>
                  <a:t> </a:t>
                </a:r>
              </a:p>
            </p:txBody>
          </p:sp>
        </mc:Fallback>
      </mc:AlternateContent>
      <p:grpSp>
        <p:nvGrpSpPr>
          <p:cNvPr id="10" name="Group 9" descr="A right-angled triangle with sides 5 cm, x and the 3.5 cm">
            <a:extLst>
              <a:ext uri="{FF2B5EF4-FFF2-40B4-BE49-F238E27FC236}">
                <a16:creationId xmlns:a16="http://schemas.microsoft.com/office/drawing/2014/main" id="{DA3ED676-BD46-F3DB-CB17-1FAC119CFEA4}"/>
              </a:ext>
            </a:extLst>
          </p:cNvPr>
          <p:cNvGrpSpPr/>
          <p:nvPr/>
        </p:nvGrpSpPr>
        <p:grpSpPr>
          <a:xfrm>
            <a:off x="5172046" y="2620589"/>
            <a:ext cx="3526415" cy="2090128"/>
            <a:chOff x="5172046" y="2620589"/>
            <a:chExt cx="3526415" cy="2090128"/>
          </a:xfrm>
        </p:grpSpPr>
        <p:grpSp>
          <p:nvGrpSpPr>
            <p:cNvPr id="11" name="Group 10">
              <a:extLst>
                <a:ext uri="{FF2B5EF4-FFF2-40B4-BE49-F238E27FC236}">
                  <a16:creationId xmlns:a16="http://schemas.microsoft.com/office/drawing/2014/main" id="{94884223-7E7D-383C-4C5A-36383AF8B4F3}"/>
                </a:ext>
              </a:extLst>
            </p:cNvPr>
            <p:cNvGrpSpPr/>
            <p:nvPr/>
          </p:nvGrpSpPr>
          <p:grpSpPr>
            <a:xfrm>
              <a:off x="5172046" y="2620589"/>
              <a:ext cx="3526415" cy="2088232"/>
              <a:chOff x="5125143" y="2385579"/>
              <a:chExt cx="3526415" cy="2088232"/>
            </a:xfrm>
          </p:grpSpPr>
          <p:sp>
            <p:nvSpPr>
              <p:cNvPr id="18" name="Right Triangle 17">
                <a:extLst>
                  <a:ext uri="{FF2B5EF4-FFF2-40B4-BE49-F238E27FC236}">
                    <a16:creationId xmlns:a16="http://schemas.microsoft.com/office/drawing/2014/main" id="{473E80D3-3D70-AF20-56F4-67452E3F2B65}"/>
                  </a:ext>
                </a:extLst>
              </p:cNvPr>
              <p:cNvSpPr/>
              <p:nvPr/>
            </p:nvSpPr>
            <p:spPr>
              <a:xfrm flipH="1">
                <a:off x="5125143" y="2385579"/>
                <a:ext cx="2880320" cy="2088232"/>
              </a:xfrm>
              <a:prstGeom prst="r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BF81E83D-F530-4000-CCE5-949F7A4B565F}"/>
                      </a:ext>
                    </a:extLst>
                  </p:cNvPr>
                  <p:cNvSpPr txBox="1"/>
                  <p:nvPr/>
                </p:nvSpPr>
                <p:spPr>
                  <a:xfrm>
                    <a:off x="5701208" y="3137270"/>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5</m:t>
                          </m:r>
                          <m:r>
                            <a:rPr lang="en-US" b="0" i="1" smtClean="0">
                              <a:latin typeface="Cambria Math" panose="02040503050406030204" pitchFamily="18" charset="0"/>
                            </a:rPr>
                            <m:t> </m:t>
                          </m:r>
                          <m:r>
                            <m:rPr>
                              <m:sty m:val="p"/>
                            </m:rPr>
                            <a:rPr lang="en-US" b="0" i="0" smtClean="0">
                              <a:latin typeface="Cambria Math" panose="02040503050406030204" pitchFamily="18" charset="0"/>
                            </a:rPr>
                            <m:t>cm</m:t>
                          </m:r>
                        </m:oMath>
                      </m:oMathPara>
                    </a14:m>
                    <a:endParaRPr lang="en-US" dirty="0"/>
                  </a:p>
                </p:txBody>
              </p:sp>
            </mc:Choice>
            <mc:Fallback xmlns="">
              <p:sp>
                <p:nvSpPr>
                  <p:cNvPr id="19" name="TextBox 18">
                    <a:extLst>
                      <a:ext uri="{FF2B5EF4-FFF2-40B4-BE49-F238E27FC236}">
                        <a16:creationId xmlns:a16="http://schemas.microsoft.com/office/drawing/2014/main" id="{BF81E83D-F530-4000-CCE5-949F7A4B565F}"/>
                      </a:ext>
                    </a:extLst>
                  </p:cNvPr>
                  <p:cNvSpPr txBox="1">
                    <a:spLocks noRot="1" noChangeAspect="1" noMove="1" noResize="1" noEditPoints="1" noAdjustHandles="1" noChangeArrowheads="1" noChangeShapeType="1" noTextEdit="1"/>
                  </p:cNvSpPr>
                  <p:nvPr/>
                </p:nvSpPr>
                <p:spPr>
                  <a:xfrm>
                    <a:off x="5701208" y="3137270"/>
                    <a:ext cx="864095" cy="369332"/>
                  </a:xfrm>
                  <a:prstGeom prst="rect">
                    <a:avLst/>
                  </a:prstGeom>
                  <a:blipFill>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352DAFC0-C1A4-36C2-99A2-B11B656B8309}"/>
                      </a:ext>
                    </a:extLst>
                  </p:cNvPr>
                  <p:cNvSpPr txBox="1"/>
                  <p:nvPr/>
                </p:nvSpPr>
                <p:spPr>
                  <a:xfrm>
                    <a:off x="7787463" y="3345623"/>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i="1" dirty="0"/>
                  </a:p>
                </p:txBody>
              </p:sp>
            </mc:Choice>
            <mc:Fallback xmlns="">
              <p:sp>
                <p:nvSpPr>
                  <p:cNvPr id="20" name="TextBox 19">
                    <a:extLst>
                      <a:ext uri="{FF2B5EF4-FFF2-40B4-BE49-F238E27FC236}">
                        <a16:creationId xmlns:a16="http://schemas.microsoft.com/office/drawing/2014/main" id="{352DAFC0-C1A4-36C2-99A2-B11B656B8309}"/>
                      </a:ext>
                    </a:extLst>
                  </p:cNvPr>
                  <p:cNvSpPr txBox="1">
                    <a:spLocks noRot="1" noChangeAspect="1" noMove="1" noResize="1" noEditPoints="1" noAdjustHandles="1" noChangeArrowheads="1" noChangeShapeType="1" noTextEdit="1"/>
                  </p:cNvSpPr>
                  <p:nvPr/>
                </p:nvSpPr>
                <p:spPr>
                  <a:xfrm>
                    <a:off x="7787463" y="3345623"/>
                    <a:ext cx="864095" cy="369332"/>
                  </a:xfrm>
                  <a:prstGeom prst="rect">
                    <a:avLst/>
                  </a:prstGeom>
                  <a:blipFill>
                    <a:blip r:embed="rId13"/>
                    <a:stretch>
                      <a:fillRect/>
                    </a:stretch>
                  </a:blipFill>
                </p:spPr>
                <p:txBody>
                  <a:bodyPr/>
                  <a:lstStyle/>
                  <a:p>
                    <a:r>
                      <a:rPr lang="en-US">
                        <a:noFill/>
                      </a:rPr>
                      <a:t> </a:t>
                    </a:r>
                  </a:p>
                </p:txBody>
              </p:sp>
            </mc:Fallback>
          </mc:AlternateContent>
        </p:grpSp>
        <p:sp>
          <p:nvSpPr>
            <p:cNvPr id="12" name="Rectangle 11">
              <a:extLst>
                <a:ext uri="{FF2B5EF4-FFF2-40B4-BE49-F238E27FC236}">
                  <a16:creationId xmlns:a16="http://schemas.microsoft.com/office/drawing/2014/main" id="{B2A43531-563F-E986-0A50-CC6AC8D22C9D}"/>
                </a:ext>
              </a:extLst>
            </p:cNvPr>
            <p:cNvSpPr/>
            <p:nvPr/>
          </p:nvSpPr>
          <p:spPr>
            <a:xfrm>
              <a:off x="7834366" y="4494693"/>
              <a:ext cx="216024" cy="21602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grpSp>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DB90FFA2-F0B4-B2A4-934B-780934454479}"/>
                  </a:ext>
                </a:extLst>
              </p:cNvPr>
              <p:cNvSpPr txBox="1"/>
              <p:nvPr/>
            </p:nvSpPr>
            <p:spPr>
              <a:xfrm>
                <a:off x="6209693" y="4766047"/>
                <a:ext cx="864095"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3</m:t>
                      </m:r>
                      <m:r>
                        <a:rPr lang="en-US" b="0" i="1" smtClean="0">
                          <a:latin typeface="Cambria Math" panose="02040503050406030204" pitchFamily="18" charset="0"/>
                        </a:rPr>
                        <m:t>.5 </m:t>
                      </m:r>
                      <m:r>
                        <m:rPr>
                          <m:sty m:val="p"/>
                        </m:rPr>
                        <a:rPr lang="en-US" b="0" i="0" smtClean="0">
                          <a:latin typeface="Cambria Math" panose="02040503050406030204" pitchFamily="18" charset="0"/>
                        </a:rPr>
                        <m:t>cm</m:t>
                      </m:r>
                    </m:oMath>
                  </m:oMathPara>
                </a14:m>
                <a:endParaRPr lang="en-US" dirty="0"/>
              </a:p>
            </p:txBody>
          </p:sp>
        </mc:Choice>
        <mc:Fallback xmlns="">
          <p:sp>
            <p:nvSpPr>
              <p:cNvPr id="21" name="TextBox 20">
                <a:extLst>
                  <a:ext uri="{FF2B5EF4-FFF2-40B4-BE49-F238E27FC236}">
                    <a16:creationId xmlns:a16="http://schemas.microsoft.com/office/drawing/2014/main" id="{DB90FFA2-F0B4-B2A4-934B-780934454479}"/>
                  </a:ext>
                </a:extLst>
              </p:cNvPr>
              <p:cNvSpPr txBox="1">
                <a:spLocks noRot="1" noChangeAspect="1" noMove="1" noResize="1" noEditPoints="1" noAdjustHandles="1" noChangeArrowheads="1" noChangeShapeType="1" noTextEdit="1"/>
              </p:cNvSpPr>
              <p:nvPr/>
            </p:nvSpPr>
            <p:spPr>
              <a:xfrm>
                <a:off x="6209693" y="4766047"/>
                <a:ext cx="864095" cy="369332"/>
              </a:xfrm>
              <a:prstGeom prst="rect">
                <a:avLst/>
              </a:prstGeom>
              <a:blipFill>
                <a:blip r:embed="rId14"/>
                <a:stretch>
                  <a:fillRect/>
                </a:stretch>
              </a:blipFill>
            </p:spPr>
            <p:txBody>
              <a:bodyPr/>
              <a:lstStyle/>
              <a:p>
                <a:r>
                  <a:rPr lang="en-US">
                    <a:noFill/>
                  </a:rPr>
                  <a:t> </a:t>
                </a:r>
              </a:p>
            </p:txBody>
          </p:sp>
        </mc:Fallback>
      </mc:AlternateContent>
      <p:pic>
        <p:nvPicPr>
          <p:cNvPr id="4" name="Picture 3">
            <a:hlinkClick r:id="rId15"/>
            <a:extLst>
              <a:ext uri="{FF2B5EF4-FFF2-40B4-BE49-F238E27FC236}">
                <a16:creationId xmlns:a16="http://schemas.microsoft.com/office/drawing/2014/main" id="{1F5425A4-06DF-F144-47A2-A2CB09AC61E5}"/>
              </a:ext>
              <a:ext uri="{C183D7F6-B498-43B3-948B-1728B52AA6E4}">
                <adec:decorative xmlns:adec="http://schemas.microsoft.com/office/drawing/2017/decorative" val="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22" name="Footer Placeholder 12">
            <a:extLst>
              <a:ext uri="{FF2B5EF4-FFF2-40B4-BE49-F238E27FC236}">
                <a16:creationId xmlns:a16="http://schemas.microsoft.com/office/drawing/2014/main" id="{F54F9ACC-8AF5-E125-6E05-912A21AB8A8B}"/>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23" name="Picture 22">
            <a:extLst>
              <a:ext uri="{FF2B5EF4-FFF2-40B4-BE49-F238E27FC236}">
                <a16:creationId xmlns:a16="http://schemas.microsoft.com/office/drawing/2014/main" id="{2D3BE15D-1554-79E7-EFF1-194C0CB7D763}"/>
              </a:ext>
              <a:ext uri="{C183D7F6-B498-43B3-948B-1728B52AA6E4}">
                <adec:decorative xmlns:adec="http://schemas.microsoft.com/office/drawing/2017/decorative" val="1"/>
              </a:ext>
            </a:extLst>
          </p:cNvPr>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4256105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86472" y="233899"/>
            <a:ext cx="8229600" cy="1143000"/>
          </a:xfrm>
        </p:spPr>
        <p:txBody>
          <a:bodyPr>
            <a:normAutofit/>
          </a:bodyPr>
          <a:lstStyle/>
          <a:p>
            <a:r>
              <a:rPr lang="en-AU" dirty="0">
                <a:solidFill>
                  <a:schemeClr val="tx2"/>
                </a:solidFill>
              </a:rPr>
              <a:t>Pythagorean triples</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7" name="Group 6">
            <a:extLst>
              <a:ext uri="{FF2B5EF4-FFF2-40B4-BE49-F238E27FC236}">
                <a16:creationId xmlns:a16="http://schemas.microsoft.com/office/drawing/2014/main" id="{58336205-412E-8731-35D1-28DB8AB1C89C}"/>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graphicFrame>
        <p:nvGraphicFramePr>
          <p:cNvPr id="4" name="Table 3">
            <a:extLst>
              <a:ext uri="{FF2B5EF4-FFF2-40B4-BE49-F238E27FC236}">
                <a16:creationId xmlns:a16="http://schemas.microsoft.com/office/drawing/2014/main" id="{32311009-6704-6F1F-06AF-345C240B5C26}"/>
              </a:ext>
            </a:extLst>
          </p:cNvPr>
          <p:cNvGraphicFramePr>
            <a:graphicFrameLocks noGrp="1"/>
          </p:cNvGraphicFramePr>
          <p:nvPr>
            <p:extLst>
              <p:ext uri="{D42A27DB-BD31-4B8C-83A1-F6EECF244321}">
                <p14:modId xmlns:p14="http://schemas.microsoft.com/office/powerpoint/2010/main" val="535348282"/>
              </p:ext>
            </p:extLst>
          </p:nvPr>
        </p:nvGraphicFramePr>
        <p:xfrm>
          <a:off x="1569127" y="1253704"/>
          <a:ext cx="6096000" cy="44500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590275838"/>
                    </a:ext>
                  </a:extLst>
                </a:gridCol>
                <a:gridCol w="2032000">
                  <a:extLst>
                    <a:ext uri="{9D8B030D-6E8A-4147-A177-3AD203B41FA5}">
                      <a16:colId xmlns:a16="http://schemas.microsoft.com/office/drawing/2014/main" val="148991031"/>
                    </a:ext>
                  </a:extLst>
                </a:gridCol>
                <a:gridCol w="2032000">
                  <a:extLst>
                    <a:ext uri="{9D8B030D-6E8A-4147-A177-3AD203B41FA5}">
                      <a16:colId xmlns:a16="http://schemas.microsoft.com/office/drawing/2014/main" val="2265278172"/>
                    </a:ext>
                  </a:extLst>
                </a:gridCol>
              </a:tblGrid>
              <a:tr h="370840">
                <a:tc>
                  <a:txBody>
                    <a:bodyPr/>
                    <a:lstStyle/>
                    <a:p>
                      <a:pPr algn="ctr"/>
                      <a:r>
                        <a:rPr lang="en-US" dirty="0"/>
                        <a:t>a</a:t>
                      </a:r>
                    </a:p>
                  </a:txBody>
                  <a:tcPr/>
                </a:tc>
                <a:tc>
                  <a:txBody>
                    <a:bodyPr/>
                    <a:lstStyle/>
                    <a:p>
                      <a:pPr algn="ctr"/>
                      <a:r>
                        <a:rPr lang="en-US" dirty="0"/>
                        <a:t>b</a:t>
                      </a:r>
                    </a:p>
                  </a:txBody>
                  <a:tcPr/>
                </a:tc>
                <a:tc>
                  <a:txBody>
                    <a:bodyPr/>
                    <a:lstStyle/>
                    <a:p>
                      <a:pPr algn="ctr"/>
                      <a:r>
                        <a:rPr lang="en-US" dirty="0"/>
                        <a:t>c</a:t>
                      </a:r>
                    </a:p>
                  </a:txBody>
                  <a:tcPr/>
                </a:tc>
                <a:extLst>
                  <a:ext uri="{0D108BD9-81ED-4DB2-BD59-A6C34878D82A}">
                    <a16:rowId xmlns:a16="http://schemas.microsoft.com/office/drawing/2014/main" val="3705667658"/>
                  </a:ext>
                </a:extLst>
              </a:tr>
              <a:tr h="370840">
                <a:tc>
                  <a:txBody>
                    <a:bodyPr/>
                    <a:lstStyle/>
                    <a:p>
                      <a:pPr algn="ctr"/>
                      <a:r>
                        <a:rPr lang="en-US" dirty="0"/>
                        <a:t>3</a:t>
                      </a:r>
                    </a:p>
                  </a:txBody>
                  <a:tcPr/>
                </a:tc>
                <a:tc>
                  <a:txBody>
                    <a:bodyPr/>
                    <a:lstStyle/>
                    <a:p>
                      <a:pPr algn="ctr"/>
                      <a:r>
                        <a:rPr lang="en-US" dirty="0"/>
                        <a:t>4</a:t>
                      </a:r>
                    </a:p>
                  </a:txBody>
                  <a:tcPr/>
                </a:tc>
                <a:tc>
                  <a:txBody>
                    <a:bodyPr/>
                    <a:lstStyle/>
                    <a:p>
                      <a:pPr algn="ctr"/>
                      <a:r>
                        <a:rPr lang="en-US" dirty="0"/>
                        <a:t>5</a:t>
                      </a:r>
                    </a:p>
                  </a:txBody>
                  <a:tcPr/>
                </a:tc>
                <a:extLst>
                  <a:ext uri="{0D108BD9-81ED-4DB2-BD59-A6C34878D82A}">
                    <a16:rowId xmlns:a16="http://schemas.microsoft.com/office/drawing/2014/main" val="2713394479"/>
                  </a:ext>
                </a:extLst>
              </a:tr>
              <a:tr h="370840">
                <a:tc>
                  <a:txBody>
                    <a:bodyPr/>
                    <a:lstStyle/>
                    <a:p>
                      <a:pPr algn="ctr"/>
                      <a:r>
                        <a:rPr lang="en-US" dirty="0"/>
                        <a:t>6</a:t>
                      </a:r>
                    </a:p>
                  </a:txBody>
                  <a:tcPr/>
                </a:tc>
                <a:tc>
                  <a:txBody>
                    <a:bodyPr/>
                    <a:lstStyle/>
                    <a:p>
                      <a:pPr algn="ctr"/>
                      <a:r>
                        <a:rPr lang="en-US" dirty="0"/>
                        <a:t>8</a:t>
                      </a:r>
                    </a:p>
                  </a:txBody>
                  <a:tcPr/>
                </a:tc>
                <a:tc>
                  <a:txBody>
                    <a:bodyPr/>
                    <a:lstStyle/>
                    <a:p>
                      <a:pPr algn="ctr"/>
                      <a:r>
                        <a:rPr lang="en-US" dirty="0"/>
                        <a:t>10</a:t>
                      </a:r>
                    </a:p>
                  </a:txBody>
                  <a:tcPr/>
                </a:tc>
                <a:extLst>
                  <a:ext uri="{0D108BD9-81ED-4DB2-BD59-A6C34878D82A}">
                    <a16:rowId xmlns:a16="http://schemas.microsoft.com/office/drawing/2014/main" val="1339557643"/>
                  </a:ext>
                </a:extLst>
              </a:tr>
              <a:tr h="370840">
                <a:tc>
                  <a:txBody>
                    <a:bodyPr/>
                    <a:lstStyle/>
                    <a:p>
                      <a:pPr algn="ctr"/>
                      <a:r>
                        <a:rPr lang="en-US" b="1" dirty="0"/>
                        <a:t>5</a:t>
                      </a:r>
                    </a:p>
                  </a:txBody>
                  <a:tcPr/>
                </a:tc>
                <a:tc>
                  <a:txBody>
                    <a:bodyPr/>
                    <a:lstStyle/>
                    <a:p>
                      <a:pPr algn="ctr"/>
                      <a:r>
                        <a:rPr lang="en-US" b="1" dirty="0"/>
                        <a:t>12</a:t>
                      </a:r>
                    </a:p>
                  </a:txBody>
                  <a:tcPr/>
                </a:tc>
                <a:tc>
                  <a:txBody>
                    <a:bodyPr/>
                    <a:lstStyle/>
                    <a:p>
                      <a:pPr algn="ctr"/>
                      <a:r>
                        <a:rPr lang="en-US" b="1" dirty="0"/>
                        <a:t>13</a:t>
                      </a:r>
                    </a:p>
                  </a:txBody>
                  <a:tcPr/>
                </a:tc>
                <a:extLst>
                  <a:ext uri="{0D108BD9-81ED-4DB2-BD59-A6C34878D82A}">
                    <a16:rowId xmlns:a16="http://schemas.microsoft.com/office/drawing/2014/main" val="518882123"/>
                  </a:ext>
                </a:extLst>
              </a:tr>
              <a:tr h="370840">
                <a:tc>
                  <a:txBody>
                    <a:bodyPr/>
                    <a:lstStyle/>
                    <a:p>
                      <a:pPr algn="ctr"/>
                      <a:r>
                        <a:rPr lang="en-US" b="1" dirty="0"/>
                        <a:t>9</a:t>
                      </a:r>
                    </a:p>
                  </a:txBody>
                  <a:tcPr/>
                </a:tc>
                <a:tc>
                  <a:txBody>
                    <a:bodyPr/>
                    <a:lstStyle/>
                    <a:p>
                      <a:pPr algn="ctr"/>
                      <a:r>
                        <a:rPr lang="en-US" b="1" dirty="0"/>
                        <a:t>12</a:t>
                      </a:r>
                    </a:p>
                  </a:txBody>
                  <a:tcPr/>
                </a:tc>
                <a:tc>
                  <a:txBody>
                    <a:bodyPr/>
                    <a:lstStyle/>
                    <a:p>
                      <a:pPr algn="ctr"/>
                      <a:r>
                        <a:rPr lang="en-US" b="1" dirty="0"/>
                        <a:t>15</a:t>
                      </a:r>
                    </a:p>
                  </a:txBody>
                  <a:tcPr/>
                </a:tc>
                <a:extLst>
                  <a:ext uri="{0D108BD9-81ED-4DB2-BD59-A6C34878D82A}">
                    <a16:rowId xmlns:a16="http://schemas.microsoft.com/office/drawing/2014/main" val="1099228657"/>
                  </a:ext>
                </a:extLst>
              </a:tr>
              <a:tr h="370840">
                <a:tc>
                  <a:txBody>
                    <a:bodyPr/>
                    <a:lstStyle/>
                    <a:p>
                      <a:pPr algn="ctr"/>
                      <a:r>
                        <a:rPr lang="en-US" dirty="0"/>
                        <a:t>8</a:t>
                      </a:r>
                    </a:p>
                  </a:txBody>
                  <a:tcPr/>
                </a:tc>
                <a:tc>
                  <a:txBody>
                    <a:bodyPr/>
                    <a:lstStyle/>
                    <a:p>
                      <a:pPr algn="ctr"/>
                      <a:r>
                        <a:rPr lang="en-US" dirty="0"/>
                        <a:t>15</a:t>
                      </a:r>
                    </a:p>
                  </a:txBody>
                  <a:tcPr/>
                </a:tc>
                <a:tc>
                  <a:txBody>
                    <a:bodyPr/>
                    <a:lstStyle/>
                    <a:p>
                      <a:pPr algn="ctr"/>
                      <a:r>
                        <a:rPr lang="en-US" dirty="0"/>
                        <a:t>17</a:t>
                      </a:r>
                    </a:p>
                  </a:txBody>
                  <a:tcPr/>
                </a:tc>
                <a:extLst>
                  <a:ext uri="{0D108BD9-81ED-4DB2-BD59-A6C34878D82A}">
                    <a16:rowId xmlns:a16="http://schemas.microsoft.com/office/drawing/2014/main" val="2518486517"/>
                  </a:ext>
                </a:extLst>
              </a:tr>
              <a:tr h="370840">
                <a:tc>
                  <a:txBody>
                    <a:bodyPr/>
                    <a:lstStyle/>
                    <a:p>
                      <a:pPr algn="ctr"/>
                      <a:r>
                        <a:rPr lang="en-US" b="1" dirty="0"/>
                        <a:t>12</a:t>
                      </a:r>
                    </a:p>
                  </a:txBody>
                  <a:tcPr/>
                </a:tc>
                <a:tc>
                  <a:txBody>
                    <a:bodyPr/>
                    <a:lstStyle/>
                    <a:p>
                      <a:pPr algn="ctr"/>
                      <a:r>
                        <a:rPr lang="en-US" b="1" dirty="0"/>
                        <a:t>16</a:t>
                      </a:r>
                    </a:p>
                  </a:txBody>
                  <a:tcPr/>
                </a:tc>
                <a:tc>
                  <a:txBody>
                    <a:bodyPr/>
                    <a:lstStyle/>
                    <a:p>
                      <a:pPr algn="ctr"/>
                      <a:r>
                        <a:rPr lang="en-US" b="1" dirty="0"/>
                        <a:t>20</a:t>
                      </a:r>
                    </a:p>
                  </a:txBody>
                  <a:tcPr/>
                </a:tc>
                <a:extLst>
                  <a:ext uri="{0D108BD9-81ED-4DB2-BD59-A6C34878D82A}">
                    <a16:rowId xmlns:a16="http://schemas.microsoft.com/office/drawing/2014/main" val="2342768352"/>
                  </a:ext>
                </a:extLst>
              </a:tr>
              <a:tr h="370840">
                <a:tc>
                  <a:txBody>
                    <a:bodyPr/>
                    <a:lstStyle/>
                    <a:p>
                      <a:pPr algn="ctr"/>
                      <a:r>
                        <a:rPr lang="en-US" dirty="0"/>
                        <a:t>15</a:t>
                      </a:r>
                    </a:p>
                  </a:txBody>
                  <a:tcPr/>
                </a:tc>
                <a:tc>
                  <a:txBody>
                    <a:bodyPr/>
                    <a:lstStyle/>
                    <a:p>
                      <a:pPr algn="ctr"/>
                      <a:r>
                        <a:rPr lang="en-US" dirty="0"/>
                        <a:t>20</a:t>
                      </a:r>
                    </a:p>
                  </a:txBody>
                  <a:tcPr/>
                </a:tc>
                <a:tc>
                  <a:txBody>
                    <a:bodyPr/>
                    <a:lstStyle/>
                    <a:p>
                      <a:pPr algn="ctr"/>
                      <a:r>
                        <a:rPr lang="en-US" dirty="0"/>
                        <a:t>25</a:t>
                      </a:r>
                    </a:p>
                  </a:txBody>
                  <a:tcPr/>
                </a:tc>
                <a:extLst>
                  <a:ext uri="{0D108BD9-81ED-4DB2-BD59-A6C34878D82A}">
                    <a16:rowId xmlns:a16="http://schemas.microsoft.com/office/drawing/2014/main" val="2772896135"/>
                  </a:ext>
                </a:extLst>
              </a:tr>
              <a:tr h="370840">
                <a:tc>
                  <a:txBody>
                    <a:bodyPr/>
                    <a:lstStyle/>
                    <a:p>
                      <a:pPr algn="ctr"/>
                      <a:r>
                        <a:rPr lang="en-US" dirty="0"/>
                        <a:t>7</a:t>
                      </a:r>
                    </a:p>
                  </a:txBody>
                  <a:tcPr/>
                </a:tc>
                <a:tc>
                  <a:txBody>
                    <a:bodyPr/>
                    <a:lstStyle/>
                    <a:p>
                      <a:pPr algn="ctr"/>
                      <a:r>
                        <a:rPr lang="en-US" dirty="0"/>
                        <a:t>24</a:t>
                      </a:r>
                    </a:p>
                  </a:txBody>
                  <a:tcPr/>
                </a:tc>
                <a:tc>
                  <a:txBody>
                    <a:bodyPr/>
                    <a:lstStyle/>
                    <a:p>
                      <a:pPr algn="ctr"/>
                      <a:r>
                        <a:rPr lang="en-US" dirty="0"/>
                        <a:t>25</a:t>
                      </a:r>
                    </a:p>
                  </a:txBody>
                  <a:tcPr/>
                </a:tc>
                <a:extLst>
                  <a:ext uri="{0D108BD9-81ED-4DB2-BD59-A6C34878D82A}">
                    <a16:rowId xmlns:a16="http://schemas.microsoft.com/office/drawing/2014/main" val="2253235087"/>
                  </a:ext>
                </a:extLst>
              </a:tr>
              <a:tr h="370840">
                <a:tc>
                  <a:txBody>
                    <a:bodyPr/>
                    <a:lstStyle/>
                    <a:p>
                      <a:pPr algn="ctr"/>
                      <a:r>
                        <a:rPr lang="en-US" dirty="0"/>
                        <a:t>10</a:t>
                      </a:r>
                    </a:p>
                  </a:txBody>
                  <a:tcPr/>
                </a:tc>
                <a:tc>
                  <a:txBody>
                    <a:bodyPr/>
                    <a:lstStyle/>
                    <a:p>
                      <a:pPr algn="ctr"/>
                      <a:r>
                        <a:rPr lang="en-US" dirty="0"/>
                        <a:t>24</a:t>
                      </a:r>
                    </a:p>
                  </a:txBody>
                  <a:tcPr/>
                </a:tc>
                <a:tc>
                  <a:txBody>
                    <a:bodyPr/>
                    <a:lstStyle/>
                    <a:p>
                      <a:pPr algn="ctr"/>
                      <a:r>
                        <a:rPr lang="en-US" dirty="0"/>
                        <a:t>26</a:t>
                      </a:r>
                    </a:p>
                  </a:txBody>
                  <a:tcPr/>
                </a:tc>
                <a:extLst>
                  <a:ext uri="{0D108BD9-81ED-4DB2-BD59-A6C34878D82A}">
                    <a16:rowId xmlns:a16="http://schemas.microsoft.com/office/drawing/2014/main" val="1819877357"/>
                  </a:ext>
                </a:extLst>
              </a:tr>
              <a:tr h="370840">
                <a:tc>
                  <a:txBody>
                    <a:bodyPr/>
                    <a:lstStyle/>
                    <a:p>
                      <a:pPr algn="ctr"/>
                      <a:r>
                        <a:rPr lang="en-US" dirty="0"/>
                        <a:t>20</a:t>
                      </a:r>
                    </a:p>
                  </a:txBody>
                  <a:tcPr/>
                </a:tc>
                <a:tc>
                  <a:txBody>
                    <a:bodyPr/>
                    <a:lstStyle/>
                    <a:p>
                      <a:pPr algn="ctr"/>
                      <a:r>
                        <a:rPr lang="en-US" dirty="0"/>
                        <a:t>21</a:t>
                      </a:r>
                    </a:p>
                  </a:txBody>
                  <a:tcPr/>
                </a:tc>
                <a:tc>
                  <a:txBody>
                    <a:bodyPr/>
                    <a:lstStyle/>
                    <a:p>
                      <a:pPr algn="ctr"/>
                      <a:r>
                        <a:rPr lang="en-US" dirty="0"/>
                        <a:t>29</a:t>
                      </a:r>
                    </a:p>
                  </a:txBody>
                  <a:tcPr/>
                </a:tc>
                <a:extLst>
                  <a:ext uri="{0D108BD9-81ED-4DB2-BD59-A6C34878D82A}">
                    <a16:rowId xmlns:a16="http://schemas.microsoft.com/office/drawing/2014/main" val="2453179423"/>
                  </a:ext>
                </a:extLst>
              </a:tr>
              <a:tr h="370840">
                <a:tc>
                  <a:txBody>
                    <a:bodyPr/>
                    <a:lstStyle/>
                    <a:p>
                      <a:pPr algn="ctr"/>
                      <a:r>
                        <a:rPr lang="en-US" b="1" dirty="0"/>
                        <a:t>18</a:t>
                      </a:r>
                    </a:p>
                  </a:txBody>
                  <a:tcPr/>
                </a:tc>
                <a:tc>
                  <a:txBody>
                    <a:bodyPr/>
                    <a:lstStyle/>
                    <a:p>
                      <a:pPr algn="ctr"/>
                      <a:r>
                        <a:rPr lang="en-US" b="1" dirty="0"/>
                        <a:t>24</a:t>
                      </a:r>
                    </a:p>
                  </a:txBody>
                  <a:tcPr/>
                </a:tc>
                <a:tc>
                  <a:txBody>
                    <a:bodyPr/>
                    <a:lstStyle/>
                    <a:p>
                      <a:pPr algn="ctr"/>
                      <a:r>
                        <a:rPr lang="en-US" b="1" dirty="0"/>
                        <a:t>30</a:t>
                      </a:r>
                    </a:p>
                  </a:txBody>
                  <a:tcPr/>
                </a:tc>
                <a:extLst>
                  <a:ext uri="{0D108BD9-81ED-4DB2-BD59-A6C34878D82A}">
                    <a16:rowId xmlns:a16="http://schemas.microsoft.com/office/drawing/2014/main" val="226170576"/>
                  </a:ext>
                </a:extLst>
              </a:tr>
            </a:tbl>
          </a:graphicData>
        </a:graphic>
      </p:graphicFrame>
      <p:pic>
        <p:nvPicPr>
          <p:cNvPr id="3" name="Picture 2">
            <a:hlinkClick r:id="rId9"/>
            <a:extLst>
              <a:ext uri="{FF2B5EF4-FFF2-40B4-BE49-F238E27FC236}">
                <a16:creationId xmlns:a16="http://schemas.microsoft.com/office/drawing/2014/main" id="{2CA19273-0DCE-49C7-A3F2-03DA066ACF66}"/>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B6EAD428-A2DB-A1A6-D86D-36BBEE1BB537}"/>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6" name="Picture 5">
            <a:extLst>
              <a:ext uri="{FF2B5EF4-FFF2-40B4-BE49-F238E27FC236}">
                <a16:creationId xmlns:a16="http://schemas.microsoft.com/office/drawing/2014/main" id="{6DEAC2A1-B57C-4F3D-1517-2EDC20785C63}"/>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623811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221541"/>
            <a:ext cx="8229600" cy="687944"/>
          </a:xfrm>
        </p:spPr>
        <p:txBody>
          <a:bodyPr>
            <a:normAutofit fontScale="90000"/>
          </a:bodyPr>
          <a:lstStyle/>
          <a:p>
            <a:r>
              <a:rPr lang="en-AU" b="1" dirty="0">
                <a:solidFill>
                  <a:schemeClr val="accent6">
                    <a:lumMod val="50000"/>
                  </a:schemeClr>
                </a:solidFill>
              </a:rPr>
              <a:t>One exit ticket two ways</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11" name="Group 10">
            <a:extLst>
              <a:ext uri="{FF2B5EF4-FFF2-40B4-BE49-F238E27FC236}">
                <a16:creationId xmlns:a16="http://schemas.microsoft.com/office/drawing/2014/main" id="{6331BBF7-F19D-6F9C-748C-B4F2BA10CF64}"/>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grpSp>
        <p:nvGrpSpPr>
          <p:cNvPr id="26" name="Group 25" descr="A triangle with 12 m height, 16 m side and base if x">
            <a:extLst>
              <a:ext uri="{FF2B5EF4-FFF2-40B4-BE49-F238E27FC236}">
                <a16:creationId xmlns:a16="http://schemas.microsoft.com/office/drawing/2014/main" id="{CFC13FF9-1F27-5B83-ADFC-6ED69000C543}"/>
              </a:ext>
            </a:extLst>
          </p:cNvPr>
          <p:cNvGrpSpPr/>
          <p:nvPr/>
        </p:nvGrpSpPr>
        <p:grpSpPr>
          <a:xfrm>
            <a:off x="755576" y="1700808"/>
            <a:ext cx="2520280" cy="2817726"/>
            <a:chOff x="1115616" y="1082037"/>
            <a:chExt cx="1501628" cy="1866254"/>
          </a:xfrm>
        </p:grpSpPr>
        <p:sp>
          <p:nvSpPr>
            <p:cNvPr id="5" name="Isosceles Triangle 4">
              <a:extLst>
                <a:ext uri="{FF2B5EF4-FFF2-40B4-BE49-F238E27FC236}">
                  <a16:creationId xmlns:a16="http://schemas.microsoft.com/office/drawing/2014/main" id="{7DDC4808-7D2F-063B-A571-5FEBB3940F2F}"/>
                </a:ext>
              </a:extLst>
            </p:cNvPr>
            <p:cNvSpPr/>
            <p:nvPr/>
          </p:nvSpPr>
          <p:spPr>
            <a:xfrm>
              <a:off x="1115616" y="1082037"/>
              <a:ext cx="1116701" cy="1571987"/>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97AA8D45-E842-0B1C-D18C-41971DFAFF75}"/>
                    </a:ext>
                  </a:extLst>
                </p:cNvPr>
                <p:cNvSpPr txBox="1"/>
                <p:nvPr/>
              </p:nvSpPr>
              <p:spPr>
                <a:xfrm>
                  <a:off x="1972002" y="1676977"/>
                  <a:ext cx="645242" cy="20384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smtClean="0">
                            <a:latin typeface="Cambria Math" panose="02040503050406030204" pitchFamily="18" charset="0"/>
                          </a:rPr>
                          <m:t>1</m:t>
                        </m:r>
                        <m:r>
                          <a:rPr lang="en-US" sz="1400" b="0" i="1" smtClean="0">
                            <a:latin typeface="Cambria Math" panose="02040503050406030204" pitchFamily="18" charset="0"/>
                          </a:rPr>
                          <m:t>6 </m:t>
                        </m:r>
                        <m:r>
                          <m:rPr>
                            <m:sty m:val="p"/>
                          </m:rPr>
                          <a:rPr lang="en-US" sz="1400" b="0" i="0" smtClean="0">
                            <a:latin typeface="Cambria Math" panose="02040503050406030204" pitchFamily="18" charset="0"/>
                          </a:rPr>
                          <m:t>m</m:t>
                        </m:r>
                      </m:oMath>
                    </m:oMathPara>
                  </a14:m>
                  <a:endParaRPr lang="en-US" sz="1400" dirty="0"/>
                </a:p>
              </p:txBody>
            </p:sp>
          </mc:Choice>
          <mc:Fallback xmlns="">
            <p:sp>
              <p:nvSpPr>
                <p:cNvPr id="8" name="TextBox 7">
                  <a:extLst>
                    <a:ext uri="{FF2B5EF4-FFF2-40B4-BE49-F238E27FC236}">
                      <a16:creationId xmlns:a16="http://schemas.microsoft.com/office/drawing/2014/main" id="{97AA8D45-E842-0B1C-D18C-41971DFAFF75}"/>
                    </a:ext>
                  </a:extLst>
                </p:cNvPr>
                <p:cNvSpPr txBox="1">
                  <a:spLocks noRot="1" noChangeAspect="1" noMove="1" noResize="1" noEditPoints="1" noAdjustHandles="1" noChangeArrowheads="1" noChangeShapeType="1" noTextEdit="1"/>
                </p:cNvSpPr>
                <p:nvPr/>
              </p:nvSpPr>
              <p:spPr>
                <a:xfrm>
                  <a:off x="1972002" y="1676977"/>
                  <a:ext cx="645242" cy="203849"/>
                </a:xfrm>
                <a:prstGeom prst="rect">
                  <a:avLst/>
                </a:prstGeom>
                <a:blipFill>
                  <a:blip r:embed="rId10"/>
                  <a:stretch>
                    <a:fillRect/>
                  </a:stretch>
                </a:blipFill>
              </p:spPr>
              <p:txBody>
                <a:bodyPr/>
                <a:lstStyle/>
                <a:p>
                  <a:r>
                    <a:rPr lang="en-GB">
                      <a:noFill/>
                    </a:rPr>
                    <a:t> </a:t>
                  </a:r>
                </a:p>
              </p:txBody>
            </p:sp>
          </mc:Fallback>
        </mc:AlternateContent>
        <p:cxnSp>
          <p:nvCxnSpPr>
            <p:cNvPr id="10" name="Straight Arrow Connector 9">
              <a:extLst>
                <a:ext uri="{FF2B5EF4-FFF2-40B4-BE49-F238E27FC236}">
                  <a16:creationId xmlns:a16="http://schemas.microsoft.com/office/drawing/2014/main" id="{EA8E3502-0290-FE26-52C5-B4AFF92C0EAC}"/>
                </a:ext>
              </a:extLst>
            </p:cNvPr>
            <p:cNvCxnSpPr>
              <a:stCxn id="5" idx="0"/>
              <a:endCxn id="5" idx="3"/>
            </p:cNvCxnSpPr>
            <p:nvPr/>
          </p:nvCxnSpPr>
          <p:spPr>
            <a:xfrm>
              <a:off x="1673967" y="1082037"/>
              <a:ext cx="0" cy="1571987"/>
            </a:xfrm>
            <a:prstGeom prst="straightConnector1">
              <a:avLst/>
            </a:prstGeom>
            <a:ln>
              <a:headEnd type="triangle"/>
              <a:tailEnd type="triangle"/>
            </a:ln>
          </p:spPr>
          <p:style>
            <a:lnRef idx="1">
              <a:schemeClr val="accent6"/>
            </a:lnRef>
            <a:fillRef idx="0">
              <a:schemeClr val="accent6"/>
            </a:fillRef>
            <a:effectRef idx="0">
              <a:schemeClr val="accent6"/>
            </a:effectRef>
            <a:fontRef idx="minor">
              <a:schemeClr val="tx1"/>
            </a:fontRef>
          </p:style>
        </p:cxnSp>
        <p:cxnSp>
          <p:nvCxnSpPr>
            <p:cNvPr id="12" name="Straight Connector 11">
              <a:extLst>
                <a:ext uri="{FF2B5EF4-FFF2-40B4-BE49-F238E27FC236}">
                  <a16:creationId xmlns:a16="http://schemas.microsoft.com/office/drawing/2014/main" id="{58E2E65A-13DD-8612-28DA-E22CEF6AEAAD}"/>
                </a:ext>
              </a:extLst>
            </p:cNvPr>
            <p:cNvCxnSpPr>
              <a:cxnSpLocks/>
            </p:cNvCxnSpPr>
            <p:nvPr/>
          </p:nvCxnSpPr>
          <p:spPr>
            <a:xfrm flipH="1">
              <a:off x="1904299" y="1844824"/>
              <a:ext cx="75413" cy="23206"/>
            </a:xfrm>
            <a:prstGeom prst="line">
              <a:avLst/>
            </a:prstGeom>
          </p:spPr>
          <p:style>
            <a:lnRef idx="1">
              <a:schemeClr val="accent2"/>
            </a:lnRef>
            <a:fillRef idx="0">
              <a:schemeClr val="accent2"/>
            </a:fillRef>
            <a:effectRef idx="0">
              <a:schemeClr val="accent2"/>
            </a:effectRef>
            <a:fontRef idx="minor">
              <a:schemeClr val="tx1"/>
            </a:fontRef>
          </p:style>
        </p:cxnSp>
        <p:cxnSp>
          <p:nvCxnSpPr>
            <p:cNvPr id="20" name="Straight Connector 19">
              <a:extLst>
                <a:ext uri="{FF2B5EF4-FFF2-40B4-BE49-F238E27FC236}">
                  <a16:creationId xmlns:a16="http://schemas.microsoft.com/office/drawing/2014/main" id="{4C58D47B-695D-32A5-5ACE-EDFA0E4E7B70}"/>
                </a:ext>
              </a:extLst>
            </p:cNvPr>
            <p:cNvCxnSpPr>
              <a:cxnSpLocks/>
            </p:cNvCxnSpPr>
            <p:nvPr/>
          </p:nvCxnSpPr>
          <p:spPr>
            <a:xfrm>
              <a:off x="1359395" y="1830866"/>
              <a:ext cx="78692" cy="37164"/>
            </a:xfrm>
            <a:prstGeom prst="line">
              <a:avLst/>
            </a:prstGeom>
          </p:spPr>
          <p:style>
            <a:lnRef idx="1">
              <a:schemeClr val="accent2"/>
            </a:lnRef>
            <a:fillRef idx="0">
              <a:schemeClr val="accent2"/>
            </a:fillRef>
            <a:effectRef idx="0">
              <a:schemeClr val="accent2"/>
            </a:effectRef>
            <a:fontRef idx="minor">
              <a:schemeClr val="tx1"/>
            </a:fontRef>
          </p:style>
        </p:cxnSp>
        <mc:AlternateContent xmlns:mc="http://schemas.openxmlformats.org/markup-compatibility/2006" xmlns:a14="http://schemas.microsoft.com/office/drawing/2010/main">
          <mc:Choice Requires="a14">
            <p:sp>
              <p:nvSpPr>
                <p:cNvPr id="24" name="TextBox 23">
                  <a:extLst>
                    <a:ext uri="{FF2B5EF4-FFF2-40B4-BE49-F238E27FC236}">
                      <a16:creationId xmlns:a16="http://schemas.microsoft.com/office/drawing/2014/main" id="{8AA829E4-F3DF-F5D7-C82B-C1FA6321DEEA}"/>
                    </a:ext>
                  </a:extLst>
                </p:cNvPr>
                <p:cNvSpPr txBox="1"/>
                <p:nvPr/>
              </p:nvSpPr>
              <p:spPr>
                <a:xfrm>
                  <a:off x="1398741" y="2065490"/>
                  <a:ext cx="645242" cy="203849"/>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smtClean="0">
                            <a:latin typeface="Cambria Math" panose="02040503050406030204" pitchFamily="18" charset="0"/>
                          </a:rPr>
                          <m:t>1</m:t>
                        </m:r>
                        <m:r>
                          <a:rPr lang="en-US" sz="1400" b="0" i="1" smtClean="0">
                            <a:latin typeface="Cambria Math" panose="02040503050406030204" pitchFamily="18" charset="0"/>
                          </a:rPr>
                          <m:t>2 </m:t>
                        </m:r>
                        <m:r>
                          <m:rPr>
                            <m:sty m:val="p"/>
                          </m:rPr>
                          <a:rPr lang="en-US" sz="1400" b="0" i="0" smtClean="0">
                            <a:latin typeface="Cambria Math" panose="02040503050406030204" pitchFamily="18" charset="0"/>
                          </a:rPr>
                          <m:t>m</m:t>
                        </m:r>
                      </m:oMath>
                    </m:oMathPara>
                  </a14:m>
                  <a:endParaRPr lang="en-US" sz="1400" dirty="0"/>
                </a:p>
              </p:txBody>
            </p:sp>
          </mc:Choice>
          <mc:Fallback xmlns="">
            <p:sp>
              <p:nvSpPr>
                <p:cNvPr id="24" name="TextBox 23">
                  <a:extLst>
                    <a:ext uri="{FF2B5EF4-FFF2-40B4-BE49-F238E27FC236}">
                      <a16:creationId xmlns:a16="http://schemas.microsoft.com/office/drawing/2014/main" id="{8AA829E4-F3DF-F5D7-C82B-C1FA6321DEEA}"/>
                    </a:ext>
                  </a:extLst>
                </p:cNvPr>
                <p:cNvSpPr txBox="1">
                  <a:spLocks noRot="1" noChangeAspect="1" noMove="1" noResize="1" noEditPoints="1" noAdjustHandles="1" noChangeArrowheads="1" noChangeShapeType="1" noTextEdit="1"/>
                </p:cNvSpPr>
                <p:nvPr/>
              </p:nvSpPr>
              <p:spPr>
                <a:xfrm>
                  <a:off x="1398741" y="2065490"/>
                  <a:ext cx="645242" cy="203849"/>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id="{8C474020-EA7D-489F-1236-5AC8BD813075}"/>
                    </a:ext>
                  </a:extLst>
                </p:cNvPr>
                <p:cNvSpPr txBox="1"/>
                <p:nvPr/>
              </p:nvSpPr>
              <p:spPr>
                <a:xfrm>
                  <a:off x="1368516" y="2640514"/>
                  <a:ext cx="645242"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smtClean="0">
                            <a:latin typeface="Cambria Math" panose="02040503050406030204" pitchFamily="18" charset="0"/>
                          </a:rPr>
                          <m:t>𝑥</m:t>
                        </m:r>
                      </m:oMath>
                    </m:oMathPara>
                  </a14:m>
                  <a:endParaRPr lang="en-US" sz="1400" i="1" dirty="0"/>
                </a:p>
              </p:txBody>
            </p:sp>
          </mc:Choice>
          <mc:Fallback xmlns="">
            <p:sp>
              <p:nvSpPr>
                <p:cNvPr id="25" name="TextBox 24">
                  <a:extLst>
                    <a:ext uri="{FF2B5EF4-FFF2-40B4-BE49-F238E27FC236}">
                      <a16:creationId xmlns:a16="http://schemas.microsoft.com/office/drawing/2014/main" id="{8C474020-EA7D-489F-1236-5AC8BD813075}"/>
                    </a:ext>
                  </a:extLst>
                </p:cNvPr>
                <p:cNvSpPr txBox="1">
                  <a:spLocks noRot="1" noChangeAspect="1" noMove="1" noResize="1" noEditPoints="1" noAdjustHandles="1" noChangeArrowheads="1" noChangeShapeType="1" noTextEdit="1"/>
                </p:cNvSpPr>
                <p:nvPr/>
              </p:nvSpPr>
              <p:spPr>
                <a:xfrm>
                  <a:off x="1368516" y="2640514"/>
                  <a:ext cx="645242" cy="307777"/>
                </a:xfrm>
                <a:prstGeom prst="rect">
                  <a:avLst/>
                </a:prstGeom>
                <a:blipFill>
                  <a:blip r:embed="rId12"/>
                  <a:stretch>
                    <a:fillRect/>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28" name="TextBox 27">
                <a:extLst>
                  <a:ext uri="{FF2B5EF4-FFF2-40B4-BE49-F238E27FC236}">
                    <a16:creationId xmlns:a16="http://schemas.microsoft.com/office/drawing/2014/main" id="{ED500407-B264-CD6E-2DCB-76F3416DE344}"/>
                  </a:ext>
                </a:extLst>
              </p:cNvPr>
              <p:cNvSpPr txBox="1"/>
              <p:nvPr/>
            </p:nvSpPr>
            <p:spPr>
              <a:xfrm>
                <a:off x="640550" y="4371151"/>
                <a:ext cx="2161921" cy="307777"/>
              </a:xfrm>
              <a:prstGeom prst="rect">
                <a:avLst/>
              </a:prstGeom>
              <a:noFill/>
            </p:spPr>
            <p:txBody>
              <a:bodyPr wrap="square">
                <a:spAutoFit/>
              </a:bodyPr>
              <a:lstStyle/>
              <a:p>
                <a:r>
                  <a:rPr lang="en-US" sz="1400" dirty="0"/>
                  <a:t>Determine the length of </a:t>
                </a:r>
                <a14:m>
                  <m:oMath xmlns:m="http://schemas.openxmlformats.org/officeDocument/2006/math">
                    <m:r>
                      <a:rPr lang="en-US" sz="1400" b="0" i="1" smtClean="0">
                        <a:latin typeface="Cambria Math" panose="02040503050406030204" pitchFamily="18" charset="0"/>
                      </a:rPr>
                      <m:t>𝑥</m:t>
                    </m:r>
                  </m:oMath>
                </a14:m>
                <a:r>
                  <a:rPr lang="en-US" sz="1400" dirty="0"/>
                  <a:t>.</a:t>
                </a:r>
              </a:p>
            </p:txBody>
          </p:sp>
        </mc:Choice>
        <mc:Fallback xmlns="">
          <p:sp>
            <p:nvSpPr>
              <p:cNvPr id="28" name="TextBox 27">
                <a:extLst>
                  <a:ext uri="{FF2B5EF4-FFF2-40B4-BE49-F238E27FC236}">
                    <a16:creationId xmlns:a16="http://schemas.microsoft.com/office/drawing/2014/main" id="{ED500407-B264-CD6E-2DCB-76F3416DE344}"/>
                  </a:ext>
                </a:extLst>
              </p:cNvPr>
              <p:cNvSpPr txBox="1">
                <a:spLocks noRot="1" noChangeAspect="1" noMove="1" noResize="1" noEditPoints="1" noAdjustHandles="1" noChangeArrowheads="1" noChangeShapeType="1" noTextEdit="1"/>
              </p:cNvSpPr>
              <p:nvPr/>
            </p:nvSpPr>
            <p:spPr>
              <a:xfrm>
                <a:off x="640550" y="4371151"/>
                <a:ext cx="2161921" cy="307777"/>
              </a:xfrm>
              <a:prstGeom prst="rect">
                <a:avLst/>
              </a:prstGeom>
              <a:blipFill>
                <a:blip r:embed="rId13"/>
                <a:stretch>
                  <a:fillRect l="-845" t="-3922" b="-19608"/>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894183FA-12B2-1313-8709-79EDCDDAECEE}"/>
              </a:ext>
            </a:extLst>
          </p:cNvPr>
          <p:cNvSpPr txBox="1"/>
          <p:nvPr/>
        </p:nvSpPr>
        <p:spPr>
          <a:xfrm>
            <a:off x="3231030" y="1331809"/>
            <a:ext cx="5760314" cy="4647426"/>
          </a:xfrm>
          <a:prstGeom prst="rect">
            <a:avLst/>
          </a:prstGeom>
          <a:noFill/>
        </p:spPr>
        <p:txBody>
          <a:bodyPr wrap="square" rtlCol="0">
            <a:spAutoFit/>
          </a:bodyPr>
          <a:lstStyle/>
          <a:p>
            <a:pPr marL="457200" indent="-457200">
              <a:buFont typeface="+mj-lt"/>
              <a:buAutoNum type="arabicPeriod"/>
            </a:pPr>
            <a:r>
              <a:rPr lang="en-US" sz="2000" dirty="0">
                <a:solidFill>
                  <a:schemeClr val="tx2"/>
                </a:solidFill>
              </a:rPr>
              <a:t>After losing a bet, Yuhas needs to swim across the local river in the middle of winter. It’s 17m wide. After making it to the other side, Yuhas realises that the current has pulled him downstream. He finished 5m away from where his friends were waiting directly across from where he started. How far did Yuhas swim? </a:t>
            </a:r>
          </a:p>
          <a:p>
            <a:pPr marL="457200" indent="-457200">
              <a:buFont typeface="+mj-lt"/>
              <a:buAutoNum type="arabicPeriod"/>
            </a:pPr>
            <a:endParaRPr lang="en-US" sz="2000" dirty="0">
              <a:solidFill>
                <a:schemeClr val="tx2"/>
              </a:solidFill>
            </a:endParaRPr>
          </a:p>
          <a:p>
            <a:pPr marL="457200" indent="-457200">
              <a:buFont typeface="+mj-lt"/>
              <a:buAutoNum type="arabicPeriod"/>
            </a:pPr>
            <a:r>
              <a:rPr lang="en-US" sz="2000" dirty="0">
                <a:solidFill>
                  <a:schemeClr val="tx2"/>
                </a:solidFill>
              </a:rPr>
              <a:t>Santana is planning to make triangular bandanas for a casual dress day by cutting rectangular piece of fabric along the diagonal. The piece of fabric is 36cm</a:t>
            </a:r>
            <a:r>
              <a:rPr lang="en-US" sz="2000" baseline="30000" dirty="0">
                <a:solidFill>
                  <a:schemeClr val="tx2"/>
                </a:solidFill>
              </a:rPr>
              <a:t>2</a:t>
            </a:r>
            <a:r>
              <a:rPr lang="en-US" sz="2000" dirty="0">
                <a:solidFill>
                  <a:schemeClr val="tx2"/>
                </a:solidFill>
              </a:rPr>
              <a:t>. Determine a possible set of side lengths for the bandanas. </a:t>
            </a:r>
          </a:p>
          <a:p>
            <a:endParaRPr lang="en-US" dirty="0"/>
          </a:p>
          <a:p>
            <a:endParaRPr lang="en-US" dirty="0"/>
          </a:p>
        </p:txBody>
      </p:sp>
      <p:pic>
        <p:nvPicPr>
          <p:cNvPr id="4" name="Picture 3">
            <a:hlinkClick r:id="rId14"/>
            <a:extLst>
              <a:ext uri="{FF2B5EF4-FFF2-40B4-BE49-F238E27FC236}">
                <a16:creationId xmlns:a16="http://schemas.microsoft.com/office/drawing/2014/main" id="{9C00EA35-D509-2BAA-52EF-B8B4EE3AEE62}"/>
              </a:ext>
              <a:ext uri="{C183D7F6-B498-43B3-948B-1728B52AA6E4}">
                <adec:decorative xmlns:adec="http://schemas.microsoft.com/office/drawing/2017/decorative" val="1"/>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6" name="Footer Placeholder 12">
            <a:extLst>
              <a:ext uri="{FF2B5EF4-FFF2-40B4-BE49-F238E27FC236}">
                <a16:creationId xmlns:a16="http://schemas.microsoft.com/office/drawing/2014/main" id="{4FD25EFD-1A09-8EA8-37B9-468D2B20CB5D}"/>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9" name="Picture 8">
            <a:extLst>
              <a:ext uri="{FF2B5EF4-FFF2-40B4-BE49-F238E27FC236}">
                <a16:creationId xmlns:a16="http://schemas.microsoft.com/office/drawing/2014/main" id="{D9149943-979B-EEC6-EBD3-65AAC44AD8A8}"/>
              </a:ext>
              <a:ext uri="{C183D7F6-B498-43B3-948B-1728B52AA6E4}">
                <adec:decorative xmlns:adec="http://schemas.microsoft.com/office/drawing/2017/decorative" val="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870204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9430" y="-36864"/>
            <a:ext cx="6098980" cy="1143000"/>
          </a:xfrm>
        </p:spPr>
        <p:txBody>
          <a:bodyPr>
            <a:normAutofit/>
          </a:bodyPr>
          <a:lstStyle/>
          <a:p>
            <a:r>
              <a:rPr lang="en-AU" dirty="0">
                <a:solidFill>
                  <a:schemeClr val="accent1">
                    <a:lumMod val="50000"/>
                  </a:schemeClr>
                </a:solidFill>
              </a:rPr>
              <a:t>Learning intention</a:t>
            </a:r>
          </a:p>
        </p:txBody>
      </p:sp>
      <p:sp>
        <p:nvSpPr>
          <p:cNvPr id="14" name="TextBox 13">
            <a:extLst>
              <a:ext uri="{FF2B5EF4-FFF2-40B4-BE49-F238E27FC236}">
                <a16:creationId xmlns:a16="http://schemas.microsoft.com/office/drawing/2014/main" id="{2ABB70D7-378C-FBF1-84E5-FD2C2230172C}"/>
              </a:ext>
            </a:extLst>
          </p:cNvPr>
          <p:cNvSpPr txBox="1"/>
          <p:nvPr/>
        </p:nvSpPr>
        <p:spPr>
          <a:xfrm>
            <a:off x="408192" y="832694"/>
            <a:ext cx="8539023" cy="1278299"/>
          </a:xfrm>
          <a:prstGeom prst="rect">
            <a:avLst/>
          </a:prstGeom>
          <a:noFill/>
        </p:spPr>
        <p:txBody>
          <a:bodyPr wrap="square">
            <a:spAutoFit/>
          </a:bodyPr>
          <a:lstStyle/>
          <a:p>
            <a:pPr marL="342900" lvl="0" indent="-342900">
              <a:lnSpc>
                <a:spcPct val="120000"/>
              </a:lnSpc>
              <a:spcBef>
                <a:spcPts val="400"/>
              </a:spcBef>
              <a:spcAft>
                <a:spcPts val="400"/>
              </a:spcAft>
              <a:buFont typeface="Symbol" panose="05050102010706020507" pitchFamily="18" charset="2"/>
              <a:buChar char=""/>
            </a:pPr>
            <a:r>
              <a:rPr lang="en-US" sz="2000" dirty="0">
                <a:solidFill>
                  <a:schemeClr val="tx2"/>
                </a:solidFill>
              </a:rPr>
              <a:t>We will use Pythagoras’ theorem to calculate unknown side lengths in right-angled triangles.</a:t>
            </a:r>
          </a:p>
          <a:p>
            <a:pPr marL="342900" lvl="0" indent="-342900">
              <a:lnSpc>
                <a:spcPct val="120000"/>
              </a:lnSpc>
              <a:spcBef>
                <a:spcPts val="400"/>
              </a:spcBef>
              <a:spcAft>
                <a:spcPts val="400"/>
              </a:spcAft>
              <a:buFont typeface="Symbol" panose="05050102010706020507" pitchFamily="18" charset="2"/>
              <a:buChar char=""/>
            </a:pPr>
            <a:r>
              <a:rPr lang="en-US" sz="2000" dirty="0">
                <a:solidFill>
                  <a:schemeClr val="tx2"/>
                </a:solidFill>
              </a:rPr>
              <a:t>We will prove Pythagoras’ theorem using measurement skills and knowledge.</a:t>
            </a:r>
          </a:p>
        </p:txBody>
      </p:sp>
      <p:sp>
        <p:nvSpPr>
          <p:cNvPr id="10" name="TextBox 9">
            <a:extLst>
              <a:ext uri="{FF2B5EF4-FFF2-40B4-BE49-F238E27FC236}">
                <a16:creationId xmlns:a16="http://schemas.microsoft.com/office/drawing/2014/main" id="{EAC71AA2-6E71-0D55-003D-7FB9B16A7636}"/>
              </a:ext>
            </a:extLst>
          </p:cNvPr>
          <p:cNvSpPr txBox="1"/>
          <p:nvPr/>
        </p:nvSpPr>
        <p:spPr>
          <a:xfrm>
            <a:off x="428971" y="2073437"/>
            <a:ext cx="7764910" cy="1323439"/>
          </a:xfrm>
          <a:prstGeom prst="rect">
            <a:avLst/>
          </a:prstGeom>
          <a:noFill/>
        </p:spPr>
        <p:txBody>
          <a:bodyPr wrap="square">
            <a:spAutoFit/>
          </a:bodyPr>
          <a:lstStyle/>
          <a:p>
            <a:r>
              <a:rPr lang="en-US" sz="2000" b="1" dirty="0">
                <a:solidFill>
                  <a:schemeClr val="accent6">
                    <a:lumMod val="50000"/>
                  </a:schemeClr>
                </a:solidFill>
              </a:rPr>
              <a:t>To do this, I will review:</a:t>
            </a:r>
          </a:p>
          <a:p>
            <a:pPr marL="285750" indent="-285750">
              <a:buFont typeface="Arial" panose="020B0604020202020204" pitchFamily="34" charset="0"/>
              <a:buChar char="•"/>
            </a:pPr>
            <a:r>
              <a:rPr lang="en-US" sz="2000" b="0" dirty="0">
                <a:solidFill>
                  <a:schemeClr val="accent6">
                    <a:lumMod val="50000"/>
                  </a:schemeClr>
                </a:solidFill>
              </a:rPr>
              <a:t>calculating squares and square roots with and without the use of technology.</a:t>
            </a:r>
          </a:p>
          <a:p>
            <a:pPr marL="285750" indent="-285750">
              <a:buFont typeface="Arial" panose="020B0604020202020204" pitchFamily="34" charset="0"/>
              <a:buChar char="•"/>
            </a:pPr>
            <a:r>
              <a:rPr lang="en-US" sz="2000" dirty="0">
                <a:solidFill>
                  <a:schemeClr val="accent6">
                    <a:lumMod val="50000"/>
                  </a:schemeClr>
                </a:solidFill>
              </a:rPr>
              <a:t>simplifying surds (extension).</a:t>
            </a:r>
            <a:endParaRPr lang="en-US" sz="2000" b="1" dirty="0">
              <a:solidFill>
                <a:schemeClr val="accent6">
                  <a:lumMod val="50000"/>
                </a:schemeClr>
              </a:solidFill>
            </a:endParaRPr>
          </a:p>
        </p:txBody>
      </p:sp>
      <p:pic>
        <p:nvPicPr>
          <p:cNvPr id="9" name="Picture 8">
            <a:hlinkClick r:id="rId3"/>
            <a:extLst>
              <a:ext uri="{FF2B5EF4-FFF2-40B4-BE49-F238E27FC236}">
                <a16:creationId xmlns:a16="http://schemas.microsoft.com/office/drawing/2014/main" id="{FDA7CF1F-CB3D-D634-AC90-6520502271C1}"/>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93881" y="6310999"/>
            <a:ext cx="950119" cy="559607"/>
          </a:xfrm>
          <a:prstGeom prst="rect">
            <a:avLst/>
          </a:prstGeom>
        </p:spPr>
      </p:pic>
      <p:sp>
        <p:nvSpPr>
          <p:cNvPr id="12" name="Footer Placeholder 12">
            <a:extLst>
              <a:ext uri="{FF2B5EF4-FFF2-40B4-BE49-F238E27FC236}">
                <a16:creationId xmlns:a16="http://schemas.microsoft.com/office/drawing/2014/main" id="{25E77F99-ED3A-FDB7-FBF6-0E6A1D52E509}"/>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13" name="Picture 12">
            <a:extLst>
              <a:ext uri="{FF2B5EF4-FFF2-40B4-BE49-F238E27FC236}">
                <a16:creationId xmlns:a16="http://schemas.microsoft.com/office/drawing/2014/main" id="{8988DFAF-80A8-334C-A1FA-DA7DA80682E7}"/>
              </a:ext>
              <a:ext uri="{C183D7F6-B498-43B3-948B-1728B52AA6E4}">
                <adec:decorative xmlns:adec="http://schemas.microsoft.com/office/drawing/2017/decorative" val="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
        <p:nvSpPr>
          <p:cNvPr id="15" name="TextBox 14">
            <a:extLst>
              <a:ext uri="{FF2B5EF4-FFF2-40B4-BE49-F238E27FC236}">
                <a16:creationId xmlns:a16="http://schemas.microsoft.com/office/drawing/2014/main" id="{7B00D344-3AE2-11D8-8BA1-F1BBED022C15}"/>
              </a:ext>
            </a:extLst>
          </p:cNvPr>
          <p:cNvSpPr txBox="1"/>
          <p:nvPr/>
        </p:nvSpPr>
        <p:spPr>
          <a:xfrm>
            <a:off x="3347864" y="3235375"/>
            <a:ext cx="3132348" cy="584775"/>
          </a:xfrm>
          <a:prstGeom prst="rect">
            <a:avLst/>
          </a:prstGeom>
          <a:noFill/>
        </p:spPr>
        <p:txBody>
          <a:bodyPr wrap="square">
            <a:spAutoFit/>
          </a:bodyPr>
          <a:lstStyle/>
          <a:p>
            <a:r>
              <a:rPr lang="en-US" sz="3200" dirty="0">
                <a:solidFill>
                  <a:schemeClr val="tx2"/>
                </a:solidFill>
              </a:rPr>
              <a:t>Success criteria</a:t>
            </a:r>
          </a:p>
        </p:txBody>
      </p:sp>
      <p:graphicFrame>
        <p:nvGraphicFramePr>
          <p:cNvPr id="11" name="Table 3">
            <a:extLst>
              <a:ext uri="{FF2B5EF4-FFF2-40B4-BE49-F238E27FC236}">
                <a16:creationId xmlns:a16="http://schemas.microsoft.com/office/drawing/2014/main" id="{C4489DB9-5DE7-0E72-FD4B-BFD07136C5D5}"/>
              </a:ext>
            </a:extLst>
          </p:cNvPr>
          <p:cNvGraphicFramePr>
            <a:graphicFrameLocks noGrp="1"/>
          </p:cNvGraphicFramePr>
          <p:nvPr>
            <p:extLst>
              <p:ext uri="{D42A27DB-BD31-4B8C-83A1-F6EECF244321}">
                <p14:modId xmlns:p14="http://schemas.microsoft.com/office/powerpoint/2010/main" val="3936882064"/>
              </p:ext>
            </p:extLst>
          </p:nvPr>
        </p:nvGraphicFramePr>
        <p:xfrm>
          <a:off x="389409" y="3740014"/>
          <a:ext cx="8539023" cy="2486137"/>
        </p:xfrm>
        <a:graphic>
          <a:graphicData uri="http://schemas.openxmlformats.org/drawingml/2006/table">
            <a:tbl>
              <a:tblPr firstRow="1" bandRow="1">
                <a:tableStyleId>{5C22544A-7EE6-4342-B048-85BDC9FD1C3A}</a:tableStyleId>
              </a:tblPr>
              <a:tblGrid>
                <a:gridCol w="2846341">
                  <a:extLst>
                    <a:ext uri="{9D8B030D-6E8A-4147-A177-3AD203B41FA5}">
                      <a16:colId xmlns:a16="http://schemas.microsoft.com/office/drawing/2014/main" val="2917695196"/>
                    </a:ext>
                  </a:extLst>
                </a:gridCol>
                <a:gridCol w="2846341">
                  <a:extLst>
                    <a:ext uri="{9D8B030D-6E8A-4147-A177-3AD203B41FA5}">
                      <a16:colId xmlns:a16="http://schemas.microsoft.com/office/drawing/2014/main" val="82206919"/>
                    </a:ext>
                  </a:extLst>
                </a:gridCol>
                <a:gridCol w="2846341">
                  <a:extLst>
                    <a:ext uri="{9D8B030D-6E8A-4147-A177-3AD203B41FA5}">
                      <a16:colId xmlns:a16="http://schemas.microsoft.com/office/drawing/2014/main" val="3020948185"/>
                    </a:ext>
                  </a:extLst>
                </a:gridCol>
              </a:tblGrid>
              <a:tr h="445564">
                <a:tc>
                  <a:txBody>
                    <a:bodyPr/>
                    <a:lstStyle/>
                    <a:p>
                      <a:pPr algn="ctr"/>
                      <a:r>
                        <a:rPr lang="en-US" dirty="0"/>
                        <a:t>Approaching</a:t>
                      </a:r>
                    </a:p>
                  </a:txBody>
                  <a:tcPr/>
                </a:tc>
                <a:tc>
                  <a:txBody>
                    <a:bodyPr/>
                    <a:lstStyle/>
                    <a:p>
                      <a:pPr algn="ctr"/>
                      <a:r>
                        <a:rPr lang="en-US" dirty="0"/>
                        <a:t>At standard</a:t>
                      </a:r>
                    </a:p>
                  </a:txBody>
                  <a:tcPr/>
                </a:tc>
                <a:tc>
                  <a:txBody>
                    <a:bodyPr/>
                    <a:lstStyle/>
                    <a:p>
                      <a:pPr algn="ctr"/>
                      <a:r>
                        <a:rPr lang="en-US" dirty="0"/>
                        <a:t>Above</a:t>
                      </a:r>
                    </a:p>
                  </a:txBody>
                  <a:tcPr/>
                </a:tc>
                <a:extLst>
                  <a:ext uri="{0D108BD9-81ED-4DB2-BD59-A6C34878D82A}">
                    <a16:rowId xmlns:a16="http://schemas.microsoft.com/office/drawing/2014/main" val="2571193064"/>
                  </a:ext>
                </a:extLst>
              </a:tr>
              <a:tr h="1032461">
                <a:tc>
                  <a:txBody>
                    <a:bodyPr/>
                    <a:lstStyle/>
                    <a:p>
                      <a:r>
                        <a:rPr lang="en-US" sz="1400" dirty="0"/>
                        <a:t>I can correctly label the sides of right-angled triangles with ‘a’, ‘b’ and ‘c’.</a:t>
                      </a:r>
                    </a:p>
                  </a:txBody>
                  <a:tcPr anchor="ctr"/>
                </a:tc>
                <a:tc>
                  <a:txBody>
                    <a:bodyPr/>
                    <a:lstStyle/>
                    <a:p>
                      <a:r>
                        <a:rPr lang="en-US" sz="1400" dirty="0"/>
                        <a:t>I can prove Pythagoras’ theorem by creating a set of three squares.</a:t>
                      </a:r>
                    </a:p>
                  </a:txBody>
                  <a:tcPr anchor="ctr"/>
                </a:tc>
                <a:tc>
                  <a:txBody>
                    <a:bodyPr/>
                    <a:lstStyle/>
                    <a:p>
                      <a:r>
                        <a:rPr lang="en-US" sz="1400" dirty="0"/>
                        <a:t>+ I can investigate and recreate an algebraic proof for Pythagoras’ theorem.</a:t>
                      </a:r>
                    </a:p>
                  </a:txBody>
                  <a:tcPr anchor="ctr"/>
                </a:tc>
                <a:extLst>
                  <a:ext uri="{0D108BD9-81ED-4DB2-BD59-A6C34878D82A}">
                    <a16:rowId xmlns:a16="http://schemas.microsoft.com/office/drawing/2014/main" val="4125188678"/>
                  </a:ext>
                </a:extLst>
              </a:tr>
              <a:tr h="10081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 can use Pythagoras’ theorem to calculate unknown side lengths in right-angled triangles. </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I can identify the need to use Pythagoras’ theorem as one element of a solution to a broader spatial problem.</a:t>
                      </a:r>
                    </a:p>
                  </a:txBody>
                  <a:tcPr anchor="ctr"/>
                </a:tc>
                <a:tc>
                  <a:txBody>
                    <a:bodyPr/>
                    <a:lstStyle/>
                    <a:p>
                      <a:r>
                        <a:rPr lang="en-US" sz="1400" dirty="0"/>
                        <a:t>+ I can apply Pythagoras’ theorem and trigonometry in tandem to solve practical problems.</a:t>
                      </a:r>
                    </a:p>
                  </a:txBody>
                  <a:tcPr anchor="ctr"/>
                </a:tc>
                <a:extLst>
                  <a:ext uri="{0D108BD9-81ED-4DB2-BD59-A6C34878D82A}">
                    <a16:rowId xmlns:a16="http://schemas.microsoft.com/office/drawing/2014/main" val="441586904"/>
                  </a:ext>
                </a:extLst>
              </a:tr>
            </a:tbl>
          </a:graphicData>
        </a:graphic>
      </p:graphicFrame>
    </p:spTree>
    <p:extLst>
      <p:ext uri="{BB962C8B-B14F-4D97-AF65-F5344CB8AC3E}">
        <p14:creationId xmlns:p14="http://schemas.microsoft.com/office/powerpoint/2010/main" val="3555922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lstStyle/>
          <a:p>
            <a:r>
              <a:rPr lang="en-AU" dirty="0">
                <a:solidFill>
                  <a:schemeClr val="tx2"/>
                </a:solidFill>
              </a:rPr>
              <a:t>Skill check</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6" name="Group 5">
            <a:extLst>
              <a:ext uri="{FF2B5EF4-FFF2-40B4-BE49-F238E27FC236}">
                <a16:creationId xmlns:a16="http://schemas.microsoft.com/office/drawing/2014/main" id="{F8508DB3-8401-46AB-B325-FF36D4E3F477}"/>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grpSp>
        <p:nvGrpSpPr>
          <p:cNvPr id="27" name="Group 26" descr="Three by three array, that is three blue squares in row one, three blue squares in row two and three blue squares in row three.">
            <a:extLst>
              <a:ext uri="{FF2B5EF4-FFF2-40B4-BE49-F238E27FC236}">
                <a16:creationId xmlns:a16="http://schemas.microsoft.com/office/drawing/2014/main" id="{FBD5EF92-7160-E601-7669-D42B7FC13C32}"/>
              </a:ext>
            </a:extLst>
          </p:cNvPr>
          <p:cNvGrpSpPr/>
          <p:nvPr/>
        </p:nvGrpSpPr>
        <p:grpSpPr>
          <a:xfrm>
            <a:off x="1109706" y="1808550"/>
            <a:ext cx="1481136" cy="1435298"/>
            <a:chOff x="1530896" y="2198465"/>
            <a:chExt cx="1481136" cy="1435298"/>
          </a:xfrm>
        </p:grpSpPr>
        <p:sp>
          <p:nvSpPr>
            <p:cNvPr id="18" name="Rectangle 17">
              <a:extLst>
                <a:ext uri="{FF2B5EF4-FFF2-40B4-BE49-F238E27FC236}">
                  <a16:creationId xmlns:a16="http://schemas.microsoft.com/office/drawing/2014/main" id="{A8917635-0B7B-C60A-6EF7-8A41355AAFBF}"/>
                </a:ext>
              </a:extLst>
            </p:cNvPr>
            <p:cNvSpPr/>
            <p:nvPr/>
          </p:nvSpPr>
          <p:spPr>
            <a:xfrm>
              <a:off x="1538336" y="2198465"/>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A09D47B-7852-7346-7A56-703299863435}"/>
                </a:ext>
              </a:extLst>
            </p:cNvPr>
            <p:cNvSpPr/>
            <p:nvPr/>
          </p:nvSpPr>
          <p:spPr>
            <a:xfrm>
              <a:off x="2059160" y="2198465"/>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5FAD5DB-6FA7-0121-0EBC-38AE35B8B783}"/>
                </a:ext>
              </a:extLst>
            </p:cNvPr>
            <p:cNvSpPr/>
            <p:nvPr/>
          </p:nvSpPr>
          <p:spPr>
            <a:xfrm>
              <a:off x="2579984" y="2198465"/>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DB40BDF-F31F-9957-B455-CDA1C9524CFD}"/>
                </a:ext>
              </a:extLst>
            </p:cNvPr>
            <p:cNvSpPr/>
            <p:nvPr/>
          </p:nvSpPr>
          <p:spPr>
            <a:xfrm>
              <a:off x="1538336" y="2702521"/>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60952BA-49EA-4228-8218-3292D3EA5CCA}"/>
                </a:ext>
              </a:extLst>
            </p:cNvPr>
            <p:cNvSpPr/>
            <p:nvPr/>
          </p:nvSpPr>
          <p:spPr>
            <a:xfrm>
              <a:off x="2059160" y="2702521"/>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BCF2E881-480A-0EE8-4C5C-69E07A1FDE45}"/>
                </a:ext>
              </a:extLst>
            </p:cNvPr>
            <p:cNvSpPr/>
            <p:nvPr/>
          </p:nvSpPr>
          <p:spPr>
            <a:xfrm>
              <a:off x="2579984" y="2702521"/>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D10ABC1-D8B9-3D84-0B13-A9BE9241E9D0}"/>
                </a:ext>
              </a:extLst>
            </p:cNvPr>
            <p:cNvSpPr/>
            <p:nvPr/>
          </p:nvSpPr>
          <p:spPr>
            <a:xfrm>
              <a:off x="1530896" y="3201715"/>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B91A1E1-AE01-99B8-8D56-2E8F1111385A}"/>
                </a:ext>
              </a:extLst>
            </p:cNvPr>
            <p:cNvSpPr/>
            <p:nvPr/>
          </p:nvSpPr>
          <p:spPr>
            <a:xfrm>
              <a:off x="2051720" y="3201715"/>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FF5BE0D9-665D-B211-1FE0-A0042CA3EEB7}"/>
                </a:ext>
              </a:extLst>
            </p:cNvPr>
            <p:cNvSpPr/>
            <p:nvPr/>
          </p:nvSpPr>
          <p:spPr>
            <a:xfrm>
              <a:off x="2572544" y="3201715"/>
              <a:ext cx="432048" cy="43204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TextBox 27">
            <a:extLst>
              <a:ext uri="{FF2B5EF4-FFF2-40B4-BE49-F238E27FC236}">
                <a16:creationId xmlns:a16="http://schemas.microsoft.com/office/drawing/2014/main" id="{2789D9F2-AB45-9B57-8361-3233980B62D3}"/>
              </a:ext>
            </a:extLst>
          </p:cNvPr>
          <p:cNvSpPr txBox="1"/>
          <p:nvPr/>
        </p:nvSpPr>
        <p:spPr>
          <a:xfrm>
            <a:off x="2924234" y="1790365"/>
            <a:ext cx="5482952" cy="1938992"/>
          </a:xfrm>
          <a:prstGeom prst="rect">
            <a:avLst/>
          </a:prstGeom>
          <a:noFill/>
        </p:spPr>
        <p:txBody>
          <a:bodyPr wrap="square" rtlCol="0">
            <a:spAutoFit/>
          </a:bodyPr>
          <a:lstStyle/>
          <a:p>
            <a:r>
              <a:rPr lang="en-US" sz="2000" dirty="0">
                <a:solidFill>
                  <a:schemeClr val="tx2"/>
                </a:solidFill>
              </a:rPr>
              <a:t>Use the image to the left as a prompt to explain to the person sitting next to you what a square number is.</a:t>
            </a:r>
          </a:p>
          <a:p>
            <a:endParaRPr lang="en-US" sz="2000" dirty="0">
              <a:solidFill>
                <a:schemeClr val="tx2"/>
              </a:solidFill>
            </a:endParaRPr>
          </a:p>
          <a:p>
            <a:r>
              <a:rPr lang="en-US" sz="2000" dirty="0">
                <a:solidFill>
                  <a:schemeClr val="tx2"/>
                </a:solidFill>
              </a:rPr>
              <a:t>Can you create similar diagrams to illustrate why 25 is a square number, but 24 is not?</a:t>
            </a: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2D2CD958-7879-A19B-FD28-63123EDC72FD}"/>
                  </a:ext>
                </a:extLst>
              </p:cNvPr>
              <p:cNvSpPr txBox="1"/>
              <p:nvPr/>
            </p:nvSpPr>
            <p:spPr>
              <a:xfrm>
                <a:off x="2446603" y="3994805"/>
                <a:ext cx="447687"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800" b="0" i="1" smtClean="0">
                              <a:solidFill>
                                <a:schemeClr val="accent6">
                                  <a:lumMod val="50000"/>
                                </a:schemeClr>
                              </a:solidFill>
                              <a:latin typeface="Cambria Math" panose="02040503050406030204" pitchFamily="18" charset="0"/>
                            </a:rPr>
                          </m:ctrlPr>
                        </m:sSupPr>
                        <m:e>
                          <m:r>
                            <a:rPr lang="en-US" sz="2800" b="0" i="1" smtClean="0">
                              <a:solidFill>
                                <a:schemeClr val="accent6">
                                  <a:lumMod val="50000"/>
                                </a:schemeClr>
                              </a:solidFill>
                              <a:latin typeface="Cambria Math" panose="02040503050406030204" pitchFamily="18" charset="0"/>
                            </a:rPr>
                            <m:t>3</m:t>
                          </m:r>
                        </m:e>
                        <m:sup>
                          <m:r>
                            <a:rPr lang="en-US" sz="2800" b="0" i="1" smtClean="0">
                              <a:solidFill>
                                <a:schemeClr val="accent6">
                                  <a:lumMod val="50000"/>
                                </a:schemeClr>
                              </a:solidFill>
                              <a:latin typeface="Cambria Math" panose="02040503050406030204" pitchFamily="18" charset="0"/>
                            </a:rPr>
                            <m:t>2</m:t>
                          </m:r>
                        </m:sup>
                      </m:sSup>
                    </m:oMath>
                  </m:oMathPara>
                </a14:m>
                <a:endParaRPr lang="en-US" sz="2800" dirty="0"/>
              </a:p>
            </p:txBody>
          </p:sp>
        </mc:Choice>
        <mc:Fallback xmlns="">
          <p:sp>
            <p:nvSpPr>
              <p:cNvPr id="31" name="TextBox 30">
                <a:extLst>
                  <a:ext uri="{FF2B5EF4-FFF2-40B4-BE49-F238E27FC236}">
                    <a16:creationId xmlns:a16="http://schemas.microsoft.com/office/drawing/2014/main" id="{2D2CD958-7879-A19B-FD28-63123EDC72FD}"/>
                  </a:ext>
                </a:extLst>
              </p:cNvPr>
              <p:cNvSpPr txBox="1">
                <a:spLocks noRot="1" noChangeAspect="1" noMove="1" noResize="1" noEditPoints="1" noAdjustHandles="1" noChangeArrowheads="1" noChangeShapeType="1" noTextEdit="1"/>
              </p:cNvSpPr>
              <p:nvPr/>
            </p:nvSpPr>
            <p:spPr>
              <a:xfrm>
                <a:off x="2446603" y="3994805"/>
                <a:ext cx="447687" cy="430887"/>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6FAFFAB7-1A50-FB20-CABA-C5585B2B5FE1}"/>
                  </a:ext>
                </a:extLst>
              </p:cNvPr>
              <p:cNvSpPr txBox="1"/>
              <p:nvPr/>
            </p:nvSpPr>
            <p:spPr>
              <a:xfrm>
                <a:off x="6410145" y="3978487"/>
                <a:ext cx="516360" cy="4816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ad>
                        <m:radPr>
                          <m:degHide m:val="on"/>
                          <m:ctrlPr>
                            <a:rPr lang="en-US" sz="2800" i="1" smtClean="0">
                              <a:solidFill>
                                <a:schemeClr val="accent6">
                                  <a:lumMod val="50000"/>
                                </a:schemeClr>
                              </a:solidFill>
                              <a:latin typeface="Cambria Math" panose="02040503050406030204" pitchFamily="18" charset="0"/>
                            </a:rPr>
                          </m:ctrlPr>
                        </m:radPr>
                        <m:deg/>
                        <m:e>
                          <m:r>
                            <a:rPr lang="en-US" sz="2800" b="0" i="1" smtClean="0">
                              <a:solidFill>
                                <a:schemeClr val="accent6">
                                  <a:lumMod val="50000"/>
                                </a:schemeClr>
                              </a:solidFill>
                              <a:latin typeface="Cambria Math" panose="02040503050406030204" pitchFamily="18" charset="0"/>
                            </a:rPr>
                            <m:t>9</m:t>
                          </m:r>
                        </m:e>
                      </m:rad>
                    </m:oMath>
                  </m:oMathPara>
                </a14:m>
                <a:endParaRPr lang="en-US" sz="2800" dirty="0"/>
              </a:p>
            </p:txBody>
          </p:sp>
        </mc:Choice>
        <mc:Fallback xmlns="">
          <p:sp>
            <p:nvSpPr>
              <p:cNvPr id="30" name="TextBox 29">
                <a:extLst>
                  <a:ext uri="{FF2B5EF4-FFF2-40B4-BE49-F238E27FC236}">
                    <a16:creationId xmlns:a16="http://schemas.microsoft.com/office/drawing/2014/main" id="{6FAFFAB7-1A50-FB20-CABA-C5585B2B5FE1}"/>
                  </a:ext>
                </a:extLst>
              </p:cNvPr>
              <p:cNvSpPr txBox="1">
                <a:spLocks noRot="1" noChangeAspect="1" noMove="1" noResize="1" noEditPoints="1" noAdjustHandles="1" noChangeArrowheads="1" noChangeShapeType="1" noTextEdit="1"/>
              </p:cNvSpPr>
              <p:nvPr/>
            </p:nvSpPr>
            <p:spPr>
              <a:xfrm>
                <a:off x="6410145" y="3978487"/>
                <a:ext cx="516360" cy="481607"/>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3" name="Rectangle: Rounded Corners 32">
                <a:extLst>
                  <a:ext uri="{FF2B5EF4-FFF2-40B4-BE49-F238E27FC236}">
                    <a16:creationId xmlns:a16="http://schemas.microsoft.com/office/drawing/2014/main" id="{916A8BCF-A2B9-5040-B23E-B8CE012B6012}"/>
                  </a:ext>
                </a:extLst>
              </p:cNvPr>
              <p:cNvSpPr/>
              <p:nvPr/>
            </p:nvSpPr>
            <p:spPr>
              <a:xfrm>
                <a:off x="1043608" y="4509120"/>
                <a:ext cx="3312368" cy="10891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What is the area of a square with side lengths of 3?</a:t>
                </a:r>
              </a:p>
              <a:p>
                <a:pPr algn="ctr"/>
                <a14:m>
                  <m:oMath xmlns:m="http://schemas.openxmlformats.org/officeDocument/2006/math">
                    <m:r>
                      <a:rPr lang="en-US" b="0" i="1" smtClean="0">
                        <a:latin typeface="Cambria Math" panose="02040503050406030204" pitchFamily="18" charset="0"/>
                      </a:rPr>
                      <m:t>3×3= </m:t>
                    </m:r>
                  </m:oMath>
                </a14:m>
                <a:r>
                  <a:rPr lang="en-US" dirty="0"/>
                  <a:t>?</a:t>
                </a:r>
              </a:p>
            </p:txBody>
          </p:sp>
        </mc:Choice>
        <mc:Fallback xmlns="">
          <p:sp>
            <p:nvSpPr>
              <p:cNvPr id="33" name="Rectangle: Rounded Corners 32">
                <a:extLst>
                  <a:ext uri="{FF2B5EF4-FFF2-40B4-BE49-F238E27FC236}">
                    <a16:creationId xmlns:a16="http://schemas.microsoft.com/office/drawing/2014/main" id="{916A8BCF-A2B9-5040-B23E-B8CE012B6012}"/>
                  </a:ext>
                </a:extLst>
              </p:cNvPr>
              <p:cNvSpPr>
                <a:spLocks noRot="1" noChangeAspect="1" noMove="1" noResize="1" noEditPoints="1" noAdjustHandles="1" noChangeArrowheads="1" noChangeShapeType="1" noTextEdit="1"/>
              </p:cNvSpPr>
              <p:nvPr/>
            </p:nvSpPr>
            <p:spPr>
              <a:xfrm>
                <a:off x="1043608" y="4509120"/>
                <a:ext cx="3312368" cy="1089100"/>
              </a:xfrm>
              <a:prstGeom prst="round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Rectangle: Rounded Corners 34">
                <a:extLst>
                  <a:ext uri="{FF2B5EF4-FFF2-40B4-BE49-F238E27FC236}">
                    <a16:creationId xmlns:a16="http://schemas.microsoft.com/office/drawing/2014/main" id="{9D4108A6-BFDB-0295-89D9-5617854C21E0}"/>
                  </a:ext>
                </a:extLst>
              </p:cNvPr>
              <p:cNvSpPr/>
              <p:nvPr/>
            </p:nvSpPr>
            <p:spPr>
              <a:xfrm>
                <a:off x="4920320" y="4509426"/>
                <a:ext cx="3312368" cy="10891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What are the side lengths of a square with an area of 9 units?</a:t>
                </a:r>
              </a:p>
              <a:p>
                <a:pPr algn="ct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m:t>
                      </m:r>
                      <m:r>
                        <a:rPr lang="en-US" b="0" i="1" smtClean="0">
                          <a:latin typeface="Cambria Math" panose="02040503050406030204" pitchFamily="18" charset="0"/>
                        </a:rPr>
                        <m:t> × ?=</m:t>
                      </m:r>
                      <m:r>
                        <a:rPr lang="en-US" b="0" i="0" smtClean="0">
                          <a:latin typeface="Cambria Math" panose="02040503050406030204" pitchFamily="18" charset="0"/>
                        </a:rPr>
                        <m:t>9</m:t>
                      </m:r>
                    </m:oMath>
                  </m:oMathPara>
                </a14:m>
                <a:endParaRPr lang="en-US" dirty="0"/>
              </a:p>
            </p:txBody>
          </p:sp>
        </mc:Choice>
        <mc:Fallback xmlns="">
          <p:sp>
            <p:nvSpPr>
              <p:cNvPr id="35" name="Rectangle: Rounded Corners 34">
                <a:extLst>
                  <a:ext uri="{FF2B5EF4-FFF2-40B4-BE49-F238E27FC236}">
                    <a16:creationId xmlns:a16="http://schemas.microsoft.com/office/drawing/2014/main" id="{9D4108A6-BFDB-0295-89D9-5617854C21E0}"/>
                  </a:ext>
                </a:extLst>
              </p:cNvPr>
              <p:cNvSpPr>
                <a:spLocks noRot="1" noChangeAspect="1" noMove="1" noResize="1" noEditPoints="1" noAdjustHandles="1" noChangeArrowheads="1" noChangeShapeType="1" noTextEdit="1"/>
              </p:cNvSpPr>
              <p:nvPr/>
            </p:nvSpPr>
            <p:spPr>
              <a:xfrm>
                <a:off x="4920320" y="4509426"/>
                <a:ext cx="3312368" cy="1089100"/>
              </a:xfrm>
              <a:prstGeom prst="roundRect">
                <a:avLst/>
              </a:prstGeom>
              <a:blipFill>
                <a:blip r:embed="rId12"/>
                <a:stretch>
                  <a:fillRect/>
                </a:stretch>
              </a:blipFill>
            </p:spPr>
            <p:txBody>
              <a:bodyPr/>
              <a:lstStyle/>
              <a:p>
                <a:r>
                  <a:rPr lang="en-US">
                    <a:noFill/>
                  </a:rPr>
                  <a:t> </a:t>
                </a:r>
              </a:p>
            </p:txBody>
          </p:sp>
        </mc:Fallback>
      </mc:AlternateContent>
      <p:pic>
        <p:nvPicPr>
          <p:cNvPr id="3" name="Picture 2">
            <a:hlinkClick r:id="rId13"/>
            <a:extLst>
              <a:ext uri="{FF2B5EF4-FFF2-40B4-BE49-F238E27FC236}">
                <a16:creationId xmlns:a16="http://schemas.microsoft.com/office/drawing/2014/main" id="{A02D252F-BD74-046C-71D1-165858050AA4}"/>
              </a:ext>
              <a:ext uri="{C183D7F6-B498-43B3-948B-1728B52AA6E4}">
                <adec:decorative xmlns:adec="http://schemas.microsoft.com/office/drawing/2017/decorative" val="1"/>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93349613-7001-513E-DDDA-F0E285082663}"/>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5" name="Picture 4">
            <a:extLst>
              <a:ext uri="{FF2B5EF4-FFF2-40B4-BE49-F238E27FC236}">
                <a16:creationId xmlns:a16="http://schemas.microsoft.com/office/drawing/2014/main" id="{923A609E-950B-C717-29F2-E599C5B3F5D7}"/>
              </a:ext>
              <a:ext uri="{C183D7F6-B498-43B3-948B-1728B52AA6E4}">
                <adec:decorative xmlns:adec="http://schemas.microsoft.com/office/drawing/2017/decorative" val="1"/>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10837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859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539552" y="60175"/>
            <a:ext cx="8229600" cy="1143000"/>
          </a:xfrm>
        </p:spPr>
        <p:txBody>
          <a:bodyPr/>
          <a:lstStyle/>
          <a:p>
            <a:r>
              <a:rPr lang="en-AU" dirty="0">
                <a:solidFill>
                  <a:schemeClr val="tx2"/>
                </a:solidFill>
              </a:rPr>
              <a:t>Keep checking!</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8" name="Group 7">
            <a:extLst>
              <a:ext uri="{FF2B5EF4-FFF2-40B4-BE49-F238E27FC236}">
                <a16:creationId xmlns:a16="http://schemas.microsoft.com/office/drawing/2014/main" id="{42CFE214-654E-7291-57EB-8DCF2EE7C160}"/>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6" name="TextBox 5">
            <a:extLst>
              <a:ext uri="{FF2B5EF4-FFF2-40B4-BE49-F238E27FC236}">
                <a16:creationId xmlns:a16="http://schemas.microsoft.com/office/drawing/2014/main" id="{1C278B1B-2746-1283-2C1A-98464305B787}"/>
              </a:ext>
            </a:extLst>
          </p:cNvPr>
          <p:cNvSpPr txBox="1"/>
          <p:nvPr/>
        </p:nvSpPr>
        <p:spPr>
          <a:xfrm>
            <a:off x="1331640" y="1363803"/>
            <a:ext cx="6480720" cy="369332"/>
          </a:xfrm>
          <a:prstGeom prst="rect">
            <a:avLst/>
          </a:prstGeom>
          <a:noFill/>
        </p:spPr>
        <p:txBody>
          <a:bodyPr wrap="square" rtlCol="0">
            <a:spAutoFit/>
          </a:bodyPr>
          <a:lstStyle/>
          <a:p>
            <a:pPr algn="ctr"/>
            <a:r>
              <a:rPr lang="en-US" dirty="0">
                <a:solidFill>
                  <a:schemeClr val="tx2"/>
                </a:solidFill>
              </a:rPr>
              <a:t>These calculations should be done without technology!</a:t>
            </a:r>
          </a:p>
        </p:txBody>
      </p:sp>
      <mc:AlternateContent xmlns:mc="http://schemas.openxmlformats.org/markup-compatibility/2006" xmlns:a14="http://schemas.microsoft.com/office/drawing/2010/main">
        <mc:Choice Requires="a14">
          <p:graphicFrame>
            <p:nvGraphicFramePr>
              <p:cNvPr id="5" name="Table 5">
                <a:extLst>
                  <a:ext uri="{FF2B5EF4-FFF2-40B4-BE49-F238E27FC236}">
                    <a16:creationId xmlns:a16="http://schemas.microsoft.com/office/drawing/2014/main" id="{681DFC4B-B140-6082-79DE-5EEE73C3123A}"/>
                  </a:ext>
                </a:extLst>
              </p:cNvPr>
              <p:cNvGraphicFramePr>
                <a:graphicFrameLocks noGrp="1"/>
              </p:cNvGraphicFramePr>
              <p:nvPr>
                <p:extLst>
                  <p:ext uri="{D42A27DB-BD31-4B8C-83A1-F6EECF244321}">
                    <p14:modId xmlns:p14="http://schemas.microsoft.com/office/powerpoint/2010/main" val="1237510225"/>
                  </p:ext>
                </p:extLst>
              </p:nvPr>
            </p:nvGraphicFramePr>
            <p:xfrm>
              <a:off x="365371" y="1879435"/>
              <a:ext cx="5087426" cy="3746981"/>
            </p:xfrm>
            <a:graphic>
              <a:graphicData uri="http://schemas.openxmlformats.org/drawingml/2006/table">
                <a:tbl>
                  <a:tblPr firstRow="1" bandRow="1" bandCol="1">
                    <a:tableStyleId>{5C22544A-7EE6-4342-B048-85BDC9FD1C3A}</a:tableStyleId>
                  </a:tblPr>
                  <a:tblGrid>
                    <a:gridCol w="1198994">
                      <a:extLst>
                        <a:ext uri="{9D8B030D-6E8A-4147-A177-3AD203B41FA5}">
                          <a16:colId xmlns:a16="http://schemas.microsoft.com/office/drawing/2014/main" val="1060931622"/>
                        </a:ext>
                      </a:extLst>
                    </a:gridCol>
                    <a:gridCol w="1152128">
                      <a:extLst>
                        <a:ext uri="{9D8B030D-6E8A-4147-A177-3AD203B41FA5}">
                          <a16:colId xmlns:a16="http://schemas.microsoft.com/office/drawing/2014/main" val="4278978654"/>
                        </a:ext>
                      </a:extLst>
                    </a:gridCol>
                    <a:gridCol w="1440160">
                      <a:extLst>
                        <a:ext uri="{9D8B030D-6E8A-4147-A177-3AD203B41FA5}">
                          <a16:colId xmlns:a16="http://schemas.microsoft.com/office/drawing/2014/main" val="2479749811"/>
                        </a:ext>
                      </a:extLst>
                    </a:gridCol>
                    <a:gridCol w="1296144">
                      <a:extLst>
                        <a:ext uri="{9D8B030D-6E8A-4147-A177-3AD203B41FA5}">
                          <a16:colId xmlns:a16="http://schemas.microsoft.com/office/drawing/2014/main" val="3246869811"/>
                        </a:ext>
                      </a:extLst>
                    </a:gridCol>
                  </a:tblGrid>
                  <a:tr h="390317">
                    <a:tc>
                      <a:txBody>
                        <a:bodyPr/>
                        <a:lstStyle/>
                        <a:p>
                          <a:pPr algn="ctr"/>
                          <a:r>
                            <a:rPr lang="en-US" dirty="0"/>
                            <a:t>Q</a:t>
                          </a:r>
                        </a:p>
                      </a:txBody>
                      <a:tcPr anchor="ctr"/>
                    </a:tc>
                    <a:tc>
                      <a:txBody>
                        <a:bodyPr/>
                        <a:lstStyle/>
                        <a:p>
                          <a:pPr algn="ctr"/>
                          <a:r>
                            <a:rPr lang="en-US" dirty="0"/>
                            <a:t>A</a:t>
                          </a:r>
                        </a:p>
                      </a:txBody>
                      <a:tcPr anchor="ctr"/>
                    </a:tc>
                    <a:tc>
                      <a:txBody>
                        <a:bodyPr/>
                        <a:lstStyle/>
                        <a:p>
                          <a:pPr algn="ctr"/>
                          <a:r>
                            <a:rPr lang="en-US" dirty="0"/>
                            <a:t>Q</a:t>
                          </a:r>
                        </a:p>
                      </a:txBody>
                      <a:tcPr anchor="ctr"/>
                    </a:tc>
                    <a:tc>
                      <a:txBody>
                        <a:bodyPr/>
                        <a:lstStyle/>
                        <a:p>
                          <a:pPr algn="ctr"/>
                          <a:r>
                            <a:rPr lang="en-US" dirty="0"/>
                            <a:t>A</a:t>
                          </a:r>
                        </a:p>
                      </a:txBody>
                      <a:tcPr anchor="ctr"/>
                    </a:tc>
                    <a:extLst>
                      <a:ext uri="{0D108BD9-81ED-4DB2-BD59-A6C34878D82A}">
                        <a16:rowId xmlns:a16="http://schemas.microsoft.com/office/drawing/2014/main" val="685093487"/>
                      </a:ext>
                    </a:extLst>
                  </a:tr>
                  <a:tr h="41792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5</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4</m:t>
                                    </m:r>
                                  </m:e>
                                </m:rad>
                              </m:oMath>
                            </m:oMathPara>
                          </a14:m>
                          <a:endParaRPr lang="en-US" dirty="0"/>
                        </a:p>
                      </a:txBody>
                      <a:tcPr anchor="ctr"/>
                    </a:tc>
                    <a:tc>
                      <a:txBody>
                        <a:bodyPr/>
                        <a:lstStyle/>
                        <a:p>
                          <a:endParaRPr lang="en-US"/>
                        </a:p>
                      </a:txBody>
                      <a:tcPr anchor="ctr"/>
                    </a:tc>
                    <a:extLst>
                      <a:ext uri="{0D108BD9-81ED-4DB2-BD59-A6C34878D82A}">
                        <a16:rowId xmlns:a16="http://schemas.microsoft.com/office/drawing/2014/main" val="142551536"/>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9</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144</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2457369904"/>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6</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100</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2731795714"/>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4</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9</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4044620774"/>
                      </a:ext>
                    </a:extLst>
                  </a:tr>
                  <a:tr h="424804">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11</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25</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2795985938"/>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1</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49</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3192870485"/>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14</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1000</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3783421517"/>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7</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64</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3679085340"/>
                      </a:ext>
                    </a:extLst>
                  </a:tr>
                </a:tbl>
              </a:graphicData>
            </a:graphic>
          </p:graphicFrame>
        </mc:Choice>
        <mc:Fallback xmlns="">
          <p:graphicFrame>
            <p:nvGraphicFramePr>
              <p:cNvPr id="5" name="Table 5">
                <a:extLst>
                  <a:ext uri="{FF2B5EF4-FFF2-40B4-BE49-F238E27FC236}">
                    <a16:creationId xmlns:a16="http://schemas.microsoft.com/office/drawing/2014/main" id="{681DFC4B-B140-6082-79DE-5EEE73C3123A}"/>
                  </a:ext>
                </a:extLst>
              </p:cNvPr>
              <p:cNvGraphicFramePr>
                <a:graphicFrameLocks noGrp="1"/>
              </p:cNvGraphicFramePr>
              <p:nvPr>
                <p:extLst>
                  <p:ext uri="{D42A27DB-BD31-4B8C-83A1-F6EECF244321}">
                    <p14:modId xmlns:p14="http://schemas.microsoft.com/office/powerpoint/2010/main" val="1237510225"/>
                  </p:ext>
                </p:extLst>
              </p:nvPr>
            </p:nvGraphicFramePr>
            <p:xfrm>
              <a:off x="365371" y="1879435"/>
              <a:ext cx="5087426" cy="3746981"/>
            </p:xfrm>
            <a:graphic>
              <a:graphicData uri="http://schemas.openxmlformats.org/drawingml/2006/table">
                <a:tbl>
                  <a:tblPr firstRow="1" bandRow="1" bandCol="1">
                    <a:tableStyleId>{5C22544A-7EE6-4342-B048-85BDC9FD1C3A}</a:tableStyleId>
                  </a:tblPr>
                  <a:tblGrid>
                    <a:gridCol w="1198994">
                      <a:extLst>
                        <a:ext uri="{9D8B030D-6E8A-4147-A177-3AD203B41FA5}">
                          <a16:colId xmlns:a16="http://schemas.microsoft.com/office/drawing/2014/main" val="1060931622"/>
                        </a:ext>
                      </a:extLst>
                    </a:gridCol>
                    <a:gridCol w="1152128">
                      <a:extLst>
                        <a:ext uri="{9D8B030D-6E8A-4147-A177-3AD203B41FA5}">
                          <a16:colId xmlns:a16="http://schemas.microsoft.com/office/drawing/2014/main" val="4278978654"/>
                        </a:ext>
                      </a:extLst>
                    </a:gridCol>
                    <a:gridCol w="1440160">
                      <a:extLst>
                        <a:ext uri="{9D8B030D-6E8A-4147-A177-3AD203B41FA5}">
                          <a16:colId xmlns:a16="http://schemas.microsoft.com/office/drawing/2014/main" val="2479749811"/>
                        </a:ext>
                      </a:extLst>
                    </a:gridCol>
                    <a:gridCol w="1296144">
                      <a:extLst>
                        <a:ext uri="{9D8B030D-6E8A-4147-A177-3AD203B41FA5}">
                          <a16:colId xmlns:a16="http://schemas.microsoft.com/office/drawing/2014/main" val="3246869811"/>
                        </a:ext>
                      </a:extLst>
                    </a:gridCol>
                  </a:tblGrid>
                  <a:tr h="390317">
                    <a:tc>
                      <a:txBody>
                        <a:bodyPr/>
                        <a:lstStyle/>
                        <a:p>
                          <a:pPr algn="ctr"/>
                          <a:r>
                            <a:rPr lang="en-US" dirty="0"/>
                            <a:t>Q</a:t>
                          </a:r>
                        </a:p>
                      </a:txBody>
                      <a:tcPr anchor="ctr"/>
                    </a:tc>
                    <a:tc>
                      <a:txBody>
                        <a:bodyPr/>
                        <a:lstStyle/>
                        <a:p>
                          <a:pPr algn="ctr"/>
                          <a:r>
                            <a:rPr lang="en-US" dirty="0"/>
                            <a:t>A</a:t>
                          </a:r>
                        </a:p>
                      </a:txBody>
                      <a:tcPr anchor="ctr"/>
                    </a:tc>
                    <a:tc>
                      <a:txBody>
                        <a:bodyPr/>
                        <a:lstStyle/>
                        <a:p>
                          <a:pPr algn="ctr"/>
                          <a:r>
                            <a:rPr lang="en-US" dirty="0"/>
                            <a:t>Q</a:t>
                          </a:r>
                        </a:p>
                      </a:txBody>
                      <a:tcPr anchor="ctr"/>
                    </a:tc>
                    <a:tc>
                      <a:txBody>
                        <a:bodyPr/>
                        <a:lstStyle/>
                        <a:p>
                          <a:pPr algn="ctr"/>
                          <a:r>
                            <a:rPr lang="en-US" dirty="0"/>
                            <a:t>A</a:t>
                          </a:r>
                        </a:p>
                      </a:txBody>
                      <a:tcPr anchor="ctr"/>
                    </a:tc>
                    <a:extLst>
                      <a:ext uri="{0D108BD9-81ED-4DB2-BD59-A6C34878D82A}">
                        <a16:rowId xmlns:a16="http://schemas.microsoft.com/office/drawing/2014/main" val="685093487"/>
                      </a:ext>
                    </a:extLst>
                  </a:tr>
                  <a:tr h="417920">
                    <a:tc>
                      <a:txBody>
                        <a:bodyPr/>
                        <a:lstStyle/>
                        <a:p>
                          <a:endParaRPr lang="en-US"/>
                        </a:p>
                      </a:txBody>
                      <a:tcPr anchor="ctr">
                        <a:blipFill>
                          <a:blip r:embed="rId9"/>
                          <a:stretch>
                            <a:fillRect l="-508" t="-97101" r="-326396" b="-702899"/>
                          </a:stretch>
                        </a:blipFill>
                      </a:tcPr>
                    </a:tc>
                    <a:tc>
                      <a:txBody>
                        <a:bodyPr/>
                        <a:lstStyle/>
                        <a:p>
                          <a:endParaRPr lang="en-US" dirty="0"/>
                        </a:p>
                      </a:txBody>
                      <a:tcPr anchor="ctr"/>
                    </a:tc>
                    <a:tc>
                      <a:txBody>
                        <a:bodyPr/>
                        <a:lstStyle/>
                        <a:p>
                          <a:endParaRPr lang="en-US"/>
                        </a:p>
                      </a:txBody>
                      <a:tcPr anchor="ctr">
                        <a:blipFill>
                          <a:blip r:embed="rId9"/>
                          <a:stretch>
                            <a:fillRect l="-163291" t="-97101" r="-91561" b="-702899"/>
                          </a:stretch>
                        </a:blipFill>
                      </a:tcPr>
                    </a:tc>
                    <a:tc>
                      <a:txBody>
                        <a:bodyPr/>
                        <a:lstStyle/>
                        <a:p>
                          <a:endParaRPr lang="en-US"/>
                        </a:p>
                      </a:txBody>
                      <a:tcPr anchor="ctr"/>
                    </a:tc>
                    <a:extLst>
                      <a:ext uri="{0D108BD9-81ED-4DB2-BD59-A6C34878D82A}">
                        <a16:rowId xmlns:a16="http://schemas.microsoft.com/office/drawing/2014/main" val="142551536"/>
                      </a:ext>
                    </a:extLst>
                  </a:tr>
                  <a:tr h="418990">
                    <a:tc>
                      <a:txBody>
                        <a:bodyPr/>
                        <a:lstStyle/>
                        <a:p>
                          <a:endParaRPr lang="en-US"/>
                        </a:p>
                      </a:txBody>
                      <a:tcPr anchor="ctr">
                        <a:blipFill>
                          <a:blip r:embed="rId9"/>
                          <a:stretch>
                            <a:fillRect l="-508" t="-200000" r="-326396" b="-613235"/>
                          </a:stretch>
                        </a:blipFill>
                      </a:tcPr>
                    </a:tc>
                    <a:tc>
                      <a:txBody>
                        <a:bodyPr/>
                        <a:lstStyle/>
                        <a:p>
                          <a:endParaRPr lang="en-US"/>
                        </a:p>
                      </a:txBody>
                      <a:tcPr anchor="ctr"/>
                    </a:tc>
                    <a:tc>
                      <a:txBody>
                        <a:bodyPr/>
                        <a:lstStyle/>
                        <a:p>
                          <a:endParaRPr lang="en-US"/>
                        </a:p>
                      </a:txBody>
                      <a:tcPr anchor="ctr">
                        <a:blipFill>
                          <a:blip r:embed="rId9"/>
                          <a:stretch>
                            <a:fillRect l="-163291" t="-200000" r="-91561" b="-613235"/>
                          </a:stretch>
                        </a:blipFill>
                      </a:tcPr>
                    </a:tc>
                    <a:tc>
                      <a:txBody>
                        <a:bodyPr/>
                        <a:lstStyle/>
                        <a:p>
                          <a:endParaRPr lang="en-US" dirty="0"/>
                        </a:p>
                      </a:txBody>
                      <a:tcPr anchor="ctr"/>
                    </a:tc>
                    <a:extLst>
                      <a:ext uri="{0D108BD9-81ED-4DB2-BD59-A6C34878D82A}">
                        <a16:rowId xmlns:a16="http://schemas.microsoft.com/office/drawing/2014/main" val="2457369904"/>
                      </a:ext>
                    </a:extLst>
                  </a:tr>
                  <a:tr h="418990">
                    <a:tc>
                      <a:txBody>
                        <a:bodyPr/>
                        <a:lstStyle/>
                        <a:p>
                          <a:endParaRPr lang="en-US"/>
                        </a:p>
                      </a:txBody>
                      <a:tcPr anchor="ctr">
                        <a:blipFill>
                          <a:blip r:embed="rId9"/>
                          <a:stretch>
                            <a:fillRect l="-508" t="-295652" r="-326396" b="-504348"/>
                          </a:stretch>
                        </a:blipFill>
                      </a:tcPr>
                    </a:tc>
                    <a:tc>
                      <a:txBody>
                        <a:bodyPr/>
                        <a:lstStyle/>
                        <a:p>
                          <a:endParaRPr lang="en-US"/>
                        </a:p>
                      </a:txBody>
                      <a:tcPr anchor="ctr"/>
                    </a:tc>
                    <a:tc>
                      <a:txBody>
                        <a:bodyPr/>
                        <a:lstStyle/>
                        <a:p>
                          <a:endParaRPr lang="en-US"/>
                        </a:p>
                      </a:txBody>
                      <a:tcPr anchor="ctr">
                        <a:blipFill>
                          <a:blip r:embed="rId9"/>
                          <a:stretch>
                            <a:fillRect l="-163291" t="-295652" r="-91561" b="-504348"/>
                          </a:stretch>
                        </a:blipFill>
                      </a:tcPr>
                    </a:tc>
                    <a:tc>
                      <a:txBody>
                        <a:bodyPr/>
                        <a:lstStyle/>
                        <a:p>
                          <a:endParaRPr lang="en-US" dirty="0"/>
                        </a:p>
                      </a:txBody>
                      <a:tcPr anchor="ctr"/>
                    </a:tc>
                    <a:extLst>
                      <a:ext uri="{0D108BD9-81ED-4DB2-BD59-A6C34878D82A}">
                        <a16:rowId xmlns:a16="http://schemas.microsoft.com/office/drawing/2014/main" val="2731795714"/>
                      </a:ext>
                    </a:extLst>
                  </a:tr>
                  <a:tr h="418990">
                    <a:tc>
                      <a:txBody>
                        <a:bodyPr/>
                        <a:lstStyle/>
                        <a:p>
                          <a:endParaRPr lang="en-US"/>
                        </a:p>
                      </a:txBody>
                      <a:tcPr anchor="ctr">
                        <a:blipFill>
                          <a:blip r:embed="rId9"/>
                          <a:stretch>
                            <a:fillRect l="-508" t="-395652" r="-326396" b="-404348"/>
                          </a:stretch>
                        </a:blipFill>
                      </a:tcPr>
                    </a:tc>
                    <a:tc>
                      <a:txBody>
                        <a:bodyPr/>
                        <a:lstStyle/>
                        <a:p>
                          <a:endParaRPr lang="en-US"/>
                        </a:p>
                      </a:txBody>
                      <a:tcPr anchor="ctr"/>
                    </a:tc>
                    <a:tc>
                      <a:txBody>
                        <a:bodyPr/>
                        <a:lstStyle/>
                        <a:p>
                          <a:endParaRPr lang="en-US"/>
                        </a:p>
                      </a:txBody>
                      <a:tcPr anchor="ctr">
                        <a:blipFill>
                          <a:blip r:embed="rId9"/>
                          <a:stretch>
                            <a:fillRect l="-163291" t="-395652" r="-91561" b="-404348"/>
                          </a:stretch>
                        </a:blipFill>
                      </a:tcPr>
                    </a:tc>
                    <a:tc>
                      <a:txBody>
                        <a:bodyPr/>
                        <a:lstStyle/>
                        <a:p>
                          <a:endParaRPr lang="en-US" dirty="0"/>
                        </a:p>
                      </a:txBody>
                      <a:tcPr anchor="ctr"/>
                    </a:tc>
                    <a:extLst>
                      <a:ext uri="{0D108BD9-81ED-4DB2-BD59-A6C34878D82A}">
                        <a16:rowId xmlns:a16="http://schemas.microsoft.com/office/drawing/2014/main" val="4044620774"/>
                      </a:ext>
                    </a:extLst>
                  </a:tr>
                  <a:tr h="424804">
                    <a:tc>
                      <a:txBody>
                        <a:bodyPr/>
                        <a:lstStyle/>
                        <a:p>
                          <a:endParaRPr lang="en-US"/>
                        </a:p>
                      </a:txBody>
                      <a:tcPr anchor="ctr">
                        <a:blipFill>
                          <a:blip r:embed="rId9"/>
                          <a:stretch>
                            <a:fillRect l="-508" t="-488571" r="-326396" b="-298571"/>
                          </a:stretch>
                        </a:blipFill>
                      </a:tcPr>
                    </a:tc>
                    <a:tc>
                      <a:txBody>
                        <a:bodyPr/>
                        <a:lstStyle/>
                        <a:p>
                          <a:endParaRPr lang="en-US" dirty="0"/>
                        </a:p>
                      </a:txBody>
                      <a:tcPr anchor="ctr"/>
                    </a:tc>
                    <a:tc>
                      <a:txBody>
                        <a:bodyPr/>
                        <a:lstStyle/>
                        <a:p>
                          <a:endParaRPr lang="en-US"/>
                        </a:p>
                      </a:txBody>
                      <a:tcPr anchor="ctr">
                        <a:blipFill>
                          <a:blip r:embed="rId9"/>
                          <a:stretch>
                            <a:fillRect l="-163291" t="-488571" r="-91561" b="-298571"/>
                          </a:stretch>
                        </a:blipFill>
                      </a:tcPr>
                    </a:tc>
                    <a:tc>
                      <a:txBody>
                        <a:bodyPr/>
                        <a:lstStyle/>
                        <a:p>
                          <a:endParaRPr lang="en-US" dirty="0"/>
                        </a:p>
                      </a:txBody>
                      <a:tcPr anchor="ctr"/>
                    </a:tc>
                    <a:extLst>
                      <a:ext uri="{0D108BD9-81ED-4DB2-BD59-A6C34878D82A}">
                        <a16:rowId xmlns:a16="http://schemas.microsoft.com/office/drawing/2014/main" val="2795985938"/>
                      </a:ext>
                    </a:extLst>
                  </a:tr>
                  <a:tr h="418990">
                    <a:tc>
                      <a:txBody>
                        <a:bodyPr/>
                        <a:lstStyle/>
                        <a:p>
                          <a:endParaRPr lang="en-US"/>
                        </a:p>
                      </a:txBody>
                      <a:tcPr anchor="ctr">
                        <a:blipFill>
                          <a:blip r:embed="rId9"/>
                          <a:stretch>
                            <a:fillRect l="-508" t="-605882" r="-326396" b="-207353"/>
                          </a:stretch>
                        </a:blipFill>
                      </a:tcPr>
                    </a:tc>
                    <a:tc>
                      <a:txBody>
                        <a:bodyPr/>
                        <a:lstStyle/>
                        <a:p>
                          <a:endParaRPr lang="en-US" dirty="0"/>
                        </a:p>
                      </a:txBody>
                      <a:tcPr anchor="ctr"/>
                    </a:tc>
                    <a:tc>
                      <a:txBody>
                        <a:bodyPr/>
                        <a:lstStyle/>
                        <a:p>
                          <a:endParaRPr lang="en-US"/>
                        </a:p>
                      </a:txBody>
                      <a:tcPr anchor="ctr">
                        <a:blipFill>
                          <a:blip r:embed="rId9"/>
                          <a:stretch>
                            <a:fillRect l="-163291" t="-605882" r="-91561" b="-207353"/>
                          </a:stretch>
                        </a:blipFill>
                      </a:tcPr>
                    </a:tc>
                    <a:tc>
                      <a:txBody>
                        <a:bodyPr/>
                        <a:lstStyle/>
                        <a:p>
                          <a:endParaRPr lang="en-US" dirty="0"/>
                        </a:p>
                      </a:txBody>
                      <a:tcPr anchor="ctr"/>
                    </a:tc>
                    <a:extLst>
                      <a:ext uri="{0D108BD9-81ED-4DB2-BD59-A6C34878D82A}">
                        <a16:rowId xmlns:a16="http://schemas.microsoft.com/office/drawing/2014/main" val="3192870485"/>
                      </a:ext>
                    </a:extLst>
                  </a:tr>
                  <a:tr h="418990">
                    <a:tc>
                      <a:txBody>
                        <a:bodyPr/>
                        <a:lstStyle/>
                        <a:p>
                          <a:endParaRPr lang="en-US"/>
                        </a:p>
                      </a:txBody>
                      <a:tcPr anchor="ctr">
                        <a:blipFill>
                          <a:blip r:embed="rId9"/>
                          <a:stretch>
                            <a:fillRect l="-508" t="-695652" r="-326396" b="-104348"/>
                          </a:stretch>
                        </a:blipFill>
                      </a:tcPr>
                    </a:tc>
                    <a:tc>
                      <a:txBody>
                        <a:bodyPr/>
                        <a:lstStyle/>
                        <a:p>
                          <a:endParaRPr lang="en-US" dirty="0"/>
                        </a:p>
                      </a:txBody>
                      <a:tcPr anchor="ctr"/>
                    </a:tc>
                    <a:tc>
                      <a:txBody>
                        <a:bodyPr/>
                        <a:lstStyle/>
                        <a:p>
                          <a:endParaRPr lang="en-US"/>
                        </a:p>
                      </a:txBody>
                      <a:tcPr anchor="ctr">
                        <a:blipFill>
                          <a:blip r:embed="rId9"/>
                          <a:stretch>
                            <a:fillRect l="-163291" t="-695652" r="-91561" b="-104348"/>
                          </a:stretch>
                        </a:blipFill>
                      </a:tcPr>
                    </a:tc>
                    <a:tc>
                      <a:txBody>
                        <a:bodyPr/>
                        <a:lstStyle/>
                        <a:p>
                          <a:endParaRPr lang="en-US" dirty="0"/>
                        </a:p>
                      </a:txBody>
                      <a:tcPr anchor="ctr"/>
                    </a:tc>
                    <a:extLst>
                      <a:ext uri="{0D108BD9-81ED-4DB2-BD59-A6C34878D82A}">
                        <a16:rowId xmlns:a16="http://schemas.microsoft.com/office/drawing/2014/main" val="3783421517"/>
                      </a:ext>
                    </a:extLst>
                  </a:tr>
                  <a:tr h="418990">
                    <a:tc>
                      <a:txBody>
                        <a:bodyPr/>
                        <a:lstStyle/>
                        <a:p>
                          <a:endParaRPr lang="en-US"/>
                        </a:p>
                      </a:txBody>
                      <a:tcPr anchor="ctr">
                        <a:blipFill>
                          <a:blip r:embed="rId9"/>
                          <a:stretch>
                            <a:fillRect l="-508" t="-795652" r="-326396" b="-4348"/>
                          </a:stretch>
                        </a:blipFill>
                      </a:tcPr>
                    </a:tc>
                    <a:tc>
                      <a:txBody>
                        <a:bodyPr/>
                        <a:lstStyle/>
                        <a:p>
                          <a:endParaRPr lang="en-US" dirty="0"/>
                        </a:p>
                      </a:txBody>
                      <a:tcPr anchor="ctr"/>
                    </a:tc>
                    <a:tc>
                      <a:txBody>
                        <a:bodyPr/>
                        <a:lstStyle/>
                        <a:p>
                          <a:endParaRPr lang="en-US"/>
                        </a:p>
                      </a:txBody>
                      <a:tcPr anchor="ctr">
                        <a:blipFill>
                          <a:blip r:embed="rId9"/>
                          <a:stretch>
                            <a:fillRect l="-163291" t="-795652" r="-91561" b="-4348"/>
                          </a:stretch>
                        </a:blipFill>
                      </a:tcPr>
                    </a:tc>
                    <a:tc>
                      <a:txBody>
                        <a:bodyPr/>
                        <a:lstStyle/>
                        <a:p>
                          <a:endParaRPr lang="en-US" dirty="0"/>
                        </a:p>
                      </a:txBody>
                      <a:tcPr anchor="ctr"/>
                    </a:tc>
                    <a:extLst>
                      <a:ext uri="{0D108BD9-81ED-4DB2-BD59-A6C34878D82A}">
                        <a16:rowId xmlns:a16="http://schemas.microsoft.com/office/drawing/2014/main" val="3679085340"/>
                      </a:ext>
                    </a:extLst>
                  </a:tr>
                </a:tbl>
              </a:graphicData>
            </a:graphic>
          </p:graphicFrame>
        </mc:Fallback>
      </mc:AlternateContent>
      <p:pic>
        <p:nvPicPr>
          <p:cNvPr id="3" name="Picture 2">
            <a:hlinkClick r:id="rId10"/>
            <a:extLst>
              <a:ext uri="{FF2B5EF4-FFF2-40B4-BE49-F238E27FC236}">
                <a16:creationId xmlns:a16="http://schemas.microsoft.com/office/drawing/2014/main" id="{36BB9C26-CCCD-5E5A-F3E0-A384A7ABB133}"/>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BD889CF0-1031-47CA-4CF4-8D1E42BFCE2E}"/>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A7A24506-7D01-BAB0-5223-94BBD9A363C7}"/>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mc:AlternateContent xmlns:mc="http://schemas.openxmlformats.org/markup-compatibility/2006" xmlns:a14="http://schemas.microsoft.com/office/drawing/2010/main">
        <mc:Choice Requires="a14">
          <p:graphicFrame>
            <p:nvGraphicFramePr>
              <p:cNvPr id="10" name="Table 9">
                <a:extLst>
                  <a:ext uri="{FF2B5EF4-FFF2-40B4-BE49-F238E27FC236}">
                    <a16:creationId xmlns:a16="http://schemas.microsoft.com/office/drawing/2014/main" id="{F3E6B5D6-77DA-427C-7C8A-2A4C83960E76}"/>
                  </a:ext>
                </a:extLst>
              </p:cNvPr>
              <p:cNvGraphicFramePr>
                <a:graphicFrameLocks noGrp="1"/>
              </p:cNvGraphicFramePr>
              <p:nvPr>
                <p:extLst>
                  <p:ext uri="{D42A27DB-BD31-4B8C-83A1-F6EECF244321}">
                    <p14:modId xmlns:p14="http://schemas.microsoft.com/office/powerpoint/2010/main" val="4189030029"/>
                  </p:ext>
                </p:extLst>
              </p:nvPr>
            </p:nvGraphicFramePr>
            <p:xfrm>
              <a:off x="5482424" y="1879435"/>
              <a:ext cx="3384376" cy="2909001"/>
            </p:xfrm>
            <a:graphic>
              <a:graphicData uri="http://schemas.openxmlformats.org/drawingml/2006/table">
                <a:tbl>
                  <a:tblPr firstRow="1" bandRow="1" bandCol="1">
                    <a:tableStyleId>{5C22544A-7EE6-4342-B048-85BDC9FD1C3A}</a:tableStyleId>
                  </a:tblPr>
                  <a:tblGrid>
                    <a:gridCol w="1944216">
                      <a:extLst>
                        <a:ext uri="{9D8B030D-6E8A-4147-A177-3AD203B41FA5}">
                          <a16:colId xmlns:a16="http://schemas.microsoft.com/office/drawing/2014/main" val="2021369837"/>
                        </a:ext>
                      </a:extLst>
                    </a:gridCol>
                    <a:gridCol w="1440160">
                      <a:extLst>
                        <a:ext uri="{9D8B030D-6E8A-4147-A177-3AD203B41FA5}">
                          <a16:colId xmlns:a16="http://schemas.microsoft.com/office/drawing/2014/main" val="3553547073"/>
                        </a:ext>
                      </a:extLst>
                    </a:gridCol>
                  </a:tblGrid>
                  <a:tr h="390317">
                    <a:tc>
                      <a:txBody>
                        <a:bodyPr/>
                        <a:lstStyle/>
                        <a:p>
                          <a:pPr algn="ctr"/>
                          <a:r>
                            <a:rPr lang="en-US" dirty="0"/>
                            <a:t>Q</a:t>
                          </a:r>
                        </a:p>
                      </a:txBody>
                      <a:tcPr anchor="ctr"/>
                    </a:tc>
                    <a:tc>
                      <a:txBody>
                        <a:bodyPr/>
                        <a:lstStyle/>
                        <a:p>
                          <a:pPr algn="ctr"/>
                          <a:r>
                            <a:rPr lang="en-US" dirty="0"/>
                            <a:t>A</a:t>
                          </a:r>
                        </a:p>
                      </a:txBody>
                      <a:tcPr anchor="ctr"/>
                    </a:tc>
                    <a:extLst>
                      <a:ext uri="{0D108BD9-81ED-4DB2-BD59-A6C34878D82A}">
                        <a16:rowId xmlns:a16="http://schemas.microsoft.com/office/drawing/2014/main" val="436451180"/>
                      </a:ext>
                    </a:extLst>
                  </a:tr>
                  <a:tr h="836910">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panose="02040503050406030204" pitchFamily="18" charset="0"/>
                                          </a:rPr>
                                          <m:t>3</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4</m:t>
                                        </m:r>
                                      </m:e>
                                      <m:sup>
                                        <m:r>
                                          <a:rPr lang="en-US" b="0" i="1" smtClean="0">
                                            <a:latin typeface="Cambria Math" panose="02040503050406030204" pitchFamily="18" charset="0"/>
                                          </a:rPr>
                                          <m:t>2</m:t>
                                        </m:r>
                                      </m:sup>
                                    </m:sSup>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1096464273"/>
                      </a:ext>
                    </a:extLst>
                  </a:tr>
                  <a:tr h="837980">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panose="02040503050406030204" pitchFamily="18" charset="0"/>
                                          </a:rPr>
                                          <m:t>5</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12</m:t>
                                        </m:r>
                                      </m:e>
                                      <m:sup>
                                        <m:r>
                                          <a:rPr lang="en-US" b="0" i="1" smtClean="0">
                                            <a:latin typeface="Cambria Math" panose="02040503050406030204" pitchFamily="18" charset="0"/>
                                          </a:rPr>
                                          <m:t>2</m:t>
                                        </m:r>
                                      </m:sup>
                                    </m:sSup>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2748911031"/>
                      </a:ext>
                    </a:extLst>
                  </a:tr>
                  <a:tr h="843794">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panose="02040503050406030204" pitchFamily="18" charset="0"/>
                                          </a:rPr>
                                          <m:t>8</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15</m:t>
                                        </m:r>
                                      </m:e>
                                      <m:sup>
                                        <m:r>
                                          <a:rPr lang="en-US" b="0" i="1" smtClean="0">
                                            <a:latin typeface="Cambria Math" panose="02040503050406030204" pitchFamily="18" charset="0"/>
                                          </a:rPr>
                                          <m:t>2</m:t>
                                        </m:r>
                                      </m:sup>
                                    </m:sSup>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3849358142"/>
                      </a:ext>
                    </a:extLst>
                  </a:tr>
                </a:tbl>
              </a:graphicData>
            </a:graphic>
          </p:graphicFrame>
        </mc:Choice>
        <mc:Fallback xmlns="">
          <p:graphicFrame>
            <p:nvGraphicFramePr>
              <p:cNvPr id="10" name="Table 9">
                <a:extLst>
                  <a:ext uri="{FF2B5EF4-FFF2-40B4-BE49-F238E27FC236}">
                    <a16:creationId xmlns:a16="http://schemas.microsoft.com/office/drawing/2014/main" id="{F3E6B5D6-77DA-427C-7C8A-2A4C83960E76}"/>
                  </a:ext>
                </a:extLst>
              </p:cNvPr>
              <p:cNvGraphicFramePr>
                <a:graphicFrameLocks noGrp="1"/>
              </p:cNvGraphicFramePr>
              <p:nvPr>
                <p:extLst>
                  <p:ext uri="{D42A27DB-BD31-4B8C-83A1-F6EECF244321}">
                    <p14:modId xmlns:p14="http://schemas.microsoft.com/office/powerpoint/2010/main" val="4189030029"/>
                  </p:ext>
                </p:extLst>
              </p:nvPr>
            </p:nvGraphicFramePr>
            <p:xfrm>
              <a:off x="5482424" y="1879435"/>
              <a:ext cx="3384376" cy="2909001"/>
            </p:xfrm>
            <a:graphic>
              <a:graphicData uri="http://schemas.openxmlformats.org/drawingml/2006/table">
                <a:tbl>
                  <a:tblPr firstRow="1" bandRow="1" bandCol="1">
                    <a:tableStyleId>{5C22544A-7EE6-4342-B048-85BDC9FD1C3A}</a:tableStyleId>
                  </a:tblPr>
                  <a:tblGrid>
                    <a:gridCol w="1944216">
                      <a:extLst>
                        <a:ext uri="{9D8B030D-6E8A-4147-A177-3AD203B41FA5}">
                          <a16:colId xmlns:a16="http://schemas.microsoft.com/office/drawing/2014/main" val="2021369837"/>
                        </a:ext>
                      </a:extLst>
                    </a:gridCol>
                    <a:gridCol w="1440160">
                      <a:extLst>
                        <a:ext uri="{9D8B030D-6E8A-4147-A177-3AD203B41FA5}">
                          <a16:colId xmlns:a16="http://schemas.microsoft.com/office/drawing/2014/main" val="3553547073"/>
                        </a:ext>
                      </a:extLst>
                    </a:gridCol>
                  </a:tblGrid>
                  <a:tr h="390317">
                    <a:tc>
                      <a:txBody>
                        <a:bodyPr/>
                        <a:lstStyle/>
                        <a:p>
                          <a:pPr algn="ctr"/>
                          <a:r>
                            <a:rPr lang="en-US" dirty="0"/>
                            <a:t>Q</a:t>
                          </a:r>
                        </a:p>
                      </a:txBody>
                      <a:tcPr anchor="ctr"/>
                    </a:tc>
                    <a:tc>
                      <a:txBody>
                        <a:bodyPr/>
                        <a:lstStyle/>
                        <a:p>
                          <a:pPr algn="ctr"/>
                          <a:r>
                            <a:rPr lang="en-US" dirty="0"/>
                            <a:t>A</a:t>
                          </a:r>
                        </a:p>
                      </a:txBody>
                      <a:tcPr anchor="ctr"/>
                    </a:tc>
                    <a:extLst>
                      <a:ext uri="{0D108BD9-81ED-4DB2-BD59-A6C34878D82A}">
                        <a16:rowId xmlns:a16="http://schemas.microsoft.com/office/drawing/2014/main" val="436451180"/>
                      </a:ext>
                    </a:extLst>
                  </a:tr>
                  <a:tr h="836910">
                    <a:tc>
                      <a:txBody>
                        <a:bodyPr/>
                        <a:lstStyle/>
                        <a:p>
                          <a:endParaRPr lang="en-US"/>
                        </a:p>
                      </a:txBody>
                      <a:tcPr anchor="ctr">
                        <a:blipFill>
                          <a:blip r:embed="rId13"/>
                          <a:stretch>
                            <a:fillRect l="-313" t="-48551" r="-75549" b="-201449"/>
                          </a:stretch>
                        </a:blipFill>
                      </a:tcPr>
                    </a:tc>
                    <a:tc>
                      <a:txBody>
                        <a:bodyPr/>
                        <a:lstStyle/>
                        <a:p>
                          <a:endParaRPr lang="en-US" dirty="0"/>
                        </a:p>
                      </a:txBody>
                      <a:tcPr anchor="ctr"/>
                    </a:tc>
                    <a:extLst>
                      <a:ext uri="{0D108BD9-81ED-4DB2-BD59-A6C34878D82A}">
                        <a16:rowId xmlns:a16="http://schemas.microsoft.com/office/drawing/2014/main" val="1096464273"/>
                      </a:ext>
                    </a:extLst>
                  </a:tr>
                  <a:tr h="837980">
                    <a:tc>
                      <a:txBody>
                        <a:bodyPr/>
                        <a:lstStyle/>
                        <a:p>
                          <a:endParaRPr lang="en-US"/>
                        </a:p>
                      </a:txBody>
                      <a:tcPr anchor="ctr">
                        <a:blipFill>
                          <a:blip r:embed="rId13"/>
                          <a:stretch>
                            <a:fillRect l="-313" t="-149635" r="-75549" b="-102920"/>
                          </a:stretch>
                        </a:blipFill>
                      </a:tcPr>
                    </a:tc>
                    <a:tc>
                      <a:txBody>
                        <a:bodyPr/>
                        <a:lstStyle/>
                        <a:p>
                          <a:endParaRPr lang="en-US" dirty="0"/>
                        </a:p>
                      </a:txBody>
                      <a:tcPr anchor="ctr"/>
                    </a:tc>
                    <a:extLst>
                      <a:ext uri="{0D108BD9-81ED-4DB2-BD59-A6C34878D82A}">
                        <a16:rowId xmlns:a16="http://schemas.microsoft.com/office/drawing/2014/main" val="2748911031"/>
                      </a:ext>
                    </a:extLst>
                  </a:tr>
                  <a:tr h="843794">
                    <a:tc>
                      <a:txBody>
                        <a:bodyPr/>
                        <a:lstStyle/>
                        <a:p>
                          <a:endParaRPr lang="en-US"/>
                        </a:p>
                      </a:txBody>
                      <a:tcPr anchor="ctr">
                        <a:blipFill>
                          <a:blip r:embed="rId13"/>
                          <a:stretch>
                            <a:fillRect l="-313" t="-246043" r="-75549" b="-1439"/>
                          </a:stretch>
                        </a:blipFill>
                      </a:tcPr>
                    </a:tc>
                    <a:tc>
                      <a:txBody>
                        <a:bodyPr/>
                        <a:lstStyle/>
                        <a:p>
                          <a:endParaRPr lang="en-US" dirty="0"/>
                        </a:p>
                      </a:txBody>
                      <a:tcPr anchor="ctr"/>
                    </a:tc>
                    <a:extLst>
                      <a:ext uri="{0D108BD9-81ED-4DB2-BD59-A6C34878D82A}">
                        <a16:rowId xmlns:a16="http://schemas.microsoft.com/office/drawing/2014/main" val="3849358142"/>
                      </a:ext>
                    </a:extLst>
                  </a:tr>
                </a:tbl>
              </a:graphicData>
            </a:graphic>
          </p:graphicFrame>
        </mc:Fallback>
      </mc:AlternateContent>
      <p:graphicFrame>
        <p:nvGraphicFramePr>
          <p:cNvPr id="9" name="Table 8">
            <a:extLst>
              <a:ext uri="{FF2B5EF4-FFF2-40B4-BE49-F238E27FC236}">
                <a16:creationId xmlns:a16="http://schemas.microsoft.com/office/drawing/2014/main" id="{6A761FD0-DAE4-7833-3FEC-AE278602140D}"/>
              </a:ext>
            </a:extLst>
          </p:cNvPr>
          <p:cNvGraphicFramePr>
            <a:graphicFrameLocks noGrp="1"/>
          </p:cNvGraphicFramePr>
          <p:nvPr>
            <p:extLst>
              <p:ext uri="{D42A27DB-BD31-4B8C-83A1-F6EECF244321}">
                <p14:modId xmlns:p14="http://schemas.microsoft.com/office/powerpoint/2010/main" val="564818493"/>
              </p:ext>
            </p:extLst>
          </p:nvPr>
        </p:nvGraphicFramePr>
        <p:xfrm>
          <a:off x="5482424" y="4812196"/>
          <a:ext cx="3384376" cy="837980"/>
        </p:xfrm>
        <a:graphic>
          <a:graphicData uri="http://schemas.openxmlformats.org/drawingml/2006/table">
            <a:tbl>
              <a:tblPr firstRow="1" bandRow="1" bandCol="1">
                <a:tableStyleId>{5C22544A-7EE6-4342-B048-85BDC9FD1C3A}</a:tableStyleId>
              </a:tblPr>
              <a:tblGrid>
                <a:gridCol w="3384376">
                  <a:extLst>
                    <a:ext uri="{9D8B030D-6E8A-4147-A177-3AD203B41FA5}">
                      <a16:colId xmlns:a16="http://schemas.microsoft.com/office/drawing/2014/main" val="708250522"/>
                    </a:ext>
                  </a:extLst>
                </a:gridCol>
              </a:tblGrid>
              <a:tr h="837980">
                <a:tc>
                  <a:txBody>
                    <a:bodyPr/>
                    <a:lstStyle/>
                    <a:p>
                      <a:pPr algn="ctr"/>
                      <a:r>
                        <a:rPr lang="en-US" dirty="0"/>
                        <a:t>You’ve got this!</a:t>
                      </a:r>
                    </a:p>
                  </a:txBody>
                  <a:tcPr anchor="ctr"/>
                </a:tc>
                <a:extLst>
                  <a:ext uri="{0D108BD9-81ED-4DB2-BD59-A6C34878D82A}">
                    <a16:rowId xmlns:a16="http://schemas.microsoft.com/office/drawing/2014/main" val="3440636779"/>
                  </a:ext>
                </a:extLst>
              </a:tr>
            </a:tbl>
          </a:graphicData>
        </a:graphic>
      </p:graphicFrame>
    </p:spTree>
    <p:extLst>
      <p:ext uri="{BB962C8B-B14F-4D97-AF65-F5344CB8AC3E}">
        <p14:creationId xmlns:p14="http://schemas.microsoft.com/office/powerpoint/2010/main" val="2195508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637200" y="-11905"/>
            <a:ext cx="8229600" cy="1143000"/>
          </a:xfrm>
        </p:spPr>
        <p:txBody>
          <a:bodyPr/>
          <a:lstStyle/>
          <a:p>
            <a:r>
              <a:rPr lang="en-AU" dirty="0">
                <a:solidFill>
                  <a:schemeClr val="tx2"/>
                </a:solidFill>
              </a:rPr>
              <a:t>More checking</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8" name="Group 7">
            <a:extLst>
              <a:ext uri="{FF2B5EF4-FFF2-40B4-BE49-F238E27FC236}">
                <a16:creationId xmlns:a16="http://schemas.microsoft.com/office/drawing/2014/main" id="{6AB256CC-9098-7388-CD0E-6C660A481799}"/>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6" name="TextBox 5">
            <a:extLst>
              <a:ext uri="{FF2B5EF4-FFF2-40B4-BE49-F238E27FC236}">
                <a16:creationId xmlns:a16="http://schemas.microsoft.com/office/drawing/2014/main" id="{1C278B1B-2746-1283-2C1A-98464305B787}"/>
              </a:ext>
            </a:extLst>
          </p:cNvPr>
          <p:cNvSpPr txBox="1"/>
          <p:nvPr/>
        </p:nvSpPr>
        <p:spPr>
          <a:xfrm>
            <a:off x="223380" y="1363804"/>
            <a:ext cx="8755783" cy="369332"/>
          </a:xfrm>
          <a:prstGeom prst="rect">
            <a:avLst/>
          </a:prstGeom>
          <a:noFill/>
        </p:spPr>
        <p:txBody>
          <a:bodyPr wrap="square" rtlCol="0">
            <a:spAutoFit/>
          </a:bodyPr>
          <a:lstStyle/>
          <a:p>
            <a:pPr algn="ctr"/>
            <a:r>
              <a:rPr lang="en-US" dirty="0">
                <a:solidFill>
                  <a:schemeClr val="tx2"/>
                </a:solidFill>
              </a:rPr>
              <a:t>These calculations can be done with technology! Round your answers to 2 decimal places.</a:t>
            </a:r>
          </a:p>
        </p:txBody>
      </p:sp>
      <p:pic>
        <p:nvPicPr>
          <p:cNvPr id="3" name="Picture 2">
            <a:hlinkClick r:id="rId9"/>
            <a:extLst>
              <a:ext uri="{FF2B5EF4-FFF2-40B4-BE49-F238E27FC236}">
                <a16:creationId xmlns:a16="http://schemas.microsoft.com/office/drawing/2014/main" id="{7A12F8F7-B8DC-F179-C5DF-3807A8BCCB53}"/>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4" name="Footer Placeholder 12">
            <a:extLst>
              <a:ext uri="{FF2B5EF4-FFF2-40B4-BE49-F238E27FC236}">
                <a16:creationId xmlns:a16="http://schemas.microsoft.com/office/drawing/2014/main" id="{0333335E-AE52-23A9-D9E2-3B274718F8B4}"/>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7" name="Picture 6">
            <a:extLst>
              <a:ext uri="{FF2B5EF4-FFF2-40B4-BE49-F238E27FC236}">
                <a16:creationId xmlns:a16="http://schemas.microsoft.com/office/drawing/2014/main" id="{7800332B-507D-DEE3-3D20-CF6E64932829}"/>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mc:AlternateContent xmlns:mc="http://schemas.openxmlformats.org/markup-compatibility/2006" xmlns:a14="http://schemas.microsoft.com/office/drawing/2010/main">
        <mc:Choice Requires="a14">
          <p:graphicFrame>
            <p:nvGraphicFramePr>
              <p:cNvPr id="9" name="Table 8">
                <a:extLst>
                  <a:ext uri="{FF2B5EF4-FFF2-40B4-BE49-F238E27FC236}">
                    <a16:creationId xmlns:a16="http://schemas.microsoft.com/office/drawing/2014/main" id="{9DC9D338-4985-8DA2-82E6-306050C5F4BA}"/>
                  </a:ext>
                </a:extLst>
              </p:cNvPr>
              <p:cNvGraphicFramePr>
                <a:graphicFrameLocks noGrp="1"/>
              </p:cNvGraphicFramePr>
              <p:nvPr>
                <p:extLst>
                  <p:ext uri="{D42A27DB-BD31-4B8C-83A1-F6EECF244321}">
                    <p14:modId xmlns:p14="http://schemas.microsoft.com/office/powerpoint/2010/main" val="2104384030"/>
                  </p:ext>
                </p:extLst>
              </p:nvPr>
            </p:nvGraphicFramePr>
            <p:xfrm>
              <a:off x="394998" y="1879436"/>
              <a:ext cx="5087426" cy="3746981"/>
            </p:xfrm>
            <a:graphic>
              <a:graphicData uri="http://schemas.openxmlformats.org/drawingml/2006/table">
                <a:tbl>
                  <a:tblPr firstRow="1" bandRow="1">
                    <a:tableStyleId>{5C22544A-7EE6-4342-B048-85BDC9FD1C3A}</a:tableStyleId>
                  </a:tblPr>
                  <a:tblGrid>
                    <a:gridCol w="1198994">
                      <a:extLst>
                        <a:ext uri="{9D8B030D-6E8A-4147-A177-3AD203B41FA5}">
                          <a16:colId xmlns:a16="http://schemas.microsoft.com/office/drawing/2014/main" val="3866149698"/>
                        </a:ext>
                      </a:extLst>
                    </a:gridCol>
                    <a:gridCol w="1152128">
                      <a:extLst>
                        <a:ext uri="{9D8B030D-6E8A-4147-A177-3AD203B41FA5}">
                          <a16:colId xmlns:a16="http://schemas.microsoft.com/office/drawing/2014/main" val="3270577786"/>
                        </a:ext>
                      </a:extLst>
                    </a:gridCol>
                    <a:gridCol w="1440160">
                      <a:extLst>
                        <a:ext uri="{9D8B030D-6E8A-4147-A177-3AD203B41FA5}">
                          <a16:colId xmlns:a16="http://schemas.microsoft.com/office/drawing/2014/main" val="3254976224"/>
                        </a:ext>
                      </a:extLst>
                    </a:gridCol>
                    <a:gridCol w="1296144">
                      <a:extLst>
                        <a:ext uri="{9D8B030D-6E8A-4147-A177-3AD203B41FA5}">
                          <a16:colId xmlns:a16="http://schemas.microsoft.com/office/drawing/2014/main" val="3922440385"/>
                        </a:ext>
                      </a:extLst>
                    </a:gridCol>
                  </a:tblGrid>
                  <a:tr h="390317">
                    <a:tc>
                      <a:txBody>
                        <a:bodyPr/>
                        <a:lstStyle/>
                        <a:p>
                          <a:pPr algn="ctr"/>
                          <a:r>
                            <a:rPr lang="en-US" dirty="0"/>
                            <a:t>Q</a:t>
                          </a:r>
                        </a:p>
                      </a:txBody>
                      <a:tcPr anchor="ctr"/>
                    </a:tc>
                    <a:tc>
                      <a:txBody>
                        <a:bodyPr/>
                        <a:lstStyle/>
                        <a:p>
                          <a:pPr algn="ctr"/>
                          <a:r>
                            <a:rPr lang="en-US" dirty="0"/>
                            <a:t>A</a:t>
                          </a:r>
                        </a:p>
                      </a:txBody>
                      <a:tcPr anchor="ctr"/>
                    </a:tc>
                    <a:tc>
                      <a:txBody>
                        <a:bodyPr/>
                        <a:lstStyle/>
                        <a:p>
                          <a:pPr algn="ctr"/>
                          <a:r>
                            <a:rPr lang="en-US" dirty="0"/>
                            <a:t>Q</a:t>
                          </a:r>
                        </a:p>
                      </a:txBody>
                      <a:tcPr anchor="ctr"/>
                    </a:tc>
                    <a:tc>
                      <a:txBody>
                        <a:bodyPr/>
                        <a:lstStyle/>
                        <a:p>
                          <a:pPr algn="ctr"/>
                          <a:r>
                            <a:rPr lang="en-US" dirty="0"/>
                            <a:t>A</a:t>
                          </a:r>
                        </a:p>
                      </a:txBody>
                      <a:tcPr anchor="ctr"/>
                    </a:tc>
                    <a:extLst>
                      <a:ext uri="{0D108BD9-81ED-4DB2-BD59-A6C34878D82A}">
                        <a16:rowId xmlns:a16="http://schemas.microsoft.com/office/drawing/2014/main" val="3956765307"/>
                      </a:ext>
                    </a:extLst>
                  </a:tr>
                  <a:tr h="41792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2.3</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43</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1186778682"/>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1.9</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14.4</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3897910657"/>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67.8</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120</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3541349829"/>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1.14</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12</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1297512191"/>
                      </a:ext>
                    </a:extLst>
                  </a:tr>
                  <a:tr h="424804">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0.11</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2.6</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2956333666"/>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8.82</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94</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1940694351"/>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140</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1001</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2626995506"/>
                      </a:ext>
                    </a:extLst>
                  </a:tr>
                  <a:tr h="418990">
                    <a:tc>
                      <a:txBody>
                        <a:bodyPr/>
                        <a:lstStyle/>
                        <a:p>
                          <a:pPr/>
                          <a14:m>
                            <m:oMathPara xmlns:m="http://schemas.openxmlformats.org/officeDocument/2006/math">
                              <m:oMathParaPr>
                                <m:jc m:val="centerGroup"/>
                              </m:oMathParaPr>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3.1415</m:t>
                                    </m:r>
                                  </m:e>
                                  <m:sup>
                                    <m:r>
                                      <a:rPr lang="en-US" b="0" i="1" smtClean="0">
                                        <a:latin typeface="Cambria Math" panose="02040503050406030204" pitchFamily="18" charset="0"/>
                                      </a:rPr>
                                      <m:t>2</m:t>
                                    </m:r>
                                  </m:sup>
                                </m:sSup>
                              </m:oMath>
                            </m:oMathPara>
                          </a14:m>
                          <a:endParaRPr lang="en-US" dirty="0"/>
                        </a:p>
                      </a:txBody>
                      <a:tcPr anchor="ctr"/>
                    </a:tc>
                    <a:tc>
                      <a:txBody>
                        <a:bodyPr/>
                        <a:lstStyle/>
                        <a:p>
                          <a:endParaRPr lang="en-US" dirty="0"/>
                        </a:p>
                      </a:txBody>
                      <a:tcPr anchor="ctr"/>
                    </a:tc>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r>
                                      <a:rPr lang="en-US" b="0" i="1" smtClean="0">
                                        <a:latin typeface="Cambria Math" panose="02040503050406030204" pitchFamily="18" charset="0"/>
                                      </a:rPr>
                                      <m:t>0.65</m:t>
                                    </m:r>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682645177"/>
                      </a:ext>
                    </a:extLst>
                  </a:tr>
                </a:tbl>
              </a:graphicData>
            </a:graphic>
          </p:graphicFrame>
        </mc:Choice>
        <mc:Fallback xmlns="">
          <p:graphicFrame>
            <p:nvGraphicFramePr>
              <p:cNvPr id="9" name="Table 8">
                <a:extLst>
                  <a:ext uri="{FF2B5EF4-FFF2-40B4-BE49-F238E27FC236}">
                    <a16:creationId xmlns:a16="http://schemas.microsoft.com/office/drawing/2014/main" id="{9DC9D338-4985-8DA2-82E6-306050C5F4BA}"/>
                  </a:ext>
                </a:extLst>
              </p:cNvPr>
              <p:cNvGraphicFramePr>
                <a:graphicFrameLocks noGrp="1"/>
              </p:cNvGraphicFramePr>
              <p:nvPr>
                <p:extLst>
                  <p:ext uri="{D42A27DB-BD31-4B8C-83A1-F6EECF244321}">
                    <p14:modId xmlns:p14="http://schemas.microsoft.com/office/powerpoint/2010/main" val="2104384030"/>
                  </p:ext>
                </p:extLst>
              </p:nvPr>
            </p:nvGraphicFramePr>
            <p:xfrm>
              <a:off x="394998" y="1879436"/>
              <a:ext cx="5087426" cy="3746981"/>
            </p:xfrm>
            <a:graphic>
              <a:graphicData uri="http://schemas.openxmlformats.org/drawingml/2006/table">
                <a:tbl>
                  <a:tblPr firstRow="1" bandRow="1">
                    <a:tableStyleId>{5C22544A-7EE6-4342-B048-85BDC9FD1C3A}</a:tableStyleId>
                  </a:tblPr>
                  <a:tblGrid>
                    <a:gridCol w="1198994">
                      <a:extLst>
                        <a:ext uri="{9D8B030D-6E8A-4147-A177-3AD203B41FA5}">
                          <a16:colId xmlns:a16="http://schemas.microsoft.com/office/drawing/2014/main" val="3866149698"/>
                        </a:ext>
                      </a:extLst>
                    </a:gridCol>
                    <a:gridCol w="1152128">
                      <a:extLst>
                        <a:ext uri="{9D8B030D-6E8A-4147-A177-3AD203B41FA5}">
                          <a16:colId xmlns:a16="http://schemas.microsoft.com/office/drawing/2014/main" val="3270577786"/>
                        </a:ext>
                      </a:extLst>
                    </a:gridCol>
                    <a:gridCol w="1440160">
                      <a:extLst>
                        <a:ext uri="{9D8B030D-6E8A-4147-A177-3AD203B41FA5}">
                          <a16:colId xmlns:a16="http://schemas.microsoft.com/office/drawing/2014/main" val="3254976224"/>
                        </a:ext>
                      </a:extLst>
                    </a:gridCol>
                    <a:gridCol w="1296144">
                      <a:extLst>
                        <a:ext uri="{9D8B030D-6E8A-4147-A177-3AD203B41FA5}">
                          <a16:colId xmlns:a16="http://schemas.microsoft.com/office/drawing/2014/main" val="3922440385"/>
                        </a:ext>
                      </a:extLst>
                    </a:gridCol>
                  </a:tblGrid>
                  <a:tr h="390317">
                    <a:tc>
                      <a:txBody>
                        <a:bodyPr/>
                        <a:lstStyle/>
                        <a:p>
                          <a:pPr algn="ctr"/>
                          <a:r>
                            <a:rPr lang="en-US" dirty="0"/>
                            <a:t>Q</a:t>
                          </a:r>
                        </a:p>
                      </a:txBody>
                      <a:tcPr anchor="ctr"/>
                    </a:tc>
                    <a:tc>
                      <a:txBody>
                        <a:bodyPr/>
                        <a:lstStyle/>
                        <a:p>
                          <a:pPr algn="ctr"/>
                          <a:r>
                            <a:rPr lang="en-US" dirty="0"/>
                            <a:t>A</a:t>
                          </a:r>
                        </a:p>
                      </a:txBody>
                      <a:tcPr anchor="ctr"/>
                    </a:tc>
                    <a:tc>
                      <a:txBody>
                        <a:bodyPr/>
                        <a:lstStyle/>
                        <a:p>
                          <a:pPr algn="ctr"/>
                          <a:r>
                            <a:rPr lang="en-US" dirty="0"/>
                            <a:t>Q</a:t>
                          </a:r>
                        </a:p>
                      </a:txBody>
                      <a:tcPr anchor="ctr"/>
                    </a:tc>
                    <a:tc>
                      <a:txBody>
                        <a:bodyPr/>
                        <a:lstStyle/>
                        <a:p>
                          <a:pPr algn="ctr"/>
                          <a:r>
                            <a:rPr lang="en-US" dirty="0"/>
                            <a:t>A</a:t>
                          </a:r>
                        </a:p>
                      </a:txBody>
                      <a:tcPr anchor="ctr"/>
                    </a:tc>
                    <a:extLst>
                      <a:ext uri="{0D108BD9-81ED-4DB2-BD59-A6C34878D82A}">
                        <a16:rowId xmlns:a16="http://schemas.microsoft.com/office/drawing/2014/main" val="3956765307"/>
                      </a:ext>
                    </a:extLst>
                  </a:tr>
                  <a:tr h="417920">
                    <a:tc>
                      <a:txBody>
                        <a:bodyPr/>
                        <a:lstStyle/>
                        <a:p>
                          <a:endParaRPr lang="en-US"/>
                        </a:p>
                      </a:txBody>
                      <a:tcPr anchor="ctr">
                        <a:blipFill>
                          <a:blip r:embed="rId12"/>
                          <a:stretch>
                            <a:fillRect l="-508" t="-97101" r="-326396" b="-702899"/>
                          </a:stretch>
                        </a:blipFill>
                      </a:tcPr>
                    </a:tc>
                    <a:tc>
                      <a:txBody>
                        <a:bodyPr/>
                        <a:lstStyle/>
                        <a:p>
                          <a:endParaRPr lang="en-US"/>
                        </a:p>
                      </a:txBody>
                      <a:tcPr anchor="ctr"/>
                    </a:tc>
                    <a:tc>
                      <a:txBody>
                        <a:bodyPr/>
                        <a:lstStyle/>
                        <a:p>
                          <a:endParaRPr lang="en-US"/>
                        </a:p>
                      </a:txBody>
                      <a:tcPr anchor="ctr">
                        <a:blipFill>
                          <a:blip r:embed="rId12"/>
                          <a:stretch>
                            <a:fillRect l="-163291" t="-97101" r="-91561" b="-702899"/>
                          </a:stretch>
                        </a:blipFill>
                      </a:tcPr>
                    </a:tc>
                    <a:tc>
                      <a:txBody>
                        <a:bodyPr/>
                        <a:lstStyle/>
                        <a:p>
                          <a:endParaRPr lang="en-US" dirty="0"/>
                        </a:p>
                      </a:txBody>
                      <a:tcPr anchor="ctr"/>
                    </a:tc>
                    <a:extLst>
                      <a:ext uri="{0D108BD9-81ED-4DB2-BD59-A6C34878D82A}">
                        <a16:rowId xmlns:a16="http://schemas.microsoft.com/office/drawing/2014/main" val="1186778682"/>
                      </a:ext>
                    </a:extLst>
                  </a:tr>
                  <a:tr h="418990">
                    <a:tc>
                      <a:txBody>
                        <a:bodyPr/>
                        <a:lstStyle/>
                        <a:p>
                          <a:endParaRPr lang="en-US"/>
                        </a:p>
                      </a:txBody>
                      <a:tcPr anchor="ctr">
                        <a:blipFill>
                          <a:blip r:embed="rId12"/>
                          <a:stretch>
                            <a:fillRect l="-508" t="-200000" r="-326396" b="-613235"/>
                          </a:stretch>
                        </a:blipFill>
                      </a:tcPr>
                    </a:tc>
                    <a:tc>
                      <a:txBody>
                        <a:bodyPr/>
                        <a:lstStyle/>
                        <a:p>
                          <a:endParaRPr lang="en-US" dirty="0"/>
                        </a:p>
                      </a:txBody>
                      <a:tcPr anchor="ctr"/>
                    </a:tc>
                    <a:tc>
                      <a:txBody>
                        <a:bodyPr/>
                        <a:lstStyle/>
                        <a:p>
                          <a:endParaRPr lang="en-US"/>
                        </a:p>
                      </a:txBody>
                      <a:tcPr anchor="ctr">
                        <a:blipFill>
                          <a:blip r:embed="rId12"/>
                          <a:stretch>
                            <a:fillRect l="-163291" t="-200000" r="-91561" b="-613235"/>
                          </a:stretch>
                        </a:blipFill>
                      </a:tcPr>
                    </a:tc>
                    <a:tc>
                      <a:txBody>
                        <a:bodyPr/>
                        <a:lstStyle/>
                        <a:p>
                          <a:endParaRPr lang="en-US" dirty="0"/>
                        </a:p>
                      </a:txBody>
                      <a:tcPr anchor="ctr"/>
                    </a:tc>
                    <a:extLst>
                      <a:ext uri="{0D108BD9-81ED-4DB2-BD59-A6C34878D82A}">
                        <a16:rowId xmlns:a16="http://schemas.microsoft.com/office/drawing/2014/main" val="3897910657"/>
                      </a:ext>
                    </a:extLst>
                  </a:tr>
                  <a:tr h="418990">
                    <a:tc>
                      <a:txBody>
                        <a:bodyPr/>
                        <a:lstStyle/>
                        <a:p>
                          <a:endParaRPr lang="en-US"/>
                        </a:p>
                      </a:txBody>
                      <a:tcPr anchor="ctr">
                        <a:blipFill>
                          <a:blip r:embed="rId12"/>
                          <a:stretch>
                            <a:fillRect l="-508" t="-295652" r="-326396" b="-504348"/>
                          </a:stretch>
                        </a:blipFill>
                      </a:tcPr>
                    </a:tc>
                    <a:tc>
                      <a:txBody>
                        <a:bodyPr/>
                        <a:lstStyle/>
                        <a:p>
                          <a:endParaRPr lang="en-US"/>
                        </a:p>
                      </a:txBody>
                      <a:tcPr anchor="ctr"/>
                    </a:tc>
                    <a:tc>
                      <a:txBody>
                        <a:bodyPr/>
                        <a:lstStyle/>
                        <a:p>
                          <a:endParaRPr lang="en-US"/>
                        </a:p>
                      </a:txBody>
                      <a:tcPr anchor="ctr">
                        <a:blipFill>
                          <a:blip r:embed="rId12"/>
                          <a:stretch>
                            <a:fillRect l="-163291" t="-295652" r="-91561" b="-504348"/>
                          </a:stretch>
                        </a:blipFill>
                      </a:tcPr>
                    </a:tc>
                    <a:tc>
                      <a:txBody>
                        <a:bodyPr/>
                        <a:lstStyle/>
                        <a:p>
                          <a:endParaRPr lang="en-US" dirty="0"/>
                        </a:p>
                      </a:txBody>
                      <a:tcPr anchor="ctr"/>
                    </a:tc>
                    <a:extLst>
                      <a:ext uri="{0D108BD9-81ED-4DB2-BD59-A6C34878D82A}">
                        <a16:rowId xmlns:a16="http://schemas.microsoft.com/office/drawing/2014/main" val="3541349829"/>
                      </a:ext>
                    </a:extLst>
                  </a:tr>
                  <a:tr h="418990">
                    <a:tc>
                      <a:txBody>
                        <a:bodyPr/>
                        <a:lstStyle/>
                        <a:p>
                          <a:endParaRPr lang="en-US"/>
                        </a:p>
                      </a:txBody>
                      <a:tcPr anchor="ctr">
                        <a:blipFill>
                          <a:blip r:embed="rId12"/>
                          <a:stretch>
                            <a:fillRect l="-508" t="-395652" r="-326396" b="-404348"/>
                          </a:stretch>
                        </a:blipFill>
                      </a:tcPr>
                    </a:tc>
                    <a:tc>
                      <a:txBody>
                        <a:bodyPr/>
                        <a:lstStyle/>
                        <a:p>
                          <a:endParaRPr lang="en-US"/>
                        </a:p>
                      </a:txBody>
                      <a:tcPr anchor="ctr"/>
                    </a:tc>
                    <a:tc>
                      <a:txBody>
                        <a:bodyPr/>
                        <a:lstStyle/>
                        <a:p>
                          <a:endParaRPr lang="en-US"/>
                        </a:p>
                      </a:txBody>
                      <a:tcPr anchor="ctr">
                        <a:blipFill>
                          <a:blip r:embed="rId12"/>
                          <a:stretch>
                            <a:fillRect l="-163291" t="-395652" r="-91561" b="-404348"/>
                          </a:stretch>
                        </a:blipFill>
                      </a:tcPr>
                    </a:tc>
                    <a:tc>
                      <a:txBody>
                        <a:bodyPr/>
                        <a:lstStyle/>
                        <a:p>
                          <a:endParaRPr lang="en-US" dirty="0"/>
                        </a:p>
                      </a:txBody>
                      <a:tcPr anchor="ctr"/>
                    </a:tc>
                    <a:extLst>
                      <a:ext uri="{0D108BD9-81ED-4DB2-BD59-A6C34878D82A}">
                        <a16:rowId xmlns:a16="http://schemas.microsoft.com/office/drawing/2014/main" val="1297512191"/>
                      </a:ext>
                    </a:extLst>
                  </a:tr>
                  <a:tr h="424804">
                    <a:tc>
                      <a:txBody>
                        <a:bodyPr/>
                        <a:lstStyle/>
                        <a:p>
                          <a:endParaRPr lang="en-US"/>
                        </a:p>
                      </a:txBody>
                      <a:tcPr anchor="ctr">
                        <a:blipFill>
                          <a:blip r:embed="rId12"/>
                          <a:stretch>
                            <a:fillRect l="-508" t="-488571" r="-326396" b="-298571"/>
                          </a:stretch>
                        </a:blipFill>
                      </a:tcPr>
                    </a:tc>
                    <a:tc>
                      <a:txBody>
                        <a:bodyPr/>
                        <a:lstStyle/>
                        <a:p>
                          <a:endParaRPr lang="en-US" dirty="0"/>
                        </a:p>
                      </a:txBody>
                      <a:tcPr anchor="ctr"/>
                    </a:tc>
                    <a:tc>
                      <a:txBody>
                        <a:bodyPr/>
                        <a:lstStyle/>
                        <a:p>
                          <a:endParaRPr lang="en-US"/>
                        </a:p>
                      </a:txBody>
                      <a:tcPr anchor="ctr">
                        <a:blipFill>
                          <a:blip r:embed="rId12"/>
                          <a:stretch>
                            <a:fillRect l="-163291" t="-488571" r="-91561" b="-298571"/>
                          </a:stretch>
                        </a:blipFill>
                      </a:tcPr>
                    </a:tc>
                    <a:tc>
                      <a:txBody>
                        <a:bodyPr/>
                        <a:lstStyle/>
                        <a:p>
                          <a:endParaRPr lang="en-US" dirty="0"/>
                        </a:p>
                      </a:txBody>
                      <a:tcPr anchor="ctr"/>
                    </a:tc>
                    <a:extLst>
                      <a:ext uri="{0D108BD9-81ED-4DB2-BD59-A6C34878D82A}">
                        <a16:rowId xmlns:a16="http://schemas.microsoft.com/office/drawing/2014/main" val="2956333666"/>
                      </a:ext>
                    </a:extLst>
                  </a:tr>
                  <a:tr h="418990">
                    <a:tc>
                      <a:txBody>
                        <a:bodyPr/>
                        <a:lstStyle/>
                        <a:p>
                          <a:endParaRPr lang="en-US"/>
                        </a:p>
                      </a:txBody>
                      <a:tcPr anchor="ctr">
                        <a:blipFill>
                          <a:blip r:embed="rId12"/>
                          <a:stretch>
                            <a:fillRect l="-508" t="-605882" r="-326396" b="-207353"/>
                          </a:stretch>
                        </a:blipFill>
                      </a:tcPr>
                    </a:tc>
                    <a:tc>
                      <a:txBody>
                        <a:bodyPr/>
                        <a:lstStyle/>
                        <a:p>
                          <a:endParaRPr lang="en-US" dirty="0"/>
                        </a:p>
                      </a:txBody>
                      <a:tcPr anchor="ctr"/>
                    </a:tc>
                    <a:tc>
                      <a:txBody>
                        <a:bodyPr/>
                        <a:lstStyle/>
                        <a:p>
                          <a:endParaRPr lang="en-US"/>
                        </a:p>
                      </a:txBody>
                      <a:tcPr anchor="ctr">
                        <a:blipFill>
                          <a:blip r:embed="rId12"/>
                          <a:stretch>
                            <a:fillRect l="-163291" t="-605882" r="-91561" b="-207353"/>
                          </a:stretch>
                        </a:blipFill>
                      </a:tcPr>
                    </a:tc>
                    <a:tc>
                      <a:txBody>
                        <a:bodyPr/>
                        <a:lstStyle/>
                        <a:p>
                          <a:endParaRPr lang="en-US" dirty="0"/>
                        </a:p>
                      </a:txBody>
                      <a:tcPr anchor="ctr"/>
                    </a:tc>
                    <a:extLst>
                      <a:ext uri="{0D108BD9-81ED-4DB2-BD59-A6C34878D82A}">
                        <a16:rowId xmlns:a16="http://schemas.microsoft.com/office/drawing/2014/main" val="1940694351"/>
                      </a:ext>
                    </a:extLst>
                  </a:tr>
                  <a:tr h="418990">
                    <a:tc>
                      <a:txBody>
                        <a:bodyPr/>
                        <a:lstStyle/>
                        <a:p>
                          <a:endParaRPr lang="en-US"/>
                        </a:p>
                      </a:txBody>
                      <a:tcPr anchor="ctr">
                        <a:blipFill>
                          <a:blip r:embed="rId12"/>
                          <a:stretch>
                            <a:fillRect l="-508" t="-695652" r="-326396" b="-104348"/>
                          </a:stretch>
                        </a:blipFill>
                      </a:tcPr>
                    </a:tc>
                    <a:tc>
                      <a:txBody>
                        <a:bodyPr/>
                        <a:lstStyle/>
                        <a:p>
                          <a:endParaRPr lang="en-US" dirty="0"/>
                        </a:p>
                      </a:txBody>
                      <a:tcPr anchor="ctr"/>
                    </a:tc>
                    <a:tc>
                      <a:txBody>
                        <a:bodyPr/>
                        <a:lstStyle/>
                        <a:p>
                          <a:endParaRPr lang="en-US"/>
                        </a:p>
                      </a:txBody>
                      <a:tcPr anchor="ctr">
                        <a:blipFill>
                          <a:blip r:embed="rId12"/>
                          <a:stretch>
                            <a:fillRect l="-163291" t="-695652" r="-91561" b="-104348"/>
                          </a:stretch>
                        </a:blipFill>
                      </a:tcPr>
                    </a:tc>
                    <a:tc>
                      <a:txBody>
                        <a:bodyPr/>
                        <a:lstStyle/>
                        <a:p>
                          <a:endParaRPr lang="en-US" dirty="0"/>
                        </a:p>
                      </a:txBody>
                      <a:tcPr anchor="ctr"/>
                    </a:tc>
                    <a:extLst>
                      <a:ext uri="{0D108BD9-81ED-4DB2-BD59-A6C34878D82A}">
                        <a16:rowId xmlns:a16="http://schemas.microsoft.com/office/drawing/2014/main" val="2626995506"/>
                      </a:ext>
                    </a:extLst>
                  </a:tr>
                  <a:tr h="418990">
                    <a:tc>
                      <a:txBody>
                        <a:bodyPr/>
                        <a:lstStyle/>
                        <a:p>
                          <a:endParaRPr lang="en-US"/>
                        </a:p>
                      </a:txBody>
                      <a:tcPr anchor="ctr">
                        <a:blipFill>
                          <a:blip r:embed="rId12"/>
                          <a:stretch>
                            <a:fillRect l="-508" t="-795652" r="-326396" b="-4348"/>
                          </a:stretch>
                        </a:blipFill>
                      </a:tcPr>
                    </a:tc>
                    <a:tc>
                      <a:txBody>
                        <a:bodyPr/>
                        <a:lstStyle/>
                        <a:p>
                          <a:endParaRPr lang="en-US" dirty="0"/>
                        </a:p>
                      </a:txBody>
                      <a:tcPr anchor="ctr"/>
                    </a:tc>
                    <a:tc>
                      <a:txBody>
                        <a:bodyPr/>
                        <a:lstStyle/>
                        <a:p>
                          <a:endParaRPr lang="en-US"/>
                        </a:p>
                      </a:txBody>
                      <a:tcPr anchor="ctr">
                        <a:blipFill>
                          <a:blip r:embed="rId12"/>
                          <a:stretch>
                            <a:fillRect l="-163291" t="-795652" r="-91561" b="-4348"/>
                          </a:stretch>
                        </a:blipFill>
                      </a:tcPr>
                    </a:tc>
                    <a:tc>
                      <a:txBody>
                        <a:bodyPr/>
                        <a:lstStyle/>
                        <a:p>
                          <a:endParaRPr lang="en-US" dirty="0"/>
                        </a:p>
                      </a:txBody>
                      <a:tcPr anchor="ctr"/>
                    </a:tc>
                    <a:extLst>
                      <a:ext uri="{0D108BD9-81ED-4DB2-BD59-A6C34878D82A}">
                        <a16:rowId xmlns:a16="http://schemas.microsoft.com/office/drawing/2014/main" val="682645177"/>
                      </a:ext>
                    </a:extLst>
                  </a:tr>
                </a:tbl>
              </a:graphicData>
            </a:graphic>
          </p:graphicFrame>
        </mc:Fallback>
      </mc:AlternateContent>
      <mc:AlternateContent xmlns:mc="http://schemas.openxmlformats.org/markup-compatibility/2006" xmlns:a14="http://schemas.microsoft.com/office/drawing/2010/main">
        <mc:Choice Requires="a14">
          <p:graphicFrame>
            <p:nvGraphicFramePr>
              <p:cNvPr id="10" name="Table 9">
                <a:extLst>
                  <a:ext uri="{FF2B5EF4-FFF2-40B4-BE49-F238E27FC236}">
                    <a16:creationId xmlns:a16="http://schemas.microsoft.com/office/drawing/2014/main" id="{8AFB395A-B8E7-E16E-DC2A-4612899F10BC}"/>
                  </a:ext>
                </a:extLst>
              </p:cNvPr>
              <p:cNvGraphicFramePr>
                <a:graphicFrameLocks noGrp="1"/>
              </p:cNvGraphicFramePr>
              <p:nvPr>
                <p:extLst>
                  <p:ext uri="{D42A27DB-BD31-4B8C-83A1-F6EECF244321}">
                    <p14:modId xmlns:p14="http://schemas.microsoft.com/office/powerpoint/2010/main" val="680677820"/>
                  </p:ext>
                </p:extLst>
              </p:nvPr>
            </p:nvGraphicFramePr>
            <p:xfrm>
              <a:off x="5497136" y="1881592"/>
              <a:ext cx="3384376" cy="2909001"/>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3515196873"/>
                        </a:ext>
                      </a:extLst>
                    </a:gridCol>
                    <a:gridCol w="1440160">
                      <a:extLst>
                        <a:ext uri="{9D8B030D-6E8A-4147-A177-3AD203B41FA5}">
                          <a16:colId xmlns:a16="http://schemas.microsoft.com/office/drawing/2014/main" val="1579372842"/>
                        </a:ext>
                      </a:extLst>
                    </a:gridCol>
                  </a:tblGrid>
                  <a:tr h="390317">
                    <a:tc>
                      <a:txBody>
                        <a:bodyPr/>
                        <a:lstStyle/>
                        <a:p>
                          <a:pPr algn="ctr"/>
                          <a:r>
                            <a:rPr lang="en-US" dirty="0"/>
                            <a:t>Q</a:t>
                          </a:r>
                        </a:p>
                      </a:txBody>
                      <a:tcPr anchor="ctr"/>
                    </a:tc>
                    <a:tc>
                      <a:txBody>
                        <a:bodyPr/>
                        <a:lstStyle/>
                        <a:p>
                          <a:pPr algn="ctr"/>
                          <a:r>
                            <a:rPr lang="en-US" dirty="0"/>
                            <a:t>A</a:t>
                          </a:r>
                        </a:p>
                      </a:txBody>
                      <a:tcPr anchor="ctr"/>
                    </a:tc>
                    <a:extLst>
                      <a:ext uri="{0D108BD9-81ED-4DB2-BD59-A6C34878D82A}">
                        <a16:rowId xmlns:a16="http://schemas.microsoft.com/office/drawing/2014/main" val="2790122917"/>
                      </a:ext>
                    </a:extLst>
                  </a:tr>
                  <a:tr h="836910">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panose="02040503050406030204" pitchFamily="18" charset="0"/>
                                          </a:rPr>
                                          <m:t>13</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14</m:t>
                                        </m:r>
                                      </m:e>
                                      <m:sup>
                                        <m:r>
                                          <a:rPr lang="en-US" b="0" i="1" smtClean="0">
                                            <a:latin typeface="Cambria Math" panose="02040503050406030204" pitchFamily="18" charset="0"/>
                                          </a:rPr>
                                          <m:t>2</m:t>
                                        </m:r>
                                      </m:sup>
                                    </m:sSup>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591961908"/>
                      </a:ext>
                    </a:extLst>
                  </a:tr>
                  <a:tr h="837980">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panose="02040503050406030204" pitchFamily="18" charset="0"/>
                                          </a:rPr>
                                          <m:t>0.5</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1.2</m:t>
                                        </m:r>
                                      </m:e>
                                      <m:sup>
                                        <m:r>
                                          <a:rPr lang="en-US" b="0" i="1" smtClean="0">
                                            <a:latin typeface="Cambria Math" panose="02040503050406030204" pitchFamily="18" charset="0"/>
                                          </a:rPr>
                                          <m:t>2</m:t>
                                        </m:r>
                                      </m:sup>
                                    </m:sSup>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1346701312"/>
                      </a:ext>
                    </a:extLst>
                  </a:tr>
                  <a:tr h="843794">
                    <a:tc>
                      <a:txBody>
                        <a:bodyPr/>
                        <a:lstStyle/>
                        <a:p>
                          <a:pPr/>
                          <a14:m>
                            <m:oMathPara xmlns:m="http://schemas.openxmlformats.org/officeDocument/2006/math">
                              <m:oMathParaPr>
                                <m:jc m:val="centerGroup"/>
                              </m:oMathParaPr>
                              <m:oMath xmlns:m="http://schemas.openxmlformats.org/officeDocument/2006/math">
                                <m:rad>
                                  <m:radPr>
                                    <m:degHide m:val="on"/>
                                    <m:ctrlPr>
                                      <a:rPr lang="en-US" i="1" smtClean="0">
                                        <a:latin typeface="Cambria Math" panose="02040503050406030204" pitchFamily="18" charset="0"/>
                                      </a:rPr>
                                    </m:ctrlPr>
                                  </m:radPr>
                                  <m:deg/>
                                  <m:e>
                                    <m:sSup>
                                      <m:sSupPr>
                                        <m:ctrlPr>
                                          <a:rPr lang="en-US" b="0" i="1" smtClean="0">
                                            <a:latin typeface="Cambria Math" panose="02040503050406030204" pitchFamily="18" charset="0"/>
                                          </a:rPr>
                                        </m:ctrlPr>
                                      </m:sSupPr>
                                      <m:e>
                                        <m:r>
                                          <a:rPr lang="en-US" b="0" i="1" smtClean="0">
                                            <a:latin typeface="Cambria Math" panose="02040503050406030204" pitchFamily="18" charset="0"/>
                                          </a:rPr>
                                          <m:t>81</m:t>
                                        </m:r>
                                      </m:e>
                                      <m:sup>
                                        <m:r>
                                          <a:rPr lang="en-US" b="0" i="1" smtClean="0">
                                            <a:latin typeface="Cambria Math" panose="02040503050406030204" pitchFamily="18" charset="0"/>
                                          </a:rPr>
                                          <m:t>2</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152</m:t>
                                        </m:r>
                                      </m:e>
                                      <m:sup>
                                        <m:r>
                                          <a:rPr lang="en-US" b="0" i="1" smtClean="0">
                                            <a:latin typeface="Cambria Math" panose="02040503050406030204" pitchFamily="18" charset="0"/>
                                          </a:rPr>
                                          <m:t>2</m:t>
                                        </m:r>
                                      </m:sup>
                                    </m:sSup>
                                  </m:e>
                                </m:rad>
                              </m:oMath>
                            </m:oMathPara>
                          </a14:m>
                          <a:endParaRPr lang="en-US" dirty="0"/>
                        </a:p>
                      </a:txBody>
                      <a:tcPr anchor="ctr"/>
                    </a:tc>
                    <a:tc>
                      <a:txBody>
                        <a:bodyPr/>
                        <a:lstStyle/>
                        <a:p>
                          <a:endParaRPr lang="en-US" dirty="0"/>
                        </a:p>
                      </a:txBody>
                      <a:tcPr anchor="ctr"/>
                    </a:tc>
                    <a:extLst>
                      <a:ext uri="{0D108BD9-81ED-4DB2-BD59-A6C34878D82A}">
                        <a16:rowId xmlns:a16="http://schemas.microsoft.com/office/drawing/2014/main" val="1290603960"/>
                      </a:ext>
                    </a:extLst>
                  </a:tr>
                </a:tbl>
              </a:graphicData>
            </a:graphic>
          </p:graphicFrame>
        </mc:Choice>
        <mc:Fallback xmlns="">
          <p:graphicFrame>
            <p:nvGraphicFramePr>
              <p:cNvPr id="10" name="Table 9">
                <a:extLst>
                  <a:ext uri="{FF2B5EF4-FFF2-40B4-BE49-F238E27FC236}">
                    <a16:creationId xmlns:a16="http://schemas.microsoft.com/office/drawing/2014/main" id="{8AFB395A-B8E7-E16E-DC2A-4612899F10BC}"/>
                  </a:ext>
                </a:extLst>
              </p:cNvPr>
              <p:cNvGraphicFramePr>
                <a:graphicFrameLocks noGrp="1"/>
              </p:cNvGraphicFramePr>
              <p:nvPr>
                <p:extLst>
                  <p:ext uri="{D42A27DB-BD31-4B8C-83A1-F6EECF244321}">
                    <p14:modId xmlns:p14="http://schemas.microsoft.com/office/powerpoint/2010/main" val="680677820"/>
                  </p:ext>
                </p:extLst>
              </p:nvPr>
            </p:nvGraphicFramePr>
            <p:xfrm>
              <a:off x="5497136" y="1881592"/>
              <a:ext cx="3384376" cy="2909001"/>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3515196873"/>
                        </a:ext>
                      </a:extLst>
                    </a:gridCol>
                    <a:gridCol w="1440160">
                      <a:extLst>
                        <a:ext uri="{9D8B030D-6E8A-4147-A177-3AD203B41FA5}">
                          <a16:colId xmlns:a16="http://schemas.microsoft.com/office/drawing/2014/main" val="1579372842"/>
                        </a:ext>
                      </a:extLst>
                    </a:gridCol>
                  </a:tblGrid>
                  <a:tr h="390317">
                    <a:tc>
                      <a:txBody>
                        <a:bodyPr/>
                        <a:lstStyle/>
                        <a:p>
                          <a:pPr algn="ctr"/>
                          <a:r>
                            <a:rPr lang="en-US" dirty="0"/>
                            <a:t>Q</a:t>
                          </a:r>
                        </a:p>
                      </a:txBody>
                      <a:tcPr anchor="ctr"/>
                    </a:tc>
                    <a:tc>
                      <a:txBody>
                        <a:bodyPr/>
                        <a:lstStyle/>
                        <a:p>
                          <a:pPr algn="ctr"/>
                          <a:r>
                            <a:rPr lang="en-US" dirty="0"/>
                            <a:t>A</a:t>
                          </a:r>
                        </a:p>
                      </a:txBody>
                      <a:tcPr anchor="ctr"/>
                    </a:tc>
                    <a:extLst>
                      <a:ext uri="{0D108BD9-81ED-4DB2-BD59-A6C34878D82A}">
                        <a16:rowId xmlns:a16="http://schemas.microsoft.com/office/drawing/2014/main" val="2790122917"/>
                      </a:ext>
                    </a:extLst>
                  </a:tr>
                  <a:tr h="836910">
                    <a:tc>
                      <a:txBody>
                        <a:bodyPr/>
                        <a:lstStyle/>
                        <a:p>
                          <a:endParaRPr lang="en-US"/>
                        </a:p>
                      </a:txBody>
                      <a:tcPr anchor="ctr">
                        <a:blipFill>
                          <a:blip r:embed="rId13"/>
                          <a:stretch>
                            <a:fillRect l="-313" t="-48551" r="-75862" b="-201449"/>
                          </a:stretch>
                        </a:blipFill>
                      </a:tcPr>
                    </a:tc>
                    <a:tc>
                      <a:txBody>
                        <a:bodyPr/>
                        <a:lstStyle/>
                        <a:p>
                          <a:endParaRPr lang="en-US" dirty="0"/>
                        </a:p>
                      </a:txBody>
                      <a:tcPr anchor="ctr"/>
                    </a:tc>
                    <a:extLst>
                      <a:ext uri="{0D108BD9-81ED-4DB2-BD59-A6C34878D82A}">
                        <a16:rowId xmlns:a16="http://schemas.microsoft.com/office/drawing/2014/main" val="591961908"/>
                      </a:ext>
                    </a:extLst>
                  </a:tr>
                  <a:tr h="837980">
                    <a:tc>
                      <a:txBody>
                        <a:bodyPr/>
                        <a:lstStyle/>
                        <a:p>
                          <a:endParaRPr lang="en-US"/>
                        </a:p>
                      </a:txBody>
                      <a:tcPr anchor="ctr">
                        <a:blipFill>
                          <a:blip r:embed="rId13"/>
                          <a:stretch>
                            <a:fillRect l="-313" t="-149635" r="-75862" b="-102920"/>
                          </a:stretch>
                        </a:blipFill>
                      </a:tcPr>
                    </a:tc>
                    <a:tc>
                      <a:txBody>
                        <a:bodyPr/>
                        <a:lstStyle/>
                        <a:p>
                          <a:endParaRPr lang="en-US" dirty="0"/>
                        </a:p>
                      </a:txBody>
                      <a:tcPr anchor="ctr"/>
                    </a:tc>
                    <a:extLst>
                      <a:ext uri="{0D108BD9-81ED-4DB2-BD59-A6C34878D82A}">
                        <a16:rowId xmlns:a16="http://schemas.microsoft.com/office/drawing/2014/main" val="1346701312"/>
                      </a:ext>
                    </a:extLst>
                  </a:tr>
                  <a:tr h="843794">
                    <a:tc>
                      <a:txBody>
                        <a:bodyPr/>
                        <a:lstStyle/>
                        <a:p>
                          <a:endParaRPr lang="en-US"/>
                        </a:p>
                      </a:txBody>
                      <a:tcPr anchor="ctr">
                        <a:blipFill>
                          <a:blip r:embed="rId13"/>
                          <a:stretch>
                            <a:fillRect l="-313" t="-246043" r="-75862" b="-1439"/>
                          </a:stretch>
                        </a:blipFill>
                      </a:tcPr>
                    </a:tc>
                    <a:tc>
                      <a:txBody>
                        <a:bodyPr/>
                        <a:lstStyle/>
                        <a:p>
                          <a:endParaRPr lang="en-US" dirty="0"/>
                        </a:p>
                      </a:txBody>
                      <a:tcPr anchor="ctr"/>
                    </a:tc>
                    <a:extLst>
                      <a:ext uri="{0D108BD9-81ED-4DB2-BD59-A6C34878D82A}">
                        <a16:rowId xmlns:a16="http://schemas.microsoft.com/office/drawing/2014/main" val="1290603960"/>
                      </a:ext>
                    </a:extLst>
                  </a:tr>
                </a:tbl>
              </a:graphicData>
            </a:graphic>
          </p:graphicFrame>
        </mc:Fallback>
      </mc:AlternateContent>
      <p:graphicFrame>
        <p:nvGraphicFramePr>
          <p:cNvPr id="5" name="Table 5">
            <a:extLst>
              <a:ext uri="{FF2B5EF4-FFF2-40B4-BE49-F238E27FC236}">
                <a16:creationId xmlns:a16="http://schemas.microsoft.com/office/drawing/2014/main" id="{681DFC4B-B140-6082-79DE-5EEE73C3123A}"/>
              </a:ext>
            </a:extLst>
          </p:cNvPr>
          <p:cNvGraphicFramePr>
            <a:graphicFrameLocks noGrp="1"/>
          </p:cNvGraphicFramePr>
          <p:nvPr>
            <p:extLst>
              <p:ext uri="{D42A27DB-BD31-4B8C-83A1-F6EECF244321}">
                <p14:modId xmlns:p14="http://schemas.microsoft.com/office/powerpoint/2010/main" val="171488574"/>
              </p:ext>
            </p:extLst>
          </p:nvPr>
        </p:nvGraphicFramePr>
        <p:xfrm>
          <a:off x="5482424" y="4795013"/>
          <a:ext cx="3384376" cy="837980"/>
        </p:xfrm>
        <a:graphic>
          <a:graphicData uri="http://schemas.openxmlformats.org/drawingml/2006/table">
            <a:tbl>
              <a:tblPr firstRow="1" bandRow="1">
                <a:tableStyleId>{5C22544A-7EE6-4342-B048-85BDC9FD1C3A}</a:tableStyleId>
              </a:tblPr>
              <a:tblGrid>
                <a:gridCol w="3384376">
                  <a:extLst>
                    <a:ext uri="{9D8B030D-6E8A-4147-A177-3AD203B41FA5}">
                      <a16:colId xmlns:a16="http://schemas.microsoft.com/office/drawing/2014/main" val="4014648518"/>
                    </a:ext>
                  </a:extLst>
                </a:gridCol>
              </a:tblGrid>
              <a:tr h="837980">
                <a:tc>
                  <a:txBody>
                    <a:bodyPr/>
                    <a:lstStyle/>
                    <a:p>
                      <a:pPr algn="ctr"/>
                      <a:r>
                        <a:rPr lang="en-US" dirty="0"/>
                        <a:t>You’ve got this!</a:t>
                      </a:r>
                    </a:p>
                  </a:txBody>
                  <a:tcPr anchor="ctr"/>
                </a:tc>
                <a:extLst>
                  <a:ext uri="{0D108BD9-81ED-4DB2-BD59-A6C34878D82A}">
                    <a16:rowId xmlns:a16="http://schemas.microsoft.com/office/drawing/2014/main" val="3783421517"/>
                  </a:ext>
                </a:extLst>
              </a:tr>
            </a:tbl>
          </a:graphicData>
        </a:graphic>
      </p:graphicFrame>
    </p:spTree>
    <p:extLst>
      <p:ext uri="{BB962C8B-B14F-4D97-AF65-F5344CB8AC3E}">
        <p14:creationId xmlns:p14="http://schemas.microsoft.com/office/powerpoint/2010/main" val="3274069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86472" y="233899"/>
            <a:ext cx="8229600" cy="1143000"/>
          </a:xfrm>
        </p:spPr>
        <p:txBody>
          <a:bodyPr>
            <a:normAutofit/>
          </a:bodyPr>
          <a:lstStyle/>
          <a:p>
            <a:r>
              <a:rPr lang="en-AU" dirty="0">
                <a:solidFill>
                  <a:schemeClr val="accent6">
                    <a:lumMod val="50000"/>
                  </a:schemeClr>
                </a:solidFill>
              </a:rPr>
              <a:t>Two truths and a lie</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7" name="Group 6">
            <a:extLst>
              <a:ext uri="{FF2B5EF4-FFF2-40B4-BE49-F238E27FC236}">
                <a16:creationId xmlns:a16="http://schemas.microsoft.com/office/drawing/2014/main" id="{2219F759-94C3-80EF-AE60-418CCDC49B7F}"/>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4" name="TextBox 3">
            <a:extLst>
              <a:ext uri="{FF2B5EF4-FFF2-40B4-BE49-F238E27FC236}">
                <a16:creationId xmlns:a16="http://schemas.microsoft.com/office/drawing/2014/main" id="{A2ABFDD1-5709-4793-DFCB-7844521C9BEC}"/>
              </a:ext>
            </a:extLst>
          </p:cNvPr>
          <p:cNvSpPr txBox="1"/>
          <p:nvPr/>
        </p:nvSpPr>
        <p:spPr>
          <a:xfrm>
            <a:off x="539552" y="1700808"/>
            <a:ext cx="8589736" cy="3108543"/>
          </a:xfrm>
          <a:prstGeom prst="rect">
            <a:avLst/>
          </a:prstGeom>
          <a:noFill/>
        </p:spPr>
        <p:txBody>
          <a:bodyPr wrap="square" rtlCol="0">
            <a:spAutoFit/>
          </a:bodyPr>
          <a:lstStyle/>
          <a:p>
            <a:pPr marL="457200" indent="-457200">
              <a:buFont typeface="Arial" panose="020B0604020202020204" pitchFamily="34" charset="0"/>
              <a:buChar char="•"/>
            </a:pPr>
            <a:r>
              <a:rPr lang="en-US" sz="2800" dirty="0">
                <a:solidFill>
                  <a:schemeClr val="tx2"/>
                </a:solidFill>
              </a:rPr>
              <a:t>I was the leader of a cult who abstained from many pleasures and were sworn to secrecy.</a:t>
            </a:r>
          </a:p>
          <a:p>
            <a:pPr marL="457200" indent="-457200">
              <a:buFont typeface="Arial" panose="020B0604020202020204" pitchFamily="34" charset="0"/>
              <a:buChar char="•"/>
            </a:pPr>
            <a:endParaRPr lang="en-US" sz="2800" dirty="0">
              <a:solidFill>
                <a:schemeClr val="tx2"/>
              </a:solidFill>
            </a:endParaRPr>
          </a:p>
          <a:p>
            <a:pPr marL="457200" indent="-457200">
              <a:buFont typeface="Arial" panose="020B0604020202020204" pitchFamily="34" charset="0"/>
              <a:buChar char="•"/>
            </a:pPr>
            <a:r>
              <a:rPr lang="en-US" sz="2800" dirty="0">
                <a:solidFill>
                  <a:schemeClr val="tx2"/>
                </a:solidFill>
              </a:rPr>
              <a:t>There is a statue of me in Greece with a giant triangle.</a:t>
            </a:r>
          </a:p>
          <a:p>
            <a:pPr marL="457200" indent="-457200">
              <a:buFont typeface="Arial" panose="020B0604020202020204" pitchFamily="34" charset="0"/>
              <a:buChar char="•"/>
            </a:pPr>
            <a:endParaRPr lang="en-US" sz="2800" dirty="0">
              <a:solidFill>
                <a:schemeClr val="tx2"/>
              </a:solidFill>
            </a:endParaRPr>
          </a:p>
          <a:p>
            <a:pPr marL="457200" indent="-457200">
              <a:buFont typeface="Arial" panose="020B0604020202020204" pitchFamily="34" charset="0"/>
              <a:buChar char="•"/>
            </a:pPr>
            <a:r>
              <a:rPr lang="en-US" sz="2800" dirty="0">
                <a:solidFill>
                  <a:schemeClr val="tx2"/>
                </a:solidFill>
              </a:rPr>
              <a:t>I was the first person to refer to myself as a ‘philosopher’ (lover of wisdom).</a:t>
            </a:r>
          </a:p>
        </p:txBody>
      </p:sp>
      <p:pic>
        <p:nvPicPr>
          <p:cNvPr id="3" name="Picture 2">
            <a:hlinkClick r:id="rId9"/>
            <a:extLst>
              <a:ext uri="{FF2B5EF4-FFF2-40B4-BE49-F238E27FC236}">
                <a16:creationId xmlns:a16="http://schemas.microsoft.com/office/drawing/2014/main" id="{B3E246D3-A587-1D4F-1B60-43F6AA4D8FE4}"/>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79696353-8A90-C350-7E38-5261B754207C}"/>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6" name="Picture 5">
            <a:extLst>
              <a:ext uri="{FF2B5EF4-FFF2-40B4-BE49-F238E27FC236}">
                <a16:creationId xmlns:a16="http://schemas.microsoft.com/office/drawing/2014/main" id="{3DE2A770-D59A-A9C2-07F7-2A6CED80D12B}"/>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1888475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12" y="-13011"/>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86472" y="233899"/>
            <a:ext cx="8229600" cy="1143000"/>
          </a:xfrm>
        </p:spPr>
        <p:txBody>
          <a:bodyPr>
            <a:normAutofit/>
          </a:bodyPr>
          <a:lstStyle/>
          <a:p>
            <a:r>
              <a:rPr lang="en-AU" dirty="0">
                <a:solidFill>
                  <a:schemeClr val="accent6">
                    <a:lumMod val="50000"/>
                  </a:schemeClr>
                </a:solidFill>
              </a:rPr>
              <a:t>Two truths and a (half) lie</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9" name="Group 8">
            <a:extLst>
              <a:ext uri="{FF2B5EF4-FFF2-40B4-BE49-F238E27FC236}">
                <a16:creationId xmlns:a16="http://schemas.microsoft.com/office/drawing/2014/main" id="{8C3B145D-6359-27E5-81DC-A3FC1CB9B532}"/>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4" name="TextBox 3">
            <a:extLst>
              <a:ext uri="{FF2B5EF4-FFF2-40B4-BE49-F238E27FC236}">
                <a16:creationId xmlns:a16="http://schemas.microsoft.com/office/drawing/2014/main" id="{A2ABFDD1-5709-4793-DFCB-7844521C9BEC}"/>
              </a:ext>
            </a:extLst>
          </p:cNvPr>
          <p:cNvSpPr txBox="1"/>
          <p:nvPr/>
        </p:nvSpPr>
        <p:spPr>
          <a:xfrm>
            <a:off x="3203848" y="1858885"/>
            <a:ext cx="5925440" cy="3416320"/>
          </a:xfrm>
          <a:prstGeom prst="rect">
            <a:avLst/>
          </a:prstGeom>
          <a:noFill/>
        </p:spPr>
        <p:txBody>
          <a:bodyPr wrap="square" rtlCol="0">
            <a:spAutoFit/>
          </a:bodyPr>
          <a:lstStyle/>
          <a:p>
            <a:pPr marL="342900" indent="-342900">
              <a:buFont typeface="Arial" panose="020B0604020202020204" pitchFamily="34" charset="0"/>
              <a:buChar char="•"/>
            </a:pPr>
            <a:r>
              <a:rPr lang="en-US" sz="2400" dirty="0">
                <a:solidFill>
                  <a:schemeClr val="tx2"/>
                </a:solidFill>
              </a:rPr>
              <a:t>I was the leader of a cult who abstained from many pleasures and were sworn to secrecy.</a:t>
            </a:r>
          </a:p>
          <a:p>
            <a:pPr marL="342900" indent="-342900">
              <a:buFont typeface="Arial" panose="020B0604020202020204" pitchFamily="34" charset="0"/>
              <a:buChar char="•"/>
            </a:pPr>
            <a:endParaRPr lang="en-US" sz="2400" dirty="0">
              <a:solidFill>
                <a:schemeClr val="tx2"/>
              </a:solidFill>
            </a:endParaRPr>
          </a:p>
          <a:p>
            <a:pPr marL="342900" indent="-342900">
              <a:buFont typeface="Arial" panose="020B0604020202020204" pitchFamily="34" charset="0"/>
              <a:buChar char="•"/>
            </a:pPr>
            <a:r>
              <a:rPr lang="en-US" sz="2400" dirty="0">
                <a:solidFill>
                  <a:schemeClr val="tx2"/>
                </a:solidFill>
              </a:rPr>
              <a:t>There is a statue of me in Greece with a giant triangle.</a:t>
            </a:r>
          </a:p>
          <a:p>
            <a:pPr marL="342900" indent="-342900">
              <a:buFont typeface="Arial" panose="020B0604020202020204" pitchFamily="34" charset="0"/>
              <a:buChar char="•"/>
            </a:pPr>
            <a:endParaRPr lang="en-US" sz="2400" b="1" dirty="0">
              <a:solidFill>
                <a:schemeClr val="tx2"/>
              </a:solidFill>
            </a:endParaRPr>
          </a:p>
          <a:p>
            <a:pPr marL="342900" indent="-342900">
              <a:buFont typeface="Arial" panose="020B0604020202020204" pitchFamily="34" charset="0"/>
              <a:buChar char="•"/>
            </a:pPr>
            <a:r>
              <a:rPr lang="en-US" sz="2400" b="1" dirty="0">
                <a:solidFill>
                  <a:schemeClr val="tx2"/>
                </a:solidFill>
              </a:rPr>
              <a:t>I was the first person to refer to myself as a ‘philosopher’ (lover of wisdom).</a:t>
            </a:r>
          </a:p>
        </p:txBody>
      </p:sp>
      <p:pic>
        <p:nvPicPr>
          <p:cNvPr id="3" name="Picture 2">
            <a:extLst>
              <a:ext uri="{FF2B5EF4-FFF2-40B4-BE49-F238E27FC236}">
                <a16:creationId xmlns:a16="http://schemas.microsoft.com/office/drawing/2014/main" id="{EF03E198-640C-4CE8-6E5B-986567C0FA0D}"/>
              </a:ext>
              <a:ext uri="{C183D7F6-B498-43B3-948B-1728B52AA6E4}">
                <adec:decorative xmlns:adec="http://schemas.microsoft.com/office/drawing/2017/decorative" val="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512" y="1700808"/>
            <a:ext cx="2592287" cy="345638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02C0BD77-7D0B-498E-C0D7-8934033F49B9}"/>
              </a:ext>
            </a:extLst>
          </p:cNvPr>
          <p:cNvSpPr/>
          <p:nvPr/>
        </p:nvSpPr>
        <p:spPr>
          <a:xfrm>
            <a:off x="127174" y="5161805"/>
            <a:ext cx="4319196" cy="769441"/>
          </a:xfrm>
          <a:prstGeom prst="rect">
            <a:avLst/>
          </a:prstGeom>
          <a:noFill/>
        </p:spPr>
        <p:txBody>
          <a:bodyPr wrap="none" lIns="91440" tIns="45720" rIns="91440" bIns="45720">
            <a:spAutoFit/>
          </a:bodyPr>
          <a:lstStyle/>
          <a:p>
            <a:pPr algn="ctr"/>
            <a:r>
              <a:rPr lang="en-US" sz="4400" b="0" cap="none" spc="0" dirty="0">
                <a:ln w="0"/>
                <a:solidFill>
                  <a:schemeClr val="accent6">
                    <a:lumMod val="50000"/>
                  </a:schemeClr>
                </a:solidFill>
                <a:effectLst>
                  <a:reflection blurRad="6350" stA="53000" endA="300" endPos="35500" dir="5400000" sy="-90000" algn="bl" rotWithShape="0"/>
                </a:effectLst>
              </a:rPr>
              <a:t>Now it’s your turn</a:t>
            </a:r>
          </a:p>
        </p:txBody>
      </p:sp>
      <p:pic>
        <p:nvPicPr>
          <p:cNvPr id="6" name="Picture 5">
            <a:hlinkClick r:id="rId10"/>
            <a:extLst>
              <a:ext uri="{FF2B5EF4-FFF2-40B4-BE49-F238E27FC236}">
                <a16:creationId xmlns:a16="http://schemas.microsoft.com/office/drawing/2014/main" id="{FEB15DB2-F4ED-6C0E-C364-E93141E10591}"/>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7" name="Footer Placeholder 12">
            <a:extLst>
              <a:ext uri="{FF2B5EF4-FFF2-40B4-BE49-F238E27FC236}">
                <a16:creationId xmlns:a16="http://schemas.microsoft.com/office/drawing/2014/main" id="{B8331DB4-633E-2913-0B7A-A66D57516415}"/>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8" name="Picture 7">
            <a:extLst>
              <a:ext uri="{FF2B5EF4-FFF2-40B4-BE49-F238E27FC236}">
                <a16:creationId xmlns:a16="http://schemas.microsoft.com/office/drawing/2014/main" id="{E79714EB-6EB9-CECE-2410-224AE411E50F}"/>
              </a:ext>
              <a:ext uri="{C183D7F6-B498-43B3-948B-1728B52AA6E4}">
                <adec:decorative xmlns:adec="http://schemas.microsoft.com/office/drawing/2017/decorative" val="1"/>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2868740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61" y="0"/>
            <a:ext cx="9173121"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270971" y="785017"/>
            <a:ext cx="8229600" cy="1143000"/>
          </a:xfrm>
        </p:spPr>
        <p:txBody>
          <a:bodyPr>
            <a:normAutofit fontScale="90000"/>
          </a:bodyPr>
          <a:lstStyle/>
          <a:p>
            <a:pPr algn="l"/>
            <a:r>
              <a:rPr lang="en-AU" dirty="0">
                <a:solidFill>
                  <a:schemeClr val="accent6">
                    <a:lumMod val="50000"/>
                  </a:schemeClr>
                </a:solidFill>
              </a:rPr>
              <a:t>Let’s discover the theorem ourselves:</a:t>
            </a:r>
            <a:br>
              <a:rPr lang="en-AU" dirty="0">
                <a:solidFill>
                  <a:schemeClr val="accent6">
                    <a:lumMod val="50000"/>
                  </a:schemeClr>
                </a:solidFill>
              </a:rPr>
            </a:br>
            <a:r>
              <a:rPr lang="en-AU" dirty="0">
                <a:solidFill>
                  <a:schemeClr val="accent6">
                    <a:lumMod val="50000"/>
                  </a:schemeClr>
                </a:solidFill>
              </a:rPr>
              <a:t> 			Step 1</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4"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8" name="Group 7">
            <a:extLst>
              <a:ext uri="{FF2B5EF4-FFF2-40B4-BE49-F238E27FC236}">
                <a16:creationId xmlns:a16="http://schemas.microsoft.com/office/drawing/2014/main" id="{4C02BCE3-9AC7-6974-045B-AC658505D9AE}"/>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8"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7" name="TextBox 6">
            <a:extLst>
              <a:ext uri="{FF2B5EF4-FFF2-40B4-BE49-F238E27FC236}">
                <a16:creationId xmlns:a16="http://schemas.microsoft.com/office/drawing/2014/main" id="{6F259A1D-1601-4502-818F-FD9F27560229}"/>
              </a:ext>
            </a:extLst>
          </p:cNvPr>
          <p:cNvSpPr txBox="1"/>
          <p:nvPr/>
        </p:nvSpPr>
        <p:spPr>
          <a:xfrm>
            <a:off x="358456" y="1930728"/>
            <a:ext cx="4688110" cy="4308872"/>
          </a:xfrm>
          <a:prstGeom prst="rect">
            <a:avLst/>
          </a:prstGeom>
          <a:noFill/>
        </p:spPr>
        <p:txBody>
          <a:bodyPr wrap="square" rtlCol="0">
            <a:spAutoFit/>
          </a:bodyPr>
          <a:lstStyle/>
          <a:p>
            <a:r>
              <a:rPr lang="en-US" sz="1600" b="1" dirty="0">
                <a:solidFill>
                  <a:schemeClr val="tx2"/>
                </a:solidFill>
              </a:rPr>
              <a:t>Visual proof</a:t>
            </a:r>
            <a:endParaRPr lang="en-US" sz="1600" u="sng" dirty="0">
              <a:solidFill>
                <a:schemeClr val="tx2"/>
              </a:solidFill>
            </a:endParaRPr>
          </a:p>
          <a:p>
            <a:r>
              <a:rPr lang="en-US" sz="1600" dirty="0">
                <a:solidFill>
                  <a:schemeClr val="tx2"/>
                </a:solidFill>
              </a:rPr>
              <a:t>Each student receives a square piece of card. They place the card on a blank piece of paper and trace around the edges to create a second, equal-sized square.</a:t>
            </a:r>
            <a:br>
              <a:rPr lang="en-US" sz="1600" dirty="0">
                <a:solidFill>
                  <a:schemeClr val="tx2"/>
                </a:solidFill>
              </a:rPr>
            </a:br>
            <a:endParaRPr lang="en-US" sz="1600" dirty="0">
              <a:solidFill>
                <a:schemeClr val="tx2"/>
              </a:solidFill>
            </a:endParaRPr>
          </a:p>
          <a:p>
            <a:r>
              <a:rPr lang="en-US" sz="1600" dirty="0">
                <a:solidFill>
                  <a:schemeClr val="tx2"/>
                </a:solidFill>
              </a:rPr>
              <a:t>Each side of the square must be split into two unequal lengths. This split must be replicated across all sides. Mark out the point at which these lengths meet on each side.</a:t>
            </a:r>
            <a:br>
              <a:rPr lang="en-US" sz="1600" dirty="0">
                <a:solidFill>
                  <a:schemeClr val="tx2"/>
                </a:solidFill>
              </a:rPr>
            </a:br>
            <a:endParaRPr lang="en-US" sz="1600" dirty="0">
              <a:solidFill>
                <a:schemeClr val="tx2"/>
              </a:solidFill>
            </a:endParaRPr>
          </a:p>
          <a:p>
            <a:r>
              <a:rPr lang="en-US" sz="1600" dirty="0">
                <a:solidFill>
                  <a:schemeClr val="tx2"/>
                </a:solidFill>
              </a:rPr>
              <a:t>Label one set of lengths as ‘a’ and the other as ‘b’.</a:t>
            </a:r>
          </a:p>
          <a:p>
            <a:endParaRPr lang="en-US" sz="1600" dirty="0">
              <a:solidFill>
                <a:schemeClr val="tx2"/>
              </a:solidFill>
            </a:endParaRPr>
          </a:p>
          <a:p>
            <a:r>
              <a:rPr lang="en-US" sz="1600" b="1" dirty="0">
                <a:solidFill>
                  <a:schemeClr val="tx2"/>
                </a:solidFill>
              </a:rPr>
              <a:t>Algebraic proof</a:t>
            </a:r>
            <a:endParaRPr lang="en-US" sz="1600" b="1" u="sng" dirty="0">
              <a:solidFill>
                <a:schemeClr val="tx2"/>
              </a:solidFill>
            </a:endParaRPr>
          </a:p>
          <a:p>
            <a:r>
              <a:rPr lang="en-US" sz="1600" dirty="0">
                <a:solidFill>
                  <a:schemeClr val="tx2"/>
                </a:solidFill>
              </a:rPr>
              <a:t>Determine an expression for the total area of the square in terms of ‘a’ and ‘b’. </a:t>
            </a:r>
          </a:p>
          <a:p>
            <a:endParaRPr lang="en-US" b="1" dirty="0"/>
          </a:p>
        </p:txBody>
      </p:sp>
      <p:sp>
        <p:nvSpPr>
          <p:cNvPr id="32" name="Rectangle 31" descr="Blue square where distances a and b make one side and are labelled on all four sides.">
            <a:extLst>
              <a:ext uri="{FF2B5EF4-FFF2-40B4-BE49-F238E27FC236}">
                <a16:creationId xmlns:a16="http://schemas.microsoft.com/office/drawing/2014/main" id="{548D1D07-5B42-85FA-7D82-4555E0217C70}"/>
              </a:ext>
            </a:extLst>
          </p:cNvPr>
          <p:cNvSpPr/>
          <p:nvPr/>
        </p:nvSpPr>
        <p:spPr>
          <a:xfrm>
            <a:off x="5367924" y="1602079"/>
            <a:ext cx="3439654" cy="3439654"/>
          </a:xfrm>
          <a:prstGeom prst="rect">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US"/>
          </a:p>
        </p:txBody>
      </p:sp>
      <p:grpSp>
        <p:nvGrpSpPr>
          <p:cNvPr id="37" name="Group 36">
            <a:extLst>
              <a:ext uri="{FF2B5EF4-FFF2-40B4-BE49-F238E27FC236}">
                <a16:creationId xmlns:a16="http://schemas.microsoft.com/office/drawing/2014/main" id="{A07760EC-847A-AC7E-FC78-D83479BC54FD}"/>
              </a:ext>
              <a:ext uri="{C183D7F6-B498-43B3-948B-1728B52AA6E4}">
                <adec:decorative xmlns:adec="http://schemas.microsoft.com/office/drawing/2017/decorative" val="1"/>
              </a:ext>
            </a:extLst>
          </p:cNvPr>
          <p:cNvGrpSpPr/>
          <p:nvPr/>
        </p:nvGrpSpPr>
        <p:grpSpPr>
          <a:xfrm>
            <a:off x="5256223" y="1561709"/>
            <a:ext cx="3573343" cy="3545953"/>
            <a:chOff x="4239017" y="1539231"/>
            <a:chExt cx="3573343" cy="3545953"/>
          </a:xfrm>
        </p:grpSpPr>
        <p:grpSp>
          <p:nvGrpSpPr>
            <p:cNvPr id="31" name="Group 30">
              <a:extLst>
                <a:ext uri="{FF2B5EF4-FFF2-40B4-BE49-F238E27FC236}">
                  <a16:creationId xmlns:a16="http://schemas.microsoft.com/office/drawing/2014/main" id="{14924483-0B5A-E49F-EC29-306D2F4BE318}"/>
                </a:ext>
              </a:extLst>
            </p:cNvPr>
            <p:cNvGrpSpPr/>
            <p:nvPr/>
          </p:nvGrpSpPr>
          <p:grpSpPr>
            <a:xfrm>
              <a:off x="4239017" y="1539231"/>
              <a:ext cx="3573343" cy="3545953"/>
              <a:chOff x="4239017" y="1539231"/>
              <a:chExt cx="3573343" cy="3545953"/>
            </a:xfrm>
          </p:grpSpPr>
          <p:sp>
            <p:nvSpPr>
              <p:cNvPr id="3" name="Rectangle 2">
                <a:extLst>
                  <a:ext uri="{FF2B5EF4-FFF2-40B4-BE49-F238E27FC236}">
                    <a16:creationId xmlns:a16="http://schemas.microsoft.com/office/drawing/2014/main" id="{C23D80A2-6DDB-2A95-FD07-C4E5BE910748}"/>
                  </a:ext>
                  <a:ext uri="{C183D7F6-B498-43B3-948B-1728B52AA6E4}">
                    <adec:decorative xmlns:adec="http://schemas.microsoft.com/office/drawing/2017/decorative" val="1"/>
                  </a:ext>
                </a:extLst>
              </p:cNvPr>
              <p:cNvSpPr/>
              <p:nvPr/>
            </p:nvSpPr>
            <p:spPr>
              <a:xfrm>
                <a:off x="4320503" y="1624578"/>
                <a:ext cx="3377903" cy="337790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Arrow Connector 8">
                <a:extLst>
                  <a:ext uri="{FF2B5EF4-FFF2-40B4-BE49-F238E27FC236}">
                    <a16:creationId xmlns:a16="http://schemas.microsoft.com/office/drawing/2014/main" id="{BCD4CD22-BC46-8CC1-1603-4F064C2B981D}"/>
                  </a:ext>
                </a:extLst>
              </p:cNvPr>
              <p:cNvCxnSpPr/>
              <p:nvPr/>
            </p:nvCxnSpPr>
            <p:spPr>
              <a:xfrm>
                <a:off x="4320503" y="1556792"/>
                <a:ext cx="1835673"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007E7B32-4E26-E753-685F-E32F8449318D}"/>
                  </a:ext>
                </a:extLst>
              </p:cNvPr>
              <p:cNvCxnSpPr>
                <a:cxnSpLocks/>
              </p:cNvCxnSpPr>
              <p:nvPr/>
            </p:nvCxnSpPr>
            <p:spPr>
              <a:xfrm rot="5400000">
                <a:off x="6894523" y="2511164"/>
                <a:ext cx="1835673"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4E6CEEE-7778-FF51-F00E-307129BD6EB2}"/>
                  </a:ext>
                </a:extLst>
              </p:cNvPr>
              <p:cNvCxnSpPr>
                <a:cxnSpLocks/>
              </p:cNvCxnSpPr>
              <p:nvPr/>
            </p:nvCxnSpPr>
            <p:spPr>
              <a:xfrm rot="10800000">
                <a:off x="5862733" y="5085184"/>
                <a:ext cx="1835673"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3861B22A-D7BB-E102-68DA-C811B8EFD8E2}"/>
                  </a:ext>
                </a:extLst>
              </p:cNvPr>
              <p:cNvCxnSpPr>
                <a:cxnSpLocks/>
              </p:cNvCxnSpPr>
              <p:nvPr/>
            </p:nvCxnSpPr>
            <p:spPr>
              <a:xfrm rot="16200000">
                <a:off x="3321181" y="4084644"/>
                <a:ext cx="1835673" cy="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45FCBF4-EADC-C543-4351-6258F4994BC0}"/>
                  </a:ext>
                </a:extLst>
              </p:cNvPr>
              <p:cNvCxnSpPr>
                <a:cxnSpLocks/>
              </p:cNvCxnSpPr>
              <p:nvPr/>
            </p:nvCxnSpPr>
            <p:spPr>
              <a:xfrm>
                <a:off x="6177149" y="1556792"/>
                <a:ext cx="1542230" cy="0"/>
              </a:xfrm>
              <a:prstGeom prst="straightConnector1">
                <a:avLst/>
              </a:prstGeom>
              <a:ln>
                <a:headEnd type="triangle"/>
                <a:tailEnd type="triangle"/>
              </a:ln>
            </p:spPr>
            <p:style>
              <a:lnRef idx="1">
                <a:schemeClr val="accent3"/>
              </a:lnRef>
              <a:fillRef idx="0">
                <a:schemeClr val="accent3"/>
              </a:fillRef>
              <a:effectRef idx="0">
                <a:schemeClr val="accent3"/>
              </a:effectRef>
              <a:fontRef idx="minor">
                <a:schemeClr val="tx1"/>
              </a:fontRef>
            </p:style>
          </p:cxnSp>
          <p:cxnSp>
            <p:nvCxnSpPr>
              <p:cNvPr id="20" name="Straight Arrow Connector 19">
                <a:extLst>
                  <a:ext uri="{FF2B5EF4-FFF2-40B4-BE49-F238E27FC236}">
                    <a16:creationId xmlns:a16="http://schemas.microsoft.com/office/drawing/2014/main" id="{D32A91D8-6462-2B22-9011-5C8531A64DF1}"/>
                  </a:ext>
                </a:extLst>
              </p:cNvPr>
              <p:cNvCxnSpPr>
                <a:cxnSpLocks/>
              </p:cNvCxnSpPr>
              <p:nvPr/>
            </p:nvCxnSpPr>
            <p:spPr>
              <a:xfrm rot="5400000">
                <a:off x="7041244" y="4200115"/>
                <a:ext cx="1542230" cy="0"/>
              </a:xfrm>
              <a:prstGeom prst="straightConnector1">
                <a:avLst/>
              </a:prstGeom>
              <a:ln>
                <a:headEnd type="triangle"/>
                <a:tailEnd type="triangle"/>
              </a:ln>
            </p:spPr>
            <p:style>
              <a:lnRef idx="1">
                <a:schemeClr val="accent3"/>
              </a:lnRef>
              <a:fillRef idx="0">
                <a:schemeClr val="accent3"/>
              </a:fillRef>
              <a:effectRef idx="0">
                <a:schemeClr val="accent3"/>
              </a:effectRef>
              <a:fontRef idx="minor">
                <a:schemeClr val="tx1"/>
              </a:fontRef>
            </p:style>
          </p:cxnSp>
          <p:cxnSp>
            <p:nvCxnSpPr>
              <p:cNvPr id="21" name="Straight Arrow Connector 20">
                <a:extLst>
                  <a:ext uri="{FF2B5EF4-FFF2-40B4-BE49-F238E27FC236}">
                    <a16:creationId xmlns:a16="http://schemas.microsoft.com/office/drawing/2014/main" id="{45E5F6C5-649D-82CF-6652-2E10C1966597}"/>
                  </a:ext>
                </a:extLst>
              </p:cNvPr>
              <p:cNvCxnSpPr>
                <a:cxnSpLocks/>
              </p:cNvCxnSpPr>
              <p:nvPr/>
            </p:nvCxnSpPr>
            <p:spPr>
              <a:xfrm rot="5400000">
                <a:off x="3467902" y="2394924"/>
                <a:ext cx="1542230" cy="0"/>
              </a:xfrm>
              <a:prstGeom prst="straightConnector1">
                <a:avLst/>
              </a:prstGeom>
              <a:ln>
                <a:headEnd type="triangle"/>
                <a:tailEnd type="triangle"/>
              </a:ln>
            </p:spPr>
            <p:style>
              <a:lnRef idx="1">
                <a:schemeClr val="accent3"/>
              </a:lnRef>
              <a:fillRef idx="0">
                <a:schemeClr val="accent3"/>
              </a:fillRef>
              <a:effectRef idx="0">
                <a:schemeClr val="accent3"/>
              </a:effectRef>
              <a:fontRef idx="minor">
                <a:schemeClr val="tx1"/>
              </a:fontRef>
            </p:style>
          </p:cxnSp>
          <p:cxnSp>
            <p:nvCxnSpPr>
              <p:cNvPr id="22" name="Straight Arrow Connector 21">
                <a:extLst>
                  <a:ext uri="{FF2B5EF4-FFF2-40B4-BE49-F238E27FC236}">
                    <a16:creationId xmlns:a16="http://schemas.microsoft.com/office/drawing/2014/main" id="{8C7EB136-909B-58CA-2231-D89874C07FB0}"/>
                  </a:ext>
                </a:extLst>
              </p:cNvPr>
              <p:cNvCxnSpPr>
                <a:cxnSpLocks/>
              </p:cNvCxnSpPr>
              <p:nvPr/>
            </p:nvCxnSpPr>
            <p:spPr>
              <a:xfrm>
                <a:off x="4320503" y="5085184"/>
                <a:ext cx="1542230" cy="0"/>
              </a:xfrm>
              <a:prstGeom prst="straightConnector1">
                <a:avLst/>
              </a:prstGeom>
              <a:ln>
                <a:headEnd type="triangle"/>
                <a:tailEnd type="triangle"/>
              </a:ln>
            </p:spPr>
            <p:style>
              <a:lnRef idx="1">
                <a:schemeClr val="accent3"/>
              </a:lnRef>
              <a:fillRef idx="0">
                <a:schemeClr val="accent3"/>
              </a:fillRef>
              <a:effectRef idx="0">
                <a:schemeClr val="accent3"/>
              </a:effectRef>
              <a:fontRef idx="minor">
                <a:schemeClr val="tx1"/>
              </a:fontRef>
            </p:style>
          </p:cxnSp>
          <p:sp>
            <p:nvSpPr>
              <p:cNvPr id="23" name="TextBox 22">
                <a:extLst>
                  <a:ext uri="{FF2B5EF4-FFF2-40B4-BE49-F238E27FC236}">
                    <a16:creationId xmlns:a16="http://schemas.microsoft.com/office/drawing/2014/main" id="{7C34AE17-78A3-C1D9-D55A-F4022DA925BB}"/>
                  </a:ext>
                </a:extLst>
              </p:cNvPr>
              <p:cNvSpPr txBox="1"/>
              <p:nvPr/>
            </p:nvSpPr>
            <p:spPr>
              <a:xfrm>
                <a:off x="7421101" y="2158253"/>
                <a:ext cx="295274" cy="369332"/>
              </a:xfrm>
              <a:prstGeom prst="rect">
                <a:avLst/>
              </a:prstGeom>
              <a:noFill/>
            </p:spPr>
            <p:txBody>
              <a:bodyPr wrap="none" rtlCol="0">
                <a:spAutoFit/>
              </a:bodyPr>
              <a:lstStyle/>
              <a:p>
                <a:r>
                  <a:rPr lang="en-US" dirty="0"/>
                  <a:t>a</a:t>
                </a:r>
              </a:p>
            </p:txBody>
          </p:sp>
          <p:sp>
            <p:nvSpPr>
              <p:cNvPr id="24" name="TextBox 23">
                <a:extLst>
                  <a:ext uri="{FF2B5EF4-FFF2-40B4-BE49-F238E27FC236}">
                    <a16:creationId xmlns:a16="http://schemas.microsoft.com/office/drawing/2014/main" id="{AAA20BB0-3C5D-4919-12A1-7058076E2D88}"/>
                  </a:ext>
                </a:extLst>
              </p:cNvPr>
              <p:cNvSpPr txBox="1"/>
              <p:nvPr/>
            </p:nvSpPr>
            <p:spPr>
              <a:xfrm>
                <a:off x="6713768" y="4648400"/>
                <a:ext cx="295274" cy="369332"/>
              </a:xfrm>
              <a:prstGeom prst="rect">
                <a:avLst/>
              </a:prstGeom>
              <a:noFill/>
            </p:spPr>
            <p:txBody>
              <a:bodyPr wrap="none" rtlCol="0">
                <a:spAutoFit/>
              </a:bodyPr>
              <a:lstStyle/>
              <a:p>
                <a:r>
                  <a:rPr lang="en-US" dirty="0"/>
                  <a:t>a</a:t>
                </a:r>
              </a:p>
            </p:txBody>
          </p:sp>
          <p:sp>
            <p:nvSpPr>
              <p:cNvPr id="25" name="TextBox 24">
                <a:extLst>
                  <a:ext uri="{FF2B5EF4-FFF2-40B4-BE49-F238E27FC236}">
                    <a16:creationId xmlns:a16="http://schemas.microsoft.com/office/drawing/2014/main" id="{8F366564-249D-2DD0-D2A3-8C6ACE035118}"/>
                  </a:ext>
                </a:extLst>
              </p:cNvPr>
              <p:cNvSpPr txBox="1"/>
              <p:nvPr/>
            </p:nvSpPr>
            <p:spPr>
              <a:xfrm>
                <a:off x="4302488" y="3830783"/>
                <a:ext cx="295274" cy="369332"/>
              </a:xfrm>
              <a:prstGeom prst="rect">
                <a:avLst/>
              </a:prstGeom>
              <a:noFill/>
            </p:spPr>
            <p:txBody>
              <a:bodyPr wrap="none" rtlCol="0">
                <a:spAutoFit/>
              </a:bodyPr>
              <a:lstStyle/>
              <a:p>
                <a:r>
                  <a:rPr lang="en-US" dirty="0"/>
                  <a:t>a</a:t>
                </a:r>
              </a:p>
            </p:txBody>
          </p:sp>
          <p:sp>
            <p:nvSpPr>
              <p:cNvPr id="26" name="TextBox 25">
                <a:extLst>
                  <a:ext uri="{FF2B5EF4-FFF2-40B4-BE49-F238E27FC236}">
                    <a16:creationId xmlns:a16="http://schemas.microsoft.com/office/drawing/2014/main" id="{F972B898-3DA1-FCE3-5972-B1B122496BDE}"/>
                  </a:ext>
                </a:extLst>
              </p:cNvPr>
              <p:cNvSpPr txBox="1"/>
              <p:nvPr/>
            </p:nvSpPr>
            <p:spPr>
              <a:xfrm>
                <a:off x="4991574" y="1539231"/>
                <a:ext cx="295274" cy="369332"/>
              </a:xfrm>
              <a:prstGeom prst="rect">
                <a:avLst/>
              </a:prstGeom>
              <a:noFill/>
            </p:spPr>
            <p:txBody>
              <a:bodyPr wrap="none" rtlCol="0">
                <a:spAutoFit/>
              </a:bodyPr>
              <a:lstStyle/>
              <a:p>
                <a:r>
                  <a:rPr lang="en-US" dirty="0"/>
                  <a:t>a</a:t>
                </a:r>
              </a:p>
            </p:txBody>
          </p:sp>
          <p:sp>
            <p:nvSpPr>
              <p:cNvPr id="27" name="TextBox 26">
                <a:extLst>
                  <a:ext uri="{FF2B5EF4-FFF2-40B4-BE49-F238E27FC236}">
                    <a16:creationId xmlns:a16="http://schemas.microsoft.com/office/drawing/2014/main" id="{630D9381-35A6-F9FC-EC8B-0B6348D867C1}"/>
                  </a:ext>
                </a:extLst>
              </p:cNvPr>
              <p:cNvSpPr txBox="1"/>
              <p:nvPr/>
            </p:nvSpPr>
            <p:spPr>
              <a:xfrm>
                <a:off x="6713768" y="1578364"/>
                <a:ext cx="306494" cy="369332"/>
              </a:xfrm>
              <a:prstGeom prst="rect">
                <a:avLst/>
              </a:prstGeom>
              <a:noFill/>
            </p:spPr>
            <p:txBody>
              <a:bodyPr wrap="none" rtlCol="0">
                <a:spAutoFit/>
              </a:bodyPr>
              <a:lstStyle/>
              <a:p>
                <a:r>
                  <a:rPr lang="en-US" dirty="0"/>
                  <a:t>b</a:t>
                </a:r>
              </a:p>
            </p:txBody>
          </p:sp>
          <p:sp>
            <p:nvSpPr>
              <p:cNvPr id="28" name="TextBox 27">
                <a:extLst>
                  <a:ext uri="{FF2B5EF4-FFF2-40B4-BE49-F238E27FC236}">
                    <a16:creationId xmlns:a16="http://schemas.microsoft.com/office/drawing/2014/main" id="{7C8F4E25-8389-28A3-B196-548CA8925ECE}"/>
                  </a:ext>
                </a:extLst>
              </p:cNvPr>
              <p:cNvSpPr txBox="1"/>
              <p:nvPr/>
            </p:nvSpPr>
            <p:spPr>
              <a:xfrm>
                <a:off x="7374782" y="3905474"/>
                <a:ext cx="306494" cy="369332"/>
              </a:xfrm>
              <a:prstGeom prst="rect">
                <a:avLst/>
              </a:prstGeom>
              <a:noFill/>
            </p:spPr>
            <p:txBody>
              <a:bodyPr wrap="none" rtlCol="0">
                <a:spAutoFit/>
              </a:bodyPr>
              <a:lstStyle/>
              <a:p>
                <a:r>
                  <a:rPr lang="en-US" dirty="0"/>
                  <a:t>b</a:t>
                </a:r>
              </a:p>
            </p:txBody>
          </p:sp>
          <p:sp>
            <p:nvSpPr>
              <p:cNvPr id="29" name="TextBox 28">
                <a:extLst>
                  <a:ext uri="{FF2B5EF4-FFF2-40B4-BE49-F238E27FC236}">
                    <a16:creationId xmlns:a16="http://schemas.microsoft.com/office/drawing/2014/main" id="{9F4646D1-29B4-345E-2953-C11E6F42F5E2}"/>
                  </a:ext>
                </a:extLst>
              </p:cNvPr>
              <p:cNvSpPr txBox="1"/>
              <p:nvPr/>
            </p:nvSpPr>
            <p:spPr>
              <a:xfrm>
                <a:off x="4944765" y="4663650"/>
                <a:ext cx="306494" cy="369332"/>
              </a:xfrm>
              <a:prstGeom prst="rect">
                <a:avLst/>
              </a:prstGeom>
              <a:noFill/>
            </p:spPr>
            <p:txBody>
              <a:bodyPr wrap="none" rtlCol="0">
                <a:spAutoFit/>
              </a:bodyPr>
              <a:lstStyle/>
              <a:p>
                <a:r>
                  <a:rPr lang="en-US" dirty="0"/>
                  <a:t>b</a:t>
                </a:r>
              </a:p>
            </p:txBody>
          </p:sp>
          <p:sp>
            <p:nvSpPr>
              <p:cNvPr id="30" name="TextBox 29">
                <a:extLst>
                  <a:ext uri="{FF2B5EF4-FFF2-40B4-BE49-F238E27FC236}">
                    <a16:creationId xmlns:a16="http://schemas.microsoft.com/office/drawing/2014/main" id="{187F1A03-D937-7914-76F6-1A93DD1561ED}"/>
                  </a:ext>
                </a:extLst>
              </p:cNvPr>
              <p:cNvSpPr txBox="1"/>
              <p:nvPr/>
            </p:nvSpPr>
            <p:spPr>
              <a:xfrm>
                <a:off x="4291268" y="2158253"/>
                <a:ext cx="306494" cy="369332"/>
              </a:xfrm>
              <a:prstGeom prst="rect">
                <a:avLst/>
              </a:prstGeom>
              <a:noFill/>
            </p:spPr>
            <p:txBody>
              <a:bodyPr wrap="none" rtlCol="0">
                <a:spAutoFit/>
              </a:bodyPr>
              <a:lstStyle/>
              <a:p>
                <a:r>
                  <a:rPr lang="en-US" dirty="0"/>
                  <a:t>b</a:t>
                </a:r>
              </a:p>
            </p:txBody>
          </p:sp>
        </p:grpSp>
        <p:sp>
          <p:nvSpPr>
            <p:cNvPr id="33" name="Oval 32">
              <a:extLst>
                <a:ext uri="{FF2B5EF4-FFF2-40B4-BE49-F238E27FC236}">
                  <a16:creationId xmlns:a16="http://schemas.microsoft.com/office/drawing/2014/main" id="{97FE54D0-2554-0977-366B-E28250C0CBF6}"/>
                </a:ext>
              </a:extLst>
            </p:cNvPr>
            <p:cNvSpPr/>
            <p:nvPr/>
          </p:nvSpPr>
          <p:spPr>
            <a:xfrm>
              <a:off x="6107103" y="1571757"/>
              <a:ext cx="98146" cy="9814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Oval 33">
              <a:extLst>
                <a:ext uri="{FF2B5EF4-FFF2-40B4-BE49-F238E27FC236}">
                  <a16:creationId xmlns:a16="http://schemas.microsoft.com/office/drawing/2014/main" id="{7324D4D4-706F-2F29-E467-73ED817F7997}"/>
                </a:ext>
              </a:extLst>
            </p:cNvPr>
            <p:cNvSpPr/>
            <p:nvPr/>
          </p:nvSpPr>
          <p:spPr>
            <a:xfrm>
              <a:off x="4269681" y="3116966"/>
              <a:ext cx="98146" cy="9814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Oval 34">
              <a:extLst>
                <a:ext uri="{FF2B5EF4-FFF2-40B4-BE49-F238E27FC236}">
                  <a16:creationId xmlns:a16="http://schemas.microsoft.com/office/drawing/2014/main" id="{A7FEBA8D-D1A0-3BC1-0B26-35918AC8402B}"/>
                </a:ext>
              </a:extLst>
            </p:cNvPr>
            <p:cNvSpPr/>
            <p:nvPr/>
          </p:nvSpPr>
          <p:spPr>
            <a:xfrm>
              <a:off x="7646119" y="3379927"/>
              <a:ext cx="98146" cy="9814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Oval 35">
              <a:extLst>
                <a:ext uri="{FF2B5EF4-FFF2-40B4-BE49-F238E27FC236}">
                  <a16:creationId xmlns:a16="http://schemas.microsoft.com/office/drawing/2014/main" id="{CF88DB1F-A57A-E51F-C524-5649CE953F4C}"/>
                </a:ext>
              </a:extLst>
            </p:cNvPr>
            <p:cNvSpPr/>
            <p:nvPr/>
          </p:nvSpPr>
          <p:spPr>
            <a:xfrm>
              <a:off x="5810907" y="4934836"/>
              <a:ext cx="98146" cy="9814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9"/>
            <a:extLst>
              <a:ext uri="{FF2B5EF4-FFF2-40B4-BE49-F238E27FC236}">
                <a16:creationId xmlns:a16="http://schemas.microsoft.com/office/drawing/2014/main" id="{083FB84E-999E-8AA0-D81C-93A2FFA8AF2D}"/>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F249AC2B-B9FC-04BD-DC41-9DFAD5970D63}"/>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6" name="Picture 5">
            <a:extLst>
              <a:ext uri="{FF2B5EF4-FFF2-40B4-BE49-F238E27FC236}">
                <a16:creationId xmlns:a16="http://schemas.microsoft.com/office/drawing/2014/main" id="{DB97773D-E34B-B20A-7C09-FDE496E8CB64}"/>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2129149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472" y="233899"/>
            <a:ext cx="8229600" cy="1143000"/>
          </a:xfrm>
        </p:spPr>
        <p:txBody>
          <a:bodyPr>
            <a:normAutofit/>
          </a:bodyPr>
          <a:lstStyle/>
          <a:p>
            <a:r>
              <a:rPr lang="en-AU" dirty="0">
                <a:solidFill>
                  <a:schemeClr val="accent6">
                    <a:lumMod val="50000"/>
                  </a:schemeClr>
                </a:solidFill>
              </a:rPr>
              <a:t>Step 2</a:t>
            </a:r>
          </a:p>
        </p:txBody>
      </p:sp>
      <p:pic>
        <p:nvPicPr>
          <p:cNvPr id="13" name="Content Placeholder 12">
            <a:extLst>
              <a:ext uri="{C183D7F6-B498-43B3-948B-1728B52AA6E4}">
                <adec:decorative xmlns:adec="http://schemas.microsoft.com/office/drawing/2017/decorative" val="1"/>
              </a:ext>
            </a:extLst>
          </p:cNvPr>
          <p:cNvPicPr>
            <a:picLocks noGrp="1" noChangeAspect="1"/>
          </p:cNvPicPr>
          <p:nvPr>
            <p:ph idx="1"/>
          </p:nvPr>
        </p:nvPicPr>
        <p:blipFill>
          <a:blip r:embed="rId3" cstate="print">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742864" y="6309320"/>
            <a:ext cx="863496" cy="548680"/>
          </a:xfrm>
        </p:spPr>
      </p:pic>
      <p:grpSp>
        <p:nvGrpSpPr>
          <p:cNvPr id="7" name="Group 6">
            <a:extLst>
              <a:ext uri="{FF2B5EF4-FFF2-40B4-BE49-F238E27FC236}">
                <a16:creationId xmlns:a16="http://schemas.microsoft.com/office/drawing/2014/main" id="{B5192F20-F3D1-7592-DC32-2FB858C1DD94}"/>
              </a:ext>
              <a:ext uri="{C183D7F6-B498-43B3-948B-1728B52AA6E4}">
                <adec:decorative xmlns:adec="http://schemas.microsoft.com/office/drawing/2017/decorative" val="1"/>
              </a:ext>
            </a:extLst>
          </p:cNvPr>
          <p:cNvGrpSpPr/>
          <p:nvPr/>
        </p:nvGrpSpPr>
        <p:grpSpPr>
          <a:xfrm>
            <a:off x="4949555" y="5733256"/>
            <a:ext cx="2625318" cy="1079467"/>
            <a:chOff x="4949555" y="5733256"/>
            <a:chExt cx="2625318" cy="1079467"/>
          </a:xfrm>
        </p:grpSpPr>
        <p:pic>
          <p:nvPicPr>
            <p:cNvPr id="15" name="Picture 14"/>
            <p:cNvPicPr>
              <a:picLocks noChangeAspect="1"/>
            </p:cNvPicPr>
            <p:nvPr/>
          </p:nvPicPr>
          <p:blipFill>
            <a:blip r:embed="rId4"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948264" y="5733256"/>
              <a:ext cx="626609" cy="619755"/>
            </a:xfrm>
            <a:prstGeom prst="rect">
              <a:avLst/>
            </a:prstGeom>
          </p:spPr>
        </p:pic>
        <p:pic>
          <p:nvPicPr>
            <p:cNvPr id="14" name="Picture 13"/>
            <p:cNvPicPr>
              <a:picLocks noChangeAspect="1"/>
            </p:cNvPicPr>
            <p:nvPr/>
          </p:nvPicPr>
          <p:blipFill>
            <a:blip r:embed="rId5"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6402007" y="6006384"/>
              <a:ext cx="546257" cy="546257"/>
            </a:xfrm>
            <a:prstGeom prst="rect">
              <a:avLst/>
            </a:prstGeom>
          </p:spPr>
        </p:pic>
        <p:pic>
          <p:nvPicPr>
            <p:cNvPr id="17" name="Picture 16"/>
            <p:cNvPicPr>
              <a:picLocks noChangeAspect="1"/>
            </p:cNvPicPr>
            <p:nvPr/>
          </p:nvPicPr>
          <p:blipFill>
            <a:blip r:embed="rId6"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581175" y="6273358"/>
              <a:ext cx="856560" cy="539365"/>
            </a:xfrm>
            <a:prstGeom prst="rect">
              <a:avLst/>
            </a:prstGeom>
          </p:spPr>
        </p:pic>
        <p:pic>
          <p:nvPicPr>
            <p:cNvPr id="16" name="Picture 15"/>
            <p:cNvPicPr>
              <a:picLocks noChangeAspect="1"/>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rot="19222758">
              <a:off x="4949555" y="5926317"/>
              <a:ext cx="554625" cy="706388"/>
            </a:xfrm>
            <a:prstGeom prst="rect">
              <a:avLst/>
            </a:prstGeom>
          </p:spPr>
        </p:pic>
      </p:grpSp>
      <p:sp>
        <p:nvSpPr>
          <p:cNvPr id="4131" name="TextBox 4130">
            <a:extLst>
              <a:ext uri="{FF2B5EF4-FFF2-40B4-BE49-F238E27FC236}">
                <a16:creationId xmlns:a16="http://schemas.microsoft.com/office/drawing/2014/main" id="{475518A4-DD9F-5766-E028-D9D2D63300D8}"/>
              </a:ext>
            </a:extLst>
          </p:cNvPr>
          <p:cNvSpPr txBox="1"/>
          <p:nvPr/>
        </p:nvSpPr>
        <p:spPr>
          <a:xfrm>
            <a:off x="399779" y="1451291"/>
            <a:ext cx="4065911" cy="4062651"/>
          </a:xfrm>
          <a:prstGeom prst="rect">
            <a:avLst/>
          </a:prstGeom>
          <a:noFill/>
        </p:spPr>
        <p:txBody>
          <a:bodyPr wrap="square" rtlCol="0">
            <a:spAutoFit/>
          </a:bodyPr>
          <a:lstStyle/>
          <a:p>
            <a:r>
              <a:rPr lang="en-US" sz="1600" b="1" dirty="0">
                <a:solidFill>
                  <a:schemeClr val="tx2"/>
                </a:solidFill>
              </a:rPr>
              <a:t>Visual proof</a:t>
            </a:r>
            <a:endParaRPr lang="en-US" sz="1600" u="sng" dirty="0">
              <a:solidFill>
                <a:schemeClr val="tx2"/>
              </a:solidFill>
            </a:endParaRPr>
          </a:p>
          <a:p>
            <a:r>
              <a:rPr lang="en-US" sz="1600" dirty="0">
                <a:solidFill>
                  <a:schemeClr val="tx2"/>
                </a:solidFill>
              </a:rPr>
              <a:t>Draw an edge between the inner endpoints of each pair of adjacent ‘a’ and ‘b’ lengths.</a:t>
            </a:r>
          </a:p>
          <a:p>
            <a:endParaRPr lang="en-US" sz="1600" u="sng" dirty="0">
              <a:solidFill>
                <a:schemeClr val="tx2"/>
              </a:solidFill>
            </a:endParaRPr>
          </a:p>
          <a:p>
            <a:r>
              <a:rPr lang="en-US" sz="1600" dirty="0">
                <a:solidFill>
                  <a:schemeClr val="tx2"/>
                </a:solidFill>
              </a:rPr>
              <a:t>Label these new lengths as ‘c’ and cut along them to create a set of four triangles and one square.</a:t>
            </a:r>
          </a:p>
          <a:p>
            <a:endParaRPr lang="en-US" sz="1600" u="sng" dirty="0">
              <a:solidFill>
                <a:schemeClr val="tx2"/>
              </a:solidFill>
            </a:endParaRPr>
          </a:p>
          <a:p>
            <a:r>
              <a:rPr lang="en-US" sz="1600" b="1" dirty="0">
                <a:solidFill>
                  <a:schemeClr val="tx2"/>
                </a:solidFill>
              </a:rPr>
              <a:t>Algebraic proof</a:t>
            </a:r>
            <a:endParaRPr lang="en-US" sz="1600" b="1" u="sng" dirty="0">
              <a:solidFill>
                <a:schemeClr val="tx2"/>
              </a:solidFill>
            </a:endParaRPr>
          </a:p>
          <a:p>
            <a:r>
              <a:rPr lang="en-US" sz="1600" dirty="0">
                <a:solidFill>
                  <a:schemeClr val="tx2"/>
                </a:solidFill>
              </a:rPr>
              <a:t>Determine an expression for the area of  the four triangles and new, smaller square. </a:t>
            </a:r>
          </a:p>
          <a:p>
            <a:endParaRPr lang="en-US" sz="1600" dirty="0">
              <a:solidFill>
                <a:schemeClr val="tx2"/>
              </a:solidFill>
            </a:endParaRPr>
          </a:p>
          <a:p>
            <a:r>
              <a:rPr lang="en-US" sz="1600" dirty="0">
                <a:solidFill>
                  <a:schemeClr val="tx2"/>
                </a:solidFill>
              </a:rPr>
              <a:t>The combined area of these five shapes must be equal to the area of the large square determined in the previous step.</a:t>
            </a:r>
          </a:p>
          <a:p>
            <a:endParaRPr lang="en-US" b="1" dirty="0"/>
          </a:p>
        </p:txBody>
      </p:sp>
      <p:pic>
        <p:nvPicPr>
          <p:cNvPr id="4" name="Picture 3" descr="Blue square with each side labelled with the distances of a + b. A red square is superimposed at the point at which a and b meet.">
            <a:extLst>
              <a:ext uri="{FF2B5EF4-FFF2-40B4-BE49-F238E27FC236}">
                <a16:creationId xmlns:a16="http://schemas.microsoft.com/office/drawing/2014/main" id="{BF4FE5AA-A583-1500-04B6-2423134289D8}"/>
              </a:ext>
            </a:extLst>
          </p:cNvPr>
          <p:cNvPicPr>
            <a:picLocks noChangeAspect="1"/>
          </p:cNvPicPr>
          <p:nvPr/>
        </p:nvPicPr>
        <p:blipFill>
          <a:blip r:embed="rId8"/>
          <a:stretch>
            <a:fillRect/>
          </a:stretch>
        </p:blipFill>
        <p:spPr>
          <a:xfrm>
            <a:off x="4568390" y="1349105"/>
            <a:ext cx="4456078" cy="4243364"/>
          </a:xfrm>
          <a:prstGeom prst="rect">
            <a:avLst/>
          </a:prstGeom>
        </p:spPr>
      </p:pic>
      <p:pic>
        <p:nvPicPr>
          <p:cNvPr id="3" name="Picture 2">
            <a:hlinkClick r:id="rId9"/>
            <a:extLst>
              <a:ext uri="{FF2B5EF4-FFF2-40B4-BE49-F238E27FC236}">
                <a16:creationId xmlns:a16="http://schemas.microsoft.com/office/drawing/2014/main" id="{8132B7E0-2696-36CC-8BB9-FECAA71FE0CC}"/>
              </a:ext>
              <a:ext uri="{C183D7F6-B498-43B3-948B-1728B52AA6E4}">
                <adec:decorative xmlns:adec="http://schemas.microsoft.com/office/drawing/2017/decorative" val="1"/>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9512" y="31205"/>
            <a:ext cx="1409307" cy="830062"/>
          </a:xfrm>
          <a:prstGeom prst="rect">
            <a:avLst/>
          </a:prstGeom>
        </p:spPr>
      </p:pic>
      <p:sp>
        <p:nvSpPr>
          <p:cNvPr id="5" name="Footer Placeholder 12">
            <a:extLst>
              <a:ext uri="{FF2B5EF4-FFF2-40B4-BE49-F238E27FC236}">
                <a16:creationId xmlns:a16="http://schemas.microsoft.com/office/drawing/2014/main" id="{979A5794-B30C-7A35-655D-F828FFEE111C}"/>
              </a:ext>
              <a:ext uri="{C183D7F6-B498-43B3-948B-1728B52AA6E4}">
                <adec:decorative xmlns:adec="http://schemas.microsoft.com/office/drawing/2017/decorative" val="1"/>
              </a:ext>
            </a:extLst>
          </p:cNvPr>
          <p:cNvSpPr>
            <a:spLocks noGrp="1"/>
          </p:cNvSpPr>
          <p:nvPr>
            <p:ph type="ftr" sz="quarter" idx="11"/>
          </p:nvPr>
        </p:nvSpPr>
        <p:spPr>
          <a:xfrm>
            <a:off x="0" y="6264701"/>
            <a:ext cx="2333704" cy="559607"/>
          </a:xfrm>
        </p:spPr>
        <p:txBody>
          <a:bodyPr/>
          <a:lstStyle/>
          <a:p>
            <a:pPr algn="l"/>
            <a:r>
              <a:rPr lang="en-US" sz="900" dirty="0"/>
              <a:t>mathematicshub.edu.au</a:t>
            </a:r>
          </a:p>
          <a:p>
            <a:pPr algn="l"/>
            <a:r>
              <a:rPr lang="en-US" sz="900" dirty="0"/>
              <a:t>© 2023 Commonwealth of Australia, unless otherwise indicated. Creative Commons Attribution 4.0, unless otherwise indicated. </a:t>
            </a:r>
            <a:endParaRPr lang="en-AU" sz="900" dirty="0"/>
          </a:p>
        </p:txBody>
      </p:sp>
      <p:pic>
        <p:nvPicPr>
          <p:cNvPr id="6" name="Picture 5">
            <a:extLst>
              <a:ext uri="{FF2B5EF4-FFF2-40B4-BE49-F238E27FC236}">
                <a16:creationId xmlns:a16="http://schemas.microsoft.com/office/drawing/2014/main" id="{1D302927-43C0-4CDB-205F-3E9AA085D5EE}"/>
              </a:ext>
              <a:ext uri="{C183D7F6-B498-43B3-948B-1728B52AA6E4}">
                <adec:decorative xmlns:adec="http://schemas.microsoft.com/office/drawing/2017/decorative" val="1"/>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86747" y="6650654"/>
            <a:ext cx="559435" cy="198755"/>
          </a:xfrm>
          <a:prstGeom prst="rect">
            <a:avLst/>
          </a:prstGeom>
        </p:spPr>
      </p:pic>
    </p:spTree>
    <p:extLst>
      <p:ext uri="{BB962C8B-B14F-4D97-AF65-F5344CB8AC3E}">
        <p14:creationId xmlns:p14="http://schemas.microsoft.com/office/powerpoint/2010/main" val="2862077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10908</TotalTime>
  <Words>2500</Words>
  <Application>Microsoft Office PowerPoint</Application>
  <PresentationFormat>On-screen Show (4:3)</PresentationFormat>
  <Paragraphs>338</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Cambria Math</vt:lpstr>
      <vt:lpstr>Symbol</vt:lpstr>
      <vt:lpstr>Office Theme</vt:lpstr>
      <vt:lpstr>Pythagoras’ theorem two ways</vt:lpstr>
      <vt:lpstr>Learning intention</vt:lpstr>
      <vt:lpstr>Skill check</vt:lpstr>
      <vt:lpstr>Keep checking!</vt:lpstr>
      <vt:lpstr>More checking</vt:lpstr>
      <vt:lpstr>Two truths and a lie</vt:lpstr>
      <vt:lpstr>Two truths and a (half) lie</vt:lpstr>
      <vt:lpstr>Let’s discover the theorem ourselves:     Step 1</vt:lpstr>
      <vt:lpstr>Step 2</vt:lpstr>
      <vt:lpstr>Step 3</vt:lpstr>
      <vt:lpstr>Step 4</vt:lpstr>
      <vt:lpstr>Let’s use the theorem</vt:lpstr>
      <vt:lpstr>Stage 1 – Finding the hypotenuse</vt:lpstr>
      <vt:lpstr>You find the hypotenuse</vt:lpstr>
      <vt:lpstr>Stage 2 – Finding a shorter side</vt:lpstr>
      <vt:lpstr>You find the shorter side</vt:lpstr>
      <vt:lpstr>Scale and similarity</vt:lpstr>
      <vt:lpstr>Pythagorean triples</vt:lpstr>
      <vt:lpstr>One exit ticket two 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dc:creator>
  <cp:lastModifiedBy>Felicity Clissold</cp:lastModifiedBy>
  <cp:revision>23</cp:revision>
  <dcterms:created xsi:type="dcterms:W3CDTF">2021-03-16T22:56:28Z</dcterms:created>
  <dcterms:modified xsi:type="dcterms:W3CDTF">2024-02-08T23:36:33Z</dcterms:modified>
</cp:coreProperties>
</file>