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2" r:id="rId2"/>
    <p:sldId id="265" r:id="rId3"/>
    <p:sldId id="266" r:id="rId4"/>
    <p:sldId id="267" r:id="rId5"/>
    <p:sldId id="271" r:id="rId6"/>
    <p:sldId id="268" r:id="rId7"/>
    <p:sldId id="260" r:id="rId8"/>
    <p:sldId id="262" r:id="rId9"/>
    <p:sldId id="259" r:id="rId10"/>
    <p:sldId id="264" r:id="rId11"/>
    <p:sldId id="257" r:id="rId12"/>
    <p:sldId id="261"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2"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63923" autoAdjust="0"/>
  </p:normalViewPr>
  <p:slideViewPr>
    <p:cSldViewPr>
      <p:cViewPr varScale="1">
        <p:scale>
          <a:sx n="70" d="100"/>
          <a:sy n="70" d="100"/>
        </p:scale>
        <p:origin x="139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8/02/2024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7_year-8_year-9_year-10/content-description?subject-identifier=MATMATY7&amp;content-description-code=AC9M7ST02&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v9.australiancurriculum.edu.au/f-10-curriculum/learning-areas/mathematics/year-7_year-8_year-9_year-10/content-description?subject-identifier=MATMATY7&amp;content-description-code=AC9M7ST03&amp;detailed-content-descriptions=0&amp;hide-ccp=0&amp;hide-gc=0&amp;side-by-side=1&amp;strands-start-index=0&amp;subjects-start-index=0&amp;view=quick"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geogebra.org/m/djgpuuv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Year 7</a:t>
            </a:r>
            <a:endParaRPr lang="en-GB" sz="12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Statistics</a:t>
            </a:r>
            <a:endParaRPr lang="en-GB" sz="12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60 minutes</a:t>
            </a:r>
            <a:endParaRPr lang="en-GB" sz="1200" dirty="0">
              <a:solidFill>
                <a:srgbClr val="000000"/>
              </a:solidFill>
              <a:effectLst/>
              <a:latin typeface="Noto Sans Symbols"/>
              <a:ea typeface="Noto Sans Symbols"/>
              <a:cs typeface="Noto Sans Symbols"/>
            </a:endParaRPr>
          </a:p>
          <a:p>
            <a:r>
              <a:rPr lang="en-AU" sz="1200" dirty="0">
                <a:solidFill>
                  <a:srgbClr val="0563C1"/>
                </a:solidFill>
                <a:effectLst/>
                <a:latin typeface="Calibri" panose="020F0502020204030204" pitchFamily="34" charset="0"/>
                <a:ea typeface="Calibri" panose="020F0502020204030204" pitchFamily="34" charset="0"/>
                <a:hlinkClick r:id="rId3"/>
              </a:rPr>
              <a:t>AC9M7ST02</a:t>
            </a:r>
            <a:r>
              <a:rPr lang="en-AU" sz="1200" dirty="0">
                <a:solidFill>
                  <a:srgbClr val="000000"/>
                </a:solidFill>
                <a:effectLst/>
                <a:latin typeface="Calibri" panose="020F0502020204030204" pitchFamily="34" charset="0"/>
                <a:ea typeface="Calibri" panose="020F0502020204030204" pitchFamily="34" charset="0"/>
              </a:rPr>
              <a:t>,</a:t>
            </a:r>
            <a:r>
              <a:rPr lang="en-AU" sz="1200" b="1" dirty="0">
                <a:solidFill>
                  <a:srgbClr val="1F3864"/>
                </a:solidFill>
                <a:effectLst/>
                <a:latin typeface="Calibri" panose="020F0502020204030204" pitchFamily="34" charset="0"/>
                <a:ea typeface="Roboto" panose="02000000000000000000" pitchFamily="2" charset="0"/>
              </a:rPr>
              <a:t> </a:t>
            </a:r>
            <a:r>
              <a:rPr lang="en-AU" sz="1200" dirty="0">
                <a:solidFill>
                  <a:srgbClr val="0563C1"/>
                </a:solidFill>
                <a:effectLst/>
                <a:latin typeface="Calibri" panose="020F0502020204030204" pitchFamily="34" charset="0"/>
                <a:ea typeface="Calibri" panose="020F0502020204030204" pitchFamily="34" charset="0"/>
                <a:hlinkClick r:id="rId4"/>
              </a:rPr>
              <a:t>AC9M7ST03</a:t>
            </a:r>
            <a:endParaRPr lang="en-AU" sz="1200" dirty="0">
              <a:solidFill>
                <a:srgbClr val="000000"/>
              </a:solidFill>
              <a:effectLst/>
              <a:latin typeface="Calibri" panose="020F0502020204030204" pitchFamily="34" charset="0"/>
              <a:ea typeface="Calibri" panose="020F0502020204030204" pitchFamily="34" charset="0"/>
            </a:endParaRPr>
          </a:p>
          <a:p>
            <a:r>
              <a:rPr lang="en-AU" sz="1200" b="1" dirty="0">
                <a:solidFill>
                  <a:srgbClr val="000000"/>
                </a:solidFill>
                <a:effectLst/>
                <a:latin typeface="Calibri" panose="020F0502020204030204" pitchFamily="34" charset="0"/>
                <a:ea typeface="Calibri" panose="020F0502020204030204" pitchFamily="34" charset="0"/>
              </a:rPr>
              <a:t>Summary</a:t>
            </a:r>
          </a:p>
          <a:p>
            <a:r>
              <a:rPr lang="en-AU" sz="1200" dirty="0">
                <a:solidFill>
                  <a:srgbClr val="000000"/>
                </a:solidFill>
                <a:effectLst/>
                <a:latin typeface="Calibri" panose="020F0502020204030204" pitchFamily="34" charset="0"/>
                <a:ea typeface="Calibri" panose="020F0502020204030204" pitchFamily="34" charset="0"/>
              </a:rPr>
              <a:t>Students conduct a sleep audit over two weeks to test hypotheses regarding improving sleep quality. They will represent the data using a back-to-back stem-and-leaf plot and draw conclusions based on statistical analysis. The lesson is divided into two parts and are to be taught sequentially; however, each lesson is designed to stand alone. </a:t>
            </a:r>
          </a:p>
          <a:p>
            <a:r>
              <a:rPr lang="en-AU" sz="1200" b="1" dirty="0">
                <a:solidFill>
                  <a:srgbClr val="000000"/>
                </a:solidFill>
                <a:effectLst/>
                <a:latin typeface="Calibri" panose="020F0502020204030204" pitchFamily="34" charset="0"/>
                <a:ea typeface="Calibri" panose="020F0502020204030204" pitchFamily="34" charset="0"/>
              </a:rPr>
              <a:t>Prerequisite knowledge</a:t>
            </a:r>
          </a:p>
          <a:p>
            <a:pPr>
              <a:lnSpc>
                <a:spcPct val="120000"/>
              </a:lnSpc>
              <a:spcBef>
                <a:spcPts val="400"/>
              </a:spcBef>
              <a:spcAft>
                <a:spcPts val="400"/>
              </a:spcAft>
            </a:pPr>
            <a:r>
              <a:rPr lang="en-AU"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is assumed that students have:</a:t>
            </a:r>
            <a:endParaRPr lang="en-GB" sz="12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a basic understanding of data representation methods such as tables</a:t>
            </a:r>
            <a:endParaRPr lang="en-GB" sz="12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an ability to calculate time differences, for example, finding the difference between 9.45pm and 6.50am and converting times in hours and minutes to minutes</a:t>
            </a:r>
            <a:endParaRPr lang="en-GB" sz="12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can calculate mean, median and range for a dataset</a:t>
            </a: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rPr>
              <a:t>an understanding of place and place value.</a:t>
            </a:r>
            <a:endParaRPr lang="en-AU" dirty="0"/>
          </a:p>
          <a:p>
            <a:r>
              <a:rPr lang="en-AU" b="1" dirty="0"/>
              <a:t>Areas of challenge</a:t>
            </a: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Some students may: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think all forms of data representation can be used interchangeably</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find keeping consistent data recording difficult</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experience difficulty using digital spreadsheets.</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following interventions are suggested:</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Highlight the purpose and effectiveness of different graphical representations – for instance, asking students what kind of data a stem-and-leaf plot could be effectively used for (categorical data, single/double-digit numerical data) and highlighting how other graphs such as pie charts might be a poor choice.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Check in with students each lesson to remind them to update their sleep diaries. Consider emailing parents to remind them to support their children in completing the diary. </a:t>
            </a: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Model how to input data into software and generate graphs. Spreadsheets are pre-populated with inbuilt calculations in hidden tabs.</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Go through slides 10 to 12, which are about sleep and sleep hygiene</a:t>
            </a:r>
          </a:p>
          <a:p>
            <a:pPr marL="342900" lvl="0" indent="-342900">
              <a:lnSpc>
                <a:spcPct val="120000"/>
              </a:lnSpc>
              <a:spcBef>
                <a:spcPts val="400"/>
              </a:spcBef>
              <a:spcAft>
                <a:spcPts val="400"/>
              </a:spcAft>
              <a:buFont typeface="Arial" panose="020B0604020202020204" pitchFamily="34" charset="0"/>
              <a:buChar char="●"/>
            </a:pPr>
            <a:endParaRPr lang="en-AU" sz="1200" dirty="0">
              <a:solidFill>
                <a:srgbClr val="000000"/>
              </a:solidFill>
              <a:effectLst/>
              <a:latin typeface="Calibri" panose="020F0502020204030204" pitchFamily="34" charset="0"/>
              <a:ea typeface="Noto Sans Symbols"/>
              <a:cs typeface="Calibri" panose="020F0502020204030204" pitchFamily="34" charset="0"/>
            </a:endParaRPr>
          </a:p>
          <a:p>
            <a:pPr marL="0" lvl="0" indent="0">
              <a:lnSpc>
                <a:spcPct val="120000"/>
              </a:lnSpc>
              <a:spcBef>
                <a:spcPts val="400"/>
              </a:spcBef>
              <a:spcAft>
                <a:spcPts val="400"/>
              </a:spcAft>
              <a:buFont typeface="Arial" panose="020B0604020202020204" pitchFamily="34" charset="0"/>
              <a:buNone/>
            </a:pPr>
            <a:r>
              <a:rPr lang="en-AU" sz="1200" dirty="0">
                <a:solidFill>
                  <a:srgbClr val="000000"/>
                </a:solidFill>
                <a:effectLst/>
                <a:latin typeface="Calibri" panose="020F0502020204030204" pitchFamily="34" charset="0"/>
                <a:ea typeface="Noto Sans Symbols"/>
                <a:cs typeface="Calibri" panose="020F0502020204030204" pitchFamily="34" charset="0"/>
              </a:rPr>
              <a:t>For more information: https://apmha.com.au/wp-content/uploads/Summary-sleep-and-wellbeing-summary-report.pdf</a:t>
            </a:r>
          </a:p>
          <a:p>
            <a:pPr marL="0" lvl="0" indent="0">
              <a:lnSpc>
                <a:spcPct val="120000"/>
              </a:lnSpc>
              <a:spcBef>
                <a:spcPts val="400"/>
              </a:spcBef>
              <a:spcAft>
                <a:spcPts val="400"/>
              </a:spcAft>
              <a:buFont typeface="Arial" panose="020B0604020202020204" pitchFamily="34" charset="0"/>
              <a:buNone/>
            </a:pPr>
            <a:endParaRPr lang="en-AU" sz="1200" dirty="0">
              <a:solidFill>
                <a:srgbClr val="000000"/>
              </a:solidFill>
              <a:effectLst/>
              <a:latin typeface="Calibri" panose="020F0502020204030204" pitchFamily="34" charset="0"/>
              <a:ea typeface="Noto Sans Symbols"/>
              <a:cs typeface="Calibri" panose="020F0502020204030204" pitchFamily="34" charset="0"/>
            </a:endParaRPr>
          </a:p>
          <a:p>
            <a:pPr marL="0" lvl="0" indent="0">
              <a:lnSpc>
                <a:spcPct val="120000"/>
              </a:lnSpc>
              <a:spcBef>
                <a:spcPts val="400"/>
              </a:spcBef>
              <a:spcAft>
                <a:spcPts val="400"/>
              </a:spcAft>
              <a:buFont typeface="Arial" panose="020B0604020202020204" pitchFamily="34" charset="0"/>
              <a:buNone/>
            </a:pPr>
            <a:r>
              <a:rPr lang="en-AU" sz="1200" dirty="0">
                <a:solidFill>
                  <a:srgbClr val="000000"/>
                </a:solidFill>
                <a:effectLst/>
                <a:latin typeface="Calibri" panose="020F0502020204030204" pitchFamily="34" charset="0"/>
                <a:ea typeface="Noto Sans Symbols"/>
                <a:cs typeface="Calibri" panose="020F0502020204030204" pitchFamily="34" charset="0"/>
              </a:rPr>
              <a:t> </a:t>
            </a:r>
            <a:endParaRPr lang="en-AU"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3610480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Give students the sleep diary instructions for Week 2 where students make one change to their daily sleep practices. </a:t>
            </a: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Calibri" panose="020F0502020204030204" pitchFamily="34" charset="0"/>
              </a:rPr>
              <a:t>Remind students to record their sleep data every night.</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Information in table is from Sleep and mental wellbeing: exploring the links</a:t>
            </a:r>
          </a:p>
          <a:p>
            <a:r>
              <a:rPr lang="en-AU" dirty="0"/>
              <a:t>: https://apmha.com.au/wp-content/uploads/Summary-sleep-and-wellbeing-summary-report.pdf</a:t>
            </a:r>
          </a:p>
        </p:txBody>
      </p:sp>
      <p:sp>
        <p:nvSpPr>
          <p:cNvPr id="4" name="Slide Number Placeholder 3"/>
          <p:cNvSpPr>
            <a:spLocks noGrp="1"/>
          </p:cNvSpPr>
          <p:nvPr>
            <p:ph type="sldNum" sz="quarter" idx="10"/>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91711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Suggestions for marking:</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Missing numbers on stem (stems must be a linear scale)</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Numbers on leaves not ordered</a:t>
            </a: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Inconsistent spacing between numbers on leaves</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13</a:t>
            </a:fld>
            <a:endParaRPr lang="en-AU"/>
          </a:p>
        </p:txBody>
      </p:sp>
    </p:spTree>
    <p:extLst>
      <p:ext uri="{BB962C8B-B14F-4D97-AF65-F5344CB8AC3E}">
        <p14:creationId xmlns:p14="http://schemas.microsoft.com/office/powerpoint/2010/main" val="2621887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Important note:</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This lesson series can be structured over a two and a half week period to allow for the collection of data. The learning hook below takes about 15 minutes to deliver with the teacher’s slides. Deliver this a week before this lesson is scheduled, so students can collect Week 1 sleep data. At the end of this lesson, you will instruct students to collect Week 2 data, which will have a slight change of instruction. </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Iteration</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If time is short and to reduce cognitive load, combine lesson with students creating two different stem-and-leaf plots for the two weeks of data (rather than a back-to-back stem-and-leaf plot). Remove the two-column graph created using a spreadsheet.</a:t>
            </a:r>
            <a:endParaRPr lang="en-GB" sz="1800" dirty="0">
              <a:solidFill>
                <a:srgbClr val="000000"/>
              </a:solidFill>
              <a:effectLst/>
              <a:latin typeface="Calibri" panose="020F0502020204030204" pitchFamily="34" charset="0"/>
              <a:ea typeface="Calibri" panose="020F0502020204030204" pitchFamily="34" charset="0"/>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Learning hook</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Hand out sticky notes (or squares of paper) and ask students to write down how long they think they slept last night in hours and minutes.</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Ask the students to stand up with their papers or sticky notes and stand in a long line in increasing order. The teacher notes the highest and lowest values on the board and students return to their seats.</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Ask students to think for 30 seconds about how much sleep they think they should get each night, and then tell their neighbour. </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This slide shows that ‘Adolescents are only getting between 6.5 and 7.5 hours of sleep on school nights’ and lead a discussion about how much sleep students should get, what affects our sleep, and why sleep is important for health.</a:t>
            </a:r>
            <a:endParaRPr lang="en-GB" sz="1800" dirty="0">
              <a:solidFill>
                <a:srgbClr val="000000"/>
              </a:solidFill>
              <a:effectLst/>
              <a:latin typeface="Noto Sans Symbols"/>
              <a:ea typeface="Noto Sans Symbols"/>
              <a:cs typeface="Noto Sans Symbols"/>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181239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Distribute the Sleep diary and instructions to students and use slides 3 and 4 to explain how to keep a sleep diary over the next week. </a:t>
            </a: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Remind students about filling out the diary each lesson during the week. </a:t>
            </a: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Calibri" panose="020F0502020204030204" pitchFamily="34" charset="0"/>
              </a:rPr>
              <a:t>If students ask why are they are keeping a sleep diary, show them the learning intentions on slide 5, and make connections with the task in your class discussion.</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2381037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323055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Why are we learning this? </a:t>
            </a:r>
          </a:p>
          <a:p>
            <a:pPr>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rPr>
              <a:t>We live in a data-driven world, where statistics are everywhere and graphs are a helpful way to summarise and visualise data. Understanding and interpreting graphs is an important skill allowing us to quickly interpret and analyse information in real-world situations. </a:t>
            </a:r>
            <a:endParaRPr lang="en-GB" sz="1800" dirty="0">
              <a:solidFill>
                <a:srgbClr val="000000"/>
              </a:solidFill>
              <a:effectLst/>
              <a:latin typeface="Calibri" panose="020F0502020204030204" pitchFamily="34" charset="0"/>
              <a:ea typeface="Calibri" panose="020F0502020204030204" pitchFamily="34" charset="0"/>
            </a:endParaRPr>
          </a:p>
          <a:p>
            <a:r>
              <a:rPr lang="en-AU" sz="1800" dirty="0">
                <a:solidFill>
                  <a:srgbClr val="000000"/>
                </a:solidFill>
                <a:effectLst/>
                <a:latin typeface="Calibri" panose="020F0502020204030204" pitchFamily="34" charset="0"/>
                <a:ea typeface="Calibri" panose="020F0502020204030204" pitchFamily="34" charset="0"/>
              </a:rPr>
              <a:t>Understanding sleep patterns is crucial for health and wellbeing. By statistically analysing personal data, we can make informed decisions on daily habits, promoting healthier lifestyles. </a:t>
            </a:r>
          </a:p>
          <a:p>
            <a:endParaRPr lang="en-AU" sz="1800" dirty="0">
              <a:solidFill>
                <a:srgbClr val="000000"/>
              </a:solidFill>
              <a:effectLst/>
              <a:latin typeface="Calibri" panose="020F0502020204030204" pitchFamily="34" charset="0"/>
              <a:ea typeface="Calibri" panose="020F0502020204030204" pitchFamily="34" charset="0"/>
            </a:endParaRPr>
          </a:p>
          <a:p>
            <a:r>
              <a:rPr lang="en-AU" sz="1800" b="1" dirty="0">
                <a:solidFill>
                  <a:srgbClr val="000000"/>
                </a:solidFill>
                <a:effectLst/>
                <a:latin typeface="Calibri" panose="020F0502020204030204" pitchFamily="34" charset="0"/>
                <a:ea typeface="Calibri" panose="020F0502020204030204" pitchFamily="34" charset="0"/>
              </a:rPr>
              <a:t>Learning intentions</a:t>
            </a: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will learn how to create and interpret a stem-and-leaf plot </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will interpret and use data displays to compare datasets. </a:t>
            </a: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We will learn how different bedtime behaviours affect the quantity and quality of sleep, and understand the importance of statistical analysis in real-world data representation.</a:t>
            </a:r>
          </a:p>
          <a:p>
            <a:r>
              <a:rPr lang="en-AU" sz="1800" b="1" dirty="0">
                <a:solidFill>
                  <a:srgbClr val="000000"/>
                </a:solidFill>
                <a:effectLst/>
                <a:latin typeface="Calibri" panose="020F0502020204030204" pitchFamily="34" charset="0"/>
                <a:ea typeface="Calibri" panose="020F0502020204030204" pitchFamily="34" charset="0"/>
              </a:rPr>
              <a:t>Success criteria</a:t>
            </a: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By the end of this lesson, students can:</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record and organise data in a table</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create a stem-and-leaf plot by hand </a:t>
            </a: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Calibri" panose="020F0502020204030204" pitchFamily="34" charset="0"/>
              </a:rPr>
              <a:t>calculate mean, median and range accurately from a stem-and-leaf plot.</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273307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Stem-and-leaf plots</a:t>
            </a:r>
            <a:endParaRPr lang="en-GB" sz="1800" dirty="0">
              <a:solidFill>
                <a:srgbClr val="000000"/>
              </a:solidFill>
              <a:effectLst/>
              <a:latin typeface="Calibri" panose="020F0502020204030204" pitchFamily="34" charset="0"/>
              <a:ea typeface="Calibri" panose="020F0502020204030204" pitchFamily="34" charset="0"/>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Hand out more sticky notes and ask each student to note their date of birth ignoring the month and year, for example, a student born on 17 May writes 17, a student born on 28 February writes 28. Explain that we are going to create a new type of graph showing their birthdates.</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Ask students to stick their notes on the whiteboard in rows. Place the notes in groups – 0–9, 10–19, 20–29 and 30–31, but in no order. Ask how the data would be better shown and elicit the idea of ordering the data. Ask a couple of student volunteers to reorder the data.</a:t>
            </a:r>
            <a:endParaRPr lang="en-GB" sz="1800" dirty="0">
              <a:solidFill>
                <a:srgbClr val="000000"/>
              </a:solidFill>
              <a:effectLst/>
              <a:latin typeface="Noto Sans Symbols"/>
              <a:ea typeface="Noto Sans Symbols"/>
              <a:cs typeface="Noto Sans Symbols"/>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832830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Draw a stem-and-leaf template on the whiteboard with 0 to 3 on the stem and demonstrate, with student assistance, how to add the data to the stem-and-leaf plot.</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Explain the use and construction of a stem-and-leaf plot, using slides 6–9 if desired. It is important that the students gain familiarity with a double-digit stem as this will be required for their sleep survey data.</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Use questioning to scaffold the students trying to find the range, mean, median and mode from the stem-and-leaf plot created in the Introduction.</a:t>
            </a:r>
            <a:endParaRPr lang="en-GB" sz="1800" dirty="0">
              <a:solidFill>
                <a:srgbClr val="000000"/>
              </a:solidFill>
              <a:effectLst/>
              <a:latin typeface="Noto Sans Symbols"/>
              <a:ea typeface="Noto Sans Symbols"/>
              <a:cs typeface="Noto Sans Symbols"/>
            </a:endParaRPr>
          </a:p>
          <a:p>
            <a:pPr marL="342900" lvl="0" indent="-342900">
              <a:lnSpc>
                <a:spcPct val="120000"/>
              </a:lnSpc>
              <a:spcBef>
                <a:spcPts val="400"/>
              </a:spcBef>
              <a:spcAft>
                <a:spcPts val="400"/>
              </a:spcAft>
              <a:buFont typeface="Arial" panose="020B0604020202020204" pitchFamily="34" charset="0"/>
              <a:buChar char="●"/>
            </a:pPr>
            <a:r>
              <a:rPr lang="en-AU" sz="1800" dirty="0">
                <a:solidFill>
                  <a:srgbClr val="000000"/>
                </a:solidFill>
                <a:effectLst/>
                <a:latin typeface="Calibri" panose="020F0502020204030204" pitchFamily="34" charset="0"/>
                <a:ea typeface="Noto Sans Symbols"/>
                <a:cs typeface="Calibri" panose="020F0502020204030204" pitchFamily="34" charset="0"/>
              </a:rPr>
              <a:t>Observe students’ work and use questioning/feedback to correct any misunderstandings.</a:t>
            </a:r>
            <a:endParaRPr lang="en-GB" sz="1800" dirty="0">
              <a:solidFill>
                <a:srgbClr val="000000"/>
              </a:solidFill>
              <a:effectLst/>
              <a:latin typeface="Noto Sans Symbols"/>
              <a:ea typeface="Noto Sans Symbols"/>
              <a:cs typeface="Noto Sans Symbols"/>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700708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1159891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Noto Sans Symbols"/>
                <a:cs typeface="Calibri" panose="020F0502020204030204" pitchFamily="34" charset="0"/>
              </a:rPr>
              <a:t>Students complete the downloadable worksheet: Practising stem-and-leaf plots. </a:t>
            </a:r>
          </a:p>
          <a:p>
            <a:pPr marL="342900" lvl="0" indent="-342900">
              <a:lnSpc>
                <a:spcPct val="120000"/>
              </a:lnSpc>
              <a:spcBef>
                <a:spcPts val="400"/>
              </a:spcBef>
              <a:spcAft>
                <a:spcPts val="400"/>
              </a:spcAft>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rPr>
              <a:t>Students complete the online interactive</a:t>
            </a:r>
            <a:r>
              <a:rPr lang="en-AU" sz="1200" b="1" dirty="0">
                <a:solidFill>
                  <a:srgbClr val="000000"/>
                </a:solidFill>
                <a:effectLst/>
                <a:latin typeface="Calibri" panose="020F0502020204030204" pitchFamily="34" charset="0"/>
                <a:ea typeface="Calibri" panose="020F0502020204030204" pitchFamily="34" charset="0"/>
              </a:rPr>
              <a:t> </a:t>
            </a:r>
            <a:r>
              <a:rPr lang="en-AU" sz="1200" u="sng" dirty="0">
                <a:solidFill>
                  <a:srgbClr val="0000FF"/>
                </a:solidFill>
                <a:effectLst/>
                <a:latin typeface="Calibri" panose="020F0502020204030204" pitchFamily="34" charset="0"/>
                <a:ea typeface="Calibri" panose="020F0502020204030204" pitchFamily="34" charset="0"/>
                <a:hlinkClick r:id="rId3"/>
              </a:rPr>
              <a:t>Interpreting stem and leaf plots</a:t>
            </a:r>
            <a:r>
              <a:rPr lang="en-AU" sz="1200" dirty="0">
                <a:solidFill>
                  <a:srgbClr val="000000"/>
                </a:solidFill>
                <a:effectLst/>
                <a:latin typeface="Calibri" panose="020F0502020204030204" pitchFamily="34" charset="0"/>
                <a:ea typeface="Calibri" panose="020F0502020204030204" pitchFamily="34" charset="0"/>
              </a:rPr>
              <a:t> </a:t>
            </a:r>
            <a:r>
              <a:rPr lang="en-AU" sz="1200" u="none" dirty="0">
                <a:solidFill>
                  <a:srgbClr val="0000FF"/>
                </a:solidFill>
                <a:effectLst/>
                <a:latin typeface="Calibri" panose="020F0502020204030204" pitchFamily="34" charset="0"/>
                <a:ea typeface="Calibri" panose="020F0502020204030204" pitchFamily="34" charset="0"/>
              </a:rPr>
              <a:t>or any further related activities you would like to use. </a:t>
            </a:r>
          </a:p>
          <a:p>
            <a:pPr marL="342900" lvl="0" indent="-342900">
              <a:lnSpc>
                <a:spcPct val="120000"/>
              </a:lnSpc>
              <a:spcBef>
                <a:spcPts val="400"/>
              </a:spcBef>
              <a:spcAft>
                <a:spcPts val="400"/>
              </a:spcAft>
              <a:buFont typeface="Arial" panose="020B0604020202020204" pitchFamily="34" charset="0"/>
              <a:buChar char="●"/>
            </a:pPr>
            <a:r>
              <a:rPr lang="en-AU" sz="1000" dirty="0">
                <a:solidFill>
                  <a:srgbClr val="000000"/>
                </a:solidFill>
                <a:effectLst/>
                <a:latin typeface="Calibri" panose="020F0502020204030204" pitchFamily="34" charset="0"/>
                <a:ea typeface="Noto Sans Symbols"/>
                <a:cs typeface="Calibri" panose="020F0502020204030204" pitchFamily="34" charset="0"/>
              </a:rPr>
              <a:t>Summarise the key features of a stem-and-leaf plot.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801344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8/02/2024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8/02/2024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8/02/2024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8/02/2024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8/02/2024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8/02/2024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21.png"/><Relationship Id="rId4" Type="http://schemas.openxmlformats.org/officeDocument/2006/relationships/image" Target="../media/image2.png"/><Relationship Id="rId9" Type="http://schemas.openxmlformats.org/officeDocument/2006/relationships/image" Target="../media/image8.jpe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8.jpeg"/><Relationship Id="rId7" Type="http://schemas.openxmlformats.org/officeDocument/2006/relationships/image" Target="../media/image20.png"/><Relationship Id="rId12" Type="http://schemas.openxmlformats.org/officeDocument/2006/relationships/image" Target="../media/image23.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22.png"/><Relationship Id="rId5" Type="http://schemas.openxmlformats.org/officeDocument/2006/relationships/image" Target="../media/image7.png"/><Relationship Id="rId10" Type="http://schemas.openxmlformats.org/officeDocument/2006/relationships/image" Target="../media/image6.png"/><Relationship Id="rId4" Type="http://schemas.openxmlformats.org/officeDocument/2006/relationships/hyperlink" Target="https://www.mathematicshub.edu.au/" TargetMode="External"/><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7.png"/><Relationship Id="rId10" Type="http://schemas.openxmlformats.org/officeDocument/2006/relationships/hyperlink" Target="https://www.mathematicshub.edu.au/" TargetMode="External"/><Relationship Id="rId4" Type="http://schemas.openxmlformats.org/officeDocument/2006/relationships/image" Target="../media/image16.png"/><Relationship Id="rId9" Type="http://schemas.openxmlformats.org/officeDocument/2006/relationships/image" Target="../media/image8.jpeg"/></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4.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20.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hyperlink" Target="https://www.mathematicshub.edu.au/" TargetMode="External"/><Relationship Id="rId4" Type="http://schemas.openxmlformats.org/officeDocument/2006/relationships/image" Target="../media/image2.pn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7.png"/><Relationship Id="rId3" Type="http://schemas.openxmlformats.org/officeDocument/2006/relationships/image" Target="../media/image15.png"/><Relationship Id="rId7" Type="http://schemas.openxmlformats.org/officeDocument/2006/relationships/image" Target="../media/image6.png"/><Relationship Id="rId12" Type="http://schemas.openxmlformats.org/officeDocument/2006/relationships/hyperlink" Target="https://www.mathematicshub.edu.a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7.png"/><Relationship Id="rId10" Type="http://schemas.openxmlformats.org/officeDocument/2006/relationships/image" Target="../media/image19.png"/><Relationship Id="rId4" Type="http://schemas.openxmlformats.org/officeDocument/2006/relationships/image" Target="../media/image16.png"/><Relationship Id="rId9"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20.png"/><Relationship Id="rId9" Type="http://schemas.openxmlformats.org/officeDocument/2006/relationships/hyperlink" Target="https://www.mathematicshub.edu.au/"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20.png"/><Relationship Id="rId9" Type="http://schemas.openxmlformats.org/officeDocument/2006/relationships/hyperlink" Target="https://www.mathematicshub.edu.au/"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7.png"/><Relationship Id="rId10" Type="http://schemas.openxmlformats.org/officeDocument/2006/relationships/hyperlink" Target="https://www.mathematicshub.edu.au/" TargetMode="External"/><Relationship Id="rId4" Type="http://schemas.openxmlformats.org/officeDocument/2006/relationships/image" Target="../media/image16.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normAutofit fontScale="90000"/>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6000" dirty="0">
                <a:solidFill>
                  <a:schemeClr val="tx2"/>
                </a:solidFill>
                <a:latin typeface="+mn-lt"/>
                <a:ea typeface="+mn-ea"/>
                <a:cs typeface="+mn-cs"/>
              </a:rPr>
              <a:t>Sleepy statistics: </a:t>
            </a:r>
            <a:br>
              <a:rPr lang="en-US" sz="6000" dirty="0">
                <a:solidFill>
                  <a:schemeClr val="tx2"/>
                </a:solidFill>
                <a:latin typeface="+mn-lt"/>
                <a:ea typeface="+mn-ea"/>
                <a:cs typeface="+mn-cs"/>
              </a:rPr>
            </a:br>
            <a:r>
              <a:rPr lang="en-US" sz="4400" dirty="0">
                <a:solidFill>
                  <a:schemeClr val="tx2"/>
                </a:solidFill>
                <a:latin typeface="+mn-lt"/>
                <a:ea typeface="+mn-ea"/>
                <a:cs typeface="+mn-cs"/>
              </a:rPr>
              <a:t>Stem-and-leaf plots (Part 1)</a:t>
            </a:r>
            <a:endParaRPr lang="en-GB" dirty="0">
              <a:solidFill>
                <a:schemeClr val="tx2"/>
              </a:solidFill>
            </a:endParaRPr>
          </a:p>
        </p:txBody>
      </p:sp>
    </p:spTree>
    <p:extLst>
      <p:ext uri="{BB962C8B-B14F-4D97-AF65-F5344CB8AC3E}">
        <p14:creationId xmlns:p14="http://schemas.microsoft.com/office/powerpoint/2010/main" val="1021699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60513"/>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1" name="Title 1">
            <a:extLst>
              <a:ext uri="{FF2B5EF4-FFF2-40B4-BE49-F238E27FC236}">
                <a16:creationId xmlns:a16="http://schemas.microsoft.com/office/drawing/2014/main" id="{8CD48398-032F-F468-5958-C33B9D350C18}"/>
              </a:ext>
            </a:extLst>
          </p:cNvPr>
          <p:cNvSpPr txBox="1">
            <a:spLocks noGrp="1"/>
          </p:cNvSpPr>
          <p:nvPr>
            <p:ph type="title" idx="4294967295"/>
          </p:nvPr>
        </p:nvSpPr>
        <p:spPr>
          <a:xfrm>
            <a:off x="2777715" y="-254700"/>
            <a:ext cx="8313848"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j-lt"/>
                <a:ea typeface="+mj-ea"/>
                <a:cs typeface="+mj-cs"/>
              </a:rPr>
              <a:t>What affects our sleep?</a:t>
            </a:r>
          </a:p>
        </p:txBody>
      </p:sp>
      <p:grpSp>
        <p:nvGrpSpPr>
          <p:cNvPr id="12" name="Group 11">
            <a:extLst>
              <a:ext uri="{FF2B5EF4-FFF2-40B4-BE49-F238E27FC236}">
                <a16:creationId xmlns:a16="http://schemas.microsoft.com/office/drawing/2014/main" id="{F4BF989E-1F61-1A86-3F63-AB2AC2537150}"/>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4" name="Text Box 1689074566">
              <a:extLst>
                <a:ext uri="{FF2B5EF4-FFF2-40B4-BE49-F238E27FC236}">
                  <a16:creationId xmlns:a16="http://schemas.microsoft.com/office/drawing/2014/main" id="{A075606D-6383-1A5A-E309-2BE256F53102}"/>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5" name="Picture 14" descr="Creative Commons attribution">
              <a:extLst>
                <a:ext uri="{FF2B5EF4-FFF2-40B4-BE49-F238E27FC236}">
                  <a16:creationId xmlns:a16="http://schemas.microsoft.com/office/drawing/2014/main" id="{63217B17-18B4-7F3B-0707-352815B67BE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3" name="Picture 2" descr="Left hand image shows a person sleeping  and caption reading: Technology use, stimulants and stress contribute to late bedtimes and poor sleep in young people. Right-hand image caption reads exercise, positive social interactions and bedtime set by parents contribute to longer and healthy sleep.">
            <a:extLst>
              <a:ext uri="{FF2B5EF4-FFF2-40B4-BE49-F238E27FC236}">
                <a16:creationId xmlns:a16="http://schemas.microsoft.com/office/drawing/2014/main" id="{318A67A0-292F-79CB-B4C0-58A8C95E4E27}"/>
              </a:ext>
            </a:extLst>
          </p:cNvPr>
          <p:cNvPicPr>
            <a:picLocks noChangeAspect="1"/>
          </p:cNvPicPr>
          <p:nvPr/>
        </p:nvPicPr>
        <p:blipFill>
          <a:blip r:embed="rId10"/>
          <a:stretch>
            <a:fillRect/>
          </a:stretch>
        </p:blipFill>
        <p:spPr>
          <a:xfrm>
            <a:off x="1009614" y="1526708"/>
            <a:ext cx="6696744" cy="3669680"/>
          </a:xfrm>
          <a:prstGeom prst="rect">
            <a:avLst/>
          </a:prstGeom>
        </p:spPr>
      </p:pic>
    </p:spTree>
    <p:extLst>
      <p:ext uri="{BB962C8B-B14F-4D97-AF65-F5344CB8AC3E}">
        <p14:creationId xmlns:p14="http://schemas.microsoft.com/office/powerpoint/2010/main" val="2800724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577" y="71712"/>
            <a:ext cx="8229600" cy="1143000"/>
          </a:xfrm>
        </p:spPr>
        <p:txBody>
          <a:bodyPr/>
          <a:lstStyle/>
          <a:p>
            <a:r>
              <a:rPr lang="en-AU" dirty="0">
                <a:solidFill>
                  <a:schemeClr val="accent6">
                    <a:lumMod val="50000"/>
                  </a:schemeClr>
                </a:solidFill>
              </a:rPr>
              <a:t>Week 2 instructions</a:t>
            </a:r>
          </a:p>
        </p:txBody>
      </p:sp>
      <p:sp>
        <p:nvSpPr>
          <p:cNvPr id="11" name="TextBox 10">
            <a:extLst>
              <a:ext uri="{FF2B5EF4-FFF2-40B4-BE49-F238E27FC236}">
                <a16:creationId xmlns:a16="http://schemas.microsoft.com/office/drawing/2014/main" id="{D2C13AE7-BCF4-F4AB-3A1E-7B4421BFB8F3}"/>
              </a:ext>
            </a:extLst>
          </p:cNvPr>
          <p:cNvSpPr txBox="1"/>
          <p:nvPr/>
        </p:nvSpPr>
        <p:spPr>
          <a:xfrm>
            <a:off x="384230" y="1646063"/>
            <a:ext cx="3998092" cy="4144724"/>
          </a:xfrm>
          <a:prstGeom prst="rect">
            <a:avLst/>
          </a:prstGeom>
          <a:noFill/>
        </p:spPr>
        <p:txBody>
          <a:bodyPr wrap="square">
            <a:spAutoFit/>
          </a:bodyPr>
          <a:lstStyle/>
          <a:p>
            <a:pPr>
              <a:spcBef>
                <a:spcPts val="800"/>
              </a:spcBef>
              <a:spcAft>
                <a:spcPts val="400"/>
              </a:spcAft>
            </a:pPr>
            <a:r>
              <a:rPr lang="en-AU" sz="2000" dirty="0">
                <a:solidFill>
                  <a:schemeClr val="tx2"/>
                </a:solidFill>
                <a:effectLst/>
                <a:latin typeface="Calibri" panose="020F0502020204030204" pitchFamily="34" charset="0"/>
                <a:ea typeface="Calibri" panose="020F0502020204030204" pitchFamily="34" charset="0"/>
              </a:rPr>
              <a:t>Make </a:t>
            </a:r>
            <a:r>
              <a:rPr lang="en-AU" sz="2000" b="1" dirty="0">
                <a:solidFill>
                  <a:schemeClr val="tx2"/>
                </a:solidFill>
                <a:effectLst/>
                <a:latin typeface="Calibri" panose="020F0502020204030204" pitchFamily="34" charset="0"/>
                <a:ea typeface="Calibri" panose="020F0502020204030204" pitchFamily="34" charset="0"/>
              </a:rPr>
              <a:t>one change </a:t>
            </a:r>
            <a:r>
              <a:rPr lang="en-AU" sz="2000" dirty="0">
                <a:solidFill>
                  <a:schemeClr val="tx2"/>
                </a:solidFill>
                <a:effectLst/>
                <a:latin typeface="Calibri" panose="020F0502020204030204" pitchFamily="34" charset="0"/>
                <a:ea typeface="Calibri" panose="020F0502020204030204" pitchFamily="34" charset="0"/>
              </a:rPr>
              <a:t>to follow every night that you think may increase your sleep. You could try:</a:t>
            </a:r>
          </a:p>
          <a:p>
            <a:pPr marL="742950" lvl="1" indent="-285750">
              <a:spcBef>
                <a:spcPts val="800"/>
              </a:spcBef>
              <a:spcAft>
                <a:spcPts val="400"/>
              </a:spcAft>
              <a:buFont typeface="Courier New" panose="02070309020205020404" pitchFamily="49" charset="0"/>
              <a:buChar char="o"/>
            </a:pPr>
            <a:r>
              <a:rPr lang="en-AU" sz="2000" dirty="0">
                <a:solidFill>
                  <a:schemeClr val="tx2"/>
                </a:solidFill>
                <a:latin typeface="Calibri" panose="020F0502020204030204" pitchFamily="34" charset="0"/>
                <a:ea typeface="Calibri" panose="020F0502020204030204" pitchFamily="34" charset="0"/>
              </a:rPr>
              <a:t>turning off </a:t>
            </a:r>
            <a:r>
              <a:rPr lang="en-AU" sz="2000" dirty="0">
                <a:solidFill>
                  <a:schemeClr val="tx2"/>
                </a:solidFill>
                <a:effectLst/>
                <a:latin typeface="Calibri" panose="020F0502020204030204" pitchFamily="34" charset="0"/>
                <a:ea typeface="Calibri" panose="020F0502020204030204" pitchFamily="34" charset="0"/>
              </a:rPr>
              <a:t>screens one hour before bed</a:t>
            </a:r>
          </a:p>
          <a:p>
            <a:pPr marL="742950" lvl="1" indent="-285750">
              <a:spcBef>
                <a:spcPts val="800"/>
              </a:spcBef>
              <a:spcAft>
                <a:spcPts val="400"/>
              </a:spcAft>
              <a:buFont typeface="Courier New" panose="02070309020205020404" pitchFamily="49" charset="0"/>
              <a:buChar char="o"/>
            </a:pPr>
            <a:r>
              <a:rPr lang="en-AU" sz="2000" dirty="0">
                <a:solidFill>
                  <a:schemeClr val="tx2"/>
                </a:solidFill>
                <a:effectLst/>
                <a:latin typeface="Calibri" panose="020F0502020204030204" pitchFamily="34" charset="0"/>
                <a:ea typeface="Calibri" panose="020F0502020204030204" pitchFamily="34" charset="0"/>
              </a:rPr>
              <a:t>reading in bed</a:t>
            </a:r>
          </a:p>
          <a:p>
            <a:pPr marL="742950" lvl="1" indent="-285750">
              <a:spcBef>
                <a:spcPts val="800"/>
              </a:spcBef>
              <a:spcAft>
                <a:spcPts val="400"/>
              </a:spcAft>
              <a:buFont typeface="Courier New" panose="02070309020205020404" pitchFamily="49" charset="0"/>
              <a:buChar char="o"/>
            </a:pPr>
            <a:r>
              <a:rPr lang="en-AU" sz="2000" dirty="0">
                <a:solidFill>
                  <a:schemeClr val="tx2"/>
                </a:solidFill>
                <a:effectLst/>
                <a:latin typeface="Calibri" panose="020F0502020204030204" pitchFamily="34" charset="0"/>
                <a:ea typeface="Calibri" panose="020F0502020204030204" pitchFamily="34" charset="0"/>
              </a:rPr>
              <a:t>setting a fixed bedtime</a:t>
            </a:r>
          </a:p>
          <a:p>
            <a:pPr marL="742950" lvl="1" indent="-285750">
              <a:spcBef>
                <a:spcPts val="800"/>
              </a:spcBef>
              <a:spcAft>
                <a:spcPts val="400"/>
              </a:spcAft>
              <a:buFont typeface="Courier New" panose="02070309020205020404" pitchFamily="49" charset="0"/>
              <a:buChar char="o"/>
            </a:pPr>
            <a:r>
              <a:rPr lang="en-AU" sz="2000" dirty="0">
                <a:solidFill>
                  <a:schemeClr val="tx2"/>
                </a:solidFill>
                <a:effectLst/>
                <a:latin typeface="Calibri" panose="020F0502020204030204" pitchFamily="34" charset="0"/>
                <a:ea typeface="Calibri" panose="020F0502020204030204" pitchFamily="34" charset="0"/>
              </a:rPr>
              <a:t>having a shower at night …</a:t>
            </a:r>
          </a:p>
          <a:p>
            <a:endParaRPr lang="en-AU" sz="2000" dirty="0">
              <a:solidFill>
                <a:schemeClr val="tx2"/>
              </a:solidFill>
              <a:effectLst/>
              <a:latin typeface="Calibri" panose="020F0502020204030204" pitchFamily="34" charset="0"/>
              <a:ea typeface="Calibri" panose="020F0502020204030204" pitchFamily="34" charset="0"/>
            </a:endParaRPr>
          </a:p>
          <a:p>
            <a:r>
              <a:rPr lang="en-AU" sz="2000" dirty="0">
                <a:solidFill>
                  <a:schemeClr val="tx2"/>
                </a:solidFill>
                <a:latin typeface="Calibri" panose="020F0502020204030204" pitchFamily="34" charset="0"/>
              </a:rPr>
              <a:t>Continue your sleep diary for every night in Week 2. </a:t>
            </a:r>
            <a:endParaRPr lang="en-US" sz="2000" dirty="0">
              <a:solidFill>
                <a:schemeClr val="tx2"/>
              </a:solidFill>
              <a:latin typeface="Calibri" panose="020F0502020204030204" pitchFamily="34" charset="0"/>
            </a:endParaRPr>
          </a:p>
        </p:txBody>
      </p:sp>
      <p:sp>
        <p:nvSpPr>
          <p:cNvPr id="10" name="TextBox 9">
            <a:extLst>
              <a:ext uri="{FF2B5EF4-FFF2-40B4-BE49-F238E27FC236}">
                <a16:creationId xmlns:a16="http://schemas.microsoft.com/office/drawing/2014/main" id="{547A98DB-3DFA-4B3A-D6CE-8E318EC6651B}"/>
              </a:ext>
              <a:ext uri="{C183D7F6-B498-43B3-948B-1728B52AA6E4}">
                <adec:decorative xmlns:adec="http://schemas.microsoft.com/office/drawing/2017/decorative" val="1"/>
              </a:ext>
            </a:extLst>
          </p:cNvPr>
          <p:cNvSpPr txBox="1"/>
          <p:nvPr/>
        </p:nvSpPr>
        <p:spPr>
          <a:xfrm>
            <a:off x="6812280" y="3872880"/>
            <a:ext cx="4663440" cy="215444"/>
          </a:xfrm>
          <a:prstGeom prst="rect">
            <a:avLst/>
          </a:prstGeom>
          <a:noFill/>
        </p:spPr>
        <p:txBody>
          <a:bodyPr wrap="square">
            <a:spAutoFit/>
          </a:bodyPr>
          <a:lstStyle/>
          <a:p>
            <a:r>
              <a:rPr lang="en-AU" sz="800" dirty="0">
                <a:solidFill>
                  <a:schemeClr val="tx2"/>
                </a:solidFill>
                <a:effectLst/>
                <a:latin typeface="Calibri" panose="020F0502020204030204" pitchFamily="34" charset="0"/>
                <a:ea typeface="Calibri" panose="020F0502020204030204" pitchFamily="34" charset="0"/>
              </a:rPr>
              <a:t>Data: Sleep Health Foundation and VicHealth (2018) </a:t>
            </a:r>
            <a:endParaRPr lang="en-US" sz="800" dirty="0">
              <a:solidFill>
                <a:schemeClr val="tx2"/>
              </a:solidFill>
            </a:endParaRPr>
          </a:p>
        </p:txBody>
      </p:sp>
      <p:grpSp>
        <p:nvGrpSpPr>
          <p:cNvPr id="12" name="Group 11">
            <a:extLst>
              <a:ext uri="{FF2B5EF4-FFF2-40B4-BE49-F238E27FC236}">
                <a16:creationId xmlns:a16="http://schemas.microsoft.com/office/drawing/2014/main" id="{AD46F7D2-D018-568B-4250-6C3CCDE7FB80}"/>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3" name="Text Box 1689074566">
              <a:extLst>
                <a:ext uri="{FF2B5EF4-FFF2-40B4-BE49-F238E27FC236}">
                  <a16:creationId xmlns:a16="http://schemas.microsoft.com/office/drawing/2014/main" id="{952782C4-ADD0-E119-1530-28BD74E32DA0}"/>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4" name="Picture 13" descr="Creative Commons attribution">
              <a:extLst>
                <a:ext uri="{FF2B5EF4-FFF2-40B4-BE49-F238E27FC236}">
                  <a16:creationId xmlns:a16="http://schemas.microsoft.com/office/drawing/2014/main" id="{33033C07-B8D8-C6A0-1536-2B5D1E872D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5" name="Picture 14">
            <a:hlinkClick r:id="rId4"/>
            <a:extLst>
              <a:ext uri="{FF2B5EF4-FFF2-40B4-BE49-F238E27FC236}">
                <a16:creationId xmlns:a16="http://schemas.microsoft.com/office/drawing/2014/main" id="{5A3DA6D1-1622-BEFC-4B8F-869297AC570A}"/>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823" y="186437"/>
            <a:ext cx="1409307" cy="830062"/>
          </a:xfrm>
          <a:prstGeom prst="rect">
            <a:avLst/>
          </a:prstGeom>
        </p:spPr>
      </p:pic>
      <p:grpSp>
        <p:nvGrpSpPr>
          <p:cNvPr id="3" name="Group 2">
            <a:extLst>
              <a:ext uri="{FF2B5EF4-FFF2-40B4-BE49-F238E27FC236}">
                <a16:creationId xmlns:a16="http://schemas.microsoft.com/office/drawing/2014/main" id="{9BDE93E1-93E5-DB5B-A30E-02785DC8BD53}"/>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6"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1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grpSp>
        <p:nvGrpSpPr>
          <p:cNvPr id="16" name="Group 15" descr="Picture of phone: if teenagers stop using their phones one hour before bed, they will gain 21 minutes sleep each night. That's one hour and 45 minutes a school week.">
            <a:extLst>
              <a:ext uri="{FF2B5EF4-FFF2-40B4-BE49-F238E27FC236}">
                <a16:creationId xmlns:a16="http://schemas.microsoft.com/office/drawing/2014/main" id="{5F6C7042-3617-134A-806A-0CDFB49157CF}"/>
              </a:ext>
            </a:extLst>
          </p:cNvPr>
          <p:cNvGrpSpPr/>
          <p:nvPr/>
        </p:nvGrpSpPr>
        <p:grpSpPr>
          <a:xfrm>
            <a:off x="4707870" y="1603795"/>
            <a:ext cx="4663441" cy="2214396"/>
            <a:chOff x="618939" y="1526505"/>
            <a:chExt cx="5162472" cy="2214396"/>
          </a:xfrm>
        </p:grpSpPr>
        <p:sp>
          <p:nvSpPr>
            <p:cNvPr id="17" name="TextBox 16">
              <a:extLst>
                <a:ext uri="{FF2B5EF4-FFF2-40B4-BE49-F238E27FC236}">
                  <a16:creationId xmlns:a16="http://schemas.microsoft.com/office/drawing/2014/main" id="{FB6D6F1C-B939-087E-1C06-D0BB2C408849}"/>
                </a:ext>
              </a:extLst>
            </p:cNvPr>
            <p:cNvSpPr txBox="1"/>
            <p:nvPr/>
          </p:nvSpPr>
          <p:spPr>
            <a:xfrm>
              <a:off x="618939" y="1630092"/>
              <a:ext cx="3322620" cy="1938992"/>
            </a:xfrm>
            <a:prstGeom prst="rect">
              <a:avLst/>
            </a:prstGeom>
            <a:noFill/>
          </p:spPr>
          <p:txBody>
            <a:bodyPr wrap="square" rtlCol="0">
              <a:spAutoFit/>
            </a:bodyPr>
            <a:lstStyle/>
            <a:p>
              <a:r>
                <a:rPr lang="en-AU" sz="2000" b="1" dirty="0">
                  <a:solidFill>
                    <a:schemeClr val="accent5">
                      <a:lumMod val="50000"/>
                    </a:schemeClr>
                  </a:solidFill>
                </a:rPr>
                <a:t>If teenagers stop using their phones one hour before bed, they will gain 21 minutes sleep each night. That’s one hour and 45 minutes a school week!</a:t>
              </a:r>
              <a:endParaRPr lang="en-GB" sz="2000" b="1" dirty="0">
                <a:solidFill>
                  <a:schemeClr val="accent5">
                    <a:lumMod val="50000"/>
                  </a:schemeClr>
                </a:solidFill>
              </a:endParaRPr>
            </a:p>
          </p:txBody>
        </p:sp>
        <p:pic>
          <p:nvPicPr>
            <p:cNvPr id="18" name="Graphic 17" descr="Online Network with solid fill">
              <a:extLst>
                <a:ext uri="{FF2B5EF4-FFF2-40B4-BE49-F238E27FC236}">
                  <a16:creationId xmlns:a16="http://schemas.microsoft.com/office/drawing/2014/main" id="{C2A75E17-308A-65A6-9CB7-807FF818C43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567015" y="1526505"/>
              <a:ext cx="2214396" cy="2214396"/>
            </a:xfrm>
            <a:prstGeom prst="rect">
              <a:avLst/>
            </a:prstGeom>
          </p:spPr>
        </p:pic>
      </p:grpSp>
    </p:spTree>
    <p:extLst>
      <p:ext uri="{BB962C8B-B14F-4D97-AF65-F5344CB8AC3E}">
        <p14:creationId xmlns:p14="http://schemas.microsoft.com/office/powerpoint/2010/main" val="1570513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30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1228136" y="1063364"/>
            <a:ext cx="8229600" cy="1143000"/>
          </a:xfrm>
        </p:spPr>
        <p:txBody>
          <a:bodyPr/>
          <a:lstStyle/>
          <a:p>
            <a:r>
              <a:rPr lang="en-AU" dirty="0">
                <a:solidFill>
                  <a:schemeClr val="tx2"/>
                </a:solidFill>
              </a:rPr>
              <a:t>What is sleep hygiene?</a:t>
            </a:r>
          </a:p>
        </p:txBody>
      </p:sp>
      <p:grpSp>
        <p:nvGrpSpPr>
          <p:cNvPr id="13" name="Group 12">
            <a:extLst>
              <a:ext uri="{FF2B5EF4-FFF2-40B4-BE49-F238E27FC236}">
                <a16:creationId xmlns:a16="http://schemas.microsoft.com/office/drawing/2014/main" id="{CCD42D4F-A605-0DAA-98D1-DF2910F83F6F}"/>
              </a:ext>
              <a:ext uri="{C183D7F6-B498-43B3-948B-1728B52AA6E4}">
                <adec:decorative xmlns:adec="http://schemas.microsoft.com/office/drawing/2017/decorative" val="1"/>
              </a:ext>
            </a:extLst>
          </p:cNvPr>
          <p:cNvGrpSpPr/>
          <p:nvPr/>
        </p:nvGrpSpPr>
        <p:grpSpPr>
          <a:xfrm>
            <a:off x="5220072" y="5927853"/>
            <a:ext cx="2814887" cy="999584"/>
            <a:chOff x="5218121" y="5936972"/>
            <a:chExt cx="2814887" cy="999584"/>
          </a:xfrm>
        </p:grpSpPr>
        <p:pic>
          <p:nvPicPr>
            <p:cNvPr id="3" name="Content Placeholder 12">
              <a:extLst>
                <a:ext uri="{FF2B5EF4-FFF2-40B4-BE49-F238E27FC236}">
                  <a16:creationId xmlns:a16="http://schemas.microsoft.com/office/drawing/2014/main" id="{11F1C9CE-3625-CF06-CC45-1E91C75AA5CE}"/>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82836" y="6451661"/>
              <a:ext cx="750172" cy="476672"/>
            </a:xfrm>
            <a:prstGeom prst="rect">
              <a:avLst/>
            </a:prstGeom>
          </p:spPr>
        </p:pic>
        <p:pic>
          <p:nvPicPr>
            <p:cNvPr id="4" name="Content Placeholder 6">
              <a:extLst>
                <a:ext uri="{FF2B5EF4-FFF2-40B4-BE49-F238E27FC236}">
                  <a16:creationId xmlns:a16="http://schemas.microsoft.com/office/drawing/2014/main" id="{D811CDFE-CAFA-6AD4-50EC-8D1B9FF05393}"/>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7268606" y="5936972"/>
              <a:ext cx="542860" cy="536923"/>
            </a:xfrm>
            <a:prstGeom prst="rect">
              <a:avLst/>
            </a:prstGeom>
          </p:spPr>
        </p:pic>
        <p:pic>
          <p:nvPicPr>
            <p:cNvPr id="5" name="Picture 4">
              <a:extLst>
                <a:ext uri="{FF2B5EF4-FFF2-40B4-BE49-F238E27FC236}">
                  <a16:creationId xmlns:a16="http://schemas.microsoft.com/office/drawing/2014/main" id="{D6A50854-90B5-5BFA-168E-A89215460FE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55110" y="6133214"/>
              <a:ext cx="546257" cy="546257"/>
            </a:xfrm>
            <a:prstGeom prst="rect">
              <a:avLst/>
            </a:prstGeom>
          </p:spPr>
        </p:pic>
        <p:pic>
          <p:nvPicPr>
            <p:cNvPr id="11" name="Picture 10">
              <a:extLst>
                <a:ext uri="{FF2B5EF4-FFF2-40B4-BE49-F238E27FC236}">
                  <a16:creationId xmlns:a16="http://schemas.microsoft.com/office/drawing/2014/main" id="{2E44C883-E62E-E05A-9C30-E2FC496010AB}"/>
                </a:ext>
              </a:extLst>
            </p:cNvPr>
            <p:cNvPicPr>
              <a:picLocks noChangeAspect="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914811" y="6331315"/>
              <a:ext cx="856560" cy="539365"/>
            </a:xfrm>
            <a:prstGeom prst="rect">
              <a:avLst/>
            </a:prstGeom>
          </p:spPr>
        </p:pic>
        <p:pic>
          <p:nvPicPr>
            <p:cNvPr id="12" name="Picture 11">
              <a:extLst>
                <a:ext uri="{FF2B5EF4-FFF2-40B4-BE49-F238E27FC236}">
                  <a16:creationId xmlns:a16="http://schemas.microsoft.com/office/drawing/2014/main" id="{BDAC9350-5816-93FB-9821-B2C198AAA7E6}"/>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218121" y="6230168"/>
              <a:ext cx="554625" cy="706388"/>
            </a:xfrm>
            <a:prstGeom prst="rect">
              <a:avLst/>
            </a:prstGeom>
          </p:spPr>
        </p:pic>
      </p:grpSp>
      <p:sp>
        <p:nvSpPr>
          <p:cNvPr id="6" name="TextBox 5">
            <a:extLst>
              <a:ext uri="{FF2B5EF4-FFF2-40B4-BE49-F238E27FC236}">
                <a16:creationId xmlns:a16="http://schemas.microsoft.com/office/drawing/2014/main" id="{E740CEA5-575E-2A0A-D730-4C5ADB973D17}"/>
              </a:ext>
            </a:extLst>
          </p:cNvPr>
          <p:cNvSpPr txBox="1"/>
          <p:nvPr/>
        </p:nvSpPr>
        <p:spPr>
          <a:xfrm>
            <a:off x="190565" y="4926309"/>
            <a:ext cx="4663440" cy="276999"/>
          </a:xfrm>
          <a:prstGeom prst="rect">
            <a:avLst/>
          </a:prstGeom>
          <a:noFill/>
        </p:spPr>
        <p:txBody>
          <a:bodyPr wrap="square">
            <a:spAutoFit/>
          </a:bodyPr>
          <a:lstStyle/>
          <a:p>
            <a:r>
              <a:rPr lang="en-AU" sz="1200" dirty="0">
                <a:solidFill>
                  <a:schemeClr val="tx2"/>
                </a:solidFill>
                <a:effectLst/>
                <a:latin typeface="Calibri" panose="020F0502020204030204" pitchFamily="34" charset="0"/>
                <a:ea typeface="Calibri" panose="020F0502020204030204" pitchFamily="34" charset="0"/>
              </a:rPr>
              <a:t>Sleep Health Foundation and VicHealth (2018) </a:t>
            </a:r>
            <a:endParaRPr lang="en-US" sz="1200" dirty="0">
              <a:solidFill>
                <a:schemeClr val="tx2"/>
              </a:solidFill>
            </a:endParaRPr>
          </a:p>
        </p:txBody>
      </p:sp>
      <p:grpSp>
        <p:nvGrpSpPr>
          <p:cNvPr id="8" name="Group 7">
            <a:extLst>
              <a:ext uri="{FF2B5EF4-FFF2-40B4-BE49-F238E27FC236}">
                <a16:creationId xmlns:a16="http://schemas.microsoft.com/office/drawing/2014/main" id="{F78980E1-9688-C2A4-F916-31C970D7ED56}"/>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9" name="Text Box 1689074566">
              <a:extLst>
                <a:ext uri="{FF2B5EF4-FFF2-40B4-BE49-F238E27FC236}">
                  <a16:creationId xmlns:a16="http://schemas.microsoft.com/office/drawing/2014/main" id="{E00E719B-13F3-BD81-F218-1676C08A808D}"/>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0" name="Picture 9" descr="Creative Commons attribution">
              <a:extLst>
                <a:ext uri="{FF2B5EF4-FFF2-40B4-BE49-F238E27FC236}">
                  <a16:creationId xmlns:a16="http://schemas.microsoft.com/office/drawing/2014/main" id="{BBEB2EFE-87FA-AB38-85C7-B5B22793D0A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4" name="Picture 13">
            <a:hlinkClick r:id="rId10"/>
            <a:extLst>
              <a:ext uri="{FF2B5EF4-FFF2-40B4-BE49-F238E27FC236}">
                <a16:creationId xmlns:a16="http://schemas.microsoft.com/office/drawing/2014/main" id="{BD7C5881-9F0B-E95E-0FD0-945FAD371C38}"/>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4823" y="186437"/>
            <a:ext cx="1409307" cy="830062"/>
          </a:xfrm>
          <a:prstGeom prst="rect">
            <a:avLst/>
          </a:prstGeom>
        </p:spPr>
      </p:pic>
      <p:graphicFrame>
        <p:nvGraphicFramePr>
          <p:cNvPr id="15" name="Table 14">
            <a:extLst>
              <a:ext uri="{FF2B5EF4-FFF2-40B4-BE49-F238E27FC236}">
                <a16:creationId xmlns:a16="http://schemas.microsoft.com/office/drawing/2014/main" id="{C4E84CEA-C989-76D7-89EB-D221C5C64176}"/>
              </a:ext>
            </a:extLst>
          </p:cNvPr>
          <p:cNvGraphicFramePr>
            <a:graphicFrameLocks noGrp="1"/>
          </p:cNvGraphicFramePr>
          <p:nvPr>
            <p:extLst>
              <p:ext uri="{D42A27DB-BD31-4B8C-83A1-F6EECF244321}">
                <p14:modId xmlns:p14="http://schemas.microsoft.com/office/powerpoint/2010/main" val="180075748"/>
              </p:ext>
            </p:extLst>
          </p:nvPr>
        </p:nvGraphicFramePr>
        <p:xfrm>
          <a:off x="190565" y="2029239"/>
          <a:ext cx="5584978" cy="2661920"/>
        </p:xfrm>
        <a:graphic>
          <a:graphicData uri="http://schemas.openxmlformats.org/drawingml/2006/table">
            <a:tbl>
              <a:tblPr firstRow="1" bandRow="1">
                <a:tableStyleId>{5C22544A-7EE6-4342-B048-85BDC9FD1C3A}</a:tableStyleId>
              </a:tblPr>
              <a:tblGrid>
                <a:gridCol w="2792489">
                  <a:extLst>
                    <a:ext uri="{9D8B030D-6E8A-4147-A177-3AD203B41FA5}">
                      <a16:colId xmlns:a16="http://schemas.microsoft.com/office/drawing/2014/main" val="4119036636"/>
                    </a:ext>
                  </a:extLst>
                </a:gridCol>
                <a:gridCol w="2792489">
                  <a:extLst>
                    <a:ext uri="{9D8B030D-6E8A-4147-A177-3AD203B41FA5}">
                      <a16:colId xmlns:a16="http://schemas.microsoft.com/office/drawing/2014/main" val="1447919222"/>
                    </a:ext>
                  </a:extLst>
                </a:gridCol>
              </a:tblGrid>
              <a:tr h="370840">
                <a:tc>
                  <a:txBody>
                    <a:bodyPr/>
                    <a:lstStyle/>
                    <a:p>
                      <a:r>
                        <a:rPr lang="en-AU" dirty="0"/>
                        <a:t>Includes</a:t>
                      </a:r>
                      <a:endParaRPr lang="en-GB" dirty="0"/>
                    </a:p>
                  </a:txBody>
                  <a:tcPr/>
                </a:tc>
                <a:tc>
                  <a:txBody>
                    <a:bodyPr/>
                    <a:lstStyle/>
                    <a:p>
                      <a:r>
                        <a:rPr lang="en-AU" dirty="0"/>
                        <a:t>Benefits</a:t>
                      </a:r>
                      <a:endParaRPr lang="en-GB" dirty="0"/>
                    </a:p>
                  </a:txBody>
                  <a:tcPr/>
                </a:tc>
                <a:extLst>
                  <a:ext uri="{0D108BD9-81ED-4DB2-BD59-A6C34878D82A}">
                    <a16:rowId xmlns:a16="http://schemas.microsoft.com/office/drawing/2014/main" val="956659312"/>
                  </a:ext>
                </a:extLst>
              </a:tr>
              <a:tr h="370840">
                <a:tc>
                  <a:txBody>
                    <a:bodyPr/>
                    <a:lstStyle/>
                    <a:p>
                      <a:r>
                        <a:rPr lang="en-AU" dirty="0"/>
                        <a:t>Regular bedtime and waketime</a:t>
                      </a:r>
                      <a:endParaRPr lang="en-GB" dirty="0"/>
                    </a:p>
                  </a:txBody>
                  <a:tcPr/>
                </a:tc>
                <a:tc>
                  <a:txBody>
                    <a:bodyPr/>
                    <a:lstStyle/>
                    <a:p>
                      <a:r>
                        <a:rPr lang="en-AU" dirty="0"/>
                        <a:t>Early bedtimes</a:t>
                      </a:r>
                      <a:endParaRPr lang="en-GB" dirty="0"/>
                    </a:p>
                  </a:txBody>
                  <a:tcPr/>
                </a:tc>
                <a:extLst>
                  <a:ext uri="{0D108BD9-81ED-4DB2-BD59-A6C34878D82A}">
                    <a16:rowId xmlns:a16="http://schemas.microsoft.com/office/drawing/2014/main" val="170846812"/>
                  </a:ext>
                </a:extLst>
              </a:tr>
              <a:tr h="370840">
                <a:tc>
                  <a:txBody>
                    <a:bodyPr/>
                    <a:lstStyle/>
                    <a:p>
                      <a:r>
                        <a:rPr lang="en-AU" dirty="0"/>
                        <a:t>Relax an hour before bed</a:t>
                      </a:r>
                      <a:endParaRPr lang="en-GB" dirty="0"/>
                    </a:p>
                  </a:txBody>
                  <a:tcPr/>
                </a:tc>
                <a:tc>
                  <a:txBody>
                    <a:bodyPr/>
                    <a:lstStyle/>
                    <a:p>
                      <a:r>
                        <a:rPr lang="en-AU" dirty="0"/>
                        <a:t>Less trouble falling asleep</a:t>
                      </a:r>
                      <a:endParaRPr lang="en-GB" dirty="0"/>
                    </a:p>
                  </a:txBody>
                  <a:tcPr/>
                </a:tc>
                <a:extLst>
                  <a:ext uri="{0D108BD9-81ED-4DB2-BD59-A6C34878D82A}">
                    <a16:rowId xmlns:a16="http://schemas.microsoft.com/office/drawing/2014/main" val="3015789526"/>
                  </a:ext>
                </a:extLst>
              </a:tr>
              <a:tr h="370840">
                <a:tc>
                  <a:txBody>
                    <a:bodyPr/>
                    <a:lstStyle/>
                    <a:p>
                      <a:r>
                        <a:rPr lang="en-AU" dirty="0"/>
                        <a:t>Avoid stimulants like coffee and technology</a:t>
                      </a:r>
                      <a:endParaRPr lang="en-GB" dirty="0"/>
                    </a:p>
                  </a:txBody>
                  <a:tcPr/>
                </a:tc>
                <a:tc>
                  <a:txBody>
                    <a:bodyPr/>
                    <a:lstStyle/>
                    <a:p>
                      <a:r>
                        <a:rPr lang="en-AU" dirty="0"/>
                        <a:t>Longer sleep times</a:t>
                      </a:r>
                      <a:endParaRPr lang="en-GB" dirty="0"/>
                    </a:p>
                  </a:txBody>
                  <a:tcPr/>
                </a:tc>
                <a:extLst>
                  <a:ext uri="{0D108BD9-81ED-4DB2-BD59-A6C34878D82A}">
                    <a16:rowId xmlns:a16="http://schemas.microsoft.com/office/drawing/2014/main" val="2267695635"/>
                  </a:ext>
                </a:extLst>
              </a:tr>
              <a:tr h="370840">
                <a:tc>
                  <a:txBody>
                    <a:bodyPr/>
                    <a:lstStyle/>
                    <a:p>
                      <a:r>
                        <a:rPr lang="en-AU" dirty="0"/>
                        <a:t>Create a comfortable sleep environment</a:t>
                      </a:r>
                      <a:endParaRPr lang="en-GB" dirty="0"/>
                    </a:p>
                  </a:txBody>
                  <a:tcPr/>
                </a:tc>
                <a:tc>
                  <a:txBody>
                    <a:bodyPr/>
                    <a:lstStyle/>
                    <a:p>
                      <a:endParaRPr lang="en-GB" dirty="0"/>
                    </a:p>
                  </a:txBody>
                  <a:tcPr/>
                </a:tc>
                <a:extLst>
                  <a:ext uri="{0D108BD9-81ED-4DB2-BD59-A6C34878D82A}">
                    <a16:rowId xmlns:a16="http://schemas.microsoft.com/office/drawing/2014/main" val="2657577667"/>
                  </a:ext>
                </a:extLst>
              </a:tr>
            </a:tbl>
          </a:graphicData>
        </a:graphic>
      </p:graphicFrame>
    </p:spTree>
    <p:extLst>
      <p:ext uri="{BB962C8B-B14F-4D97-AF65-F5344CB8AC3E}">
        <p14:creationId xmlns:p14="http://schemas.microsoft.com/office/powerpoint/2010/main" val="2096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a:extLst>
              <a:ext uri="{C183D7F6-B498-43B3-948B-1728B52AA6E4}">
                <adec:decorative xmlns:adec="http://schemas.microsoft.com/office/drawing/2017/decorative" val="1"/>
              </a:ext>
            </a:extLst>
          </p:cNvPr>
          <p:cNvPicPr>
            <a:picLocks noGrp="1" noChangeAspect="1" noChangeArrowheads="1"/>
          </p:cNvPicPr>
          <p:nvPr>
            <p:ph idx="1"/>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6308987" y="0"/>
            <a:ext cx="2855662" cy="6858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2607336" y="265064"/>
            <a:ext cx="4114800" cy="1143000"/>
          </a:xfrm>
        </p:spPr>
        <p:txBody>
          <a:bodyPr/>
          <a:lstStyle/>
          <a:p>
            <a:pPr algn="l"/>
            <a:r>
              <a:rPr lang="en-AU" dirty="0">
                <a:solidFill>
                  <a:schemeClr val="tx2"/>
                </a:solidFill>
              </a:rPr>
              <a:t>Exit ticket</a:t>
            </a:r>
          </a:p>
        </p:txBody>
      </p:sp>
      <p:grpSp>
        <p:nvGrpSpPr>
          <p:cNvPr id="3" name="Group 2">
            <a:extLst>
              <a:ext uri="{FF2B5EF4-FFF2-40B4-BE49-F238E27FC236}">
                <a16:creationId xmlns:a16="http://schemas.microsoft.com/office/drawing/2014/main" id="{9BDE93E1-93E5-DB5B-A30E-02785DC8BD53}"/>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grpSp>
        <p:nvGrpSpPr>
          <p:cNvPr id="13" name="Group 12" descr="1:0&#10;2: 3 4 9&#10;4: 2 1 2 7 5&#10;5: 8&#10;7: 5 7 3">
            <a:extLst>
              <a:ext uri="{FF2B5EF4-FFF2-40B4-BE49-F238E27FC236}">
                <a16:creationId xmlns:a16="http://schemas.microsoft.com/office/drawing/2014/main" id="{C3F00E55-8B69-FF09-8C5E-A43C96C1905B}"/>
              </a:ext>
            </a:extLst>
          </p:cNvPr>
          <p:cNvGrpSpPr/>
          <p:nvPr/>
        </p:nvGrpSpPr>
        <p:grpSpPr>
          <a:xfrm>
            <a:off x="866388" y="3495791"/>
            <a:ext cx="2829022" cy="2554545"/>
            <a:chOff x="899592" y="2697882"/>
            <a:chExt cx="2829022" cy="2554545"/>
          </a:xfrm>
        </p:grpSpPr>
        <p:sp>
          <p:nvSpPr>
            <p:cNvPr id="34" name="TextBox 33">
              <a:extLst>
                <a:ext uri="{FF2B5EF4-FFF2-40B4-BE49-F238E27FC236}">
                  <a16:creationId xmlns:a16="http://schemas.microsoft.com/office/drawing/2014/main" id="{1D429B78-53CF-1A2D-0987-3E8541D4B4A6}"/>
                </a:ext>
              </a:extLst>
            </p:cNvPr>
            <p:cNvSpPr txBox="1"/>
            <p:nvPr/>
          </p:nvSpPr>
          <p:spPr>
            <a:xfrm>
              <a:off x="899592" y="2697882"/>
              <a:ext cx="864096" cy="2554545"/>
            </a:xfrm>
            <a:prstGeom prst="rect">
              <a:avLst/>
            </a:prstGeom>
            <a:noFill/>
          </p:spPr>
          <p:txBody>
            <a:bodyPr wrap="square" rtlCol="0">
              <a:spAutoFit/>
            </a:bodyPr>
            <a:lstStyle/>
            <a:p>
              <a:r>
                <a:rPr lang="en-US" sz="3200" dirty="0">
                  <a:latin typeface="Calibri" panose="020F0502020204030204" pitchFamily="34" charset="0"/>
                  <a:cs typeface="Calibri" panose="020F0502020204030204" pitchFamily="34" charset="0"/>
                </a:rPr>
                <a:t>1</a:t>
              </a:r>
            </a:p>
            <a:p>
              <a:r>
                <a:rPr lang="en-US" sz="3200" dirty="0">
                  <a:latin typeface="Calibri" panose="020F0502020204030204" pitchFamily="34" charset="0"/>
                  <a:cs typeface="Calibri" panose="020F0502020204030204" pitchFamily="34" charset="0"/>
                </a:rPr>
                <a:t>2</a:t>
              </a:r>
            </a:p>
            <a:p>
              <a:r>
                <a:rPr lang="en-US" sz="3200" dirty="0">
                  <a:latin typeface="Calibri" panose="020F0502020204030204" pitchFamily="34" charset="0"/>
                  <a:cs typeface="Calibri" panose="020F0502020204030204" pitchFamily="34" charset="0"/>
                </a:rPr>
                <a:t>4</a:t>
              </a:r>
            </a:p>
            <a:p>
              <a:r>
                <a:rPr lang="en-US" sz="3200" dirty="0">
                  <a:latin typeface="Calibri" panose="020F0502020204030204" pitchFamily="34" charset="0"/>
                  <a:cs typeface="Calibri" panose="020F0502020204030204" pitchFamily="34" charset="0"/>
                </a:rPr>
                <a:t>5</a:t>
              </a:r>
            </a:p>
            <a:p>
              <a:r>
                <a:rPr lang="en-US" sz="3200" dirty="0">
                  <a:latin typeface="Calibri" panose="020F0502020204030204" pitchFamily="34" charset="0"/>
                  <a:cs typeface="Calibri" panose="020F0502020204030204" pitchFamily="34" charset="0"/>
                </a:rPr>
                <a:t>7</a:t>
              </a:r>
            </a:p>
          </p:txBody>
        </p:sp>
        <p:sp>
          <p:nvSpPr>
            <p:cNvPr id="35" name="TextBox 34">
              <a:extLst>
                <a:ext uri="{FF2B5EF4-FFF2-40B4-BE49-F238E27FC236}">
                  <a16:creationId xmlns:a16="http://schemas.microsoft.com/office/drawing/2014/main" id="{8E760A28-7F6B-85A9-5A5B-5335238588C2}"/>
                </a:ext>
              </a:extLst>
            </p:cNvPr>
            <p:cNvSpPr txBox="1"/>
            <p:nvPr/>
          </p:nvSpPr>
          <p:spPr>
            <a:xfrm>
              <a:off x="1456353" y="2697882"/>
              <a:ext cx="2272261" cy="2554545"/>
            </a:xfrm>
            <a:prstGeom prst="rect">
              <a:avLst/>
            </a:prstGeom>
            <a:noFill/>
          </p:spPr>
          <p:txBody>
            <a:bodyPr wrap="square" rtlCol="0">
              <a:spAutoFit/>
            </a:bodyPr>
            <a:lstStyle/>
            <a:p>
              <a:r>
                <a:rPr lang="en-US" sz="3200" dirty="0">
                  <a:latin typeface="Calibri" panose="020F0502020204030204" pitchFamily="34" charset="0"/>
                  <a:cs typeface="Calibri" panose="020F0502020204030204" pitchFamily="34" charset="0"/>
                </a:rPr>
                <a:t>0</a:t>
              </a:r>
            </a:p>
            <a:p>
              <a:r>
                <a:rPr lang="en-US" sz="3200" dirty="0">
                  <a:latin typeface="Calibri" panose="020F0502020204030204" pitchFamily="34" charset="0"/>
                  <a:cs typeface="Calibri" panose="020F0502020204030204" pitchFamily="34" charset="0"/>
                </a:rPr>
                <a:t>3   4   9   </a:t>
              </a:r>
            </a:p>
            <a:p>
              <a:r>
                <a:rPr lang="en-US" sz="3200" dirty="0">
                  <a:latin typeface="Calibri" panose="020F0502020204030204" pitchFamily="34" charset="0"/>
                  <a:cs typeface="Calibri" panose="020F0502020204030204" pitchFamily="34" charset="0"/>
                </a:rPr>
                <a:t>2 1 2 7 5</a:t>
              </a:r>
            </a:p>
            <a:p>
              <a:r>
                <a:rPr lang="en-US" sz="3200" dirty="0">
                  <a:latin typeface="Calibri" panose="020F0502020204030204" pitchFamily="34" charset="0"/>
                  <a:cs typeface="Calibri" panose="020F0502020204030204" pitchFamily="34" charset="0"/>
                </a:rPr>
                <a:t> 8</a:t>
              </a:r>
            </a:p>
            <a:p>
              <a:r>
                <a:rPr lang="en-US" sz="3200" dirty="0">
                  <a:latin typeface="Calibri" panose="020F0502020204030204" pitchFamily="34" charset="0"/>
                  <a:cs typeface="Calibri" panose="020F0502020204030204" pitchFamily="34" charset="0"/>
                </a:rPr>
                <a:t>5    7 3      </a:t>
              </a:r>
            </a:p>
          </p:txBody>
        </p:sp>
        <p:cxnSp>
          <p:nvCxnSpPr>
            <p:cNvPr id="37" name="Straight Connector 36">
              <a:extLst>
                <a:ext uri="{FF2B5EF4-FFF2-40B4-BE49-F238E27FC236}">
                  <a16:creationId xmlns:a16="http://schemas.microsoft.com/office/drawing/2014/main" id="{3D75C3C9-341F-7EF7-F57C-E2FC49F9C1E9}"/>
                </a:ext>
              </a:extLst>
            </p:cNvPr>
            <p:cNvCxnSpPr>
              <a:cxnSpLocks/>
            </p:cNvCxnSpPr>
            <p:nvPr/>
          </p:nvCxnSpPr>
          <p:spPr>
            <a:xfrm>
              <a:off x="1403648" y="2841898"/>
              <a:ext cx="0" cy="2243286"/>
            </a:xfrm>
            <a:prstGeom prst="line">
              <a:avLst/>
            </a:prstGeom>
          </p:spPr>
          <p:style>
            <a:lnRef idx="1">
              <a:schemeClr val="dk1"/>
            </a:lnRef>
            <a:fillRef idx="0">
              <a:schemeClr val="dk1"/>
            </a:fillRef>
            <a:effectRef idx="0">
              <a:schemeClr val="dk1"/>
            </a:effectRef>
            <a:fontRef idx="minor">
              <a:schemeClr val="tx1"/>
            </a:fontRef>
          </p:style>
        </p:cxnSp>
      </p:grpSp>
      <p:sp>
        <p:nvSpPr>
          <p:cNvPr id="12" name="TextBox 11">
            <a:extLst>
              <a:ext uri="{FF2B5EF4-FFF2-40B4-BE49-F238E27FC236}">
                <a16:creationId xmlns:a16="http://schemas.microsoft.com/office/drawing/2014/main" id="{F37EFB9B-BE68-285C-EF3E-C9A3A48D1120}"/>
              </a:ext>
            </a:extLst>
          </p:cNvPr>
          <p:cNvSpPr txBox="1"/>
          <p:nvPr/>
        </p:nvSpPr>
        <p:spPr>
          <a:xfrm>
            <a:off x="350885" y="1503538"/>
            <a:ext cx="5469239" cy="1487587"/>
          </a:xfrm>
          <a:prstGeom prst="rect">
            <a:avLst/>
          </a:prstGeom>
          <a:noFill/>
        </p:spPr>
        <p:txBody>
          <a:bodyPr wrap="square">
            <a:spAutoFit/>
          </a:bodyPr>
          <a:lstStyle/>
          <a:p>
            <a:pPr marL="198120">
              <a:spcBef>
                <a:spcPts val="400"/>
              </a:spcBef>
              <a:spcAft>
                <a:spcPts val="400"/>
              </a:spcAft>
            </a:pPr>
            <a:r>
              <a:rPr lang="en-AU" sz="2800" dirty="0">
                <a:solidFill>
                  <a:schemeClr val="tx2"/>
                </a:solidFill>
                <a:effectLst/>
                <a:latin typeface="Calibri" panose="020F0502020204030204" pitchFamily="34" charset="0"/>
                <a:ea typeface="Times New Roman" panose="02020603050405020304" pitchFamily="18" charset="0"/>
              </a:rPr>
              <a:t>Sam made 3 mistakes when he created this stem-and-leaf plot. </a:t>
            </a:r>
            <a:endParaRPr lang="en-AU" sz="2800" dirty="0">
              <a:solidFill>
                <a:schemeClr val="tx2"/>
              </a:solidFill>
              <a:effectLst/>
              <a:latin typeface="Calibri" panose="020F0502020204030204" pitchFamily="34" charset="0"/>
              <a:ea typeface="Calibri" panose="020F0502020204030204" pitchFamily="34" charset="0"/>
            </a:endParaRPr>
          </a:p>
          <a:p>
            <a:pPr marL="198120">
              <a:spcBef>
                <a:spcPts val="400"/>
              </a:spcBef>
              <a:spcAft>
                <a:spcPts val="400"/>
              </a:spcAft>
            </a:pPr>
            <a:r>
              <a:rPr lang="en-AU" sz="2800" dirty="0">
                <a:solidFill>
                  <a:schemeClr val="accent6">
                    <a:lumMod val="50000"/>
                  </a:schemeClr>
                </a:solidFill>
                <a:effectLst/>
                <a:latin typeface="Calibri" panose="020F0502020204030204" pitchFamily="34" charset="0"/>
                <a:ea typeface="Times New Roman" panose="02020603050405020304" pitchFamily="18" charset="0"/>
              </a:rPr>
              <a:t>How many can you find?</a:t>
            </a:r>
            <a:endParaRPr lang="en-AU" sz="2800" dirty="0">
              <a:solidFill>
                <a:schemeClr val="accent6">
                  <a:lumMod val="50000"/>
                </a:schemeClr>
              </a:solidFill>
              <a:effectLst/>
              <a:latin typeface="Calibri" panose="020F0502020204030204" pitchFamily="34" charset="0"/>
              <a:ea typeface="Calibri" panose="020F0502020204030204" pitchFamily="34" charset="0"/>
            </a:endParaRPr>
          </a:p>
        </p:txBody>
      </p:sp>
      <p:grpSp>
        <p:nvGrpSpPr>
          <p:cNvPr id="9" name="Group 8">
            <a:extLst>
              <a:ext uri="{FF2B5EF4-FFF2-40B4-BE49-F238E27FC236}">
                <a16:creationId xmlns:a16="http://schemas.microsoft.com/office/drawing/2014/main" id="{7F512678-F952-797D-95FB-A2E88FB25E73}"/>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0" name="Text Box 1689074566">
              <a:extLst>
                <a:ext uri="{FF2B5EF4-FFF2-40B4-BE49-F238E27FC236}">
                  <a16:creationId xmlns:a16="http://schemas.microsoft.com/office/drawing/2014/main" id="{A511F1C3-FE4F-B2EF-0D74-8666BF32ED56}"/>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1" name="Picture 10" descr="Creative Commons attribution">
              <a:extLst>
                <a:ext uri="{FF2B5EF4-FFF2-40B4-BE49-F238E27FC236}">
                  <a16:creationId xmlns:a16="http://schemas.microsoft.com/office/drawing/2014/main" id="{2E79F04B-0FAE-A3B5-7266-B8A041ABFC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4" name="Picture 13">
            <a:hlinkClick r:id="rId10"/>
            <a:extLst>
              <a:ext uri="{FF2B5EF4-FFF2-40B4-BE49-F238E27FC236}">
                <a16:creationId xmlns:a16="http://schemas.microsoft.com/office/drawing/2014/main" id="{94CF897E-41B1-181E-795F-CB8344FF7705}"/>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4823" y="186437"/>
            <a:ext cx="1409307" cy="830062"/>
          </a:xfrm>
          <a:prstGeom prst="rect">
            <a:avLst/>
          </a:prstGeom>
        </p:spPr>
      </p:pic>
    </p:spTree>
    <p:extLst>
      <p:ext uri="{BB962C8B-B14F-4D97-AF65-F5344CB8AC3E}">
        <p14:creationId xmlns:p14="http://schemas.microsoft.com/office/powerpoint/2010/main" val="975491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9" y="-84030"/>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77494" y="161195"/>
            <a:ext cx="7366505" cy="1143000"/>
          </a:xfrm>
        </p:spPr>
        <p:txBody>
          <a:bodyPr>
            <a:normAutofit fontScale="90000"/>
          </a:bodyPr>
          <a:lstStyle/>
          <a:p>
            <a:pPr algn="l"/>
            <a:r>
              <a:rPr lang="en-AU" dirty="0">
                <a:solidFill>
                  <a:schemeClr val="tx2"/>
                </a:solidFill>
              </a:rPr>
              <a:t>How long did you sleep last night?</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6" name="TextBox 5">
            <a:extLst>
              <a:ext uri="{FF2B5EF4-FFF2-40B4-BE49-F238E27FC236}">
                <a16:creationId xmlns:a16="http://schemas.microsoft.com/office/drawing/2014/main" id="{C1BFA38C-CF25-3282-D113-1B7383FB96F0}"/>
              </a:ext>
            </a:extLst>
          </p:cNvPr>
          <p:cNvSpPr txBox="1"/>
          <p:nvPr/>
        </p:nvSpPr>
        <p:spPr>
          <a:xfrm>
            <a:off x="176549" y="6170479"/>
            <a:ext cx="4663440" cy="215444"/>
          </a:xfrm>
          <a:prstGeom prst="rect">
            <a:avLst/>
          </a:prstGeom>
          <a:noFill/>
        </p:spPr>
        <p:txBody>
          <a:bodyPr wrap="square">
            <a:spAutoFit/>
          </a:bodyPr>
          <a:lstStyle/>
          <a:p>
            <a:r>
              <a:rPr lang="en-AU" sz="800" dirty="0">
                <a:solidFill>
                  <a:srgbClr val="000000"/>
                </a:solidFill>
                <a:effectLst/>
                <a:latin typeface="Calibri" panose="020F0502020204030204" pitchFamily="34" charset="0"/>
                <a:ea typeface="Calibri" panose="020F0502020204030204" pitchFamily="34" charset="0"/>
              </a:rPr>
              <a:t>Data: Sleep Health Foundation and VicHealth (2018) </a:t>
            </a:r>
            <a:endParaRPr lang="en-US" sz="800" dirty="0"/>
          </a:p>
        </p:txBody>
      </p:sp>
      <p:grpSp>
        <p:nvGrpSpPr>
          <p:cNvPr id="5" name="Group 4">
            <a:extLst>
              <a:ext uri="{FF2B5EF4-FFF2-40B4-BE49-F238E27FC236}">
                <a16:creationId xmlns:a16="http://schemas.microsoft.com/office/drawing/2014/main" id="{CC8E86DF-F454-AC00-2CAC-7D583CC60538}"/>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7" name="Text Box 1689074566">
              <a:extLst>
                <a:ext uri="{FF2B5EF4-FFF2-40B4-BE49-F238E27FC236}">
                  <a16:creationId xmlns:a16="http://schemas.microsoft.com/office/drawing/2014/main" id="{0ACFC388-9994-F75D-5099-6A770EDD94F7}"/>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8" name="Picture 7" descr="Creative Commons attribution">
              <a:extLst>
                <a:ext uri="{FF2B5EF4-FFF2-40B4-BE49-F238E27FC236}">
                  <a16:creationId xmlns:a16="http://schemas.microsoft.com/office/drawing/2014/main" id="{DC4AEE4B-09FF-782C-1CD8-7E143A5B913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9" name="Picture 8">
            <a:hlinkClick r:id="rId10"/>
            <a:extLst>
              <a:ext uri="{FF2B5EF4-FFF2-40B4-BE49-F238E27FC236}">
                <a16:creationId xmlns:a16="http://schemas.microsoft.com/office/drawing/2014/main" id="{D758A774-6B07-28A3-F0C3-652ABA6CB36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4823" y="186437"/>
            <a:ext cx="1409307" cy="830062"/>
          </a:xfrm>
          <a:prstGeom prst="rect">
            <a:avLst/>
          </a:prstGeom>
        </p:spPr>
      </p:pic>
      <p:grpSp>
        <p:nvGrpSpPr>
          <p:cNvPr id="10" name="Group 9" descr="Teens average 6.5–7.5 hours of sleep a night. It is recommended that teens sleep 8–10 hours per night.">
            <a:extLst>
              <a:ext uri="{FF2B5EF4-FFF2-40B4-BE49-F238E27FC236}">
                <a16:creationId xmlns:a16="http://schemas.microsoft.com/office/drawing/2014/main" id="{9CD44B1D-91D5-5ADA-416E-E102DD9BE300}"/>
              </a:ext>
            </a:extLst>
          </p:cNvPr>
          <p:cNvGrpSpPr/>
          <p:nvPr/>
        </p:nvGrpSpPr>
        <p:grpSpPr>
          <a:xfrm>
            <a:off x="1310007" y="2105810"/>
            <a:ext cx="5883606" cy="3303326"/>
            <a:chOff x="1310007" y="2105810"/>
            <a:chExt cx="5883606" cy="3303326"/>
          </a:xfrm>
        </p:grpSpPr>
        <p:pic>
          <p:nvPicPr>
            <p:cNvPr id="11" name="Picture 10" descr="Image of sleep person: Caption reads Teens average 6.5 to 7.5 hours a night. It is recommended teens sleep between 8 and 10 hours.">
              <a:extLst>
                <a:ext uri="{FF2B5EF4-FFF2-40B4-BE49-F238E27FC236}">
                  <a16:creationId xmlns:a16="http://schemas.microsoft.com/office/drawing/2014/main" id="{AB712FA8-B6CF-36E4-4185-C7F189A7B586}"/>
                </a:ext>
              </a:extLst>
            </p:cNvPr>
            <p:cNvPicPr>
              <a:picLocks noChangeAspect="1"/>
            </p:cNvPicPr>
            <p:nvPr/>
          </p:nvPicPr>
          <p:blipFill>
            <a:blip r:embed="rId12"/>
            <a:stretch>
              <a:fillRect/>
            </a:stretch>
          </p:blipFill>
          <p:spPr>
            <a:xfrm>
              <a:off x="1310007" y="2105810"/>
              <a:ext cx="5883606" cy="3303326"/>
            </a:xfrm>
            <a:prstGeom prst="rect">
              <a:avLst/>
            </a:prstGeom>
          </p:spPr>
        </p:pic>
        <p:sp>
          <p:nvSpPr>
            <p:cNvPr id="3" name="TextBox 2">
              <a:extLst>
                <a:ext uri="{FF2B5EF4-FFF2-40B4-BE49-F238E27FC236}">
                  <a16:creationId xmlns:a16="http://schemas.microsoft.com/office/drawing/2014/main" id="{E84B4C03-F3A3-A625-DE12-DA58A432D842}"/>
                </a:ext>
              </a:extLst>
            </p:cNvPr>
            <p:cNvSpPr txBox="1"/>
            <p:nvPr/>
          </p:nvSpPr>
          <p:spPr>
            <a:xfrm>
              <a:off x="4067903" y="3286951"/>
              <a:ext cx="2395488" cy="1477328"/>
            </a:xfrm>
            <a:prstGeom prst="rect">
              <a:avLst/>
            </a:prstGeom>
            <a:solidFill>
              <a:schemeClr val="bg1"/>
            </a:solidFill>
          </p:spPr>
          <p:txBody>
            <a:bodyPr wrap="square" rtlCol="0">
              <a:spAutoFit/>
            </a:bodyPr>
            <a:lstStyle/>
            <a:p>
              <a:r>
                <a:rPr lang="en-AU" sz="1800" b="1" dirty="0">
                  <a:solidFill>
                    <a:schemeClr val="accent6">
                      <a:lumMod val="50000"/>
                    </a:schemeClr>
                  </a:solidFill>
                  <a:effectLst/>
                  <a:latin typeface="Calibri" panose="020F0502020204030204" pitchFamily="34" charset="0"/>
                  <a:ea typeface="Calibri" panose="020F0502020204030204" pitchFamily="34" charset="0"/>
                </a:rPr>
                <a:t>Teens average 6.5–7.5 hours of sleep a night. It is recommended that teens sleep 8–10 hours per night.</a:t>
              </a:r>
              <a:endParaRPr lang="en-GB" b="1" dirty="0">
                <a:solidFill>
                  <a:schemeClr val="accent6">
                    <a:lumMod val="50000"/>
                  </a:schemeClr>
                </a:solidFill>
              </a:endParaRPr>
            </a:p>
          </p:txBody>
        </p:sp>
      </p:grpSp>
      <p:sp>
        <p:nvSpPr>
          <p:cNvPr id="4" name="Title 1">
            <a:extLst>
              <a:ext uri="{FF2B5EF4-FFF2-40B4-BE49-F238E27FC236}">
                <a16:creationId xmlns:a16="http://schemas.microsoft.com/office/drawing/2014/main" id="{8E524D4B-01CB-7EF2-508C-C2D4E344F7B5}"/>
              </a:ext>
            </a:extLst>
          </p:cNvPr>
          <p:cNvSpPr txBox="1">
            <a:spLocks/>
          </p:cNvSpPr>
          <p:nvPr/>
        </p:nvSpPr>
        <p:spPr>
          <a:xfrm>
            <a:off x="1791098" y="963443"/>
            <a:ext cx="6597326" cy="167865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AU" sz="4000" dirty="0">
                <a:solidFill>
                  <a:schemeClr val="accent6">
                    <a:lumMod val="50000"/>
                  </a:schemeClr>
                </a:solidFill>
              </a:rPr>
              <a:t>How much sleep do you think you should get?</a:t>
            </a:r>
          </a:p>
        </p:txBody>
      </p:sp>
    </p:spTree>
    <p:extLst>
      <p:ext uri="{BB962C8B-B14F-4D97-AF65-F5344CB8AC3E}">
        <p14:creationId xmlns:p14="http://schemas.microsoft.com/office/powerpoint/2010/main" val="390352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60513"/>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grpSp>
        <p:nvGrpSpPr>
          <p:cNvPr id="14" name="Group 13">
            <a:extLst>
              <a:ext uri="{FF2B5EF4-FFF2-40B4-BE49-F238E27FC236}">
                <a16:creationId xmlns:a16="http://schemas.microsoft.com/office/drawing/2014/main" id="{7307C982-C261-D180-12C7-2014D5DDB2C2}"/>
              </a:ext>
              <a:ext uri="{C183D7F6-B498-43B3-948B-1728B52AA6E4}">
                <adec:decorative xmlns:adec="http://schemas.microsoft.com/office/drawing/2017/decorative" val="1"/>
              </a:ext>
            </a:extLst>
          </p:cNvPr>
          <p:cNvGrpSpPr/>
          <p:nvPr/>
        </p:nvGrpSpPr>
        <p:grpSpPr>
          <a:xfrm>
            <a:off x="3995936" y="2856642"/>
            <a:ext cx="3548435" cy="1029558"/>
            <a:chOff x="3995936" y="2856642"/>
            <a:chExt cx="3548435" cy="1029558"/>
          </a:xfrm>
        </p:grpSpPr>
        <p:cxnSp>
          <p:nvCxnSpPr>
            <p:cNvPr id="19" name="Straight Arrow Connector 18">
              <a:extLst>
                <a:ext uri="{FF2B5EF4-FFF2-40B4-BE49-F238E27FC236}">
                  <a16:creationId xmlns:a16="http://schemas.microsoft.com/office/drawing/2014/main" id="{3B2FB335-977F-AA96-7090-AB512C3A9ABF}"/>
                </a:ext>
              </a:extLst>
            </p:cNvPr>
            <p:cNvCxnSpPr>
              <a:cxnSpLocks/>
            </p:cNvCxnSpPr>
            <p:nvPr/>
          </p:nvCxnSpPr>
          <p:spPr>
            <a:xfrm flipV="1">
              <a:off x="3995936" y="2856642"/>
              <a:ext cx="0" cy="1029558"/>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A1F44C3-DC99-6B0E-7EC9-F56E7453F8DE}"/>
                </a:ext>
              </a:extLst>
            </p:cNvPr>
            <p:cNvCxnSpPr>
              <a:cxnSpLocks/>
            </p:cNvCxnSpPr>
            <p:nvPr/>
          </p:nvCxnSpPr>
          <p:spPr>
            <a:xfrm flipV="1">
              <a:off x="7544371" y="2856642"/>
              <a:ext cx="0" cy="87479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832C684E-6FD3-EBF2-CFA9-1CF250EED845}"/>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2" name="Text Box 1689074566">
              <a:extLst>
                <a:ext uri="{FF2B5EF4-FFF2-40B4-BE49-F238E27FC236}">
                  <a16:creationId xmlns:a16="http://schemas.microsoft.com/office/drawing/2014/main" id="{7D54F4D5-0C06-A6E3-10B9-501ECA38866B}"/>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3" name="Picture 12" descr="Creative Commons attribution">
              <a:extLst>
                <a:ext uri="{FF2B5EF4-FFF2-40B4-BE49-F238E27FC236}">
                  <a16:creationId xmlns:a16="http://schemas.microsoft.com/office/drawing/2014/main" id="{6E5B1F6E-0326-684D-EE18-2C47BF833D5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2" name="Picture 1">
            <a:hlinkClick r:id="rId10"/>
            <a:extLst>
              <a:ext uri="{FF2B5EF4-FFF2-40B4-BE49-F238E27FC236}">
                <a16:creationId xmlns:a16="http://schemas.microsoft.com/office/drawing/2014/main" id="{987C784D-C2B3-ADFE-0E58-F19014A56291}"/>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96970" y="6109721"/>
            <a:ext cx="1409307" cy="830062"/>
          </a:xfrm>
          <a:prstGeom prst="rect">
            <a:avLst/>
          </a:prstGeom>
        </p:spPr>
      </p:pic>
      <p:sp>
        <p:nvSpPr>
          <p:cNvPr id="11" name="Title 1">
            <a:extLst>
              <a:ext uri="{FF2B5EF4-FFF2-40B4-BE49-F238E27FC236}">
                <a16:creationId xmlns:a16="http://schemas.microsoft.com/office/drawing/2014/main" id="{8CD48398-032F-F468-5958-C33B9D350C18}"/>
              </a:ext>
            </a:extLst>
          </p:cNvPr>
          <p:cNvSpPr txBox="1">
            <a:spLocks noGrp="1"/>
          </p:cNvSpPr>
          <p:nvPr>
            <p:ph type="title" idx="4294967295"/>
          </p:nvPr>
        </p:nvSpPr>
        <p:spPr>
          <a:xfrm>
            <a:off x="2777715" y="-254700"/>
            <a:ext cx="8313848"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j-lt"/>
                <a:ea typeface="+mj-ea"/>
                <a:cs typeface="+mj-cs"/>
              </a:rPr>
              <a:t>Keeping a sleep diary</a:t>
            </a:r>
          </a:p>
        </p:txBody>
      </p:sp>
      <p:sp>
        <p:nvSpPr>
          <p:cNvPr id="17" name="TextBox 16">
            <a:extLst>
              <a:ext uri="{FF2B5EF4-FFF2-40B4-BE49-F238E27FC236}">
                <a16:creationId xmlns:a16="http://schemas.microsoft.com/office/drawing/2014/main" id="{D81274BF-1365-6C5F-6DE6-15E50DB46545}"/>
              </a:ext>
            </a:extLst>
          </p:cNvPr>
          <p:cNvSpPr txBox="1"/>
          <p:nvPr/>
        </p:nvSpPr>
        <p:spPr>
          <a:xfrm>
            <a:off x="3203848" y="3873521"/>
            <a:ext cx="1584176" cy="1200329"/>
          </a:xfrm>
          <a:prstGeom prst="rect">
            <a:avLst/>
          </a:prstGeom>
          <a:noFill/>
        </p:spPr>
        <p:txBody>
          <a:bodyPr wrap="square" rtlCol="0">
            <a:spAutoFit/>
          </a:bodyPr>
          <a:lstStyle/>
          <a:p>
            <a:pPr algn="ctr"/>
            <a:r>
              <a:rPr lang="en-US" dirty="0">
                <a:solidFill>
                  <a:schemeClr val="tx2"/>
                </a:solidFill>
              </a:rPr>
              <a:t>You will need to estimate what time you went to sleep.</a:t>
            </a:r>
          </a:p>
        </p:txBody>
      </p:sp>
      <p:sp>
        <p:nvSpPr>
          <p:cNvPr id="20" name="TextBox 19">
            <a:extLst>
              <a:ext uri="{FF2B5EF4-FFF2-40B4-BE49-F238E27FC236}">
                <a16:creationId xmlns:a16="http://schemas.microsoft.com/office/drawing/2014/main" id="{DDCBD250-6D54-337E-4D5F-DAB0BCA2FF3D}"/>
              </a:ext>
            </a:extLst>
          </p:cNvPr>
          <p:cNvSpPr txBox="1"/>
          <p:nvPr/>
        </p:nvSpPr>
        <p:spPr>
          <a:xfrm>
            <a:off x="5849162" y="3692060"/>
            <a:ext cx="3010350" cy="2031325"/>
          </a:xfrm>
          <a:prstGeom prst="rect">
            <a:avLst/>
          </a:prstGeom>
          <a:noFill/>
        </p:spPr>
        <p:txBody>
          <a:bodyPr wrap="square" rtlCol="0">
            <a:spAutoFit/>
          </a:bodyPr>
          <a:lstStyle/>
          <a:p>
            <a:pPr algn="ctr"/>
            <a:r>
              <a:rPr lang="en-US" dirty="0">
                <a:solidFill>
                  <a:schemeClr val="tx2"/>
                </a:solidFill>
              </a:rPr>
              <a:t>Total sleep is the difference between ‘Time woke up next morning’ and ‘Time went to sleep’, less ‘Time awake during night’. </a:t>
            </a:r>
          </a:p>
          <a:p>
            <a:pPr algn="ctr"/>
            <a:r>
              <a:rPr lang="en-US" dirty="0">
                <a:solidFill>
                  <a:schemeClr val="tx2"/>
                </a:solidFill>
              </a:rPr>
              <a:t>Multiply the hours by 60 to convert to minutes.</a:t>
            </a:r>
          </a:p>
        </p:txBody>
      </p:sp>
      <p:pic>
        <p:nvPicPr>
          <p:cNvPr id="22" name="Picture 21" descr="Image of a sleep diary with table headers that include: Date/time, Time went to bed, What did you do in the hour before you went to sleep, Time went to sleep, Time awake during night, Time work up next morning, What work you in the morning? Total sleep in minutes, Mood">
            <a:extLst>
              <a:ext uri="{FF2B5EF4-FFF2-40B4-BE49-F238E27FC236}">
                <a16:creationId xmlns:a16="http://schemas.microsoft.com/office/drawing/2014/main" id="{D6688007-5F8F-6E78-D916-F9B09442DED0}"/>
              </a:ext>
            </a:extLst>
          </p:cNvPr>
          <p:cNvPicPr>
            <a:picLocks noChangeAspect="1"/>
          </p:cNvPicPr>
          <p:nvPr/>
        </p:nvPicPr>
        <p:blipFill>
          <a:blip r:embed="rId12"/>
          <a:stretch>
            <a:fillRect/>
          </a:stretch>
        </p:blipFill>
        <p:spPr>
          <a:xfrm>
            <a:off x="266700" y="1272845"/>
            <a:ext cx="8553772" cy="1898190"/>
          </a:xfrm>
          <a:prstGeom prst="rect">
            <a:avLst/>
          </a:prstGeom>
        </p:spPr>
      </p:pic>
    </p:spTree>
    <p:extLst>
      <p:ext uri="{BB962C8B-B14F-4D97-AF65-F5344CB8AC3E}">
        <p14:creationId xmlns:p14="http://schemas.microsoft.com/office/powerpoint/2010/main" val="1067785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60513"/>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1" name="Title 1">
            <a:extLst>
              <a:ext uri="{FF2B5EF4-FFF2-40B4-BE49-F238E27FC236}">
                <a16:creationId xmlns:a16="http://schemas.microsoft.com/office/drawing/2014/main" id="{8CD48398-032F-F468-5958-C33B9D350C18}"/>
              </a:ext>
            </a:extLst>
          </p:cNvPr>
          <p:cNvSpPr txBox="1">
            <a:spLocks noGrp="1"/>
          </p:cNvSpPr>
          <p:nvPr>
            <p:ph type="title" idx="4294967295"/>
          </p:nvPr>
        </p:nvSpPr>
        <p:spPr>
          <a:xfrm>
            <a:off x="4505555" y="-285864"/>
            <a:ext cx="4386925"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j-lt"/>
                <a:ea typeface="+mj-ea"/>
                <a:cs typeface="+mj-cs"/>
              </a:rPr>
              <a:t>Diary instructions</a:t>
            </a:r>
          </a:p>
        </p:txBody>
      </p:sp>
      <p:pic>
        <p:nvPicPr>
          <p:cNvPr id="9" name="Picture 8" descr="Screenshot from sleep diary instructions which say:&#10;Fill out sleep diary every night.&#10;You may need to estimate the time&#10;Calculate the total sleep time, by calculating the difference between waking and sleeping and converting to minutes.&#10;If you wake in the night, subtract those minutes.&#10;Record your mood when you wake up.">
            <a:extLst>
              <a:ext uri="{FF2B5EF4-FFF2-40B4-BE49-F238E27FC236}">
                <a16:creationId xmlns:a16="http://schemas.microsoft.com/office/drawing/2014/main" id="{0C365621-9A35-2850-6D3F-497480CC1293}"/>
              </a:ext>
            </a:extLst>
          </p:cNvPr>
          <p:cNvPicPr>
            <a:picLocks noChangeAspect="1"/>
          </p:cNvPicPr>
          <p:nvPr/>
        </p:nvPicPr>
        <p:blipFill>
          <a:blip r:embed="rId9"/>
          <a:stretch>
            <a:fillRect/>
          </a:stretch>
        </p:blipFill>
        <p:spPr>
          <a:xfrm>
            <a:off x="340967" y="1434345"/>
            <a:ext cx="8329177" cy="3362807"/>
          </a:xfrm>
          <a:prstGeom prst="rect">
            <a:avLst/>
          </a:prstGeom>
        </p:spPr>
      </p:pic>
      <p:grpSp>
        <p:nvGrpSpPr>
          <p:cNvPr id="12" name="Group 11">
            <a:extLst>
              <a:ext uri="{FF2B5EF4-FFF2-40B4-BE49-F238E27FC236}">
                <a16:creationId xmlns:a16="http://schemas.microsoft.com/office/drawing/2014/main" id="{DD090265-C782-F786-1854-4E8B3EAF9366}"/>
              </a:ext>
              <a:ext uri="{C183D7F6-B498-43B3-948B-1728B52AA6E4}">
                <adec:decorative xmlns:adec="http://schemas.microsoft.com/office/drawing/2017/decorative" val="1"/>
              </a:ext>
            </a:extLst>
          </p:cNvPr>
          <p:cNvGrpSpPr/>
          <p:nvPr/>
        </p:nvGrpSpPr>
        <p:grpSpPr>
          <a:xfrm>
            <a:off x="19539" y="6355207"/>
            <a:ext cx="2350533" cy="339090"/>
            <a:chOff x="0" y="6440038"/>
            <a:chExt cx="2350533" cy="339090"/>
          </a:xfrm>
        </p:grpSpPr>
        <p:sp>
          <p:nvSpPr>
            <p:cNvPr id="13" name="Text Box 1689074566">
              <a:extLst>
                <a:ext uri="{FF2B5EF4-FFF2-40B4-BE49-F238E27FC236}">
                  <a16:creationId xmlns:a16="http://schemas.microsoft.com/office/drawing/2014/main" id="{C5F3D18C-4750-9BF8-A854-D6C2A3FD6865}"/>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4" name="Picture 13" descr="Creative Commons attribution">
              <a:extLst>
                <a:ext uri="{FF2B5EF4-FFF2-40B4-BE49-F238E27FC236}">
                  <a16:creationId xmlns:a16="http://schemas.microsoft.com/office/drawing/2014/main" id="{5D62CF58-F7B1-EDE7-E5BA-59A142BC411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5" name="Picture 14">
            <a:hlinkClick r:id="rId11"/>
            <a:extLst>
              <a:ext uri="{FF2B5EF4-FFF2-40B4-BE49-F238E27FC236}">
                <a16:creationId xmlns:a16="http://schemas.microsoft.com/office/drawing/2014/main" id="{3132F10E-2829-7034-4563-FA16EA8B5816}"/>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496970" y="6109721"/>
            <a:ext cx="1409307" cy="830062"/>
          </a:xfrm>
          <a:prstGeom prst="rect">
            <a:avLst/>
          </a:prstGeom>
        </p:spPr>
      </p:pic>
    </p:spTree>
    <p:extLst>
      <p:ext uri="{BB962C8B-B14F-4D97-AF65-F5344CB8AC3E}">
        <p14:creationId xmlns:p14="http://schemas.microsoft.com/office/powerpoint/2010/main" val="946237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824" y="-184467"/>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3" name="Title 12">
            <a:extLst>
              <a:ext uri="{FF2B5EF4-FFF2-40B4-BE49-F238E27FC236}">
                <a16:creationId xmlns:a16="http://schemas.microsoft.com/office/drawing/2014/main" id="{808F249C-DD91-7D92-4ED2-2E9E73296D62}"/>
              </a:ext>
            </a:extLst>
          </p:cNvPr>
          <p:cNvSpPr txBox="1">
            <a:spLocks noGrp="1"/>
          </p:cNvSpPr>
          <p:nvPr>
            <p:ph type="title" idx="4294967295"/>
          </p:nvPr>
        </p:nvSpPr>
        <p:spPr>
          <a:xfrm>
            <a:off x="3563888" y="0"/>
            <a:ext cx="4752528"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tx2"/>
                </a:solidFill>
                <a:effectLst/>
                <a:uLnTx/>
                <a:uFillTx/>
                <a:latin typeface="+mn-lt"/>
                <a:ea typeface="+mn-ea"/>
                <a:cs typeface="+mn-cs"/>
              </a:rPr>
              <a:t>Learning intentions</a:t>
            </a:r>
          </a:p>
        </p:txBody>
      </p:sp>
      <p:sp>
        <p:nvSpPr>
          <p:cNvPr id="14" name="TextBox 13">
            <a:extLst>
              <a:ext uri="{FF2B5EF4-FFF2-40B4-BE49-F238E27FC236}">
                <a16:creationId xmlns:a16="http://schemas.microsoft.com/office/drawing/2014/main" id="{146C5A63-04FC-B432-CEF5-78F454A66D4D}"/>
              </a:ext>
            </a:extLst>
          </p:cNvPr>
          <p:cNvSpPr txBox="1"/>
          <p:nvPr/>
        </p:nvSpPr>
        <p:spPr>
          <a:xfrm>
            <a:off x="899592" y="1347625"/>
            <a:ext cx="7128792" cy="3717941"/>
          </a:xfrm>
          <a:prstGeom prst="rect">
            <a:avLst/>
          </a:prstGeom>
          <a:noFill/>
        </p:spPr>
        <p:txBody>
          <a:bodyPr wrap="square" rtlCol="0">
            <a:spAutoFit/>
          </a:bodyPr>
          <a:lstStyle/>
          <a:p>
            <a:pPr marL="285750" indent="-285750">
              <a:spcBef>
                <a:spcPts val="400"/>
              </a:spcBef>
              <a:spcAft>
                <a:spcPts val="400"/>
              </a:spcAft>
              <a:buFont typeface="Arial" panose="020B0604020202020204" pitchFamily="34" charset="0"/>
              <a:buChar char="•"/>
            </a:pPr>
            <a:r>
              <a:rPr lang="en-AU" sz="2400" dirty="0">
                <a:solidFill>
                  <a:schemeClr val="tx2"/>
                </a:solidFill>
                <a:effectLst/>
                <a:latin typeface="Calibri" panose="020F0502020204030204" pitchFamily="34" charset="0"/>
                <a:ea typeface="Calibri" panose="020F0502020204030204" pitchFamily="34" charset="0"/>
              </a:rPr>
              <a:t>We are learning how to create and interpret a stem-and-leaf plot and a two-column bar chart (using technology).</a:t>
            </a:r>
            <a:endParaRPr lang="en-GB" sz="2400" dirty="0">
              <a:solidFill>
                <a:schemeClr val="tx2"/>
              </a:solidFill>
              <a:effectLst/>
              <a:latin typeface="Calibri" panose="020F0502020204030204" pitchFamily="34" charset="0"/>
              <a:ea typeface="Calibri" panose="020F0502020204030204" pitchFamily="34" charset="0"/>
            </a:endParaRPr>
          </a:p>
          <a:p>
            <a:pPr marL="285750" indent="-285750">
              <a:lnSpc>
                <a:spcPct val="120000"/>
              </a:lnSpc>
              <a:spcBef>
                <a:spcPts val="400"/>
              </a:spcBef>
              <a:spcAft>
                <a:spcPts val="400"/>
              </a:spcAft>
              <a:buFont typeface="Arial" panose="020B0604020202020204" pitchFamily="34" charset="0"/>
              <a:buChar char="•"/>
            </a:pPr>
            <a:r>
              <a:rPr lang="en-AU" sz="2400" dirty="0">
                <a:solidFill>
                  <a:schemeClr val="tx2"/>
                </a:solidFill>
                <a:effectLst/>
                <a:latin typeface="Calibri" panose="020F0502020204030204" pitchFamily="34" charset="0"/>
                <a:ea typeface="Calibri" panose="020F0502020204030204" pitchFamily="34" charset="0"/>
              </a:rPr>
              <a:t>We will interpret and use data displays to compare datasets. </a:t>
            </a:r>
            <a:endParaRPr lang="en-GB" sz="2400" dirty="0">
              <a:solidFill>
                <a:schemeClr val="tx2"/>
              </a:solidFill>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AU" sz="2400" dirty="0">
                <a:solidFill>
                  <a:schemeClr val="tx2"/>
                </a:solidFill>
                <a:effectLst/>
                <a:latin typeface="Calibri" panose="020F0502020204030204" pitchFamily="34" charset="0"/>
                <a:ea typeface="Calibri" panose="020F0502020204030204" pitchFamily="34" charset="0"/>
              </a:rPr>
              <a:t>We will learn how different bedtime behaviours affect the quantity and quality of sleep and learn about the importance of statistical analysis in real-world data representation.</a:t>
            </a:r>
            <a:endParaRPr lang="en-GB" sz="2400" dirty="0">
              <a:solidFill>
                <a:schemeClr val="tx2"/>
              </a:solidFill>
            </a:endParaRPr>
          </a:p>
        </p:txBody>
      </p:sp>
      <p:pic>
        <p:nvPicPr>
          <p:cNvPr id="2" name="Picture 1">
            <a:hlinkClick r:id="rId9"/>
            <a:extLst>
              <a:ext uri="{FF2B5EF4-FFF2-40B4-BE49-F238E27FC236}">
                <a16:creationId xmlns:a16="http://schemas.microsoft.com/office/drawing/2014/main" id="{A47CE167-F862-ADDA-B00D-3502AFA70137}"/>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4321" y="6082680"/>
            <a:ext cx="1409307" cy="830062"/>
          </a:xfrm>
          <a:prstGeom prst="rect">
            <a:avLst/>
          </a:prstGeom>
        </p:spPr>
      </p:pic>
      <p:grpSp>
        <p:nvGrpSpPr>
          <p:cNvPr id="9" name="Group 8">
            <a:extLst>
              <a:ext uri="{FF2B5EF4-FFF2-40B4-BE49-F238E27FC236}">
                <a16:creationId xmlns:a16="http://schemas.microsoft.com/office/drawing/2014/main" id="{8AAD4CCC-C8DE-9AA9-7F87-D3CDA477E286}"/>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1" name="Text Box 1689074566">
              <a:extLst>
                <a:ext uri="{FF2B5EF4-FFF2-40B4-BE49-F238E27FC236}">
                  <a16:creationId xmlns:a16="http://schemas.microsoft.com/office/drawing/2014/main" id="{BEC6C126-3A60-5767-A382-5CCAB020EB4E}"/>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2" name="Picture 11" descr="Creative Commons attribution">
              <a:extLst>
                <a:ext uri="{FF2B5EF4-FFF2-40B4-BE49-F238E27FC236}">
                  <a16:creationId xmlns:a16="http://schemas.microsoft.com/office/drawing/2014/main" id="{C8ECBBE1-770D-0141-7532-F2C4F6EC91C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spTree>
    <p:extLst>
      <p:ext uri="{BB962C8B-B14F-4D97-AF65-F5344CB8AC3E}">
        <p14:creationId xmlns:p14="http://schemas.microsoft.com/office/powerpoint/2010/main" val="4016577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30000"/>
            <a:extLst>
              <a:ext uri="{28A0092B-C50C-407E-A947-70E740481C1C}">
                <a14:useLocalDpi xmlns:a14="http://schemas.microsoft.com/office/drawing/2010/main" val="0"/>
              </a:ext>
            </a:extLst>
          </a:blip>
          <a:srcRect l="3116"/>
          <a:stretch/>
        </p:blipFill>
        <p:spPr bwMode="auto">
          <a:xfrm>
            <a:off x="6548092" y="0"/>
            <a:ext cx="2595907" cy="688743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grpSp>
        <p:nvGrpSpPr>
          <p:cNvPr id="13" name="Group 12">
            <a:extLst>
              <a:ext uri="{FF2B5EF4-FFF2-40B4-BE49-F238E27FC236}">
                <a16:creationId xmlns:a16="http://schemas.microsoft.com/office/drawing/2014/main" id="{CCD42D4F-A605-0DAA-98D1-DF2910F83F6F}"/>
              </a:ext>
              <a:ext uri="{C183D7F6-B498-43B3-948B-1728B52AA6E4}">
                <adec:decorative xmlns:adec="http://schemas.microsoft.com/office/drawing/2017/decorative" val="1"/>
              </a:ext>
            </a:extLst>
          </p:cNvPr>
          <p:cNvGrpSpPr/>
          <p:nvPr/>
        </p:nvGrpSpPr>
        <p:grpSpPr>
          <a:xfrm>
            <a:off x="5220072" y="5927853"/>
            <a:ext cx="2814887" cy="999584"/>
            <a:chOff x="5218121" y="5936972"/>
            <a:chExt cx="2814887" cy="999584"/>
          </a:xfrm>
        </p:grpSpPr>
        <p:pic>
          <p:nvPicPr>
            <p:cNvPr id="3" name="Content Placeholder 12">
              <a:extLst>
                <a:ext uri="{FF2B5EF4-FFF2-40B4-BE49-F238E27FC236}">
                  <a16:creationId xmlns:a16="http://schemas.microsoft.com/office/drawing/2014/main" id="{11F1C9CE-3625-CF06-CC45-1E91C75AA5CE}"/>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82836" y="6451661"/>
              <a:ext cx="750172" cy="476672"/>
            </a:xfrm>
            <a:prstGeom prst="rect">
              <a:avLst/>
            </a:prstGeom>
          </p:spPr>
        </p:pic>
        <p:pic>
          <p:nvPicPr>
            <p:cNvPr id="4" name="Content Placeholder 6">
              <a:extLst>
                <a:ext uri="{FF2B5EF4-FFF2-40B4-BE49-F238E27FC236}">
                  <a16:creationId xmlns:a16="http://schemas.microsoft.com/office/drawing/2014/main" id="{D811CDFE-CAFA-6AD4-50EC-8D1B9FF05393}"/>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7268606" y="5936972"/>
              <a:ext cx="542860" cy="536923"/>
            </a:xfrm>
            <a:prstGeom prst="rect">
              <a:avLst/>
            </a:prstGeom>
          </p:spPr>
        </p:pic>
        <p:pic>
          <p:nvPicPr>
            <p:cNvPr id="5" name="Picture 4">
              <a:extLst>
                <a:ext uri="{FF2B5EF4-FFF2-40B4-BE49-F238E27FC236}">
                  <a16:creationId xmlns:a16="http://schemas.microsoft.com/office/drawing/2014/main" id="{D6A50854-90B5-5BFA-168E-A89215460FE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55110" y="6133214"/>
              <a:ext cx="546257" cy="546257"/>
            </a:xfrm>
            <a:prstGeom prst="rect">
              <a:avLst/>
            </a:prstGeom>
          </p:spPr>
        </p:pic>
        <p:pic>
          <p:nvPicPr>
            <p:cNvPr id="12" name="Picture 11">
              <a:extLst>
                <a:ext uri="{FF2B5EF4-FFF2-40B4-BE49-F238E27FC236}">
                  <a16:creationId xmlns:a16="http://schemas.microsoft.com/office/drawing/2014/main" id="{BDAC9350-5816-93FB-9821-B2C198AAA7E6}"/>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218121" y="6230168"/>
              <a:ext cx="554625" cy="706388"/>
            </a:xfrm>
            <a:prstGeom prst="rect">
              <a:avLst/>
            </a:prstGeom>
          </p:spPr>
        </p:pic>
      </p:grpSp>
      <p:sp>
        <p:nvSpPr>
          <p:cNvPr id="15" name="Content Placeholder 14">
            <a:extLst>
              <a:ext uri="{FF2B5EF4-FFF2-40B4-BE49-F238E27FC236}">
                <a16:creationId xmlns:a16="http://schemas.microsoft.com/office/drawing/2014/main" id="{F2C494DC-249D-6A48-A744-E5B9F1B18E81}"/>
              </a:ext>
            </a:extLst>
          </p:cNvPr>
          <p:cNvSpPr>
            <a:spLocks noGrp="1"/>
          </p:cNvSpPr>
          <p:nvPr>
            <p:ph idx="1"/>
          </p:nvPr>
        </p:nvSpPr>
        <p:spPr>
          <a:xfrm>
            <a:off x="350315" y="1693793"/>
            <a:ext cx="5666974" cy="5351997"/>
          </a:xfrm>
        </p:spPr>
        <p:txBody>
          <a:bodyPr>
            <a:normAutofit/>
          </a:bodyPr>
          <a:lstStyle/>
          <a:p>
            <a:pPr rtl="0" fontAlgn="base">
              <a:spcBef>
                <a:spcPts val="0"/>
              </a:spcBef>
              <a:spcAft>
                <a:spcPts val="0"/>
              </a:spcAft>
              <a:buFont typeface="Arial" panose="020B0604020202020204" pitchFamily="34" charset="0"/>
              <a:buChar char="•"/>
            </a:pPr>
            <a:r>
              <a:rPr lang="en-AU" sz="2800" b="0" i="0" u="none" strike="noStrike" dirty="0">
                <a:solidFill>
                  <a:schemeClr val="tx2"/>
                </a:solidFill>
                <a:effectLst/>
                <a:latin typeface="Twentieth Century"/>
              </a:rPr>
              <a:t>It is a way to display 2- or 3-digit numerical data:</a:t>
            </a: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r>
              <a:rPr lang="en-AU" sz="2800" dirty="0">
                <a:solidFill>
                  <a:schemeClr val="tx2"/>
                </a:solidFill>
                <a:latin typeface="Twentieth Century"/>
              </a:rPr>
              <a:t>Each number on the right represents an item of data.</a:t>
            </a:r>
          </a:p>
          <a:p>
            <a:pPr rtl="0" fontAlgn="base">
              <a:spcBef>
                <a:spcPts val="0"/>
              </a:spcBef>
              <a:spcAft>
                <a:spcPts val="0"/>
              </a:spcAft>
              <a:buFont typeface="Arial" panose="020B0604020202020204" pitchFamily="34" charset="0"/>
              <a:buChar char="•"/>
            </a:pPr>
            <a:endParaRPr lang="en-AU" dirty="0">
              <a:solidFill>
                <a:schemeClr val="tx2"/>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dirty="0">
              <a:solidFill>
                <a:srgbClr val="000000"/>
              </a:solidFill>
              <a:latin typeface="Twentieth Century"/>
            </a:endParaRPr>
          </a:p>
          <a:p>
            <a:pPr rtl="0" fontAlgn="base">
              <a:spcBef>
                <a:spcPts val="0"/>
              </a:spcBef>
              <a:spcAft>
                <a:spcPts val="0"/>
              </a:spcAft>
              <a:buFont typeface="Arial" panose="020B0604020202020204" pitchFamily="34" charset="0"/>
              <a:buChar char="•"/>
            </a:pPr>
            <a:endParaRPr lang="en-AU" sz="3200" b="0" i="0" u="none" strike="noStrike" dirty="0">
              <a:solidFill>
                <a:srgbClr val="000000"/>
              </a:solidFill>
              <a:effectLst/>
              <a:latin typeface="Twentieth Century"/>
            </a:endParaRPr>
          </a:p>
          <a:p>
            <a:endParaRPr lang="en-AU" dirty="0"/>
          </a:p>
        </p:txBody>
      </p:sp>
      <p:sp>
        <p:nvSpPr>
          <p:cNvPr id="10" name="Title 1">
            <a:extLst>
              <a:ext uri="{FF2B5EF4-FFF2-40B4-BE49-F238E27FC236}">
                <a16:creationId xmlns:a16="http://schemas.microsoft.com/office/drawing/2014/main" id="{B7E4E7C4-969A-3AF8-256C-1E9A4DF77CEA}"/>
              </a:ext>
            </a:extLst>
          </p:cNvPr>
          <p:cNvSpPr txBox="1">
            <a:spLocks noGrp="1"/>
          </p:cNvSpPr>
          <p:nvPr>
            <p:ph type="title" idx="4294967295"/>
          </p:nvPr>
        </p:nvSpPr>
        <p:spPr>
          <a:xfrm>
            <a:off x="133253" y="758116"/>
            <a:ext cx="6563073"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j-lt"/>
                <a:ea typeface="+mj-ea"/>
                <a:cs typeface="+mj-cs"/>
              </a:rPr>
              <a:t>What is a stem-and-leaf plot?</a:t>
            </a:r>
          </a:p>
        </p:txBody>
      </p:sp>
      <p:sp>
        <p:nvSpPr>
          <p:cNvPr id="6" name="TextBox 5">
            <a:extLst>
              <a:ext uri="{FF2B5EF4-FFF2-40B4-BE49-F238E27FC236}">
                <a16:creationId xmlns:a16="http://schemas.microsoft.com/office/drawing/2014/main" id="{462652F0-2F82-DA4F-EA5E-1AE74ECAB9C0}"/>
              </a:ext>
            </a:extLst>
          </p:cNvPr>
          <p:cNvSpPr txBox="1"/>
          <p:nvPr/>
        </p:nvSpPr>
        <p:spPr>
          <a:xfrm>
            <a:off x="6514866" y="2741955"/>
            <a:ext cx="2521630" cy="2246769"/>
          </a:xfrm>
          <a:prstGeom prst="rect">
            <a:avLst/>
          </a:prstGeom>
          <a:noFill/>
        </p:spPr>
        <p:txBody>
          <a:bodyPr wrap="square" rtlCol="0">
            <a:spAutoFit/>
          </a:bodyPr>
          <a:lstStyle/>
          <a:p>
            <a:r>
              <a:rPr lang="en-US" sz="2000" dirty="0">
                <a:solidFill>
                  <a:schemeClr val="tx2"/>
                </a:solidFill>
              </a:rPr>
              <a:t>Note that the numbers on the right (the leaves) must be in </a:t>
            </a:r>
            <a:r>
              <a:rPr lang="en-US" sz="2000" b="1" dirty="0">
                <a:solidFill>
                  <a:schemeClr val="tx2"/>
                </a:solidFill>
              </a:rPr>
              <a:t>increasing order</a:t>
            </a:r>
            <a:r>
              <a:rPr lang="en-US" sz="2000" dirty="0">
                <a:solidFill>
                  <a:schemeClr val="tx2"/>
                </a:solidFill>
              </a:rPr>
              <a:t>.</a:t>
            </a:r>
          </a:p>
          <a:p>
            <a:endParaRPr lang="en-US" sz="2000" b="1" dirty="0">
              <a:solidFill>
                <a:schemeClr val="tx2"/>
              </a:solidFill>
            </a:endParaRPr>
          </a:p>
          <a:p>
            <a:r>
              <a:rPr lang="en-US" sz="2000" dirty="0">
                <a:solidFill>
                  <a:schemeClr val="tx2"/>
                </a:solidFill>
              </a:rPr>
              <a:t>Numbers on leaves are </a:t>
            </a:r>
            <a:r>
              <a:rPr lang="en-US" sz="2000" b="1" dirty="0">
                <a:solidFill>
                  <a:schemeClr val="tx2"/>
                </a:solidFill>
              </a:rPr>
              <a:t>evenly spaced</a:t>
            </a:r>
            <a:r>
              <a:rPr lang="en-US" sz="2000" dirty="0">
                <a:solidFill>
                  <a:schemeClr val="tx2"/>
                </a:solidFill>
              </a:rPr>
              <a:t>.</a:t>
            </a:r>
          </a:p>
        </p:txBody>
      </p:sp>
      <p:pic>
        <p:nvPicPr>
          <p:cNvPr id="2" name="Picture 1">
            <a:extLst>
              <a:ext uri="{FF2B5EF4-FFF2-40B4-BE49-F238E27FC236}">
                <a16:creationId xmlns:a16="http://schemas.microsoft.com/office/drawing/2014/main" id="{816ABF5E-A278-9C46-BDB1-55FA68F1746C}"/>
              </a:ex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868144" y="6244577"/>
            <a:ext cx="856560" cy="555469"/>
          </a:xfrm>
          <a:prstGeom prst="rect">
            <a:avLst/>
          </a:prstGeom>
        </p:spPr>
      </p:pic>
      <p:pic>
        <p:nvPicPr>
          <p:cNvPr id="7" name="Picture 6" descr="Example stem and leaf plot.&#10;Two columns&#10;First column: Stem and Second column is Leaf&#10;First row&#10;3: 9&#10;Second row&#10;4: 0 3 5 7 7 9&#10;Third row&#10;5: 1 1 1 3 3 4  6 7 8 9 &#10;Fourth row&#10;6: 0 3 4&#10;">
            <a:extLst>
              <a:ext uri="{FF2B5EF4-FFF2-40B4-BE49-F238E27FC236}">
                <a16:creationId xmlns:a16="http://schemas.microsoft.com/office/drawing/2014/main" id="{2AC13ABA-0849-6BF0-69EF-206EDEBD99DA}"/>
              </a:ext>
            </a:extLst>
          </p:cNvPr>
          <p:cNvPicPr>
            <a:picLocks noChangeAspect="1"/>
          </p:cNvPicPr>
          <p:nvPr/>
        </p:nvPicPr>
        <p:blipFill>
          <a:blip r:embed="rId9"/>
          <a:stretch>
            <a:fillRect/>
          </a:stretch>
        </p:blipFill>
        <p:spPr>
          <a:xfrm>
            <a:off x="137208" y="2619877"/>
            <a:ext cx="6210300" cy="2159000"/>
          </a:xfrm>
          <a:prstGeom prst="rect">
            <a:avLst/>
          </a:prstGeom>
        </p:spPr>
      </p:pic>
      <p:cxnSp>
        <p:nvCxnSpPr>
          <p:cNvPr id="8" name="Straight Arrow Connector 7">
            <a:extLst>
              <a:ext uri="{FF2B5EF4-FFF2-40B4-BE49-F238E27FC236}">
                <a16:creationId xmlns:a16="http://schemas.microsoft.com/office/drawing/2014/main" id="{A375F759-E845-7FDB-FF77-D8D43E949168}"/>
              </a:ext>
              <a:ext uri="{C183D7F6-B498-43B3-948B-1728B52AA6E4}">
                <adec:decorative xmlns:adec="http://schemas.microsoft.com/office/drawing/2017/decorative" val="1"/>
              </a:ext>
            </a:extLst>
          </p:cNvPr>
          <p:cNvCxnSpPr>
            <a:cxnSpLocks/>
          </p:cNvCxnSpPr>
          <p:nvPr/>
        </p:nvCxnSpPr>
        <p:spPr>
          <a:xfrm flipH="1">
            <a:off x="4321042" y="3690233"/>
            <a:ext cx="2193824"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5D34028-B284-8FE3-8A11-543A593843F0}"/>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971600" y="2683885"/>
            <a:ext cx="698500" cy="533400"/>
          </a:xfrm>
          <a:prstGeom prst="rect">
            <a:avLst/>
          </a:prstGeom>
        </p:spPr>
      </p:pic>
      <p:pic>
        <p:nvPicPr>
          <p:cNvPr id="11" name="Picture 10">
            <a:extLst>
              <a:ext uri="{FF2B5EF4-FFF2-40B4-BE49-F238E27FC236}">
                <a16:creationId xmlns:a16="http://schemas.microsoft.com/office/drawing/2014/main" id="{9ED3E990-FC6C-DCD2-4A44-D2BB971C4F07}"/>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3183802" y="2683885"/>
            <a:ext cx="698500" cy="533400"/>
          </a:xfrm>
          <a:prstGeom prst="rect">
            <a:avLst/>
          </a:prstGeom>
        </p:spPr>
      </p:pic>
      <p:grpSp>
        <p:nvGrpSpPr>
          <p:cNvPr id="14" name="Group 13">
            <a:extLst>
              <a:ext uri="{FF2B5EF4-FFF2-40B4-BE49-F238E27FC236}">
                <a16:creationId xmlns:a16="http://schemas.microsoft.com/office/drawing/2014/main" id="{5236513E-B615-68A4-C541-3017BCF07451}"/>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6" name="Text Box 1689074566">
              <a:extLst>
                <a:ext uri="{FF2B5EF4-FFF2-40B4-BE49-F238E27FC236}">
                  <a16:creationId xmlns:a16="http://schemas.microsoft.com/office/drawing/2014/main" id="{9EBE3D53-4249-1D15-E36C-03563BF25899}"/>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7" name="Picture 16" descr="Creative Commons attribution">
              <a:extLst>
                <a:ext uri="{FF2B5EF4-FFF2-40B4-BE49-F238E27FC236}">
                  <a16:creationId xmlns:a16="http://schemas.microsoft.com/office/drawing/2014/main" id="{3F77D6C5-EE3A-F7A8-4159-27D9F028FA3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8" name="Picture 17">
            <a:hlinkClick r:id="rId12"/>
            <a:extLst>
              <a:ext uri="{FF2B5EF4-FFF2-40B4-BE49-F238E27FC236}">
                <a16:creationId xmlns:a16="http://schemas.microsoft.com/office/drawing/2014/main" id="{6384A7CD-2354-AC45-2DB9-A3483E6D8270}"/>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2367" y="24319"/>
            <a:ext cx="1409307" cy="830062"/>
          </a:xfrm>
          <a:prstGeom prst="rect">
            <a:avLst/>
          </a:prstGeom>
        </p:spPr>
      </p:pic>
    </p:spTree>
    <p:extLst>
      <p:ext uri="{BB962C8B-B14F-4D97-AF65-F5344CB8AC3E}">
        <p14:creationId xmlns:p14="http://schemas.microsoft.com/office/powerpoint/2010/main" val="143080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301" y="513705"/>
            <a:ext cx="8229600" cy="1143000"/>
          </a:xfrm>
        </p:spPr>
        <p:txBody>
          <a:bodyPr/>
          <a:lstStyle/>
          <a:p>
            <a:pPr algn="l"/>
            <a:r>
              <a:rPr lang="en-AU" dirty="0">
                <a:solidFill>
                  <a:schemeClr val="tx2"/>
                </a:solidFill>
              </a:rPr>
              <a:t>How to create a stem-and-leaf plot</a:t>
            </a:r>
          </a:p>
        </p:txBody>
      </p:sp>
      <p:grpSp>
        <p:nvGrpSpPr>
          <p:cNvPr id="3" name="Group 2">
            <a:extLst>
              <a:ext uri="{FF2B5EF4-FFF2-40B4-BE49-F238E27FC236}">
                <a16:creationId xmlns:a16="http://schemas.microsoft.com/office/drawing/2014/main" id="{9BDE93E1-93E5-DB5B-A30E-02785DC8BD53}"/>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
        <p:nvSpPr>
          <p:cNvPr id="33" name="Oval 32">
            <a:extLst>
              <a:ext uri="{FF2B5EF4-FFF2-40B4-BE49-F238E27FC236}">
                <a16:creationId xmlns:a16="http://schemas.microsoft.com/office/drawing/2014/main" id="{4382F5FC-A94F-D9BF-AD75-E36ED170787C}"/>
              </a:ext>
              <a:ext uri="{C183D7F6-B498-43B3-948B-1728B52AA6E4}">
                <adec:decorative xmlns:adec="http://schemas.microsoft.com/office/drawing/2017/decorative" val="1"/>
              </a:ext>
            </a:extLst>
          </p:cNvPr>
          <p:cNvSpPr/>
          <p:nvPr/>
        </p:nvSpPr>
        <p:spPr>
          <a:xfrm>
            <a:off x="3419872" y="1388151"/>
            <a:ext cx="468000" cy="469738"/>
          </a:xfrm>
          <a:prstGeom prst="ellipse">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32" name="TextBox 31">
            <a:extLst>
              <a:ext uri="{FF2B5EF4-FFF2-40B4-BE49-F238E27FC236}">
                <a16:creationId xmlns:a16="http://schemas.microsoft.com/office/drawing/2014/main" id="{3C8660E0-31C0-95B1-F773-00E129BCEB46}"/>
              </a:ext>
            </a:extLst>
          </p:cNvPr>
          <p:cNvSpPr txBox="1"/>
          <p:nvPr/>
        </p:nvSpPr>
        <p:spPr>
          <a:xfrm>
            <a:off x="457200" y="1396224"/>
            <a:ext cx="5436934" cy="461665"/>
          </a:xfrm>
          <a:prstGeom prst="rect">
            <a:avLst/>
          </a:prstGeom>
          <a:noFill/>
        </p:spPr>
        <p:txBody>
          <a:bodyPr wrap="square" rtlCol="0">
            <a:spAutoFit/>
          </a:bodyPr>
          <a:lstStyle/>
          <a:p>
            <a:r>
              <a:rPr lang="en-US" sz="2400" dirty="0">
                <a:solidFill>
                  <a:schemeClr val="tx2"/>
                </a:solidFill>
                <a:latin typeface="Calibri" panose="020F0502020204030204" pitchFamily="34" charset="0"/>
                <a:cs typeface="Calibri" panose="020F0502020204030204" pitchFamily="34" charset="0"/>
              </a:rPr>
              <a:t>Data set: 15, 21, 67, 72, </a:t>
            </a:r>
            <a:r>
              <a:rPr lang="en-US" sz="2400" dirty="0">
                <a:solidFill>
                  <a:schemeClr val="tx2"/>
                </a:solidFill>
                <a:highlight>
                  <a:srgbClr val="C0C0C0"/>
                </a:highlight>
                <a:latin typeface="Calibri" panose="020F0502020204030204" pitchFamily="34" charset="0"/>
                <a:cs typeface="Calibri" panose="020F0502020204030204" pitchFamily="34" charset="0"/>
              </a:rPr>
              <a:t>28</a:t>
            </a:r>
            <a:r>
              <a:rPr lang="en-US" sz="2400" dirty="0">
                <a:solidFill>
                  <a:schemeClr val="tx2"/>
                </a:solidFill>
                <a:latin typeface="Calibri" panose="020F0502020204030204" pitchFamily="34" charset="0"/>
                <a:cs typeface="Calibri" panose="020F0502020204030204" pitchFamily="34" charset="0"/>
              </a:rPr>
              <a:t>, 25, 25, 32</a:t>
            </a:r>
          </a:p>
        </p:txBody>
      </p:sp>
      <p:sp>
        <p:nvSpPr>
          <p:cNvPr id="44" name="TextBox 43">
            <a:extLst>
              <a:ext uri="{FF2B5EF4-FFF2-40B4-BE49-F238E27FC236}">
                <a16:creationId xmlns:a16="http://schemas.microsoft.com/office/drawing/2014/main" id="{E7D17973-742D-A134-7067-F5D480F4B14A}"/>
              </a:ext>
            </a:extLst>
          </p:cNvPr>
          <p:cNvSpPr txBox="1"/>
          <p:nvPr/>
        </p:nvSpPr>
        <p:spPr>
          <a:xfrm>
            <a:off x="3635898" y="2257631"/>
            <a:ext cx="2112659" cy="1200329"/>
          </a:xfrm>
          <a:prstGeom prst="rect">
            <a:avLst/>
          </a:prstGeom>
          <a:noFill/>
        </p:spPr>
        <p:txBody>
          <a:bodyPr wrap="square" rtlCol="0">
            <a:spAutoFit/>
          </a:bodyPr>
          <a:lstStyle/>
          <a:p>
            <a:r>
              <a:rPr lang="en-US" sz="2400" dirty="0">
                <a:solidFill>
                  <a:schemeClr val="tx2"/>
                </a:solidFill>
              </a:rPr>
              <a:t>How to place 28 on a stem-and-leaf plot</a:t>
            </a:r>
          </a:p>
        </p:txBody>
      </p:sp>
      <p:sp>
        <p:nvSpPr>
          <p:cNvPr id="9" name="TextBox 8">
            <a:extLst>
              <a:ext uri="{FF2B5EF4-FFF2-40B4-BE49-F238E27FC236}">
                <a16:creationId xmlns:a16="http://schemas.microsoft.com/office/drawing/2014/main" id="{B24DFEC5-719B-8AF2-35CA-9FBC1F9AC5E7}"/>
              </a:ext>
            </a:extLst>
          </p:cNvPr>
          <p:cNvSpPr txBox="1"/>
          <p:nvPr/>
        </p:nvSpPr>
        <p:spPr>
          <a:xfrm>
            <a:off x="6476003" y="3628842"/>
            <a:ext cx="2521630" cy="1938992"/>
          </a:xfrm>
          <a:prstGeom prst="rect">
            <a:avLst/>
          </a:prstGeom>
          <a:noFill/>
        </p:spPr>
        <p:txBody>
          <a:bodyPr wrap="square" rtlCol="0">
            <a:spAutoFit/>
          </a:bodyPr>
          <a:lstStyle/>
          <a:p>
            <a:r>
              <a:rPr lang="en-US" sz="2000" dirty="0">
                <a:solidFill>
                  <a:schemeClr val="tx2"/>
                </a:solidFill>
              </a:rPr>
              <a:t>The stems must have an </a:t>
            </a:r>
            <a:r>
              <a:rPr lang="en-US" sz="2000" b="1" dirty="0">
                <a:solidFill>
                  <a:schemeClr val="tx2"/>
                </a:solidFill>
              </a:rPr>
              <a:t>even scale </a:t>
            </a:r>
            <a:r>
              <a:rPr lang="en-US" sz="2000" dirty="0">
                <a:solidFill>
                  <a:schemeClr val="tx2"/>
                </a:solidFill>
              </a:rPr>
              <a:t>(no missing numbers, even if there are no data points for that number).</a:t>
            </a:r>
            <a:endParaRPr lang="en-US" sz="2000" b="1" dirty="0">
              <a:solidFill>
                <a:schemeClr val="tx2"/>
              </a:solidFill>
            </a:endParaRPr>
          </a:p>
        </p:txBody>
      </p:sp>
      <p:cxnSp>
        <p:nvCxnSpPr>
          <p:cNvPr id="37" name="Straight Connector 36">
            <a:extLst>
              <a:ext uri="{FF2B5EF4-FFF2-40B4-BE49-F238E27FC236}">
                <a16:creationId xmlns:a16="http://schemas.microsoft.com/office/drawing/2014/main" id="{3D75C3C9-341F-7EF7-F57C-E2FC49F9C1E9}"/>
              </a:ext>
              <a:ext uri="{C183D7F6-B498-43B3-948B-1728B52AA6E4}">
                <adec:decorative xmlns:adec="http://schemas.microsoft.com/office/drawing/2017/decorative" val="1"/>
              </a:ext>
            </a:extLst>
          </p:cNvPr>
          <p:cNvCxnSpPr/>
          <p:nvPr/>
        </p:nvCxnSpPr>
        <p:spPr>
          <a:xfrm>
            <a:off x="1403648" y="2841898"/>
            <a:ext cx="0" cy="3240360"/>
          </a:xfrm>
          <a:prstGeom prst="line">
            <a:avLst/>
          </a:prstGeom>
        </p:spPr>
        <p:style>
          <a:lnRef idx="1">
            <a:schemeClr val="dk1"/>
          </a:lnRef>
          <a:fillRef idx="0">
            <a:schemeClr val="dk1"/>
          </a:fillRef>
          <a:effectRef idx="0">
            <a:schemeClr val="dk1"/>
          </a:effectRef>
          <a:fontRef idx="minor">
            <a:schemeClr val="tx1"/>
          </a:fontRef>
        </p:style>
      </p:cxnSp>
      <p:grpSp>
        <p:nvGrpSpPr>
          <p:cNvPr id="17" name="Group 16">
            <a:extLst>
              <a:ext uri="{FF2B5EF4-FFF2-40B4-BE49-F238E27FC236}">
                <a16:creationId xmlns:a16="http://schemas.microsoft.com/office/drawing/2014/main" id="{456D2535-4F4F-FB35-5C33-CB18A734274C}"/>
              </a:ext>
              <a:ext uri="{C183D7F6-B498-43B3-948B-1728B52AA6E4}">
                <adec:decorative xmlns:adec="http://schemas.microsoft.com/office/drawing/2017/decorative" val="1"/>
              </a:ext>
            </a:extLst>
          </p:cNvPr>
          <p:cNvGrpSpPr/>
          <p:nvPr/>
        </p:nvGrpSpPr>
        <p:grpSpPr>
          <a:xfrm>
            <a:off x="539552" y="1692275"/>
            <a:ext cx="5936451" cy="4545037"/>
            <a:chOff x="539552" y="1692275"/>
            <a:chExt cx="5936451" cy="4545037"/>
          </a:xfrm>
        </p:grpSpPr>
        <p:sp>
          <p:nvSpPr>
            <p:cNvPr id="45" name="TextBox 44">
              <a:extLst>
                <a:ext uri="{FF2B5EF4-FFF2-40B4-BE49-F238E27FC236}">
                  <a16:creationId xmlns:a16="http://schemas.microsoft.com/office/drawing/2014/main" id="{18EC5323-DB1F-E5AA-8D39-53317F7640EB}"/>
                </a:ext>
              </a:extLst>
            </p:cNvPr>
            <p:cNvSpPr txBox="1"/>
            <p:nvPr/>
          </p:nvSpPr>
          <p:spPr>
            <a:xfrm>
              <a:off x="539552" y="2131251"/>
              <a:ext cx="2304256" cy="461665"/>
            </a:xfrm>
            <a:prstGeom prst="rect">
              <a:avLst/>
            </a:prstGeom>
            <a:noFill/>
          </p:spPr>
          <p:txBody>
            <a:bodyPr wrap="square" rtlCol="0">
              <a:spAutoFit/>
            </a:bodyPr>
            <a:lstStyle/>
            <a:p>
              <a:r>
                <a:rPr lang="en-US" sz="2400" dirty="0">
                  <a:solidFill>
                    <a:schemeClr val="accent6">
                      <a:lumMod val="50000"/>
                    </a:schemeClr>
                  </a:solidFill>
                </a:rPr>
                <a:t>Stem</a:t>
              </a:r>
              <a:r>
                <a:rPr lang="en-US" sz="2400" dirty="0"/>
                <a:t>     </a:t>
              </a:r>
              <a:r>
                <a:rPr lang="en-US" sz="2400" dirty="0">
                  <a:solidFill>
                    <a:srgbClr val="00B050"/>
                  </a:solidFill>
                </a:rPr>
                <a:t>Leaf</a:t>
              </a:r>
            </a:p>
          </p:txBody>
        </p:sp>
        <p:sp>
          <p:nvSpPr>
            <p:cNvPr id="34" name="TextBox 33">
              <a:extLst>
                <a:ext uri="{FF2B5EF4-FFF2-40B4-BE49-F238E27FC236}">
                  <a16:creationId xmlns:a16="http://schemas.microsoft.com/office/drawing/2014/main" id="{1D429B78-53CF-1A2D-0987-3E8541D4B4A6}"/>
                </a:ext>
              </a:extLst>
            </p:cNvPr>
            <p:cNvSpPr txBox="1"/>
            <p:nvPr/>
          </p:nvSpPr>
          <p:spPr>
            <a:xfrm>
              <a:off x="899592" y="2697882"/>
              <a:ext cx="864096" cy="3539430"/>
            </a:xfrm>
            <a:prstGeom prst="rect">
              <a:avLst/>
            </a:prstGeom>
            <a:noFill/>
          </p:spPr>
          <p:txBody>
            <a:bodyPr wrap="square" rtlCol="0">
              <a:spAutoFit/>
            </a:bodyPr>
            <a:lstStyle/>
            <a:p>
              <a:r>
                <a:rPr lang="en-US" sz="3200" dirty="0">
                  <a:solidFill>
                    <a:schemeClr val="accent6">
                      <a:lumMod val="50000"/>
                    </a:schemeClr>
                  </a:solidFill>
                  <a:latin typeface="Calibri" panose="020F0502020204030204" pitchFamily="34" charset="0"/>
                  <a:cs typeface="Calibri" panose="020F0502020204030204" pitchFamily="34" charset="0"/>
                </a:rPr>
                <a:t>1</a:t>
              </a:r>
            </a:p>
            <a:p>
              <a:r>
                <a:rPr lang="en-US" sz="3200" dirty="0">
                  <a:solidFill>
                    <a:schemeClr val="accent6">
                      <a:lumMod val="50000"/>
                    </a:schemeClr>
                  </a:solidFill>
                  <a:highlight>
                    <a:srgbClr val="C0C0C0"/>
                  </a:highlight>
                  <a:latin typeface="Calibri" panose="020F0502020204030204" pitchFamily="34" charset="0"/>
                  <a:cs typeface="Calibri" panose="020F0502020204030204" pitchFamily="34" charset="0"/>
                </a:rPr>
                <a:t>2</a:t>
              </a:r>
            </a:p>
            <a:p>
              <a:r>
                <a:rPr lang="en-US" sz="3200" dirty="0">
                  <a:solidFill>
                    <a:schemeClr val="accent6">
                      <a:lumMod val="50000"/>
                    </a:schemeClr>
                  </a:solidFill>
                  <a:latin typeface="Calibri" panose="020F0502020204030204" pitchFamily="34" charset="0"/>
                  <a:cs typeface="Calibri" panose="020F0502020204030204" pitchFamily="34" charset="0"/>
                </a:rPr>
                <a:t>3</a:t>
              </a:r>
            </a:p>
            <a:p>
              <a:r>
                <a:rPr lang="en-US" sz="3200" dirty="0">
                  <a:solidFill>
                    <a:schemeClr val="accent6">
                      <a:lumMod val="50000"/>
                    </a:schemeClr>
                  </a:solidFill>
                  <a:latin typeface="Calibri" panose="020F0502020204030204" pitchFamily="34" charset="0"/>
                  <a:cs typeface="Calibri" panose="020F0502020204030204" pitchFamily="34" charset="0"/>
                </a:rPr>
                <a:t>4</a:t>
              </a:r>
            </a:p>
            <a:p>
              <a:r>
                <a:rPr lang="en-US" sz="3200" dirty="0">
                  <a:solidFill>
                    <a:schemeClr val="accent6">
                      <a:lumMod val="50000"/>
                    </a:schemeClr>
                  </a:solidFill>
                  <a:latin typeface="Calibri" panose="020F0502020204030204" pitchFamily="34" charset="0"/>
                  <a:cs typeface="Calibri" panose="020F0502020204030204" pitchFamily="34" charset="0"/>
                </a:rPr>
                <a:t>5</a:t>
              </a:r>
            </a:p>
            <a:p>
              <a:r>
                <a:rPr lang="en-US" sz="3200" dirty="0">
                  <a:solidFill>
                    <a:schemeClr val="accent6">
                      <a:lumMod val="50000"/>
                    </a:schemeClr>
                  </a:solidFill>
                  <a:latin typeface="Calibri" panose="020F0502020204030204" pitchFamily="34" charset="0"/>
                  <a:cs typeface="Calibri" panose="020F0502020204030204" pitchFamily="34" charset="0"/>
                </a:rPr>
                <a:t>6</a:t>
              </a:r>
            </a:p>
            <a:p>
              <a:r>
                <a:rPr lang="en-US" sz="3200" dirty="0">
                  <a:solidFill>
                    <a:schemeClr val="accent6">
                      <a:lumMod val="50000"/>
                    </a:schemeClr>
                  </a:solidFill>
                  <a:latin typeface="Calibri" panose="020F0502020204030204" pitchFamily="34" charset="0"/>
                  <a:cs typeface="Calibri" panose="020F0502020204030204" pitchFamily="34" charset="0"/>
                </a:rPr>
                <a:t>7</a:t>
              </a:r>
            </a:p>
          </p:txBody>
        </p:sp>
        <p:sp>
          <p:nvSpPr>
            <p:cNvPr id="35" name="TextBox 34">
              <a:extLst>
                <a:ext uri="{FF2B5EF4-FFF2-40B4-BE49-F238E27FC236}">
                  <a16:creationId xmlns:a16="http://schemas.microsoft.com/office/drawing/2014/main" id="{8E760A28-7F6B-85A9-5A5B-5335238588C2}"/>
                </a:ext>
              </a:extLst>
            </p:cNvPr>
            <p:cNvSpPr txBox="1"/>
            <p:nvPr/>
          </p:nvSpPr>
          <p:spPr>
            <a:xfrm>
              <a:off x="1519557" y="2697882"/>
              <a:ext cx="2272261" cy="3539430"/>
            </a:xfrm>
            <a:prstGeom prst="rect">
              <a:avLst/>
            </a:prstGeom>
            <a:noFill/>
          </p:spPr>
          <p:txBody>
            <a:bodyPr wrap="square" rtlCol="0">
              <a:spAutoFit/>
            </a:bodyPr>
            <a:lstStyle/>
            <a:p>
              <a:r>
                <a:rPr lang="en-US" sz="3200" dirty="0">
                  <a:solidFill>
                    <a:schemeClr val="tx2"/>
                  </a:solidFill>
                  <a:latin typeface="Calibri" panose="020F0502020204030204" pitchFamily="34" charset="0"/>
                  <a:cs typeface="Calibri" panose="020F0502020204030204" pitchFamily="34" charset="0"/>
                </a:rPr>
                <a:t>5</a:t>
              </a:r>
            </a:p>
            <a:p>
              <a:r>
                <a:rPr lang="en-US" sz="3200" dirty="0">
                  <a:solidFill>
                    <a:schemeClr val="tx2"/>
                  </a:solidFill>
                  <a:latin typeface="Calibri" panose="020F0502020204030204" pitchFamily="34" charset="0"/>
                  <a:cs typeface="Calibri" panose="020F0502020204030204" pitchFamily="34" charset="0"/>
                </a:rPr>
                <a:t>1   5   5   </a:t>
              </a:r>
              <a:r>
                <a:rPr lang="en-US" sz="3200" dirty="0">
                  <a:solidFill>
                    <a:schemeClr val="tx2"/>
                  </a:solidFill>
                  <a:highlight>
                    <a:srgbClr val="C0C0C0"/>
                  </a:highlight>
                  <a:latin typeface="Calibri" panose="020F0502020204030204" pitchFamily="34" charset="0"/>
                  <a:cs typeface="Calibri" panose="020F0502020204030204" pitchFamily="34" charset="0"/>
                </a:rPr>
                <a:t>8</a:t>
              </a:r>
            </a:p>
            <a:p>
              <a:r>
                <a:rPr lang="en-US" sz="3200" dirty="0">
                  <a:solidFill>
                    <a:schemeClr val="tx2"/>
                  </a:solidFill>
                  <a:latin typeface="Calibri" panose="020F0502020204030204" pitchFamily="34" charset="0"/>
                  <a:cs typeface="Calibri" panose="020F0502020204030204" pitchFamily="34" charset="0"/>
                </a:rPr>
                <a:t>2</a:t>
              </a:r>
            </a:p>
            <a:p>
              <a:endParaRPr lang="en-US" sz="3200" dirty="0">
                <a:solidFill>
                  <a:schemeClr val="tx2"/>
                </a:solidFill>
                <a:latin typeface="Calibri" panose="020F0502020204030204" pitchFamily="34" charset="0"/>
                <a:cs typeface="Calibri" panose="020F0502020204030204" pitchFamily="34" charset="0"/>
              </a:endParaRPr>
            </a:p>
            <a:p>
              <a:endParaRPr lang="en-US" sz="3200" dirty="0">
                <a:solidFill>
                  <a:schemeClr val="tx2"/>
                </a:solidFill>
                <a:latin typeface="Calibri" panose="020F0502020204030204" pitchFamily="34" charset="0"/>
                <a:cs typeface="Calibri" panose="020F0502020204030204" pitchFamily="34" charset="0"/>
              </a:endParaRPr>
            </a:p>
            <a:p>
              <a:r>
                <a:rPr lang="en-US" sz="3200" dirty="0">
                  <a:solidFill>
                    <a:schemeClr val="tx2"/>
                  </a:solidFill>
                  <a:latin typeface="Calibri" panose="020F0502020204030204" pitchFamily="34" charset="0"/>
                  <a:cs typeface="Calibri" panose="020F0502020204030204" pitchFamily="34" charset="0"/>
                </a:rPr>
                <a:t>7</a:t>
              </a:r>
            </a:p>
            <a:p>
              <a:r>
                <a:rPr lang="en-US" sz="3200" dirty="0">
                  <a:solidFill>
                    <a:schemeClr val="tx2"/>
                  </a:solidFill>
                  <a:latin typeface="Calibri" panose="020F0502020204030204" pitchFamily="34" charset="0"/>
                  <a:cs typeface="Calibri" panose="020F0502020204030204" pitchFamily="34" charset="0"/>
                </a:rPr>
                <a:t>2</a:t>
              </a:r>
            </a:p>
          </p:txBody>
        </p:sp>
        <p:cxnSp>
          <p:nvCxnSpPr>
            <p:cNvPr id="39" name="Curved Connector 38">
              <a:extLst>
                <a:ext uri="{FF2B5EF4-FFF2-40B4-BE49-F238E27FC236}">
                  <a16:creationId xmlns:a16="http://schemas.microsoft.com/office/drawing/2014/main" id="{523DEA90-BF98-6A3C-235B-A22ABE17D337}"/>
                </a:ext>
                <a:ext uri="{C183D7F6-B498-43B3-948B-1728B52AA6E4}">
                  <adec:decorative xmlns:adec="http://schemas.microsoft.com/office/drawing/2017/decorative" val="1"/>
                </a:ext>
              </a:extLst>
            </p:cNvPr>
            <p:cNvCxnSpPr>
              <a:cxnSpLocks/>
            </p:cNvCxnSpPr>
            <p:nvPr/>
          </p:nvCxnSpPr>
          <p:spPr>
            <a:xfrm rot="5400000">
              <a:off x="2758250" y="2177922"/>
              <a:ext cx="1295064" cy="460230"/>
            </a:xfrm>
            <a:prstGeom prst="curvedConnector3">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urved Connector 40">
              <a:extLst>
                <a:ext uri="{FF2B5EF4-FFF2-40B4-BE49-F238E27FC236}">
                  <a16:creationId xmlns:a16="http://schemas.microsoft.com/office/drawing/2014/main" id="{4F0DDDAC-E6EC-15A3-9945-E6EF6907C399}"/>
                </a:ext>
                <a:ext uri="{C183D7F6-B498-43B3-948B-1728B52AA6E4}">
                  <adec:decorative xmlns:adec="http://schemas.microsoft.com/office/drawing/2017/decorative" val="1"/>
                </a:ext>
              </a:extLst>
            </p:cNvPr>
            <p:cNvCxnSpPr>
              <a:cxnSpLocks/>
            </p:cNvCxnSpPr>
            <p:nvPr/>
          </p:nvCxnSpPr>
          <p:spPr>
            <a:xfrm rot="10800000" flipV="1">
              <a:off x="1217416" y="1692275"/>
              <a:ext cx="2274464" cy="1507309"/>
            </a:xfrm>
            <a:prstGeom prst="curvedConnector3">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43B1747-42FA-BBCA-FECC-61184D49EB3B}"/>
                </a:ext>
                <a:ext uri="{C183D7F6-B498-43B3-948B-1728B52AA6E4}">
                  <adec:decorative xmlns:adec="http://schemas.microsoft.com/office/drawing/2017/decorative" val="1"/>
                </a:ext>
              </a:extLst>
            </p:cNvPr>
            <p:cNvCxnSpPr>
              <a:cxnSpLocks/>
            </p:cNvCxnSpPr>
            <p:nvPr/>
          </p:nvCxnSpPr>
          <p:spPr>
            <a:xfrm flipH="1">
              <a:off x="1597995" y="4492956"/>
              <a:ext cx="4878008" cy="16164"/>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42784A65-12B2-AB8F-3A51-798A98602FFC}"/>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2" name="Text Box 1689074566">
              <a:extLst>
                <a:ext uri="{FF2B5EF4-FFF2-40B4-BE49-F238E27FC236}">
                  <a16:creationId xmlns:a16="http://schemas.microsoft.com/office/drawing/2014/main" id="{1322BCB0-B4AB-3996-B745-7143279BF59D}"/>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3" name="Picture 12" descr="Creative Commons attribution">
              <a:extLst>
                <a:ext uri="{FF2B5EF4-FFF2-40B4-BE49-F238E27FC236}">
                  <a16:creationId xmlns:a16="http://schemas.microsoft.com/office/drawing/2014/main" id="{E7E90477-6C82-CADE-3870-94E1D1010F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4" name="Picture 13">
            <a:hlinkClick r:id="rId9"/>
            <a:extLst>
              <a:ext uri="{FF2B5EF4-FFF2-40B4-BE49-F238E27FC236}">
                <a16:creationId xmlns:a16="http://schemas.microsoft.com/office/drawing/2014/main" id="{02F62435-5E5B-F38A-C4AB-65143635477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88688" y="72954"/>
            <a:ext cx="1409307" cy="830062"/>
          </a:xfrm>
          <a:prstGeom prst="rect">
            <a:avLst/>
          </a:prstGeom>
        </p:spPr>
      </p:pic>
    </p:spTree>
    <p:extLst>
      <p:ext uri="{BB962C8B-B14F-4D97-AF65-F5344CB8AC3E}">
        <p14:creationId xmlns:p14="http://schemas.microsoft.com/office/powerpoint/2010/main" val="25899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solidFill>
                  <a:schemeClr val="tx2"/>
                </a:solidFill>
              </a:rPr>
              <a:t>Reading a stem-and-leaf plot</a:t>
            </a:r>
          </a:p>
        </p:txBody>
      </p:sp>
      <p:sp>
        <p:nvSpPr>
          <p:cNvPr id="32" name="TextBox 31">
            <a:extLst>
              <a:ext uri="{FF2B5EF4-FFF2-40B4-BE49-F238E27FC236}">
                <a16:creationId xmlns:a16="http://schemas.microsoft.com/office/drawing/2014/main" id="{3C8660E0-31C0-95B1-F773-00E129BCEB46}"/>
              </a:ext>
            </a:extLst>
          </p:cNvPr>
          <p:cNvSpPr txBox="1"/>
          <p:nvPr/>
        </p:nvSpPr>
        <p:spPr>
          <a:xfrm>
            <a:off x="457200" y="1396224"/>
            <a:ext cx="5436934" cy="461665"/>
          </a:xfrm>
          <a:prstGeom prst="rect">
            <a:avLst/>
          </a:prstGeom>
          <a:noFill/>
        </p:spPr>
        <p:txBody>
          <a:bodyPr wrap="square" rtlCol="0">
            <a:spAutoFit/>
          </a:bodyPr>
          <a:lstStyle/>
          <a:p>
            <a:r>
              <a:rPr lang="en-US" sz="2400" dirty="0">
                <a:solidFill>
                  <a:schemeClr val="tx2"/>
                </a:solidFill>
                <a:latin typeface="Calibri" panose="020F0502020204030204" pitchFamily="34" charset="0"/>
                <a:cs typeface="Calibri" panose="020F0502020204030204" pitchFamily="34" charset="0"/>
              </a:rPr>
              <a:t>Data set: 15, 21, 67, 72, 28, 25, 25, 32</a:t>
            </a:r>
          </a:p>
        </p:txBody>
      </p:sp>
      <p:sp>
        <p:nvSpPr>
          <p:cNvPr id="44" name="TextBox 43">
            <a:extLst>
              <a:ext uri="{FF2B5EF4-FFF2-40B4-BE49-F238E27FC236}">
                <a16:creationId xmlns:a16="http://schemas.microsoft.com/office/drawing/2014/main" id="{E7D17973-742D-A134-7067-F5D480F4B14A}"/>
              </a:ext>
            </a:extLst>
          </p:cNvPr>
          <p:cNvSpPr txBox="1"/>
          <p:nvPr/>
        </p:nvSpPr>
        <p:spPr>
          <a:xfrm>
            <a:off x="3051981" y="4713557"/>
            <a:ext cx="3048834" cy="1200329"/>
          </a:xfrm>
          <a:prstGeom prst="rect">
            <a:avLst/>
          </a:prstGeom>
          <a:noFill/>
        </p:spPr>
        <p:txBody>
          <a:bodyPr wrap="square" rtlCol="0">
            <a:spAutoFit/>
          </a:bodyPr>
          <a:lstStyle/>
          <a:p>
            <a:r>
              <a:rPr lang="en-US" sz="2400" dirty="0">
                <a:solidFill>
                  <a:schemeClr val="tx2"/>
                </a:solidFill>
              </a:rPr>
              <a:t>What number in this data is represented by this 7?</a:t>
            </a:r>
          </a:p>
        </p:txBody>
      </p:sp>
      <p:grpSp>
        <p:nvGrpSpPr>
          <p:cNvPr id="3" name="Group 2">
            <a:extLst>
              <a:ext uri="{FF2B5EF4-FFF2-40B4-BE49-F238E27FC236}">
                <a16:creationId xmlns:a16="http://schemas.microsoft.com/office/drawing/2014/main" id="{9BDE93E1-93E5-DB5B-A30E-02785DC8BD53}"/>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
        <p:nvSpPr>
          <p:cNvPr id="33" name="Oval 32">
            <a:extLst>
              <a:ext uri="{FF2B5EF4-FFF2-40B4-BE49-F238E27FC236}">
                <a16:creationId xmlns:a16="http://schemas.microsoft.com/office/drawing/2014/main" id="{4382F5FC-A94F-D9BF-AD75-E36ED170787C}"/>
              </a:ext>
              <a:ext uri="{C183D7F6-B498-43B3-948B-1728B52AA6E4}">
                <adec:decorative xmlns:adec="http://schemas.microsoft.com/office/drawing/2017/decorative" val="1"/>
              </a:ext>
            </a:extLst>
          </p:cNvPr>
          <p:cNvSpPr/>
          <p:nvPr/>
        </p:nvSpPr>
        <p:spPr>
          <a:xfrm>
            <a:off x="1476387" y="5226907"/>
            <a:ext cx="468000" cy="469738"/>
          </a:xfrm>
          <a:prstGeom prst="ellipse">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cxnSp>
        <p:nvCxnSpPr>
          <p:cNvPr id="37" name="Straight Connector 36">
            <a:extLst>
              <a:ext uri="{FF2B5EF4-FFF2-40B4-BE49-F238E27FC236}">
                <a16:creationId xmlns:a16="http://schemas.microsoft.com/office/drawing/2014/main" id="{3D75C3C9-341F-7EF7-F57C-E2FC49F9C1E9}"/>
              </a:ext>
              <a:ext uri="{C183D7F6-B498-43B3-948B-1728B52AA6E4}">
                <adec:decorative xmlns:adec="http://schemas.microsoft.com/office/drawing/2017/decorative" val="1"/>
              </a:ext>
            </a:extLst>
          </p:cNvPr>
          <p:cNvCxnSpPr/>
          <p:nvPr/>
        </p:nvCxnSpPr>
        <p:spPr>
          <a:xfrm>
            <a:off x="1403648" y="2841898"/>
            <a:ext cx="0" cy="3240360"/>
          </a:xfrm>
          <a:prstGeom prst="line">
            <a:avLst/>
          </a:prstGeom>
        </p:spPr>
        <p:style>
          <a:lnRef idx="1">
            <a:schemeClr val="dk1"/>
          </a:lnRef>
          <a:fillRef idx="0">
            <a:schemeClr val="dk1"/>
          </a:fillRef>
          <a:effectRef idx="0">
            <a:schemeClr val="dk1"/>
          </a:effectRef>
          <a:fontRef idx="minor">
            <a:schemeClr val="tx1"/>
          </a:fontRef>
        </p:style>
      </p:cxnSp>
      <p:grpSp>
        <p:nvGrpSpPr>
          <p:cNvPr id="15" name="Group 14">
            <a:extLst>
              <a:ext uri="{FF2B5EF4-FFF2-40B4-BE49-F238E27FC236}">
                <a16:creationId xmlns:a16="http://schemas.microsoft.com/office/drawing/2014/main" id="{B10CDCEA-C21A-BFB8-648F-356BCD4EE52C}"/>
              </a:ext>
              <a:ext uri="{C183D7F6-B498-43B3-948B-1728B52AA6E4}">
                <adec:decorative xmlns:adec="http://schemas.microsoft.com/office/drawing/2017/decorative" val="1"/>
              </a:ext>
            </a:extLst>
          </p:cNvPr>
          <p:cNvGrpSpPr/>
          <p:nvPr/>
        </p:nvGrpSpPr>
        <p:grpSpPr>
          <a:xfrm>
            <a:off x="539552" y="2131251"/>
            <a:ext cx="3211001" cy="4110847"/>
            <a:chOff x="539552" y="2131251"/>
            <a:chExt cx="3211001" cy="4110847"/>
          </a:xfrm>
        </p:grpSpPr>
        <p:sp>
          <p:nvSpPr>
            <p:cNvPr id="34" name="TextBox 33">
              <a:extLst>
                <a:ext uri="{FF2B5EF4-FFF2-40B4-BE49-F238E27FC236}">
                  <a16:creationId xmlns:a16="http://schemas.microsoft.com/office/drawing/2014/main" id="{1D429B78-53CF-1A2D-0987-3E8541D4B4A6}"/>
                </a:ext>
              </a:extLst>
            </p:cNvPr>
            <p:cNvSpPr txBox="1"/>
            <p:nvPr/>
          </p:nvSpPr>
          <p:spPr>
            <a:xfrm>
              <a:off x="899592" y="2697882"/>
              <a:ext cx="864096" cy="3539430"/>
            </a:xfrm>
            <a:prstGeom prst="rect">
              <a:avLst/>
            </a:prstGeom>
            <a:noFill/>
          </p:spPr>
          <p:txBody>
            <a:bodyPr wrap="square" rtlCol="0">
              <a:spAutoFit/>
            </a:bodyPr>
            <a:lstStyle/>
            <a:p>
              <a:r>
                <a:rPr lang="en-US" sz="3200" dirty="0">
                  <a:solidFill>
                    <a:schemeClr val="accent6">
                      <a:lumMod val="50000"/>
                    </a:schemeClr>
                  </a:solidFill>
                  <a:latin typeface="Calibri" panose="020F0502020204030204" pitchFamily="34" charset="0"/>
                  <a:cs typeface="Calibri" panose="020F0502020204030204" pitchFamily="34" charset="0"/>
                </a:rPr>
                <a:t>1</a:t>
              </a:r>
            </a:p>
            <a:p>
              <a:r>
                <a:rPr lang="en-US" sz="3200" dirty="0">
                  <a:solidFill>
                    <a:schemeClr val="accent6">
                      <a:lumMod val="50000"/>
                    </a:schemeClr>
                  </a:solidFill>
                  <a:latin typeface="Calibri" panose="020F0502020204030204" pitchFamily="34" charset="0"/>
                  <a:cs typeface="Calibri" panose="020F0502020204030204" pitchFamily="34" charset="0"/>
                </a:rPr>
                <a:t>2</a:t>
              </a:r>
            </a:p>
            <a:p>
              <a:r>
                <a:rPr lang="en-US" sz="3200" dirty="0">
                  <a:solidFill>
                    <a:schemeClr val="accent6">
                      <a:lumMod val="50000"/>
                    </a:schemeClr>
                  </a:solidFill>
                  <a:latin typeface="Calibri" panose="020F0502020204030204" pitchFamily="34" charset="0"/>
                  <a:cs typeface="Calibri" panose="020F0502020204030204" pitchFamily="34" charset="0"/>
                </a:rPr>
                <a:t>3</a:t>
              </a:r>
            </a:p>
            <a:p>
              <a:r>
                <a:rPr lang="en-US" sz="3200" dirty="0">
                  <a:solidFill>
                    <a:schemeClr val="accent6">
                      <a:lumMod val="50000"/>
                    </a:schemeClr>
                  </a:solidFill>
                  <a:latin typeface="Calibri" panose="020F0502020204030204" pitchFamily="34" charset="0"/>
                  <a:cs typeface="Calibri" panose="020F0502020204030204" pitchFamily="34" charset="0"/>
                </a:rPr>
                <a:t>4</a:t>
              </a:r>
            </a:p>
            <a:p>
              <a:r>
                <a:rPr lang="en-US" sz="3200" dirty="0">
                  <a:solidFill>
                    <a:schemeClr val="accent6">
                      <a:lumMod val="50000"/>
                    </a:schemeClr>
                  </a:solidFill>
                  <a:latin typeface="Calibri" panose="020F0502020204030204" pitchFamily="34" charset="0"/>
                  <a:cs typeface="Calibri" panose="020F0502020204030204" pitchFamily="34" charset="0"/>
                </a:rPr>
                <a:t>5</a:t>
              </a:r>
            </a:p>
            <a:p>
              <a:r>
                <a:rPr lang="en-US" sz="3200" dirty="0">
                  <a:solidFill>
                    <a:schemeClr val="accent6">
                      <a:lumMod val="50000"/>
                    </a:schemeClr>
                  </a:solidFill>
                  <a:latin typeface="Calibri" panose="020F0502020204030204" pitchFamily="34" charset="0"/>
                  <a:cs typeface="Calibri" panose="020F0502020204030204" pitchFamily="34" charset="0"/>
                </a:rPr>
                <a:t>6</a:t>
              </a:r>
            </a:p>
            <a:p>
              <a:r>
                <a:rPr lang="en-US" sz="3200" dirty="0">
                  <a:solidFill>
                    <a:schemeClr val="accent6">
                      <a:lumMod val="50000"/>
                    </a:schemeClr>
                  </a:solidFill>
                  <a:latin typeface="Calibri" panose="020F0502020204030204" pitchFamily="34" charset="0"/>
                  <a:cs typeface="Calibri" panose="020F0502020204030204" pitchFamily="34" charset="0"/>
                </a:rPr>
                <a:t>7</a:t>
              </a:r>
            </a:p>
          </p:txBody>
        </p:sp>
        <p:sp>
          <p:nvSpPr>
            <p:cNvPr id="35" name="TextBox 34">
              <a:extLst>
                <a:ext uri="{FF2B5EF4-FFF2-40B4-BE49-F238E27FC236}">
                  <a16:creationId xmlns:a16="http://schemas.microsoft.com/office/drawing/2014/main" id="{8E760A28-7F6B-85A9-5A5B-5335238588C2}"/>
                </a:ext>
              </a:extLst>
            </p:cNvPr>
            <p:cNvSpPr txBox="1"/>
            <p:nvPr/>
          </p:nvSpPr>
          <p:spPr>
            <a:xfrm>
              <a:off x="1478292" y="2702668"/>
              <a:ext cx="2272261" cy="3539430"/>
            </a:xfrm>
            <a:prstGeom prst="rect">
              <a:avLst/>
            </a:prstGeom>
            <a:noFill/>
          </p:spPr>
          <p:txBody>
            <a:bodyPr wrap="square" rtlCol="0">
              <a:spAutoFit/>
            </a:bodyPr>
            <a:lstStyle/>
            <a:p>
              <a:r>
                <a:rPr lang="en-US" sz="3200" dirty="0">
                  <a:solidFill>
                    <a:srgbClr val="00B050"/>
                  </a:solidFill>
                  <a:latin typeface="Calibri" panose="020F0502020204030204" pitchFamily="34" charset="0"/>
                  <a:cs typeface="Calibri" panose="020F0502020204030204" pitchFamily="34" charset="0"/>
                </a:rPr>
                <a:t>5</a:t>
              </a:r>
            </a:p>
            <a:p>
              <a:r>
                <a:rPr lang="en-US" sz="3200" dirty="0">
                  <a:solidFill>
                    <a:srgbClr val="00B050"/>
                  </a:solidFill>
                  <a:latin typeface="Calibri" panose="020F0502020204030204" pitchFamily="34" charset="0"/>
                  <a:cs typeface="Calibri" panose="020F0502020204030204" pitchFamily="34" charset="0"/>
                </a:rPr>
                <a:t>1   5   5   8</a:t>
              </a:r>
            </a:p>
            <a:p>
              <a:r>
                <a:rPr lang="en-US" sz="3200" dirty="0">
                  <a:solidFill>
                    <a:srgbClr val="00B050"/>
                  </a:solidFill>
                  <a:latin typeface="Calibri" panose="020F0502020204030204" pitchFamily="34" charset="0"/>
                  <a:cs typeface="Calibri" panose="020F0502020204030204" pitchFamily="34" charset="0"/>
                </a:rPr>
                <a:t>2</a:t>
              </a:r>
            </a:p>
            <a:p>
              <a:endParaRPr lang="en-US" sz="3200" dirty="0">
                <a:solidFill>
                  <a:srgbClr val="00B050"/>
                </a:solidFill>
                <a:latin typeface="Calibri" panose="020F0502020204030204" pitchFamily="34" charset="0"/>
                <a:cs typeface="Calibri" panose="020F0502020204030204" pitchFamily="34" charset="0"/>
              </a:endParaRPr>
            </a:p>
            <a:p>
              <a:endParaRPr lang="en-US" sz="3200" dirty="0">
                <a:solidFill>
                  <a:srgbClr val="00B050"/>
                </a:solidFill>
                <a:latin typeface="Calibri" panose="020F0502020204030204" pitchFamily="34" charset="0"/>
                <a:cs typeface="Calibri" panose="020F0502020204030204" pitchFamily="34" charset="0"/>
              </a:endParaRPr>
            </a:p>
            <a:p>
              <a:r>
                <a:rPr lang="en-US" sz="3200" dirty="0">
                  <a:solidFill>
                    <a:srgbClr val="00B050"/>
                  </a:solidFill>
                  <a:latin typeface="Calibri" panose="020F0502020204030204" pitchFamily="34" charset="0"/>
                  <a:cs typeface="Calibri" panose="020F0502020204030204" pitchFamily="34" charset="0"/>
                </a:rPr>
                <a:t>7</a:t>
              </a:r>
            </a:p>
            <a:p>
              <a:r>
                <a:rPr lang="en-US" sz="3200" dirty="0">
                  <a:solidFill>
                    <a:srgbClr val="00B050"/>
                  </a:solidFill>
                  <a:latin typeface="Calibri" panose="020F0502020204030204" pitchFamily="34" charset="0"/>
                  <a:cs typeface="Calibri" panose="020F0502020204030204" pitchFamily="34" charset="0"/>
                </a:rPr>
                <a:t>2</a:t>
              </a:r>
            </a:p>
          </p:txBody>
        </p:sp>
        <p:sp>
          <p:nvSpPr>
            <p:cNvPr id="45" name="TextBox 44">
              <a:extLst>
                <a:ext uri="{FF2B5EF4-FFF2-40B4-BE49-F238E27FC236}">
                  <a16:creationId xmlns:a16="http://schemas.microsoft.com/office/drawing/2014/main" id="{18EC5323-DB1F-E5AA-8D39-53317F7640EB}"/>
                </a:ext>
              </a:extLst>
            </p:cNvPr>
            <p:cNvSpPr txBox="1"/>
            <p:nvPr/>
          </p:nvSpPr>
          <p:spPr>
            <a:xfrm>
              <a:off x="539552" y="2131251"/>
              <a:ext cx="2304256" cy="461665"/>
            </a:xfrm>
            <a:prstGeom prst="rect">
              <a:avLst/>
            </a:prstGeom>
            <a:noFill/>
          </p:spPr>
          <p:txBody>
            <a:bodyPr wrap="square" rtlCol="0">
              <a:spAutoFit/>
            </a:bodyPr>
            <a:lstStyle/>
            <a:p>
              <a:r>
                <a:rPr lang="en-US" sz="2400" dirty="0">
                  <a:solidFill>
                    <a:schemeClr val="accent6">
                      <a:lumMod val="50000"/>
                    </a:schemeClr>
                  </a:solidFill>
                </a:rPr>
                <a:t>Stem</a:t>
              </a:r>
              <a:r>
                <a:rPr lang="en-US" sz="2400" dirty="0"/>
                <a:t>     </a:t>
              </a:r>
              <a:r>
                <a:rPr lang="en-US" sz="2400" dirty="0">
                  <a:solidFill>
                    <a:srgbClr val="00B050"/>
                  </a:solidFill>
                </a:rPr>
                <a:t>Leaf</a:t>
              </a:r>
            </a:p>
          </p:txBody>
        </p:sp>
        <p:cxnSp>
          <p:nvCxnSpPr>
            <p:cNvPr id="10" name="Straight Arrow Connector 9">
              <a:extLst>
                <a:ext uri="{FF2B5EF4-FFF2-40B4-BE49-F238E27FC236}">
                  <a16:creationId xmlns:a16="http://schemas.microsoft.com/office/drawing/2014/main" id="{05449FBC-9A91-F530-9B58-7C7B1DC69351}"/>
                </a:ext>
                <a:ext uri="{C183D7F6-B498-43B3-948B-1728B52AA6E4}">
                  <adec:decorative xmlns:adec="http://schemas.microsoft.com/office/drawing/2017/decorative" val="1"/>
                </a:ext>
              </a:extLst>
            </p:cNvPr>
            <p:cNvCxnSpPr/>
            <p:nvPr/>
          </p:nvCxnSpPr>
          <p:spPr>
            <a:xfrm flipH="1">
              <a:off x="2023614" y="5461776"/>
              <a:ext cx="1028367"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BF3F4B95-81B5-CB57-56CF-74D5255A1602}"/>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11" name="Text Box 1689074566">
              <a:extLst>
                <a:ext uri="{FF2B5EF4-FFF2-40B4-BE49-F238E27FC236}">
                  <a16:creationId xmlns:a16="http://schemas.microsoft.com/office/drawing/2014/main" id="{D2B6D368-53F3-B308-BCC7-A9B460024CCF}"/>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2" name="Picture 11" descr="Creative Commons attribution">
              <a:extLst>
                <a:ext uri="{FF2B5EF4-FFF2-40B4-BE49-F238E27FC236}">
                  <a16:creationId xmlns:a16="http://schemas.microsoft.com/office/drawing/2014/main" id="{D5F22A62-287A-219B-6740-3B3F3CED773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3" name="Picture 12">
            <a:hlinkClick r:id="rId9"/>
            <a:extLst>
              <a:ext uri="{FF2B5EF4-FFF2-40B4-BE49-F238E27FC236}">
                <a16:creationId xmlns:a16="http://schemas.microsoft.com/office/drawing/2014/main" id="{F944AAB2-A6EA-C7C9-46A3-175CB41725A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34693" y="54700"/>
            <a:ext cx="1409307" cy="830062"/>
          </a:xfrm>
          <a:prstGeom prst="rect">
            <a:avLst/>
          </a:prstGeom>
        </p:spPr>
      </p:pic>
    </p:spTree>
    <p:extLst>
      <p:ext uri="{BB962C8B-B14F-4D97-AF65-F5344CB8AC3E}">
        <p14:creationId xmlns:p14="http://schemas.microsoft.com/office/powerpoint/2010/main" val="2596486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30000"/>
            <a:extLst>
              <a:ext uri="{28A0092B-C50C-407E-A947-70E740481C1C}">
                <a14:useLocalDpi xmlns:a14="http://schemas.microsoft.com/office/drawing/2010/main" val="0"/>
              </a:ext>
            </a:extLst>
          </a:blip>
          <a:srcRect l="3116"/>
          <a:stretch/>
        </p:blipFill>
        <p:spPr bwMode="auto">
          <a:xfrm>
            <a:off x="6316415" y="0"/>
            <a:ext cx="2852037" cy="6858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grpSp>
        <p:nvGrpSpPr>
          <p:cNvPr id="13" name="Group 12">
            <a:extLst>
              <a:ext uri="{FF2B5EF4-FFF2-40B4-BE49-F238E27FC236}">
                <a16:creationId xmlns:a16="http://schemas.microsoft.com/office/drawing/2014/main" id="{CCD42D4F-A605-0DAA-98D1-DF2910F83F6F}"/>
              </a:ext>
              <a:ext uri="{C183D7F6-B498-43B3-948B-1728B52AA6E4}">
                <adec:decorative xmlns:adec="http://schemas.microsoft.com/office/drawing/2017/decorative" val="1"/>
              </a:ext>
            </a:extLst>
          </p:cNvPr>
          <p:cNvGrpSpPr/>
          <p:nvPr/>
        </p:nvGrpSpPr>
        <p:grpSpPr>
          <a:xfrm>
            <a:off x="5220072" y="5927853"/>
            <a:ext cx="2814887" cy="999584"/>
            <a:chOff x="5218121" y="5936972"/>
            <a:chExt cx="2814887" cy="999584"/>
          </a:xfrm>
        </p:grpSpPr>
        <p:pic>
          <p:nvPicPr>
            <p:cNvPr id="3" name="Content Placeholder 12">
              <a:extLst>
                <a:ext uri="{FF2B5EF4-FFF2-40B4-BE49-F238E27FC236}">
                  <a16:creationId xmlns:a16="http://schemas.microsoft.com/office/drawing/2014/main" id="{11F1C9CE-3625-CF06-CC45-1E91C75AA5CE}"/>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82836" y="6451661"/>
              <a:ext cx="750172" cy="476672"/>
            </a:xfrm>
            <a:prstGeom prst="rect">
              <a:avLst/>
            </a:prstGeom>
          </p:spPr>
        </p:pic>
        <p:pic>
          <p:nvPicPr>
            <p:cNvPr id="4" name="Content Placeholder 6">
              <a:extLst>
                <a:ext uri="{FF2B5EF4-FFF2-40B4-BE49-F238E27FC236}">
                  <a16:creationId xmlns:a16="http://schemas.microsoft.com/office/drawing/2014/main" id="{D811CDFE-CAFA-6AD4-50EC-8D1B9FF05393}"/>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7268606" y="5936972"/>
              <a:ext cx="542860" cy="536923"/>
            </a:xfrm>
            <a:prstGeom prst="rect">
              <a:avLst/>
            </a:prstGeom>
          </p:spPr>
        </p:pic>
        <p:pic>
          <p:nvPicPr>
            <p:cNvPr id="5" name="Picture 4">
              <a:extLst>
                <a:ext uri="{FF2B5EF4-FFF2-40B4-BE49-F238E27FC236}">
                  <a16:creationId xmlns:a16="http://schemas.microsoft.com/office/drawing/2014/main" id="{D6A50854-90B5-5BFA-168E-A89215460FE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55110" y="6133214"/>
              <a:ext cx="546257" cy="546257"/>
            </a:xfrm>
            <a:prstGeom prst="rect">
              <a:avLst/>
            </a:prstGeom>
          </p:spPr>
        </p:pic>
        <p:pic>
          <p:nvPicPr>
            <p:cNvPr id="11" name="Picture 10">
              <a:extLst>
                <a:ext uri="{FF2B5EF4-FFF2-40B4-BE49-F238E27FC236}">
                  <a16:creationId xmlns:a16="http://schemas.microsoft.com/office/drawing/2014/main" id="{2E44C883-E62E-E05A-9C30-E2FC496010AB}"/>
                </a:ext>
              </a:extLst>
            </p:cNvPr>
            <p:cNvPicPr>
              <a:picLocks noChangeAspect="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914811" y="6331315"/>
              <a:ext cx="856560" cy="539365"/>
            </a:xfrm>
            <a:prstGeom prst="rect">
              <a:avLst/>
            </a:prstGeom>
          </p:spPr>
        </p:pic>
        <p:pic>
          <p:nvPicPr>
            <p:cNvPr id="12" name="Picture 11">
              <a:extLst>
                <a:ext uri="{FF2B5EF4-FFF2-40B4-BE49-F238E27FC236}">
                  <a16:creationId xmlns:a16="http://schemas.microsoft.com/office/drawing/2014/main" id="{BDAC9350-5816-93FB-9821-B2C198AAA7E6}"/>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218121" y="6230168"/>
              <a:ext cx="554625" cy="706388"/>
            </a:xfrm>
            <a:prstGeom prst="rect">
              <a:avLst/>
            </a:prstGeom>
          </p:spPr>
        </p:pic>
      </p:grpSp>
      <p:sp>
        <p:nvSpPr>
          <p:cNvPr id="10" name="Title 1">
            <a:extLst>
              <a:ext uri="{FF2B5EF4-FFF2-40B4-BE49-F238E27FC236}">
                <a16:creationId xmlns:a16="http://schemas.microsoft.com/office/drawing/2014/main" id="{B7E4E7C4-969A-3AF8-256C-1E9A4DF77CEA}"/>
              </a:ext>
            </a:extLst>
          </p:cNvPr>
          <p:cNvSpPr txBox="1">
            <a:spLocks noGrp="1"/>
          </p:cNvSpPr>
          <p:nvPr>
            <p:ph type="title" idx="4294967295"/>
          </p:nvPr>
        </p:nvSpPr>
        <p:spPr>
          <a:xfrm>
            <a:off x="457200" y="737919"/>
            <a:ext cx="82296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j-lt"/>
                <a:ea typeface="+mj-ea"/>
                <a:cs typeface="+mj-cs"/>
              </a:rPr>
              <a:t>A stem-and-leaf plot</a:t>
            </a:r>
          </a:p>
        </p:txBody>
      </p:sp>
      <p:sp>
        <p:nvSpPr>
          <p:cNvPr id="18" name="TextBox 17">
            <a:extLst>
              <a:ext uri="{FF2B5EF4-FFF2-40B4-BE49-F238E27FC236}">
                <a16:creationId xmlns:a16="http://schemas.microsoft.com/office/drawing/2014/main" id="{79C74D07-20EF-827C-9676-69B0938C4BA3}"/>
              </a:ext>
            </a:extLst>
          </p:cNvPr>
          <p:cNvSpPr txBox="1"/>
          <p:nvPr/>
        </p:nvSpPr>
        <p:spPr>
          <a:xfrm>
            <a:off x="611560" y="1628800"/>
            <a:ext cx="864096" cy="4524315"/>
          </a:xfrm>
          <a:prstGeom prst="rect">
            <a:avLst/>
          </a:prstGeom>
          <a:noFill/>
        </p:spPr>
        <p:txBody>
          <a:bodyPr wrap="square" rtlCol="0">
            <a:spAutoFit/>
          </a:bodyPr>
          <a:lstStyle/>
          <a:p>
            <a:r>
              <a:rPr lang="en-US" sz="3200" dirty="0">
                <a:solidFill>
                  <a:schemeClr val="accent6">
                    <a:lumMod val="50000"/>
                  </a:schemeClr>
                </a:solidFill>
                <a:latin typeface="Calibri" panose="020F0502020204030204" pitchFamily="34" charset="0"/>
                <a:cs typeface="Calibri" panose="020F0502020204030204" pitchFamily="34" charset="0"/>
              </a:rPr>
              <a:t>42</a:t>
            </a:r>
          </a:p>
          <a:p>
            <a:r>
              <a:rPr lang="en-US" sz="3200" dirty="0">
                <a:solidFill>
                  <a:schemeClr val="accent6">
                    <a:lumMod val="50000"/>
                  </a:schemeClr>
                </a:solidFill>
                <a:latin typeface="Calibri" panose="020F0502020204030204" pitchFamily="34" charset="0"/>
                <a:cs typeface="Calibri" panose="020F0502020204030204" pitchFamily="34" charset="0"/>
              </a:rPr>
              <a:t>43</a:t>
            </a:r>
          </a:p>
          <a:p>
            <a:r>
              <a:rPr lang="en-US" sz="3200" dirty="0">
                <a:solidFill>
                  <a:schemeClr val="accent6">
                    <a:lumMod val="50000"/>
                  </a:schemeClr>
                </a:solidFill>
                <a:latin typeface="Calibri" panose="020F0502020204030204" pitchFamily="34" charset="0"/>
                <a:cs typeface="Calibri" panose="020F0502020204030204" pitchFamily="34" charset="0"/>
              </a:rPr>
              <a:t>44</a:t>
            </a:r>
          </a:p>
          <a:p>
            <a:r>
              <a:rPr lang="en-US" sz="3200" dirty="0">
                <a:solidFill>
                  <a:schemeClr val="accent6">
                    <a:lumMod val="50000"/>
                  </a:schemeClr>
                </a:solidFill>
                <a:latin typeface="Calibri" panose="020F0502020204030204" pitchFamily="34" charset="0"/>
                <a:cs typeface="Calibri" panose="020F0502020204030204" pitchFamily="34" charset="0"/>
              </a:rPr>
              <a:t>45</a:t>
            </a:r>
          </a:p>
          <a:p>
            <a:r>
              <a:rPr lang="en-US" sz="3200" dirty="0">
                <a:solidFill>
                  <a:schemeClr val="accent6">
                    <a:lumMod val="50000"/>
                  </a:schemeClr>
                </a:solidFill>
                <a:latin typeface="Calibri" panose="020F0502020204030204" pitchFamily="34" charset="0"/>
                <a:cs typeface="Calibri" panose="020F0502020204030204" pitchFamily="34" charset="0"/>
              </a:rPr>
              <a:t>46</a:t>
            </a:r>
          </a:p>
          <a:p>
            <a:r>
              <a:rPr lang="en-US" sz="3200" dirty="0">
                <a:solidFill>
                  <a:schemeClr val="accent6">
                    <a:lumMod val="50000"/>
                  </a:schemeClr>
                </a:solidFill>
                <a:latin typeface="Calibri" panose="020F0502020204030204" pitchFamily="34" charset="0"/>
                <a:cs typeface="Calibri" panose="020F0502020204030204" pitchFamily="34" charset="0"/>
              </a:rPr>
              <a:t>47</a:t>
            </a:r>
          </a:p>
          <a:p>
            <a:r>
              <a:rPr lang="en-US" sz="3200" dirty="0">
                <a:solidFill>
                  <a:schemeClr val="accent6">
                    <a:lumMod val="50000"/>
                  </a:schemeClr>
                </a:solidFill>
                <a:latin typeface="Calibri" panose="020F0502020204030204" pitchFamily="34" charset="0"/>
                <a:cs typeface="Calibri" panose="020F0502020204030204" pitchFamily="34" charset="0"/>
              </a:rPr>
              <a:t>48</a:t>
            </a:r>
          </a:p>
          <a:p>
            <a:r>
              <a:rPr lang="en-US" sz="3200" dirty="0">
                <a:solidFill>
                  <a:schemeClr val="accent6">
                    <a:lumMod val="50000"/>
                  </a:schemeClr>
                </a:solidFill>
                <a:latin typeface="Calibri" panose="020F0502020204030204" pitchFamily="34" charset="0"/>
                <a:cs typeface="Calibri" panose="020F0502020204030204" pitchFamily="34" charset="0"/>
              </a:rPr>
              <a:t>49</a:t>
            </a:r>
          </a:p>
          <a:p>
            <a:r>
              <a:rPr lang="en-US" sz="3200" dirty="0">
                <a:solidFill>
                  <a:schemeClr val="accent6">
                    <a:lumMod val="50000"/>
                  </a:schemeClr>
                </a:solidFill>
                <a:latin typeface="Calibri" panose="020F0502020204030204" pitchFamily="34" charset="0"/>
                <a:cs typeface="Calibri" panose="020F0502020204030204" pitchFamily="34" charset="0"/>
              </a:rPr>
              <a:t>50</a:t>
            </a:r>
          </a:p>
        </p:txBody>
      </p:sp>
      <p:sp>
        <p:nvSpPr>
          <p:cNvPr id="19" name="TextBox 18">
            <a:extLst>
              <a:ext uri="{FF2B5EF4-FFF2-40B4-BE49-F238E27FC236}">
                <a16:creationId xmlns:a16="http://schemas.microsoft.com/office/drawing/2014/main" id="{EEDBF549-B0BA-ED56-34D8-051540E8A9D4}"/>
              </a:ext>
            </a:extLst>
          </p:cNvPr>
          <p:cNvSpPr txBox="1"/>
          <p:nvPr/>
        </p:nvSpPr>
        <p:spPr>
          <a:xfrm>
            <a:off x="1331640" y="1628800"/>
            <a:ext cx="2272261" cy="4524315"/>
          </a:xfrm>
          <a:prstGeom prst="rect">
            <a:avLst/>
          </a:prstGeom>
          <a:noFill/>
        </p:spPr>
        <p:txBody>
          <a:bodyPr wrap="square" rtlCol="0">
            <a:spAutoFit/>
          </a:bodyPr>
          <a:lstStyle/>
          <a:p>
            <a:r>
              <a:rPr lang="en-US" sz="3200" dirty="0">
                <a:solidFill>
                  <a:srgbClr val="00B050"/>
                </a:solidFill>
                <a:latin typeface="Calibri" panose="020F0502020204030204" pitchFamily="34" charset="0"/>
                <a:cs typeface="Calibri" panose="020F0502020204030204" pitchFamily="34" charset="0"/>
              </a:rPr>
              <a:t>2</a:t>
            </a:r>
          </a:p>
          <a:p>
            <a:endParaRPr lang="en-US" sz="3200" dirty="0">
              <a:solidFill>
                <a:srgbClr val="00B050"/>
              </a:solidFill>
              <a:latin typeface="Calibri" panose="020F0502020204030204" pitchFamily="34" charset="0"/>
              <a:cs typeface="Calibri" panose="020F0502020204030204" pitchFamily="34" charset="0"/>
            </a:endParaRPr>
          </a:p>
          <a:p>
            <a:r>
              <a:rPr lang="en-US" sz="3200" dirty="0">
                <a:solidFill>
                  <a:srgbClr val="00B050"/>
                </a:solidFill>
                <a:latin typeface="Calibri" panose="020F0502020204030204" pitchFamily="34" charset="0"/>
                <a:cs typeface="Calibri" panose="020F0502020204030204" pitchFamily="34" charset="0"/>
              </a:rPr>
              <a:t>0  5  5    </a:t>
            </a:r>
          </a:p>
          <a:p>
            <a:r>
              <a:rPr lang="en-US" sz="3200" dirty="0">
                <a:solidFill>
                  <a:srgbClr val="00B050"/>
                </a:solidFill>
                <a:latin typeface="Calibri" panose="020F0502020204030204" pitchFamily="34" charset="0"/>
                <a:cs typeface="Calibri" panose="020F0502020204030204" pitchFamily="34" charset="0"/>
              </a:rPr>
              <a:t>9</a:t>
            </a:r>
          </a:p>
          <a:p>
            <a:endParaRPr lang="en-US" sz="3200" dirty="0">
              <a:solidFill>
                <a:srgbClr val="00B050"/>
              </a:solidFill>
              <a:latin typeface="Calibri" panose="020F0502020204030204" pitchFamily="34" charset="0"/>
              <a:cs typeface="Calibri" panose="020F0502020204030204" pitchFamily="34" charset="0"/>
            </a:endParaRPr>
          </a:p>
          <a:p>
            <a:endParaRPr lang="en-US" sz="3200" dirty="0">
              <a:solidFill>
                <a:srgbClr val="00B050"/>
              </a:solidFill>
              <a:latin typeface="Calibri" panose="020F0502020204030204" pitchFamily="34" charset="0"/>
              <a:cs typeface="Calibri" panose="020F0502020204030204" pitchFamily="34" charset="0"/>
            </a:endParaRPr>
          </a:p>
          <a:p>
            <a:endParaRPr lang="en-US" sz="3200" dirty="0">
              <a:solidFill>
                <a:srgbClr val="00B050"/>
              </a:solidFill>
              <a:latin typeface="Calibri" panose="020F0502020204030204" pitchFamily="34" charset="0"/>
              <a:cs typeface="Calibri" panose="020F0502020204030204" pitchFamily="34" charset="0"/>
            </a:endParaRPr>
          </a:p>
          <a:p>
            <a:r>
              <a:rPr lang="en-US" sz="3200" dirty="0">
                <a:solidFill>
                  <a:srgbClr val="00B050"/>
                </a:solidFill>
                <a:latin typeface="Calibri" panose="020F0502020204030204" pitchFamily="34" charset="0"/>
                <a:cs typeface="Calibri" panose="020F0502020204030204" pitchFamily="34" charset="0"/>
              </a:rPr>
              <a:t>3 </a:t>
            </a:r>
          </a:p>
          <a:p>
            <a:r>
              <a:rPr lang="en-US" sz="3200" dirty="0">
                <a:solidFill>
                  <a:srgbClr val="00B050"/>
                </a:solidFill>
                <a:latin typeface="Calibri" panose="020F0502020204030204" pitchFamily="34" charset="0"/>
                <a:cs typeface="Calibri" panose="020F0502020204030204" pitchFamily="34" charset="0"/>
              </a:rPr>
              <a:t>4 </a:t>
            </a:r>
          </a:p>
        </p:txBody>
      </p:sp>
      <p:cxnSp>
        <p:nvCxnSpPr>
          <p:cNvPr id="20" name="Straight Connector 19">
            <a:extLst>
              <a:ext uri="{FF2B5EF4-FFF2-40B4-BE49-F238E27FC236}">
                <a16:creationId xmlns:a16="http://schemas.microsoft.com/office/drawing/2014/main" id="{FB2AB488-E591-7D1F-6F3D-ED25A53A3290}"/>
              </a:ext>
              <a:ext uri="{C183D7F6-B498-43B3-948B-1728B52AA6E4}">
                <adec:decorative xmlns:adec="http://schemas.microsoft.com/office/drawing/2017/decorative" val="1"/>
              </a:ext>
            </a:extLst>
          </p:cNvPr>
          <p:cNvCxnSpPr>
            <a:cxnSpLocks/>
          </p:cNvCxnSpPr>
          <p:nvPr/>
        </p:nvCxnSpPr>
        <p:spPr>
          <a:xfrm>
            <a:off x="1259632" y="1766596"/>
            <a:ext cx="0" cy="4187904"/>
          </a:xfrm>
          <a:prstGeom prst="line">
            <a:avLst/>
          </a:prstGeom>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94ABC2BE-3403-CFAB-D51A-2B9E67B133B5}"/>
              </a:ext>
            </a:extLst>
          </p:cNvPr>
          <p:cNvSpPr txBox="1"/>
          <p:nvPr/>
        </p:nvSpPr>
        <p:spPr>
          <a:xfrm>
            <a:off x="6517628" y="1883517"/>
            <a:ext cx="2284489" cy="2554545"/>
          </a:xfrm>
          <a:prstGeom prst="rect">
            <a:avLst/>
          </a:prstGeom>
          <a:noFill/>
        </p:spPr>
        <p:txBody>
          <a:bodyPr wrap="square" rtlCol="0">
            <a:spAutoFit/>
          </a:bodyPr>
          <a:lstStyle/>
          <a:p>
            <a:r>
              <a:rPr lang="en-US" sz="3200" dirty="0">
                <a:solidFill>
                  <a:schemeClr val="tx2"/>
                </a:solidFill>
              </a:rPr>
              <a:t>What is different about this stem-and-leaf plot?</a:t>
            </a:r>
          </a:p>
        </p:txBody>
      </p:sp>
      <p:sp>
        <p:nvSpPr>
          <p:cNvPr id="2" name="TextBox 1">
            <a:extLst>
              <a:ext uri="{FF2B5EF4-FFF2-40B4-BE49-F238E27FC236}">
                <a16:creationId xmlns:a16="http://schemas.microsoft.com/office/drawing/2014/main" id="{5E856ABD-F9A0-903C-BC5E-23993ABEDB4F}"/>
              </a:ext>
            </a:extLst>
          </p:cNvPr>
          <p:cNvSpPr txBox="1"/>
          <p:nvPr/>
        </p:nvSpPr>
        <p:spPr>
          <a:xfrm>
            <a:off x="3051981" y="4713557"/>
            <a:ext cx="3048834" cy="1200329"/>
          </a:xfrm>
          <a:prstGeom prst="rect">
            <a:avLst/>
          </a:prstGeom>
          <a:noFill/>
        </p:spPr>
        <p:txBody>
          <a:bodyPr wrap="square" rtlCol="0">
            <a:spAutoFit/>
          </a:bodyPr>
          <a:lstStyle/>
          <a:p>
            <a:r>
              <a:rPr lang="en-US" sz="2400" dirty="0">
                <a:solidFill>
                  <a:schemeClr val="tx2"/>
                </a:solidFill>
              </a:rPr>
              <a:t>What number in this data is represented by this 3?</a:t>
            </a:r>
          </a:p>
        </p:txBody>
      </p:sp>
      <p:cxnSp>
        <p:nvCxnSpPr>
          <p:cNvPr id="6" name="Straight Arrow Connector 5">
            <a:extLst>
              <a:ext uri="{FF2B5EF4-FFF2-40B4-BE49-F238E27FC236}">
                <a16:creationId xmlns:a16="http://schemas.microsoft.com/office/drawing/2014/main" id="{55B5C7AF-065B-378A-9DA0-FB7651DC78E0}"/>
              </a:ext>
              <a:ext uri="{C183D7F6-B498-43B3-948B-1728B52AA6E4}">
                <adec:decorative xmlns:adec="http://schemas.microsoft.com/office/drawing/2017/decorative" val="1"/>
              </a:ext>
            </a:extLst>
          </p:cNvPr>
          <p:cNvCxnSpPr/>
          <p:nvPr/>
        </p:nvCxnSpPr>
        <p:spPr>
          <a:xfrm flipH="1">
            <a:off x="2023614" y="5461776"/>
            <a:ext cx="1028367"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D34BE0E6-4956-A4E6-8485-E12A529DAC7F}"/>
              </a:ext>
              <a:ext uri="{C183D7F6-B498-43B3-948B-1728B52AA6E4}">
                <adec:decorative xmlns:adec="http://schemas.microsoft.com/office/drawing/2017/decorative" val="1"/>
              </a:ext>
            </a:extLst>
          </p:cNvPr>
          <p:cNvSpPr/>
          <p:nvPr/>
        </p:nvSpPr>
        <p:spPr>
          <a:xfrm>
            <a:off x="1295688" y="5119502"/>
            <a:ext cx="468000" cy="469738"/>
          </a:xfrm>
          <a:prstGeom prst="ellipse">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grpSp>
        <p:nvGrpSpPr>
          <p:cNvPr id="8" name="Group 7">
            <a:extLst>
              <a:ext uri="{FF2B5EF4-FFF2-40B4-BE49-F238E27FC236}">
                <a16:creationId xmlns:a16="http://schemas.microsoft.com/office/drawing/2014/main" id="{59EA5030-A1E9-E3B0-0BCF-F9C6CF826CC3}"/>
              </a:ext>
              <a:ext uri="{C183D7F6-B498-43B3-948B-1728B52AA6E4}">
                <adec:decorative xmlns:adec="http://schemas.microsoft.com/office/drawing/2017/decorative" val="1"/>
              </a:ext>
            </a:extLst>
          </p:cNvPr>
          <p:cNvGrpSpPr/>
          <p:nvPr/>
        </p:nvGrpSpPr>
        <p:grpSpPr>
          <a:xfrm>
            <a:off x="0" y="6440038"/>
            <a:ext cx="2350533" cy="339090"/>
            <a:chOff x="0" y="6440038"/>
            <a:chExt cx="2350533" cy="339090"/>
          </a:xfrm>
        </p:grpSpPr>
        <p:sp>
          <p:nvSpPr>
            <p:cNvPr id="9" name="Text Box 1689074566">
              <a:extLst>
                <a:ext uri="{FF2B5EF4-FFF2-40B4-BE49-F238E27FC236}">
                  <a16:creationId xmlns:a16="http://schemas.microsoft.com/office/drawing/2014/main" id="{26F3B693-9142-B834-BFE0-6FB7333687AD}"/>
                </a:ext>
              </a:extLst>
            </p:cNvPr>
            <p:cNvSpPr txBox="1"/>
            <p:nvPr/>
          </p:nvSpPr>
          <p:spPr>
            <a:xfrm>
              <a:off x="0" y="6440038"/>
              <a:ext cx="1841921" cy="33909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pic>
          <p:nvPicPr>
            <p:cNvPr id="14" name="Picture 13" descr="Creative Commons attribution">
              <a:extLst>
                <a:ext uri="{FF2B5EF4-FFF2-40B4-BE49-F238E27FC236}">
                  <a16:creationId xmlns:a16="http://schemas.microsoft.com/office/drawing/2014/main" id="{33A09DE5-BABA-5C06-7928-FAF290C8AF3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1098" y="6579738"/>
              <a:ext cx="559435" cy="199390"/>
            </a:xfrm>
            <a:prstGeom prst="rect">
              <a:avLst/>
            </a:prstGeom>
          </p:spPr>
        </p:pic>
      </p:grpSp>
      <p:pic>
        <p:nvPicPr>
          <p:cNvPr id="15" name="Picture 14">
            <a:hlinkClick r:id="rId10"/>
            <a:extLst>
              <a:ext uri="{FF2B5EF4-FFF2-40B4-BE49-F238E27FC236}">
                <a16:creationId xmlns:a16="http://schemas.microsoft.com/office/drawing/2014/main" id="{34925CAF-1C17-5AA3-14BB-BB6C29190643}"/>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4823" y="186437"/>
            <a:ext cx="1409307" cy="830062"/>
          </a:xfrm>
          <a:prstGeom prst="rect">
            <a:avLst/>
          </a:prstGeom>
        </p:spPr>
      </p:pic>
    </p:spTree>
    <p:extLst>
      <p:ext uri="{BB962C8B-B14F-4D97-AF65-F5344CB8AC3E}">
        <p14:creationId xmlns:p14="http://schemas.microsoft.com/office/powerpoint/2010/main" val="945667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2008</Words>
  <Application>Microsoft Office PowerPoint</Application>
  <PresentationFormat>On-screen Show (4:3)</PresentationFormat>
  <Paragraphs>230</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DengXian</vt:lpstr>
      <vt:lpstr>Noto Sans Symbols</vt:lpstr>
      <vt:lpstr>Twentieth Century</vt:lpstr>
      <vt:lpstr>Arial</vt:lpstr>
      <vt:lpstr>Calibri</vt:lpstr>
      <vt:lpstr>Courier New</vt:lpstr>
      <vt:lpstr>Symbol</vt:lpstr>
      <vt:lpstr>Office Theme</vt:lpstr>
      <vt:lpstr>Sleepy statistics:  Stem-and-leaf plots (Part 1)</vt:lpstr>
      <vt:lpstr>How long did you sleep last night?</vt:lpstr>
      <vt:lpstr>Keeping a sleep diary</vt:lpstr>
      <vt:lpstr>Diary instructions</vt:lpstr>
      <vt:lpstr>Learning intentions</vt:lpstr>
      <vt:lpstr>What is a stem-and-leaf plot?</vt:lpstr>
      <vt:lpstr>How to create a stem-and-leaf plot</vt:lpstr>
      <vt:lpstr>Reading a stem-and-leaf plot</vt:lpstr>
      <vt:lpstr>A stem-and-leaf plot</vt:lpstr>
      <vt:lpstr>What affects our sleep?</vt:lpstr>
      <vt:lpstr>Week 2 instructions</vt:lpstr>
      <vt:lpstr>What is sleep hygiene?</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30</cp:revision>
  <dcterms:created xsi:type="dcterms:W3CDTF">2021-03-16T22:56:28Z</dcterms:created>
  <dcterms:modified xsi:type="dcterms:W3CDTF">2024-02-08T01:15:42Z</dcterms:modified>
</cp:coreProperties>
</file>