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 id="2147483720" r:id="rId5"/>
    <p:sldMasterId id="2147483696" r:id="rId6"/>
    <p:sldMasterId id="2147483708" r:id="rId7"/>
  </p:sldMasterIdLst>
  <p:notesMasterIdLst>
    <p:notesMasterId r:id="rId18"/>
  </p:notesMasterIdLst>
  <p:sldIdLst>
    <p:sldId id="259" r:id="rId8"/>
    <p:sldId id="269" r:id="rId9"/>
    <p:sldId id="296" r:id="rId10"/>
    <p:sldId id="298" r:id="rId11"/>
    <p:sldId id="299" r:id="rId12"/>
    <p:sldId id="297" r:id="rId13"/>
    <p:sldId id="300" r:id="rId14"/>
    <p:sldId id="301" r:id="rId15"/>
    <p:sldId id="302" r:id="rId16"/>
    <p:sldId id="303"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AEED671-8566-A3A2-A025-82B56F1F0A9E}" name="Martin Richards" initials="MR" userId="S::Martin.Richards@esa.edu.au::ebc9b6ae-69f0-455b-b337-207e73494a6e" providerId="AD"/>
  <p188:author id="{92D011FB-E587-8D1F-64AA-2EC6A225EA05}" name="Martine Power" initials="MP" userId="S::Martine.Power@esa.edu.au::f3410e55-3c0b-475c-b0b5-72038337e5c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EAED"/>
    <a:srgbClr val="E9F1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2E2E3BE-FCE7-4A15-96B2-895B3097AC0C}" v="21" dt="2024-10-15T20:51:04.24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1152"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8.xml"/><Relationship Id="rId23" Type="http://schemas.microsoft.com/office/2016/11/relationships/changesInfo" Target="changesInfos/changesInfo1.xml"/><Relationship Id="rId10" Type="http://schemas.openxmlformats.org/officeDocument/2006/relationships/slide" Target="slides/slide3.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tin Richards" userId="S::martin.richards@esa.edu.au::ebc9b6ae-69f0-455b-b337-207e73494a6e" providerId="AD" clId="Web-{42E2E3BE-FCE7-4A15-96B2-895B3097AC0C}"/>
    <pc:docChg chg="modSld">
      <pc:chgData name="Martin Richards" userId="S::martin.richards@esa.edu.au::ebc9b6ae-69f0-455b-b337-207e73494a6e" providerId="AD" clId="Web-{42E2E3BE-FCE7-4A15-96B2-895B3097AC0C}" dt="2024-10-15T20:51:04.241" v="20"/>
      <pc:docMkLst>
        <pc:docMk/>
      </pc:docMkLst>
      <pc:sldChg chg="delAnim">
        <pc:chgData name="Martin Richards" userId="S::martin.richards@esa.edu.au::ebc9b6ae-69f0-455b-b337-207e73494a6e" providerId="AD" clId="Web-{42E2E3BE-FCE7-4A15-96B2-895B3097AC0C}" dt="2024-10-15T20:48:22.456" v="2"/>
        <pc:sldMkLst>
          <pc:docMk/>
          <pc:sldMk cId="1264214096" sldId="269"/>
        </pc:sldMkLst>
      </pc:sldChg>
      <pc:sldChg chg="addAnim delAnim">
        <pc:chgData name="Martin Richards" userId="S::martin.richards@esa.edu.au::ebc9b6ae-69f0-455b-b337-207e73494a6e" providerId="AD" clId="Web-{42E2E3BE-FCE7-4A15-96B2-895B3097AC0C}" dt="2024-10-15T20:49:44.754" v="15"/>
        <pc:sldMkLst>
          <pc:docMk/>
          <pc:sldMk cId="3729544978" sldId="296"/>
        </pc:sldMkLst>
      </pc:sldChg>
      <pc:sldChg chg="delAnim">
        <pc:chgData name="Martin Richards" userId="S::martin.richards@esa.edu.au::ebc9b6ae-69f0-455b-b337-207e73494a6e" providerId="AD" clId="Web-{42E2E3BE-FCE7-4A15-96B2-895B3097AC0C}" dt="2024-10-15T20:51:04.241" v="20"/>
        <pc:sldMkLst>
          <pc:docMk/>
          <pc:sldMk cId="1563078862" sldId="297"/>
        </pc:sldMkLst>
      </pc:sldChg>
      <pc:sldChg chg="modSp addAnim delAnim">
        <pc:chgData name="Martin Richards" userId="S::martin.richards@esa.edu.au::ebc9b6ae-69f0-455b-b337-207e73494a6e" providerId="AD" clId="Web-{42E2E3BE-FCE7-4A15-96B2-895B3097AC0C}" dt="2024-10-15T20:50:24.880" v="17"/>
        <pc:sldMkLst>
          <pc:docMk/>
          <pc:sldMk cId="2768338415" sldId="298"/>
        </pc:sldMkLst>
        <pc:picChg chg="mod">
          <ac:chgData name="Martin Richards" userId="S::martin.richards@esa.edu.au::ebc9b6ae-69f0-455b-b337-207e73494a6e" providerId="AD" clId="Web-{42E2E3BE-FCE7-4A15-96B2-895B3097AC0C}" dt="2024-10-15T20:50:08.849" v="16" actId="1076"/>
          <ac:picMkLst>
            <pc:docMk/>
            <pc:sldMk cId="2768338415" sldId="298"/>
            <ac:picMk id="17" creationId="{F65C2DD9-F205-5421-6975-338D764475DC}"/>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1256A4-61FE-4A76-BB28-6B79A6931F6F}" type="datetimeFigureOut">
              <a:rPr lang="en-AU" smtClean="0"/>
              <a:t>15/10/2024</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D904A82-F77A-4F2F-A04D-9E9D63F3DBDF}" type="slidenum">
              <a:rPr lang="en-AU" smtClean="0"/>
              <a:t>‹#›</a:t>
            </a:fld>
            <a:endParaRPr lang="en-AU"/>
          </a:p>
        </p:txBody>
      </p:sp>
    </p:spTree>
    <p:extLst>
      <p:ext uri="{BB962C8B-B14F-4D97-AF65-F5344CB8AC3E}">
        <p14:creationId xmlns:p14="http://schemas.microsoft.com/office/powerpoint/2010/main" val="31026972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AU"/>
          </a:p>
        </p:txBody>
      </p:sp>
      <p:sp>
        <p:nvSpPr>
          <p:cNvPr id="4" name="Slide Number Placeholder 3"/>
          <p:cNvSpPr>
            <a:spLocks noGrp="1"/>
          </p:cNvSpPr>
          <p:nvPr>
            <p:ph type="sldNum" sz="quarter" idx="10"/>
          </p:nvPr>
        </p:nvSpPr>
        <p:spPr/>
        <p:txBody>
          <a:bodyPr/>
          <a:lstStyle/>
          <a:p>
            <a:fld id="{5D904A82-F77A-4F2F-A04D-9E9D63F3DBDF}" type="slidenum">
              <a:rPr lang="en-AU" smtClean="0"/>
              <a:t>1</a:t>
            </a:fld>
            <a:endParaRPr lang="en-AU"/>
          </a:p>
        </p:txBody>
      </p:sp>
    </p:spTree>
    <p:extLst>
      <p:ext uri="{BB962C8B-B14F-4D97-AF65-F5344CB8AC3E}">
        <p14:creationId xmlns:p14="http://schemas.microsoft.com/office/powerpoint/2010/main" val="7698470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a:cs typeface="Calibri"/>
              </a:rPr>
              <a:t>Make</a:t>
            </a:r>
            <a:r>
              <a:rPr lang="en-AU" baseline="0">
                <a:cs typeface="Calibri"/>
              </a:rPr>
              <a:t> explicit the need for framing the answer in reference to the context (refer to speech bubble). </a:t>
            </a:r>
          </a:p>
          <a:p>
            <a:pPr marL="0" marR="0" indent="0" algn="l" defTabSz="914400" rtl="0" eaLnBrk="1" fontAlgn="auto" latinLnBrk="0" hangingPunct="1">
              <a:lnSpc>
                <a:spcPct val="100000"/>
              </a:lnSpc>
              <a:spcBef>
                <a:spcPts val="0"/>
              </a:spcBef>
              <a:spcAft>
                <a:spcPts val="0"/>
              </a:spcAft>
              <a:buClrTx/>
              <a:buSzTx/>
              <a:buFontTx/>
              <a:buNone/>
              <a:tabLst/>
              <a:defRPr/>
            </a:pPr>
            <a:r>
              <a:rPr lang="en-AU" sz="1200"/>
              <a:t>The 29 students will not all fit there are only 28 seats left after the 62 students are seated. </a:t>
            </a:r>
            <a:endParaRPr lang="en-AU" sz="1200">
              <a:cs typeface="Calibri"/>
            </a:endParaRPr>
          </a:p>
          <a:p>
            <a:pPr marL="0" marR="0" indent="0" algn="l" defTabSz="914400" rtl="0" eaLnBrk="1" fontAlgn="auto" latinLnBrk="0" hangingPunct="1">
              <a:lnSpc>
                <a:spcPct val="100000"/>
              </a:lnSpc>
              <a:spcBef>
                <a:spcPts val="0"/>
              </a:spcBef>
              <a:spcAft>
                <a:spcPts val="0"/>
              </a:spcAft>
              <a:buClrTx/>
              <a:buSzTx/>
              <a:buFontTx/>
              <a:buNone/>
              <a:tabLst/>
              <a:defRPr/>
            </a:pPr>
            <a:r>
              <a:rPr lang="en-AU" baseline="0">
                <a:cs typeface="Calibri"/>
              </a:rPr>
              <a:t> </a:t>
            </a:r>
            <a:endParaRPr lang="en-AU">
              <a:cs typeface="Calibri"/>
            </a:endParaRPr>
          </a:p>
          <a:p>
            <a:endParaRPr lang="en-AU">
              <a:cs typeface="Calibri"/>
            </a:endParaRPr>
          </a:p>
        </p:txBody>
      </p:sp>
      <p:sp>
        <p:nvSpPr>
          <p:cNvPr id="4" name="Slide Number Placeholder 3"/>
          <p:cNvSpPr>
            <a:spLocks noGrp="1"/>
          </p:cNvSpPr>
          <p:nvPr>
            <p:ph type="sldNum" sz="quarter" idx="5"/>
          </p:nvPr>
        </p:nvSpPr>
        <p:spPr/>
        <p:txBody>
          <a:bodyPr/>
          <a:lstStyle/>
          <a:p>
            <a:fld id="{5D904A82-F77A-4F2F-A04D-9E9D63F3DBDF}" type="slidenum">
              <a:rPr lang="en-AU" smtClean="0"/>
              <a:t>10</a:t>
            </a:fld>
            <a:endParaRPr lang="en-AU"/>
          </a:p>
        </p:txBody>
      </p:sp>
    </p:spTree>
    <p:extLst>
      <p:ext uri="{BB962C8B-B14F-4D97-AF65-F5344CB8AC3E}">
        <p14:creationId xmlns:p14="http://schemas.microsoft.com/office/powerpoint/2010/main" val="3958205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a:cs typeface="Calibri"/>
              </a:rPr>
              <a:t>Run a classroom</a:t>
            </a:r>
            <a:r>
              <a:rPr lang="en-AU" baseline="0">
                <a:cs typeface="Calibri"/>
              </a:rPr>
              <a:t> talk using the ‘</a:t>
            </a:r>
            <a:r>
              <a:rPr lang="en-AU">
                <a:solidFill>
                  <a:schemeClr val="tx2">
                    <a:lumMod val="50000"/>
                  </a:schemeClr>
                </a:solidFill>
              </a:rPr>
              <a:t>What do you notice? What do you wonder?’ strategy.</a:t>
            </a:r>
          </a:p>
          <a:p>
            <a:endParaRPr lang="en-AU">
              <a:solidFill>
                <a:schemeClr val="tx2">
                  <a:lumMod val="50000"/>
                </a:schemeClr>
              </a:solidFill>
            </a:endParaRPr>
          </a:p>
          <a:p>
            <a:r>
              <a:rPr lang="en-AU">
                <a:solidFill>
                  <a:schemeClr val="tx2">
                    <a:lumMod val="50000"/>
                  </a:schemeClr>
                </a:solidFill>
              </a:rPr>
              <a:t>Students may notice things such</a:t>
            </a:r>
            <a:r>
              <a:rPr lang="en-AU" baseline="0">
                <a:solidFill>
                  <a:schemeClr val="tx2">
                    <a:lumMod val="50000"/>
                  </a:schemeClr>
                </a:solidFill>
              </a:rPr>
              <a:t> as:</a:t>
            </a:r>
            <a:endParaRPr lang="en-AU">
              <a:solidFill>
                <a:schemeClr val="tx2">
                  <a:lumMod val="50000"/>
                </a:schemeClr>
              </a:solidFill>
            </a:endParaRPr>
          </a:p>
          <a:p>
            <a:pPr marL="171450" indent="-171450">
              <a:buFont typeface="Arial" panose="020B0604020202020204" pitchFamily="34" charset="0"/>
              <a:buChar char="•"/>
            </a:pPr>
            <a:r>
              <a:rPr lang="en-AU">
                <a:solidFill>
                  <a:schemeClr val="tx2">
                    <a:lumMod val="50000"/>
                  </a:schemeClr>
                </a:solidFill>
              </a:rPr>
              <a:t>They</a:t>
            </a:r>
            <a:r>
              <a:rPr lang="en-AU" baseline="0">
                <a:solidFill>
                  <a:schemeClr val="tx2">
                    <a:lumMod val="50000"/>
                  </a:schemeClr>
                </a:solidFill>
              </a:rPr>
              <a:t> are all bar models (part-part-whole).</a:t>
            </a:r>
          </a:p>
          <a:p>
            <a:pPr marL="171450" indent="-171450">
              <a:buFont typeface="Arial" panose="020B0604020202020204" pitchFamily="34" charset="0"/>
              <a:buChar char="•"/>
            </a:pPr>
            <a:r>
              <a:rPr lang="en-AU" baseline="0">
                <a:solidFill>
                  <a:schemeClr val="tx2">
                    <a:lumMod val="50000"/>
                  </a:schemeClr>
                </a:solidFill>
              </a:rPr>
              <a:t>The top rectangle is 10 in each bar model (that represents the whole, which is 10). </a:t>
            </a:r>
          </a:p>
          <a:p>
            <a:pPr marL="171450" indent="-171450">
              <a:buFont typeface="Arial" panose="020B0604020202020204" pitchFamily="34" charset="0"/>
              <a:buChar char="•"/>
            </a:pPr>
            <a:r>
              <a:rPr lang="en-AU" baseline="0">
                <a:solidFill>
                  <a:schemeClr val="tx2">
                    <a:lumMod val="50000"/>
                  </a:schemeClr>
                </a:solidFill>
              </a:rPr>
              <a:t>The parts add up to 10.</a:t>
            </a:r>
          </a:p>
          <a:p>
            <a:pPr marL="171450" indent="-171450">
              <a:buFont typeface="Arial" panose="020B0604020202020204" pitchFamily="34" charset="0"/>
              <a:buChar char="•"/>
            </a:pPr>
            <a:endParaRPr lang="en-AU" baseline="0">
              <a:solidFill>
                <a:schemeClr val="tx2">
                  <a:lumMod val="50000"/>
                </a:schemeClr>
              </a:solidFill>
            </a:endParaRPr>
          </a:p>
          <a:p>
            <a:pPr marL="171450" indent="-171450">
              <a:buFont typeface="Arial" panose="020B0604020202020204" pitchFamily="34" charset="0"/>
              <a:buChar char="•"/>
            </a:pPr>
            <a:r>
              <a:rPr lang="en-AU" baseline="0">
                <a:solidFill>
                  <a:schemeClr val="tx2">
                    <a:lumMod val="50000"/>
                  </a:schemeClr>
                </a:solidFill>
              </a:rPr>
              <a:t>The 10 2|8 model can be written as 10 = 2 + 8 or 10 - 8 = 2.</a:t>
            </a:r>
          </a:p>
          <a:p>
            <a:pPr marL="171450" indent="-171450">
              <a:buFont typeface="Arial" panose="020B0604020202020204" pitchFamily="34" charset="0"/>
              <a:buChar char="•"/>
            </a:pPr>
            <a:r>
              <a:rPr lang="en-AU" baseline="0">
                <a:solidFill>
                  <a:schemeClr val="tx2">
                    <a:lumMod val="50000"/>
                  </a:schemeClr>
                </a:solidFill>
              </a:rPr>
              <a:t>The 10 5|5 model could be 2 times 5 = 10.</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baseline="0">
                <a:solidFill>
                  <a:schemeClr val="tx2">
                    <a:lumMod val="50000"/>
                  </a:schemeClr>
                </a:solidFill>
              </a:rPr>
              <a:t>The 10 2|2|2|2|2 </a:t>
            </a:r>
            <a:r>
              <a:rPr lang="en-AU" i="0" baseline="0">
                <a:solidFill>
                  <a:schemeClr val="tx2">
                    <a:lumMod val="50000"/>
                  </a:schemeClr>
                </a:solidFill>
              </a:rPr>
              <a:t>model could be 5 times 2 = 10 or 10 </a:t>
            </a:r>
            <a:r>
              <a:rPr lang="en-AU" sz="1200" b="0" i="0" kern="1200">
                <a:solidFill>
                  <a:schemeClr val="tx1"/>
                </a:solidFill>
                <a:effectLst/>
                <a:latin typeface="+mn-lt"/>
                <a:ea typeface="+mn-ea"/>
                <a:cs typeface="+mn-cs"/>
              </a:rPr>
              <a:t>÷ 5</a:t>
            </a:r>
            <a:r>
              <a:rPr lang="en-AU" sz="1200" b="0" i="0" kern="1200" baseline="0">
                <a:solidFill>
                  <a:schemeClr val="tx1"/>
                </a:solidFill>
                <a:effectLst/>
                <a:latin typeface="+mn-lt"/>
                <a:ea typeface="+mn-ea"/>
                <a:cs typeface="+mn-cs"/>
              </a:rPr>
              <a:t> = 2.</a:t>
            </a:r>
            <a:endParaRPr lang="en-AU" i="0" baseline="0">
              <a:solidFill>
                <a:schemeClr val="tx2">
                  <a:lumMod val="50000"/>
                </a:schemeClr>
              </a:solidFill>
            </a:endParaRPr>
          </a:p>
          <a:p>
            <a:pPr marL="171450" indent="-171450">
              <a:buFont typeface="Arial" panose="020B0604020202020204" pitchFamily="34" charset="0"/>
              <a:buChar char="•"/>
            </a:pPr>
            <a:endParaRPr lang="en-AU" i="1" baseline="0">
              <a:solidFill>
                <a:schemeClr val="tx2">
                  <a:lumMod val="50000"/>
                </a:schemeClr>
              </a:solidFill>
            </a:endParaRPr>
          </a:p>
          <a:p>
            <a:pPr marL="171450" indent="-171450">
              <a:buFont typeface="Arial" panose="020B0604020202020204" pitchFamily="34" charset="0"/>
              <a:buChar char="•"/>
            </a:pPr>
            <a:endParaRPr lang="en-AU" i="1" baseline="0">
              <a:solidFill>
                <a:schemeClr val="tx2">
                  <a:lumMod val="50000"/>
                </a:schemeClr>
              </a:solidFill>
            </a:endParaRPr>
          </a:p>
          <a:p>
            <a:endParaRPr lang="en-AU" i="1">
              <a:solidFill>
                <a:schemeClr val="tx2">
                  <a:lumMod val="50000"/>
                </a:schemeClr>
              </a:solidFill>
            </a:endParaRPr>
          </a:p>
          <a:p>
            <a:endParaRPr lang="en-AU" i="1">
              <a:solidFill>
                <a:schemeClr val="tx2">
                  <a:lumMod val="50000"/>
                </a:schemeClr>
              </a:solidFill>
            </a:endParaRPr>
          </a:p>
          <a:p>
            <a:endParaRPr lang="en-AU" i="1">
              <a:solidFill>
                <a:schemeClr val="tx2">
                  <a:lumMod val="50000"/>
                </a:schemeClr>
              </a:solidFill>
            </a:endParaRPr>
          </a:p>
          <a:p>
            <a:endParaRPr lang="en-AU">
              <a:solidFill>
                <a:schemeClr val="tx2">
                  <a:lumMod val="50000"/>
                </a:schemeClr>
              </a:solidFill>
              <a:cs typeface="Calibri"/>
            </a:endParaRPr>
          </a:p>
          <a:p>
            <a:endParaRPr lang="en-AU">
              <a:cs typeface="Calibri"/>
            </a:endParaRPr>
          </a:p>
        </p:txBody>
      </p:sp>
      <p:sp>
        <p:nvSpPr>
          <p:cNvPr id="4" name="Slide Number Placeholder 3"/>
          <p:cNvSpPr>
            <a:spLocks noGrp="1"/>
          </p:cNvSpPr>
          <p:nvPr>
            <p:ph type="sldNum" sz="quarter" idx="5"/>
          </p:nvPr>
        </p:nvSpPr>
        <p:spPr/>
        <p:txBody>
          <a:bodyPr/>
          <a:lstStyle/>
          <a:p>
            <a:fld id="{5D904A82-F77A-4F2F-A04D-9E9D63F3DBDF}" type="slidenum">
              <a:rPr lang="en-AU" smtClean="0"/>
              <a:t>2</a:t>
            </a:fld>
            <a:endParaRPr lang="en-AU"/>
          </a:p>
        </p:txBody>
      </p:sp>
    </p:spTree>
    <p:extLst>
      <p:ext uri="{BB962C8B-B14F-4D97-AF65-F5344CB8AC3E}">
        <p14:creationId xmlns:p14="http://schemas.microsoft.com/office/powerpoint/2010/main" val="39582055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a:cs typeface="Calibri"/>
              </a:rPr>
              <a:t>Note this slide has animated text</a:t>
            </a:r>
          </a:p>
          <a:p>
            <a:endParaRPr lang="en-AU">
              <a:cs typeface="Calibri"/>
            </a:endParaRPr>
          </a:p>
          <a:p>
            <a:r>
              <a:rPr lang="en-AU">
                <a:cs typeface="Calibri"/>
              </a:rPr>
              <a:t>Run a classroom</a:t>
            </a:r>
            <a:r>
              <a:rPr lang="en-AU" baseline="0">
                <a:cs typeface="Calibri"/>
              </a:rPr>
              <a:t> talk using the </a:t>
            </a:r>
            <a:r>
              <a:rPr lang="en-AU">
                <a:solidFill>
                  <a:schemeClr val="tx2">
                    <a:lumMod val="50000"/>
                  </a:schemeClr>
                </a:solidFill>
              </a:rPr>
              <a:t>What do you notice? What do you wonder? Strategy.</a:t>
            </a:r>
          </a:p>
          <a:p>
            <a:endParaRPr lang="en-AU">
              <a:solidFill>
                <a:schemeClr val="tx2">
                  <a:lumMod val="50000"/>
                </a:schemeClr>
              </a:solidFill>
            </a:endParaRPr>
          </a:p>
          <a:p>
            <a:r>
              <a:rPr lang="en-AU">
                <a:solidFill>
                  <a:schemeClr val="tx2">
                    <a:lumMod val="50000"/>
                  </a:schemeClr>
                </a:solidFill>
              </a:rPr>
              <a:t>Now focus on number sentences.</a:t>
            </a:r>
            <a:r>
              <a:rPr lang="en-AU" baseline="0">
                <a:solidFill>
                  <a:schemeClr val="tx2">
                    <a:lumMod val="50000"/>
                  </a:schemeClr>
                </a:solidFill>
              </a:rPr>
              <a:t> </a:t>
            </a:r>
            <a:endParaRPr lang="en-AU">
              <a:solidFill>
                <a:schemeClr val="tx2">
                  <a:lumMod val="50000"/>
                </a:schemeClr>
              </a:solidFill>
            </a:endParaRPr>
          </a:p>
          <a:p>
            <a:endParaRPr lang="en-AU">
              <a:solidFill>
                <a:schemeClr val="tx2">
                  <a:lumMod val="50000"/>
                </a:schemeClr>
              </a:solidFill>
            </a:endParaRPr>
          </a:p>
          <a:p>
            <a:r>
              <a:rPr lang="en-AU">
                <a:solidFill>
                  <a:schemeClr val="tx2">
                    <a:lumMod val="50000"/>
                  </a:schemeClr>
                </a:solidFill>
              </a:rPr>
              <a:t>Discuss </a:t>
            </a:r>
            <a:r>
              <a:rPr lang="en-AU" b="1"/>
              <a:t>Commutative Law of Addition</a:t>
            </a:r>
            <a:endParaRPr lang="en-AU" b="0"/>
          </a:p>
          <a:p>
            <a:r>
              <a:rPr lang="en-AU">
                <a:solidFill>
                  <a:schemeClr val="tx2">
                    <a:lumMod val="50000"/>
                  </a:schemeClr>
                </a:solidFill>
              </a:rPr>
              <a:t>2 + 8 = 10 or 8 + 2 = 10</a:t>
            </a:r>
          </a:p>
          <a:p>
            <a:endParaRPr lang="en-AU">
              <a:solidFill>
                <a:schemeClr val="tx2">
                  <a:lumMod val="50000"/>
                </a:schemeClr>
              </a:solidFill>
            </a:endParaRPr>
          </a:p>
          <a:p>
            <a:r>
              <a:rPr lang="en-AU">
                <a:solidFill>
                  <a:schemeClr val="tx2">
                    <a:lumMod val="50000"/>
                  </a:schemeClr>
                </a:solidFill>
              </a:rPr>
              <a:t>Discuss </a:t>
            </a:r>
            <a:r>
              <a:rPr lang="en-AU" b="1">
                <a:solidFill>
                  <a:schemeClr val="tx2">
                    <a:lumMod val="50000"/>
                  </a:schemeClr>
                </a:solidFill>
              </a:rPr>
              <a:t>inverse relationship </a:t>
            </a:r>
          </a:p>
          <a:p>
            <a:pPr marL="0" marR="0" indent="0" algn="l" defTabSz="914400" rtl="0" eaLnBrk="1" fontAlgn="auto" latinLnBrk="0" hangingPunct="1">
              <a:lnSpc>
                <a:spcPct val="100000"/>
              </a:lnSpc>
              <a:spcBef>
                <a:spcPts val="0"/>
              </a:spcBef>
              <a:spcAft>
                <a:spcPts val="0"/>
              </a:spcAft>
              <a:buClrTx/>
              <a:buSzTx/>
              <a:buFontTx/>
              <a:buNone/>
              <a:tabLst/>
              <a:defRPr/>
            </a:pPr>
            <a:r>
              <a:rPr lang="en-AU">
                <a:solidFill>
                  <a:schemeClr val="tx2">
                    <a:lumMod val="50000"/>
                  </a:schemeClr>
                </a:solidFill>
              </a:rPr>
              <a:t>2 + 8 = 10 or 10 - 8 = 2</a:t>
            </a:r>
          </a:p>
          <a:p>
            <a:pPr marL="0" marR="0" indent="0" algn="l" defTabSz="914400" rtl="0" eaLnBrk="1" fontAlgn="auto" latinLnBrk="0" hangingPunct="1">
              <a:lnSpc>
                <a:spcPct val="100000"/>
              </a:lnSpc>
              <a:spcBef>
                <a:spcPts val="0"/>
              </a:spcBef>
              <a:spcAft>
                <a:spcPts val="0"/>
              </a:spcAft>
              <a:buClrTx/>
              <a:buSzTx/>
              <a:buFontTx/>
              <a:buNone/>
              <a:tabLst/>
              <a:defRPr/>
            </a:pPr>
            <a:endParaRPr lang="en-AU">
              <a:solidFill>
                <a:schemeClr val="tx2">
                  <a:lumMod val="50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AU">
                <a:solidFill>
                  <a:schemeClr val="tx2">
                    <a:lumMod val="50000"/>
                  </a:schemeClr>
                </a:solidFill>
              </a:rPr>
              <a:t>Discuss </a:t>
            </a:r>
            <a:r>
              <a:rPr lang="en-AU" b="1">
                <a:solidFill>
                  <a:schemeClr val="tx2">
                    <a:lumMod val="50000"/>
                  </a:schemeClr>
                </a:solidFill>
              </a:rPr>
              <a:t>multiplicative thinking </a:t>
            </a:r>
          </a:p>
          <a:p>
            <a:pPr marL="171450" indent="-171450">
              <a:buFont typeface="Arial" panose="020B0604020202020204" pitchFamily="34" charset="0"/>
              <a:buChar char="•"/>
            </a:pPr>
            <a:r>
              <a:rPr lang="en-AU" baseline="0">
                <a:solidFill>
                  <a:schemeClr val="tx2">
                    <a:lumMod val="50000"/>
                  </a:schemeClr>
                </a:solidFill>
              </a:rPr>
              <a:t>The 10 5|5 model could be 2 times 5.</a:t>
            </a:r>
          </a:p>
          <a:p>
            <a:pPr marL="171450" indent="-171450">
              <a:buFont typeface="Arial" panose="020B0604020202020204" pitchFamily="34" charset="0"/>
              <a:buChar char="•"/>
            </a:pPr>
            <a:r>
              <a:rPr lang="en-AU"/>
              <a:t>In this case, the bar is divided into two equal parts, each representing </a:t>
            </a:r>
            <a:r>
              <a:rPr lang="en-AU" b="1"/>
              <a:t>5</a:t>
            </a:r>
            <a:r>
              <a:rPr lang="en-AU"/>
              <a:t>.The total length of the bar is </a:t>
            </a:r>
            <a:r>
              <a:rPr lang="en-AU" b="1"/>
              <a:t>10</a:t>
            </a:r>
            <a:r>
              <a:rPr lang="en-AU"/>
              <a:t>, which we can write as </a:t>
            </a:r>
            <a:r>
              <a:rPr lang="en-AU" b="1"/>
              <a:t>2 groups of 5</a:t>
            </a:r>
            <a:r>
              <a:rPr lang="en-AU" b="0" baseline="0"/>
              <a:t> or 2 times 5. </a:t>
            </a:r>
            <a:endParaRPr lang="en-AU" baseline="0">
              <a:solidFill>
                <a:schemeClr val="tx2">
                  <a:lumMod val="50000"/>
                </a:schemeClr>
              </a:solidFill>
            </a:endParaRPr>
          </a:p>
          <a:p>
            <a:pPr marL="171450" indent="-171450">
              <a:buFont typeface="Arial" panose="020B0604020202020204" pitchFamily="34" charset="0"/>
              <a:buChar char="•"/>
            </a:pPr>
            <a:r>
              <a:rPr lang="en-AU"/>
              <a:t>If we divide </a:t>
            </a:r>
            <a:r>
              <a:rPr lang="en-AU" b="1"/>
              <a:t>10</a:t>
            </a:r>
            <a:r>
              <a:rPr lang="en-AU"/>
              <a:t> into </a:t>
            </a:r>
            <a:r>
              <a:rPr lang="en-AU" b="1"/>
              <a:t>2 equal parts</a:t>
            </a:r>
            <a:r>
              <a:rPr lang="en-AU"/>
              <a:t>, each part will be </a:t>
            </a:r>
            <a:r>
              <a:rPr lang="en-AU" b="1"/>
              <a:t>5</a:t>
            </a:r>
            <a:r>
              <a:rPr lang="en-AU"/>
              <a:t>. We are</a:t>
            </a:r>
            <a:r>
              <a:rPr lang="en-AU" baseline="0"/>
              <a:t> using </a:t>
            </a:r>
            <a:r>
              <a:rPr lang="en-AU"/>
              <a:t>division: </a:t>
            </a:r>
            <a:r>
              <a:rPr lang="en-AU" b="1"/>
              <a:t>10 ÷ 2 = 5.</a:t>
            </a:r>
            <a:endParaRPr lang="en-AU" baseline="0">
              <a:solidFill>
                <a:schemeClr val="tx2">
                  <a:lumMod val="50000"/>
                </a:schemeClr>
              </a:solidFill>
            </a:endParaRPr>
          </a:p>
          <a:p>
            <a:pPr marL="171450" indent="-171450">
              <a:buFont typeface="Arial" panose="020B0604020202020204" pitchFamily="34" charset="0"/>
              <a:buChar char="•"/>
            </a:pPr>
            <a:endParaRPr lang="en-AU" baseline="0">
              <a:solidFill>
                <a:schemeClr val="tx2">
                  <a:lumMod val="50000"/>
                </a:schemeClr>
              </a:solidFill>
            </a:endParaRPr>
          </a:p>
          <a:p>
            <a:pPr marL="171450" indent="-171450">
              <a:buFont typeface="Arial" panose="020B0604020202020204" pitchFamily="34" charset="0"/>
              <a:buChar char="•"/>
            </a:pPr>
            <a:r>
              <a:rPr lang="en-AU" baseline="0">
                <a:solidFill>
                  <a:schemeClr val="tx2">
                    <a:lumMod val="50000"/>
                  </a:schemeClr>
                </a:solidFill>
              </a:rPr>
              <a:t>Repeat for this bar model.</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baseline="0">
                <a:solidFill>
                  <a:schemeClr val="tx2">
                    <a:lumMod val="50000"/>
                  </a:schemeClr>
                </a:solidFill>
              </a:rPr>
              <a:t>The 10 2|2|2|2|2  model could be 5 times 2.</a:t>
            </a:r>
          </a:p>
          <a:p>
            <a:pPr marL="0" marR="0" indent="0" algn="l" defTabSz="914400" rtl="0" eaLnBrk="1" fontAlgn="auto" latinLnBrk="0" hangingPunct="1">
              <a:lnSpc>
                <a:spcPct val="100000"/>
              </a:lnSpc>
              <a:spcBef>
                <a:spcPts val="0"/>
              </a:spcBef>
              <a:spcAft>
                <a:spcPts val="0"/>
              </a:spcAft>
              <a:buClrTx/>
              <a:buSzTx/>
              <a:buFontTx/>
              <a:buNone/>
              <a:tabLst/>
              <a:defRPr/>
            </a:pPr>
            <a:endParaRPr lang="en-AU">
              <a:solidFill>
                <a:schemeClr val="tx2">
                  <a:lumMod val="50000"/>
                </a:schemeClr>
              </a:solidFill>
            </a:endParaRPr>
          </a:p>
          <a:p>
            <a:endParaRPr lang="en-AU">
              <a:solidFill>
                <a:schemeClr val="tx2">
                  <a:lumMod val="50000"/>
                </a:schemeClr>
              </a:solidFill>
            </a:endParaRPr>
          </a:p>
          <a:p>
            <a:pPr marL="171450" indent="-171450">
              <a:buFont typeface="Arial" panose="020B0604020202020204" pitchFamily="34" charset="0"/>
              <a:buChar char="•"/>
            </a:pPr>
            <a:r>
              <a:rPr lang="en-AU" baseline="0">
                <a:solidFill>
                  <a:schemeClr val="tx2">
                    <a:lumMod val="50000"/>
                  </a:schemeClr>
                </a:solidFill>
              </a:rPr>
              <a:t>The 10 5|5 model could be 2 times 5.</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baseline="0">
                <a:solidFill>
                  <a:schemeClr val="tx2">
                    <a:lumMod val="50000"/>
                  </a:schemeClr>
                </a:solidFill>
              </a:rPr>
              <a:t>The 10 2|2|2|2|2 model could be 5 times 2.</a:t>
            </a:r>
          </a:p>
          <a:p>
            <a:endParaRPr lang="en-AU">
              <a:solidFill>
                <a:schemeClr val="tx2">
                  <a:lumMod val="50000"/>
                </a:schemeClr>
              </a:solidFill>
            </a:endParaRPr>
          </a:p>
          <a:p>
            <a:endParaRPr lang="en-AU">
              <a:solidFill>
                <a:schemeClr val="tx2">
                  <a:lumMod val="50000"/>
                </a:schemeClr>
              </a:solidFill>
              <a:cs typeface="Calibri"/>
            </a:endParaRPr>
          </a:p>
          <a:p>
            <a:endParaRPr lang="en-AU">
              <a:cs typeface="Calibri"/>
            </a:endParaRPr>
          </a:p>
        </p:txBody>
      </p:sp>
      <p:sp>
        <p:nvSpPr>
          <p:cNvPr id="4" name="Slide Number Placeholder 3"/>
          <p:cNvSpPr>
            <a:spLocks noGrp="1"/>
          </p:cNvSpPr>
          <p:nvPr>
            <p:ph type="sldNum" sz="quarter" idx="5"/>
          </p:nvPr>
        </p:nvSpPr>
        <p:spPr/>
        <p:txBody>
          <a:bodyPr/>
          <a:lstStyle/>
          <a:p>
            <a:fld id="{5D904A82-F77A-4F2F-A04D-9E9D63F3DBDF}" type="slidenum">
              <a:rPr lang="en-AU" smtClean="0"/>
              <a:t>3</a:t>
            </a:fld>
            <a:endParaRPr lang="en-AU"/>
          </a:p>
        </p:txBody>
      </p:sp>
    </p:spTree>
    <p:extLst>
      <p:ext uri="{BB962C8B-B14F-4D97-AF65-F5344CB8AC3E}">
        <p14:creationId xmlns:p14="http://schemas.microsoft.com/office/powerpoint/2010/main" val="39582055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AU" baseline="0">
              <a:solidFill>
                <a:schemeClr val="tx2">
                  <a:lumMod val="50000"/>
                </a:schemeClr>
              </a:solidFill>
            </a:endParaRPr>
          </a:p>
          <a:p>
            <a:r>
              <a:rPr lang="en-AU"/>
              <a:t>Consider the number story: ‘There were 10 ice creams, 8 were eaten, and 2 were left.’</a:t>
            </a:r>
          </a:p>
          <a:p>
            <a:r>
              <a:rPr lang="en-AU"/>
              <a:t>The total length of the bar represents </a:t>
            </a:r>
            <a:r>
              <a:rPr lang="en-AU" b="0"/>
              <a:t>10</a:t>
            </a:r>
            <a:r>
              <a:rPr lang="en-AU"/>
              <a:t> ice creams.</a:t>
            </a:r>
          </a:p>
          <a:p>
            <a:r>
              <a:rPr lang="en-AU"/>
              <a:t>One part of the bar represents the </a:t>
            </a:r>
            <a:r>
              <a:rPr lang="en-AU" b="0"/>
              <a:t>8</a:t>
            </a:r>
            <a:r>
              <a:rPr lang="en-AU"/>
              <a:t> ice creams that were eaten, and the remaining part represents the </a:t>
            </a:r>
            <a:r>
              <a:rPr lang="en-AU" b="0" i="0"/>
              <a:t>2</a:t>
            </a:r>
            <a:r>
              <a:rPr lang="en-AU"/>
              <a:t> ice creams left.</a:t>
            </a:r>
          </a:p>
          <a:p>
            <a:r>
              <a:rPr lang="en-AU"/>
              <a:t>Which number sentence is correct</a:t>
            </a:r>
            <a:r>
              <a:rPr lang="en-AU" baseline="0"/>
              <a:t> for my story? </a:t>
            </a:r>
          </a:p>
          <a:p>
            <a:pPr marL="342900" indent="-342900">
              <a:buAutoNum type="alphaUcPeriod"/>
            </a:pPr>
            <a:r>
              <a:rPr lang="en-AU" sz="1200">
                <a:solidFill>
                  <a:schemeClr val="tx2">
                    <a:lumMod val="50000"/>
                  </a:schemeClr>
                </a:solidFill>
              </a:rPr>
              <a:t>2 + 8 = 10 </a:t>
            </a:r>
          </a:p>
          <a:p>
            <a:pPr marL="342900" indent="-342900">
              <a:buAutoNum type="alphaUcPeriod"/>
            </a:pPr>
            <a:r>
              <a:rPr lang="en-AU" sz="1200">
                <a:solidFill>
                  <a:schemeClr val="tx2">
                    <a:lumMod val="50000"/>
                  </a:schemeClr>
                </a:solidFill>
              </a:rPr>
              <a:t>10 - 8 = 2</a:t>
            </a:r>
          </a:p>
          <a:p>
            <a:pPr marL="342900" indent="-342900">
              <a:buAutoNum type="alphaUcPeriod"/>
            </a:pPr>
            <a:r>
              <a:rPr lang="en-AU" sz="1200">
                <a:solidFill>
                  <a:schemeClr val="tx2">
                    <a:lumMod val="50000"/>
                  </a:schemeClr>
                </a:solidFill>
              </a:rPr>
              <a:t>10 - 2 = 8</a:t>
            </a:r>
          </a:p>
          <a:p>
            <a:pPr marL="342900" indent="-342900">
              <a:buAutoNum type="alphaUcPeriod"/>
            </a:pPr>
            <a:r>
              <a:rPr lang="en-AU" sz="1200">
                <a:solidFill>
                  <a:schemeClr val="tx2">
                    <a:lumMod val="50000"/>
                  </a:schemeClr>
                </a:solidFill>
              </a:rPr>
              <a:t>10 </a:t>
            </a:r>
            <a:r>
              <a:rPr lang="en-AU" sz="1200"/>
              <a:t>÷ 2 = 8</a:t>
            </a:r>
            <a:endParaRPr lang="en-AU" sz="1200">
              <a:solidFill>
                <a:schemeClr val="tx2">
                  <a:lumMod val="50000"/>
                </a:schemeClr>
              </a:solidFill>
            </a:endParaRPr>
          </a:p>
          <a:p>
            <a:endParaRPr lang="en-AU" baseline="0"/>
          </a:p>
          <a:p>
            <a:pPr marL="0" marR="0" indent="0" algn="l" defTabSz="914400" rtl="0" eaLnBrk="1" fontAlgn="auto" latinLnBrk="0" hangingPunct="1">
              <a:lnSpc>
                <a:spcPct val="100000"/>
              </a:lnSpc>
              <a:spcBef>
                <a:spcPts val="0"/>
              </a:spcBef>
              <a:spcAft>
                <a:spcPts val="0"/>
              </a:spcAft>
              <a:buClrTx/>
              <a:buSzTx/>
              <a:buFontTx/>
              <a:buNone/>
              <a:tabLst/>
              <a:defRPr/>
            </a:pPr>
            <a:r>
              <a:rPr lang="en-AU" baseline="0"/>
              <a:t>B is correct: </a:t>
            </a:r>
            <a:r>
              <a:rPr lang="en-AU" sz="1200">
                <a:solidFill>
                  <a:schemeClr val="tx2">
                    <a:lumMod val="50000"/>
                  </a:schemeClr>
                </a:solidFill>
              </a:rPr>
              <a:t>10 - 8 = 2.</a:t>
            </a:r>
          </a:p>
          <a:p>
            <a:endParaRPr lang="en-AU" baseline="0"/>
          </a:p>
          <a:p>
            <a:r>
              <a:rPr lang="en-AU"/>
              <a:t>Discuss how the </a:t>
            </a:r>
            <a:r>
              <a:rPr lang="en-AU" b="0"/>
              <a:t>number story </a:t>
            </a:r>
            <a:r>
              <a:rPr lang="en-AU"/>
              <a:t>asks, ‘How many were left?’ This typically signals a </a:t>
            </a:r>
            <a:r>
              <a:rPr lang="en-AU" b="0"/>
              <a:t>subtraction problem</a:t>
            </a:r>
            <a:r>
              <a:rPr lang="en-AU"/>
              <a:t>. You started with 10, subtracted 8 (the part that was eaten), and were left with 2. The bar model clearly shows the relationship between the whole (10), the part that was subtracted (8), and the remaining part (2).</a:t>
            </a:r>
          </a:p>
          <a:p>
            <a:endParaRPr lang="en-AU">
              <a:solidFill>
                <a:schemeClr val="tx2">
                  <a:lumMod val="50000"/>
                </a:schemeClr>
              </a:solidFill>
              <a:cs typeface="Calibri"/>
            </a:endParaRPr>
          </a:p>
          <a:p>
            <a:endParaRPr lang="en-AU">
              <a:cs typeface="Calibri"/>
            </a:endParaRPr>
          </a:p>
        </p:txBody>
      </p:sp>
      <p:sp>
        <p:nvSpPr>
          <p:cNvPr id="4" name="Slide Number Placeholder 3"/>
          <p:cNvSpPr>
            <a:spLocks noGrp="1"/>
          </p:cNvSpPr>
          <p:nvPr>
            <p:ph type="sldNum" sz="quarter" idx="5"/>
          </p:nvPr>
        </p:nvSpPr>
        <p:spPr/>
        <p:txBody>
          <a:bodyPr/>
          <a:lstStyle/>
          <a:p>
            <a:fld id="{5D904A82-F77A-4F2F-A04D-9E9D63F3DBDF}" type="slidenum">
              <a:rPr lang="en-AU" smtClean="0"/>
              <a:t>4</a:t>
            </a:fld>
            <a:endParaRPr lang="en-AU"/>
          </a:p>
        </p:txBody>
      </p:sp>
    </p:spTree>
    <p:extLst>
      <p:ext uri="{BB962C8B-B14F-4D97-AF65-F5344CB8AC3E}">
        <p14:creationId xmlns:p14="http://schemas.microsoft.com/office/powerpoint/2010/main" val="39582055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AU" baseline="0">
              <a:solidFill>
                <a:schemeClr val="tx2">
                  <a:lumMod val="50000"/>
                </a:schemeClr>
              </a:solidFill>
            </a:endParaRPr>
          </a:p>
          <a:p>
            <a:r>
              <a:rPr lang="en-AU"/>
              <a:t>Each section of the bar represents the amount spent weekly, and by subtracting </a:t>
            </a:r>
            <a:r>
              <a:rPr lang="en-AU" b="0"/>
              <a:t>$2</a:t>
            </a:r>
            <a:r>
              <a:rPr lang="en-AU"/>
              <a:t> each time, you get:</a:t>
            </a:r>
          </a:p>
          <a:p>
            <a:r>
              <a:rPr lang="en-AU" b="0"/>
              <a:t>Week 1: $10 - $2 = $8</a:t>
            </a:r>
          </a:p>
          <a:p>
            <a:r>
              <a:rPr lang="en-AU" b="0"/>
              <a:t>Week 2: $8 - $2 = $6</a:t>
            </a:r>
          </a:p>
          <a:p>
            <a:r>
              <a:rPr lang="en-AU" b="0"/>
              <a:t>Week 3: $6 - $2 = $4</a:t>
            </a:r>
          </a:p>
          <a:p>
            <a:r>
              <a:rPr lang="en-AU" b="0"/>
              <a:t>Week 4: $4 - $2 = $2</a:t>
            </a:r>
          </a:p>
          <a:p>
            <a:r>
              <a:rPr lang="en-AU" b="0"/>
              <a:t>Week 5: $2 - $2 = $0</a:t>
            </a:r>
          </a:p>
          <a:p>
            <a:endParaRPr lang="en-AU"/>
          </a:p>
          <a:p>
            <a:pPr marL="0" marR="0" indent="0" algn="l" defTabSz="914400" rtl="0" eaLnBrk="1" fontAlgn="auto" latinLnBrk="0" hangingPunct="1">
              <a:lnSpc>
                <a:spcPct val="100000"/>
              </a:lnSpc>
              <a:spcBef>
                <a:spcPts val="0"/>
              </a:spcBef>
              <a:spcAft>
                <a:spcPts val="0"/>
              </a:spcAft>
              <a:buClrTx/>
              <a:buSzTx/>
              <a:buFontTx/>
              <a:buNone/>
              <a:tabLst/>
              <a:defRPr/>
            </a:pPr>
            <a:r>
              <a:rPr lang="en-AU" b="1">
                <a:cs typeface="Calibri"/>
              </a:rPr>
              <a:t>Animate to reveal answer </a:t>
            </a:r>
          </a:p>
          <a:p>
            <a:endParaRPr lang="en-AU"/>
          </a:p>
          <a:p>
            <a:r>
              <a:rPr lang="en-AU"/>
              <a:t>In this case, the bar model D shows the concept of </a:t>
            </a:r>
            <a:r>
              <a:rPr lang="en-AU" b="1"/>
              <a:t>repeated subtraction</a:t>
            </a:r>
            <a:r>
              <a:rPr lang="en-AU"/>
              <a:t> over time, where after </a:t>
            </a:r>
            <a:r>
              <a:rPr lang="en-AU" b="1"/>
              <a:t>5 weeks</a:t>
            </a:r>
            <a:r>
              <a:rPr lang="en-AU"/>
              <a:t>, you've spent all your money. This not only demonstrates subtraction but also links to division, as </a:t>
            </a:r>
            <a:r>
              <a:rPr lang="en-AU" b="1"/>
              <a:t>10 ÷ 2 = 5 weeks</a:t>
            </a:r>
            <a:r>
              <a:rPr lang="en-AU"/>
              <a:t> of spending.</a:t>
            </a:r>
          </a:p>
          <a:p>
            <a:endParaRPr lang="en-AU">
              <a:solidFill>
                <a:schemeClr val="tx2">
                  <a:lumMod val="50000"/>
                </a:schemeClr>
              </a:solidFill>
            </a:endParaRPr>
          </a:p>
          <a:p>
            <a:endParaRPr lang="en-AU">
              <a:solidFill>
                <a:schemeClr val="tx2">
                  <a:lumMod val="50000"/>
                </a:schemeClr>
              </a:solidFill>
              <a:cs typeface="Calibri"/>
            </a:endParaRPr>
          </a:p>
          <a:p>
            <a:endParaRPr lang="en-AU">
              <a:cs typeface="Calibri"/>
            </a:endParaRPr>
          </a:p>
        </p:txBody>
      </p:sp>
      <p:sp>
        <p:nvSpPr>
          <p:cNvPr id="4" name="Slide Number Placeholder 3"/>
          <p:cNvSpPr>
            <a:spLocks noGrp="1"/>
          </p:cNvSpPr>
          <p:nvPr>
            <p:ph type="sldNum" sz="quarter" idx="5"/>
          </p:nvPr>
        </p:nvSpPr>
        <p:spPr/>
        <p:txBody>
          <a:bodyPr/>
          <a:lstStyle/>
          <a:p>
            <a:fld id="{5D904A82-F77A-4F2F-A04D-9E9D63F3DBDF}" type="slidenum">
              <a:rPr lang="en-AU" smtClean="0"/>
              <a:t>5</a:t>
            </a:fld>
            <a:endParaRPr lang="en-AU"/>
          </a:p>
        </p:txBody>
      </p:sp>
    </p:spTree>
    <p:extLst>
      <p:ext uri="{BB962C8B-B14F-4D97-AF65-F5344CB8AC3E}">
        <p14:creationId xmlns:p14="http://schemas.microsoft.com/office/powerpoint/2010/main" val="39582055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cs typeface="Calibri"/>
            </a:endParaRPr>
          </a:p>
        </p:txBody>
      </p:sp>
      <p:sp>
        <p:nvSpPr>
          <p:cNvPr id="4" name="Slide Number Placeholder 3"/>
          <p:cNvSpPr>
            <a:spLocks noGrp="1"/>
          </p:cNvSpPr>
          <p:nvPr>
            <p:ph type="sldNum" sz="quarter" idx="5"/>
          </p:nvPr>
        </p:nvSpPr>
        <p:spPr/>
        <p:txBody>
          <a:bodyPr/>
          <a:lstStyle/>
          <a:p>
            <a:fld id="{5D904A82-F77A-4F2F-A04D-9E9D63F3DBDF}" type="slidenum">
              <a:rPr lang="en-AU" smtClean="0"/>
              <a:t>6</a:t>
            </a:fld>
            <a:endParaRPr lang="en-AU"/>
          </a:p>
        </p:txBody>
      </p:sp>
    </p:spTree>
    <p:extLst>
      <p:ext uri="{BB962C8B-B14F-4D97-AF65-F5344CB8AC3E}">
        <p14:creationId xmlns:p14="http://schemas.microsoft.com/office/powerpoint/2010/main" val="39582055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a:cs typeface="Calibri"/>
              </a:rPr>
              <a:t>Students choose a problem they find that suits their skill level.</a:t>
            </a:r>
          </a:p>
        </p:txBody>
      </p:sp>
      <p:sp>
        <p:nvSpPr>
          <p:cNvPr id="4" name="Slide Number Placeholder 3"/>
          <p:cNvSpPr>
            <a:spLocks noGrp="1"/>
          </p:cNvSpPr>
          <p:nvPr>
            <p:ph type="sldNum" sz="quarter" idx="5"/>
          </p:nvPr>
        </p:nvSpPr>
        <p:spPr/>
        <p:txBody>
          <a:bodyPr/>
          <a:lstStyle/>
          <a:p>
            <a:fld id="{5D904A82-F77A-4F2F-A04D-9E9D63F3DBDF}" type="slidenum">
              <a:rPr lang="en-AU" smtClean="0"/>
              <a:t>7</a:t>
            </a:fld>
            <a:endParaRPr lang="en-AU"/>
          </a:p>
        </p:txBody>
      </p:sp>
    </p:spTree>
    <p:extLst>
      <p:ext uri="{BB962C8B-B14F-4D97-AF65-F5344CB8AC3E}">
        <p14:creationId xmlns:p14="http://schemas.microsoft.com/office/powerpoint/2010/main" val="39582055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a:cs typeface="Calibri"/>
              </a:rPr>
              <a:t>Make</a:t>
            </a:r>
            <a:r>
              <a:rPr lang="en-AU" baseline="0">
                <a:cs typeface="Calibri"/>
              </a:rPr>
              <a:t> explicit the need for framing the answer in reference to the context (refer to speech bubble). </a:t>
            </a:r>
            <a:endParaRPr lang="en-AU">
              <a:cs typeface="Calibri"/>
            </a:endParaRPr>
          </a:p>
          <a:p>
            <a:r>
              <a:rPr lang="en-AU"/>
              <a:t>Matt and Jessie have </a:t>
            </a:r>
            <a:r>
              <a:rPr lang="en-AU" b="1"/>
              <a:t>21 coloured pencils</a:t>
            </a:r>
            <a:r>
              <a:rPr lang="en-AU"/>
              <a:t> altogether.</a:t>
            </a:r>
            <a:endParaRPr lang="en-AU">
              <a:cs typeface="Calibri"/>
            </a:endParaRPr>
          </a:p>
        </p:txBody>
      </p:sp>
      <p:sp>
        <p:nvSpPr>
          <p:cNvPr id="4" name="Slide Number Placeholder 3"/>
          <p:cNvSpPr>
            <a:spLocks noGrp="1"/>
          </p:cNvSpPr>
          <p:nvPr>
            <p:ph type="sldNum" sz="quarter" idx="5"/>
          </p:nvPr>
        </p:nvSpPr>
        <p:spPr/>
        <p:txBody>
          <a:bodyPr/>
          <a:lstStyle/>
          <a:p>
            <a:fld id="{5D904A82-F77A-4F2F-A04D-9E9D63F3DBDF}" type="slidenum">
              <a:rPr lang="en-AU" smtClean="0"/>
              <a:t>8</a:t>
            </a:fld>
            <a:endParaRPr lang="en-AU"/>
          </a:p>
        </p:txBody>
      </p:sp>
    </p:spTree>
    <p:extLst>
      <p:ext uri="{BB962C8B-B14F-4D97-AF65-F5344CB8AC3E}">
        <p14:creationId xmlns:p14="http://schemas.microsoft.com/office/powerpoint/2010/main" val="39582055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a:cs typeface="Calibri"/>
              </a:rPr>
              <a:t>Make</a:t>
            </a:r>
            <a:r>
              <a:rPr lang="en-AU" baseline="0">
                <a:cs typeface="Calibri"/>
              </a:rPr>
              <a:t> explicit the need for framing the answer in reference to the context (refer to speech bubble). </a:t>
            </a:r>
          </a:p>
          <a:p>
            <a:pPr marL="0" marR="0" indent="0" algn="l" defTabSz="914400" rtl="0" eaLnBrk="1" fontAlgn="auto" latinLnBrk="0" hangingPunct="1">
              <a:lnSpc>
                <a:spcPct val="100000"/>
              </a:lnSpc>
              <a:spcBef>
                <a:spcPts val="0"/>
              </a:spcBef>
              <a:spcAft>
                <a:spcPts val="0"/>
              </a:spcAft>
              <a:buClrTx/>
              <a:buSzTx/>
              <a:buFontTx/>
              <a:buNone/>
              <a:tabLst/>
              <a:defRPr/>
            </a:pPr>
            <a:r>
              <a:rPr lang="en-AU" sz="1200"/>
              <a:t>There are 8 non-fiction books out of the total of 25 books on the shelf. </a:t>
            </a:r>
            <a:endParaRPr lang="en-AU" sz="1200">
              <a:cs typeface="Calibri"/>
            </a:endParaRPr>
          </a:p>
          <a:p>
            <a:endParaRPr lang="en-AU">
              <a:cs typeface="Calibri"/>
            </a:endParaRPr>
          </a:p>
        </p:txBody>
      </p:sp>
      <p:sp>
        <p:nvSpPr>
          <p:cNvPr id="4" name="Slide Number Placeholder 3"/>
          <p:cNvSpPr>
            <a:spLocks noGrp="1"/>
          </p:cNvSpPr>
          <p:nvPr>
            <p:ph type="sldNum" sz="quarter" idx="5"/>
          </p:nvPr>
        </p:nvSpPr>
        <p:spPr/>
        <p:txBody>
          <a:bodyPr/>
          <a:lstStyle/>
          <a:p>
            <a:fld id="{5D904A82-F77A-4F2F-A04D-9E9D63F3DBDF}" type="slidenum">
              <a:rPr lang="en-AU" smtClean="0"/>
              <a:t>9</a:t>
            </a:fld>
            <a:endParaRPr lang="en-AU"/>
          </a:p>
        </p:txBody>
      </p:sp>
    </p:spTree>
    <p:extLst>
      <p:ext uri="{BB962C8B-B14F-4D97-AF65-F5344CB8AC3E}">
        <p14:creationId xmlns:p14="http://schemas.microsoft.com/office/powerpoint/2010/main" val="39582055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chemeClr val="tx2">
                    <a:lumMod val="75000"/>
                  </a:schemeClr>
                </a:solidFill>
              </a:defRPr>
            </a:lvl1pPr>
          </a:lstStyle>
          <a:p>
            <a:r>
              <a:rPr lang="en-US"/>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a:p>
        </p:txBody>
      </p:sp>
    </p:spTree>
    <p:extLst>
      <p:ext uri="{BB962C8B-B14F-4D97-AF65-F5344CB8AC3E}">
        <p14:creationId xmlns:p14="http://schemas.microsoft.com/office/powerpoint/2010/main" val="3160516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35382905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33900957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chemeClr val="tx2">
                    <a:lumMod val="75000"/>
                  </a:schemeClr>
                </a:solidFill>
              </a:defRPr>
            </a:lvl1pPr>
          </a:lstStyle>
          <a:p>
            <a:r>
              <a:rPr lang="en-US"/>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a:p>
        </p:txBody>
      </p:sp>
    </p:spTree>
    <p:extLst>
      <p:ext uri="{BB962C8B-B14F-4D97-AF65-F5344CB8AC3E}">
        <p14:creationId xmlns:p14="http://schemas.microsoft.com/office/powerpoint/2010/main" val="32239097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lvl1pPr>
              <a:defRPr>
                <a:solidFill>
                  <a:schemeClr val="tx2">
                    <a:lumMod val="75000"/>
                  </a:schemeClr>
                </a:solidFill>
              </a:defRPr>
            </a:lvl1pPr>
            <a:lvl2pPr>
              <a:defRPr>
                <a:solidFill>
                  <a:schemeClr val="tx2">
                    <a:lumMod val="75000"/>
                  </a:schemeClr>
                </a:solidFill>
              </a:defRPr>
            </a:lvl2pPr>
            <a:lvl3pPr>
              <a:defRPr>
                <a:solidFill>
                  <a:schemeClr val="tx2">
                    <a:lumMod val="75000"/>
                  </a:schemeClr>
                </a:solidFill>
              </a:defRPr>
            </a:lvl3pPr>
            <a:lvl4pPr>
              <a:defRPr>
                <a:solidFill>
                  <a:schemeClr val="tx2">
                    <a:lumMod val="75000"/>
                  </a:schemeClr>
                </a:solidFill>
              </a:defRPr>
            </a:lvl4pPr>
            <a:lvl5pPr>
              <a:defRPr>
                <a:solidFill>
                  <a:schemeClr val="tx2">
                    <a:lumMod val="7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3288199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4801662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31525002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7402957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Tree>
    <p:extLst>
      <p:ext uri="{BB962C8B-B14F-4D97-AF65-F5344CB8AC3E}">
        <p14:creationId xmlns:p14="http://schemas.microsoft.com/office/powerpoint/2010/main" val="39925367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909772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787533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lvl1pPr>
              <a:defRPr>
                <a:solidFill>
                  <a:schemeClr val="tx2">
                    <a:lumMod val="75000"/>
                  </a:schemeClr>
                </a:solidFill>
              </a:defRPr>
            </a:lvl1pPr>
            <a:lvl2pPr>
              <a:defRPr>
                <a:solidFill>
                  <a:schemeClr val="tx2">
                    <a:lumMod val="75000"/>
                  </a:schemeClr>
                </a:solidFill>
              </a:defRPr>
            </a:lvl2pPr>
            <a:lvl3pPr>
              <a:defRPr>
                <a:solidFill>
                  <a:schemeClr val="tx2">
                    <a:lumMod val="75000"/>
                  </a:schemeClr>
                </a:solidFill>
              </a:defRPr>
            </a:lvl3pPr>
            <a:lvl4pPr>
              <a:defRPr>
                <a:solidFill>
                  <a:schemeClr val="tx2">
                    <a:lumMod val="75000"/>
                  </a:schemeClr>
                </a:solidFill>
              </a:defRPr>
            </a:lvl4pPr>
            <a:lvl5pPr>
              <a:defRPr>
                <a:solidFill>
                  <a:schemeClr val="tx2">
                    <a:lumMod val="7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8476625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1792288" y="836711"/>
            <a:ext cx="5486400" cy="38908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1617643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6514393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295422575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chemeClr val="tx2">
                    <a:lumMod val="75000"/>
                  </a:schemeClr>
                </a:solidFill>
              </a:defRPr>
            </a:lvl1pPr>
          </a:lstStyle>
          <a:p>
            <a:r>
              <a:rPr lang="en-US"/>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a:p>
        </p:txBody>
      </p:sp>
    </p:spTree>
    <p:extLst>
      <p:ext uri="{BB962C8B-B14F-4D97-AF65-F5344CB8AC3E}">
        <p14:creationId xmlns:p14="http://schemas.microsoft.com/office/powerpoint/2010/main" val="258803332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lvl1pPr>
              <a:defRPr>
                <a:solidFill>
                  <a:schemeClr val="tx2">
                    <a:lumMod val="75000"/>
                  </a:schemeClr>
                </a:solidFill>
              </a:defRPr>
            </a:lvl1pPr>
            <a:lvl2pPr>
              <a:defRPr>
                <a:solidFill>
                  <a:schemeClr val="tx2">
                    <a:lumMod val="75000"/>
                  </a:schemeClr>
                </a:solidFill>
              </a:defRPr>
            </a:lvl2pPr>
            <a:lvl3pPr>
              <a:defRPr>
                <a:solidFill>
                  <a:schemeClr val="tx2">
                    <a:lumMod val="75000"/>
                  </a:schemeClr>
                </a:solidFill>
              </a:defRPr>
            </a:lvl3pPr>
            <a:lvl4pPr>
              <a:defRPr>
                <a:solidFill>
                  <a:schemeClr val="tx2">
                    <a:lumMod val="75000"/>
                  </a:schemeClr>
                </a:solidFill>
              </a:defRPr>
            </a:lvl4pPr>
            <a:lvl5pPr>
              <a:defRPr>
                <a:solidFill>
                  <a:schemeClr val="tx2">
                    <a:lumMod val="7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6675274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8738626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38010373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212597720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Tree>
    <p:extLst>
      <p:ext uri="{BB962C8B-B14F-4D97-AF65-F5344CB8AC3E}">
        <p14:creationId xmlns:p14="http://schemas.microsoft.com/office/powerpoint/2010/main" val="25551984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599106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60761396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74502465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1792288" y="836711"/>
            <a:ext cx="5486400" cy="38908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61824960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247916173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78737942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chemeClr val="tx2">
                    <a:lumMod val="75000"/>
                  </a:schemeClr>
                </a:solidFill>
              </a:defRPr>
            </a:lvl1pPr>
          </a:lstStyle>
          <a:p>
            <a:r>
              <a:rPr lang="en-US"/>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a:p>
        </p:txBody>
      </p:sp>
    </p:spTree>
    <p:extLst>
      <p:ext uri="{BB962C8B-B14F-4D97-AF65-F5344CB8AC3E}">
        <p14:creationId xmlns:p14="http://schemas.microsoft.com/office/powerpoint/2010/main" val="427975980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lvl1pPr>
              <a:defRPr>
                <a:solidFill>
                  <a:schemeClr val="tx2">
                    <a:lumMod val="75000"/>
                  </a:schemeClr>
                </a:solidFill>
              </a:defRPr>
            </a:lvl1pPr>
            <a:lvl2pPr>
              <a:defRPr>
                <a:solidFill>
                  <a:schemeClr val="tx2">
                    <a:lumMod val="75000"/>
                  </a:schemeClr>
                </a:solidFill>
              </a:defRPr>
            </a:lvl2pPr>
            <a:lvl3pPr>
              <a:defRPr>
                <a:solidFill>
                  <a:schemeClr val="tx2">
                    <a:lumMod val="75000"/>
                  </a:schemeClr>
                </a:solidFill>
              </a:defRPr>
            </a:lvl3pPr>
            <a:lvl4pPr>
              <a:defRPr>
                <a:solidFill>
                  <a:schemeClr val="tx2">
                    <a:lumMod val="75000"/>
                  </a:schemeClr>
                </a:solidFill>
              </a:defRPr>
            </a:lvl4pPr>
            <a:lvl5pPr>
              <a:defRPr>
                <a:solidFill>
                  <a:schemeClr val="tx2">
                    <a:lumMod val="7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65574691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83072299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390653330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279001928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Tree>
    <p:extLst>
      <p:ext uri="{BB962C8B-B14F-4D97-AF65-F5344CB8AC3E}">
        <p14:creationId xmlns:p14="http://schemas.microsoft.com/office/powerpoint/2010/main" val="474463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85188125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457200" y="6247035"/>
            <a:ext cx="514400" cy="435703"/>
          </a:xfrm>
          <a:prstGeom prst="rect">
            <a:avLst/>
          </a:prstGeom>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2027964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a:xfrm>
            <a:off x="457200" y="6247035"/>
            <a:ext cx="514400" cy="435703"/>
          </a:xfrm>
          <a:prstGeom prst="rect">
            <a:avLst/>
          </a:prstGeom>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90833636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3568" y="4800600"/>
            <a:ext cx="54864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683568" y="836712"/>
            <a:ext cx="5486400" cy="38908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68356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26484652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Slide Number Placeholder 5"/>
          <p:cNvSpPr>
            <a:spLocks noGrp="1"/>
          </p:cNvSpPr>
          <p:nvPr>
            <p:ph type="sldNum" sz="quarter" idx="12"/>
          </p:nvPr>
        </p:nvSpPr>
        <p:spPr>
          <a:xfrm>
            <a:off x="457200" y="6247035"/>
            <a:ext cx="514400" cy="435703"/>
          </a:xfrm>
          <a:prstGeom prst="rect">
            <a:avLst/>
          </a:prstGeom>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81777112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Slide Number Placeholder 5"/>
          <p:cNvSpPr>
            <a:spLocks noGrp="1"/>
          </p:cNvSpPr>
          <p:nvPr>
            <p:ph type="sldNum" sz="quarter" idx="12"/>
          </p:nvPr>
        </p:nvSpPr>
        <p:spPr>
          <a:xfrm>
            <a:off x="457200" y="6247035"/>
            <a:ext cx="514400" cy="435703"/>
          </a:xfrm>
          <a:prstGeom prst="rect">
            <a:avLst/>
          </a:prstGeom>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245974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38826898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Tree>
    <p:extLst>
      <p:ext uri="{BB962C8B-B14F-4D97-AF65-F5344CB8AC3E}">
        <p14:creationId xmlns:p14="http://schemas.microsoft.com/office/powerpoint/2010/main" val="1989030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951018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915608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1792288" y="836711"/>
            <a:ext cx="5486400" cy="38908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6935308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18" Type="http://schemas.openxmlformats.org/officeDocument/2006/relationships/image" Target="../media/image5.png"/><Relationship Id="rId3" Type="http://schemas.openxmlformats.org/officeDocument/2006/relationships/slideLayout" Target="../slideLayouts/slideLayout3.xml"/><Relationship Id="rId21" Type="http://schemas.openxmlformats.org/officeDocument/2006/relationships/image" Target="../media/image8.png"/><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20" Type="http://schemas.openxmlformats.org/officeDocument/2006/relationships/image" Target="../media/image7.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https://www.mathematicshub.edu.au/" TargetMode="External"/><Relationship Id="rId10" Type="http://schemas.openxmlformats.org/officeDocument/2006/relationships/slideLayout" Target="../slideLayouts/slideLayout10.xml"/><Relationship Id="rId19" Type="http://schemas.openxmlformats.org/officeDocument/2006/relationships/image" Target="../media/image6.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9.png"/><Relationship Id="rId18" Type="http://schemas.openxmlformats.org/officeDocument/2006/relationships/image" Target="../media/image5.png"/><Relationship Id="rId3" Type="http://schemas.openxmlformats.org/officeDocument/2006/relationships/slideLayout" Target="../slideLayouts/slideLayout14.xml"/><Relationship Id="rId21" Type="http://schemas.openxmlformats.org/officeDocument/2006/relationships/image" Target="../media/image8.png"/><Relationship Id="rId7" Type="http://schemas.openxmlformats.org/officeDocument/2006/relationships/slideLayout" Target="../slideLayouts/slideLayout18.xml"/><Relationship Id="rId12" Type="http://schemas.openxmlformats.org/officeDocument/2006/relationships/theme" Target="../theme/theme2.xml"/><Relationship Id="rId17" Type="http://schemas.openxmlformats.org/officeDocument/2006/relationships/image" Target="../media/image4.png"/><Relationship Id="rId2" Type="http://schemas.openxmlformats.org/officeDocument/2006/relationships/slideLayout" Target="../slideLayouts/slideLayout13.xml"/><Relationship Id="rId16" Type="http://schemas.openxmlformats.org/officeDocument/2006/relationships/image" Target="../media/image3.png"/><Relationship Id="rId20" Type="http://schemas.openxmlformats.org/officeDocument/2006/relationships/image" Target="../media/image7.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hyperlink" Target="about:blank" TargetMode="External"/><Relationship Id="rId10" Type="http://schemas.openxmlformats.org/officeDocument/2006/relationships/slideLayout" Target="../slideLayouts/slideLayout21.xml"/><Relationship Id="rId19" Type="http://schemas.openxmlformats.org/officeDocument/2006/relationships/image" Target="../media/image6.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2.jpeg"/><Relationship Id="rId18" Type="http://schemas.openxmlformats.org/officeDocument/2006/relationships/image" Target="../media/image5.png"/><Relationship Id="rId3" Type="http://schemas.openxmlformats.org/officeDocument/2006/relationships/slideLayout" Target="../slideLayouts/slideLayout25.xml"/><Relationship Id="rId21" Type="http://schemas.openxmlformats.org/officeDocument/2006/relationships/image" Target="../media/image8.png"/><Relationship Id="rId7" Type="http://schemas.openxmlformats.org/officeDocument/2006/relationships/slideLayout" Target="../slideLayouts/slideLayout29.xml"/><Relationship Id="rId12" Type="http://schemas.openxmlformats.org/officeDocument/2006/relationships/theme" Target="../theme/theme3.xml"/><Relationship Id="rId17" Type="http://schemas.openxmlformats.org/officeDocument/2006/relationships/image" Target="../media/image4.png"/><Relationship Id="rId2" Type="http://schemas.openxmlformats.org/officeDocument/2006/relationships/slideLayout" Target="../slideLayouts/slideLayout24.xml"/><Relationship Id="rId16" Type="http://schemas.openxmlformats.org/officeDocument/2006/relationships/image" Target="../media/image10.png"/><Relationship Id="rId20" Type="http://schemas.openxmlformats.org/officeDocument/2006/relationships/image" Target="../media/image7.png"/><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image" Target="../media/image3.png"/><Relationship Id="rId10" Type="http://schemas.openxmlformats.org/officeDocument/2006/relationships/slideLayout" Target="../slideLayouts/slideLayout32.xml"/><Relationship Id="rId19" Type="http://schemas.openxmlformats.org/officeDocument/2006/relationships/image" Target="../media/image6.png"/><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hyperlink" Target="about:blank" TargetMode="Externa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2.jpeg"/><Relationship Id="rId18" Type="http://schemas.openxmlformats.org/officeDocument/2006/relationships/image" Target="../media/image6.png"/><Relationship Id="rId3" Type="http://schemas.openxmlformats.org/officeDocument/2006/relationships/slideLayout" Target="../slideLayouts/slideLayout36.xml"/><Relationship Id="rId21" Type="http://schemas.openxmlformats.org/officeDocument/2006/relationships/image" Target="../media/image11.png"/><Relationship Id="rId7" Type="http://schemas.openxmlformats.org/officeDocument/2006/relationships/slideLayout" Target="../slideLayouts/slideLayout40.xml"/><Relationship Id="rId12" Type="http://schemas.openxmlformats.org/officeDocument/2006/relationships/theme" Target="../theme/theme4.xml"/><Relationship Id="rId17" Type="http://schemas.openxmlformats.org/officeDocument/2006/relationships/image" Target="../media/image5.png"/><Relationship Id="rId2" Type="http://schemas.openxmlformats.org/officeDocument/2006/relationships/slideLayout" Target="../slideLayouts/slideLayout35.xml"/><Relationship Id="rId16" Type="http://schemas.openxmlformats.org/officeDocument/2006/relationships/image" Target="../media/image4.png"/><Relationship Id="rId20" Type="http://schemas.openxmlformats.org/officeDocument/2006/relationships/image" Target="../media/image8.png"/><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5" Type="http://schemas.openxmlformats.org/officeDocument/2006/relationships/image" Target="../media/image3.png"/><Relationship Id="rId10" Type="http://schemas.openxmlformats.org/officeDocument/2006/relationships/slideLayout" Target="../slideLayouts/slideLayout43.xml"/><Relationship Id="rId19" Type="http://schemas.openxmlformats.org/officeDocument/2006/relationships/image" Target="../media/image7.png"/><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hyperlink" Target="https://www.mathematicshub.edu.au/"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4">
            <a:extLst>
              <a:ext uri="{FF2B5EF4-FFF2-40B4-BE49-F238E27FC236}">
                <a16:creationId xmlns:a16="http://schemas.microsoft.com/office/drawing/2014/main" id="{AFF6BD75-DA08-3392-4E89-F14C10FC44B0}"/>
              </a:ext>
              <a:ext uri="{C183D7F6-B498-43B3-948B-1728B52AA6E4}">
                <adec:decorative xmlns:adec="http://schemas.microsoft.com/office/drawing/2017/decorative" val="1"/>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9121" y="-61353"/>
            <a:ext cx="9173121" cy="69032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Placeholder 1"/>
          <p:cNvSpPr>
            <a:spLocks noGrp="1"/>
          </p:cNvSpPr>
          <p:nvPr>
            <p:ph type="title"/>
          </p:nvPr>
        </p:nvSpPr>
        <p:spPr>
          <a:xfrm>
            <a:off x="2123728" y="198252"/>
            <a:ext cx="6851104" cy="420276"/>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pic>
        <p:nvPicPr>
          <p:cNvPr id="7" name="Picture 6">
            <a:extLst>
              <a:ext uri="{FF2B5EF4-FFF2-40B4-BE49-F238E27FC236}">
                <a16:creationId xmlns:a16="http://schemas.microsoft.com/office/drawing/2014/main" id="{C761B541-8CDA-30CE-818A-586EE31B8F3B}"/>
              </a:ext>
              <a:ext uri="{C183D7F6-B498-43B3-948B-1728B52AA6E4}">
                <adec:decorative xmlns:adec="http://schemas.microsoft.com/office/drawing/2017/decorative" val="1"/>
              </a:ext>
            </a:extLst>
          </p:cNvPr>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4386916" y="6460993"/>
            <a:ext cx="559435" cy="198755"/>
          </a:xfrm>
          <a:prstGeom prst="rect">
            <a:avLst/>
          </a:prstGeom>
        </p:spPr>
      </p:pic>
      <p:pic>
        <p:nvPicPr>
          <p:cNvPr id="15" name="Picture 14">
            <a:hlinkClick r:id="rId15"/>
            <a:extLst>
              <a:ext uri="{FF2B5EF4-FFF2-40B4-BE49-F238E27FC236}">
                <a16:creationId xmlns:a16="http://schemas.microsoft.com/office/drawing/2014/main" id="{920767E6-59AB-29BE-891D-7D0135C5A42C}"/>
              </a:ext>
              <a:ext uri="{C183D7F6-B498-43B3-948B-1728B52AA6E4}">
                <adec:decorative xmlns:adec="http://schemas.microsoft.com/office/drawing/2017/decorative" val="1"/>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107504" y="16076"/>
            <a:ext cx="1215243" cy="715761"/>
          </a:xfrm>
          <a:prstGeom prst="rect">
            <a:avLst/>
          </a:prstGeom>
        </p:spPr>
      </p:pic>
      <p:sp>
        <p:nvSpPr>
          <p:cNvPr id="16" name="TextBox 15">
            <a:extLst>
              <a:ext uri="{FF2B5EF4-FFF2-40B4-BE49-F238E27FC236}">
                <a16:creationId xmlns:a16="http://schemas.microsoft.com/office/drawing/2014/main" id="{CBEFC575-A694-AFEC-9531-9A8D0B31E8A8}"/>
              </a:ext>
            </a:extLst>
          </p:cNvPr>
          <p:cNvSpPr txBox="1"/>
          <p:nvPr userDrawn="1"/>
        </p:nvSpPr>
        <p:spPr>
          <a:xfrm>
            <a:off x="107505" y="6234053"/>
            <a:ext cx="4392488" cy="461665"/>
          </a:xfrm>
          <a:prstGeom prst="rect">
            <a:avLst/>
          </a:prstGeom>
          <a:noFill/>
        </p:spPr>
        <p:txBody>
          <a:bodyPr wrap="square">
            <a:spAutoFit/>
          </a:bodyPr>
          <a:lstStyle/>
          <a:p>
            <a:pPr algn="l"/>
            <a:r>
              <a:rPr lang="en-GB" sz="800"/>
              <a:t>mathematicshub.edu.au</a:t>
            </a:r>
          </a:p>
          <a:p>
            <a:pPr algn="l"/>
            <a:r>
              <a:rPr lang="en-GB" sz="800"/>
              <a:t>© 2024 Commonwealth of Australia, unless otherwise indicated. Creative Commons Attribution 4.0, unless otherwise indicated. </a:t>
            </a:r>
          </a:p>
        </p:txBody>
      </p:sp>
      <p:grpSp>
        <p:nvGrpSpPr>
          <p:cNvPr id="17" name="Group 16">
            <a:extLst>
              <a:ext uri="{FF2B5EF4-FFF2-40B4-BE49-F238E27FC236}">
                <a16:creationId xmlns:a16="http://schemas.microsoft.com/office/drawing/2014/main" id="{F00B1F31-28AE-E38A-AD0E-0A2B762E186B}"/>
              </a:ext>
              <a:ext uri="{C183D7F6-B498-43B3-948B-1728B52AA6E4}">
                <adec:decorative xmlns:adec="http://schemas.microsoft.com/office/drawing/2017/decorative" val="1"/>
              </a:ext>
            </a:extLst>
          </p:cNvPr>
          <p:cNvGrpSpPr/>
          <p:nvPr userDrawn="1"/>
        </p:nvGrpSpPr>
        <p:grpSpPr>
          <a:xfrm>
            <a:off x="5076056" y="5620698"/>
            <a:ext cx="2735152" cy="1052738"/>
            <a:chOff x="5167683" y="5805262"/>
            <a:chExt cx="2735152" cy="1052738"/>
          </a:xfrm>
        </p:grpSpPr>
        <p:pic>
          <p:nvPicPr>
            <p:cNvPr id="18" name="Content Placeholder 12">
              <a:extLst>
                <a:ext uri="{FF2B5EF4-FFF2-40B4-BE49-F238E27FC236}">
                  <a16:creationId xmlns:a16="http://schemas.microsoft.com/office/drawing/2014/main" id="{738BD97F-6739-8B15-86D4-44FA53D29E71}"/>
                </a:ext>
              </a:extLst>
            </p:cNvPr>
            <p:cNvPicPr>
              <a:picLocks noChangeAspect="1"/>
            </p:cNvPicPr>
            <p:nvPr/>
          </p:nvPicPr>
          <p:blipFill>
            <a:blip r:embed="rId17"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a:prstGeom prst="rect">
              <a:avLst/>
            </a:prstGeom>
          </p:spPr>
        </p:pic>
        <p:pic>
          <p:nvPicPr>
            <p:cNvPr id="19" name="Picture 18">
              <a:extLst>
                <a:ext uri="{FF2B5EF4-FFF2-40B4-BE49-F238E27FC236}">
                  <a16:creationId xmlns:a16="http://schemas.microsoft.com/office/drawing/2014/main" id="{BE1C5B88-B18B-7F64-5CC3-0CB55BE5C046}"/>
                </a:ext>
              </a:extLst>
            </p:cNvPr>
            <p:cNvPicPr>
              <a:picLocks noChangeAspect="1"/>
            </p:cNvPicPr>
            <p:nvPr/>
          </p:nvPicPr>
          <p:blipFill>
            <a:blip r:embed="rId1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313380" y="5805262"/>
              <a:ext cx="589455" cy="583007"/>
            </a:xfrm>
            <a:prstGeom prst="rect">
              <a:avLst/>
            </a:prstGeom>
          </p:spPr>
        </p:pic>
        <p:pic>
          <p:nvPicPr>
            <p:cNvPr id="20" name="Picture 19">
              <a:extLst>
                <a:ext uri="{FF2B5EF4-FFF2-40B4-BE49-F238E27FC236}">
                  <a16:creationId xmlns:a16="http://schemas.microsoft.com/office/drawing/2014/main" id="{31D74349-6211-8FAB-8805-B493A31BC0AF}"/>
                </a:ext>
              </a:extLst>
            </p:cNvPr>
            <p:cNvPicPr>
              <a:picLocks noChangeAspect="1"/>
            </p:cNvPicPr>
            <p:nvPr/>
          </p:nvPicPr>
          <p:blipFill>
            <a:blip r:embed="rId19"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623178" y="5842012"/>
              <a:ext cx="546257" cy="546257"/>
            </a:xfrm>
            <a:prstGeom prst="rect">
              <a:avLst/>
            </a:prstGeom>
          </p:spPr>
        </p:pic>
        <p:pic>
          <p:nvPicPr>
            <p:cNvPr id="21" name="Picture 20">
              <a:extLst>
                <a:ext uri="{FF2B5EF4-FFF2-40B4-BE49-F238E27FC236}">
                  <a16:creationId xmlns:a16="http://schemas.microsoft.com/office/drawing/2014/main" id="{54A5E25A-A825-AB7A-2FEF-C449173C7278}"/>
                </a:ext>
              </a:extLst>
            </p:cNvPr>
            <p:cNvPicPr>
              <a:picLocks noChangeAspect="1"/>
            </p:cNvPicPr>
            <p:nvPr/>
          </p:nvPicPr>
          <p:blipFill>
            <a:blip r:embed="rId20"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790772" y="6173727"/>
              <a:ext cx="856560" cy="539365"/>
            </a:xfrm>
            <a:prstGeom prst="rect">
              <a:avLst/>
            </a:prstGeom>
          </p:spPr>
        </p:pic>
        <p:pic>
          <p:nvPicPr>
            <p:cNvPr id="22" name="Picture 21">
              <a:extLst>
                <a:ext uri="{FF2B5EF4-FFF2-40B4-BE49-F238E27FC236}">
                  <a16:creationId xmlns:a16="http://schemas.microsoft.com/office/drawing/2014/main" id="{11697A6D-2B79-FF00-37E9-3A45E6A4DB74}"/>
                </a:ext>
              </a:extLst>
            </p:cNvPr>
            <p:cNvPicPr>
              <a:picLocks noChangeAspect="1"/>
            </p:cNvPicPr>
            <p:nvPr/>
          </p:nvPicPr>
          <p:blipFill>
            <a:blip r:embed="rId21"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20089471">
              <a:off x="5167683" y="6067195"/>
              <a:ext cx="554625" cy="706388"/>
            </a:xfrm>
            <a:prstGeom prst="rect">
              <a:avLst/>
            </a:prstGeom>
          </p:spPr>
        </p:pic>
      </p:grpSp>
    </p:spTree>
    <p:extLst>
      <p:ext uri="{BB962C8B-B14F-4D97-AF65-F5344CB8AC3E}">
        <p14:creationId xmlns:p14="http://schemas.microsoft.com/office/powerpoint/2010/main" val="342410856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64283CD0-3AD0-113A-733E-5BDC7A102092}"/>
              </a:ext>
              <a:ext uri="{C183D7F6-B498-43B3-948B-1728B52AA6E4}">
                <adec:decorative xmlns:adec="http://schemas.microsoft.com/office/drawing/2017/decorative" val="1"/>
              </a:ext>
            </a:extLst>
          </p:cNvPr>
          <p:cNvPicPr>
            <a:picLocks noChangeAspect="1" noChangeArrowheads="1"/>
          </p:cNvPicPr>
          <p:nvPr userDrawn="1"/>
        </p:nvPicPr>
        <p:blipFill rotWithShape="1">
          <a:blip r:embed="rId13">
            <a:extLst>
              <a:ext uri="{28A0092B-C50C-407E-A947-70E740481C1C}">
                <a14:useLocalDpi xmlns:a14="http://schemas.microsoft.com/office/drawing/2010/main" val="0"/>
              </a:ext>
            </a:extLst>
          </a:blip>
          <a:srcRect t="13863" r="504"/>
          <a:stretch/>
        </p:blipFill>
        <p:spPr bwMode="auto">
          <a:xfrm>
            <a:off x="0" y="839552"/>
            <a:ext cx="9145016" cy="60932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Placeholder 1"/>
          <p:cNvSpPr>
            <a:spLocks noGrp="1"/>
          </p:cNvSpPr>
          <p:nvPr>
            <p:ph type="title"/>
          </p:nvPr>
        </p:nvSpPr>
        <p:spPr>
          <a:xfrm>
            <a:off x="2123728" y="198252"/>
            <a:ext cx="6851104" cy="420276"/>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pic>
        <p:nvPicPr>
          <p:cNvPr id="7" name="Picture 6">
            <a:extLst>
              <a:ext uri="{FF2B5EF4-FFF2-40B4-BE49-F238E27FC236}">
                <a16:creationId xmlns:a16="http://schemas.microsoft.com/office/drawing/2014/main" id="{C761B541-8CDA-30CE-818A-586EE31B8F3B}"/>
              </a:ext>
              <a:ext uri="{C183D7F6-B498-43B3-948B-1728B52AA6E4}">
                <adec:decorative xmlns:adec="http://schemas.microsoft.com/office/drawing/2017/decorative" val="1"/>
              </a:ext>
            </a:extLst>
          </p:cNvPr>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4386916" y="6460993"/>
            <a:ext cx="559435" cy="198755"/>
          </a:xfrm>
          <a:prstGeom prst="rect">
            <a:avLst/>
          </a:prstGeom>
        </p:spPr>
      </p:pic>
      <p:pic>
        <p:nvPicPr>
          <p:cNvPr id="15" name="Picture 14">
            <a:hlinkClick r:id="rId15"/>
            <a:extLst>
              <a:ext uri="{FF2B5EF4-FFF2-40B4-BE49-F238E27FC236}">
                <a16:creationId xmlns:a16="http://schemas.microsoft.com/office/drawing/2014/main" id="{920767E6-59AB-29BE-891D-7D0135C5A42C}"/>
              </a:ext>
              <a:ext uri="{C183D7F6-B498-43B3-948B-1728B52AA6E4}">
                <adec:decorative xmlns:adec="http://schemas.microsoft.com/office/drawing/2017/decorative" val="1"/>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107504" y="16076"/>
            <a:ext cx="1215243" cy="715761"/>
          </a:xfrm>
          <a:prstGeom prst="rect">
            <a:avLst/>
          </a:prstGeom>
        </p:spPr>
      </p:pic>
      <p:sp>
        <p:nvSpPr>
          <p:cNvPr id="16" name="TextBox 15">
            <a:extLst>
              <a:ext uri="{FF2B5EF4-FFF2-40B4-BE49-F238E27FC236}">
                <a16:creationId xmlns:a16="http://schemas.microsoft.com/office/drawing/2014/main" id="{CBEFC575-A694-AFEC-9531-9A8D0B31E8A8}"/>
              </a:ext>
            </a:extLst>
          </p:cNvPr>
          <p:cNvSpPr txBox="1"/>
          <p:nvPr userDrawn="1"/>
        </p:nvSpPr>
        <p:spPr>
          <a:xfrm>
            <a:off x="107505" y="6234053"/>
            <a:ext cx="4392488" cy="461665"/>
          </a:xfrm>
          <a:prstGeom prst="rect">
            <a:avLst/>
          </a:prstGeom>
          <a:noFill/>
        </p:spPr>
        <p:txBody>
          <a:bodyPr wrap="square">
            <a:spAutoFit/>
          </a:bodyPr>
          <a:lstStyle/>
          <a:p>
            <a:pPr algn="l"/>
            <a:r>
              <a:rPr lang="en-GB" sz="800"/>
              <a:t>mathematicshub.edu.au</a:t>
            </a:r>
          </a:p>
          <a:p>
            <a:pPr algn="l"/>
            <a:r>
              <a:rPr lang="en-GB" sz="800"/>
              <a:t>© 2024 Commonwealth of Australia, unless otherwise indicated. Creative Commons Attribution 4.0, unless otherwise indicated. </a:t>
            </a:r>
          </a:p>
        </p:txBody>
      </p:sp>
      <p:grpSp>
        <p:nvGrpSpPr>
          <p:cNvPr id="6" name="Group 5">
            <a:extLst>
              <a:ext uri="{FF2B5EF4-FFF2-40B4-BE49-F238E27FC236}">
                <a16:creationId xmlns:a16="http://schemas.microsoft.com/office/drawing/2014/main" id="{6BC9B929-D0DE-4155-832F-AB89357AE247}"/>
              </a:ext>
              <a:ext uri="{C183D7F6-B498-43B3-948B-1728B52AA6E4}">
                <adec:decorative xmlns:adec="http://schemas.microsoft.com/office/drawing/2017/decorative" val="1"/>
              </a:ext>
            </a:extLst>
          </p:cNvPr>
          <p:cNvGrpSpPr/>
          <p:nvPr userDrawn="1"/>
        </p:nvGrpSpPr>
        <p:grpSpPr>
          <a:xfrm>
            <a:off x="5459291" y="5757084"/>
            <a:ext cx="2735152" cy="1052738"/>
            <a:chOff x="5167683" y="5805262"/>
            <a:chExt cx="2735152" cy="1052738"/>
          </a:xfrm>
        </p:grpSpPr>
        <p:pic>
          <p:nvPicPr>
            <p:cNvPr id="8" name="Content Placeholder 12">
              <a:extLst>
                <a:ext uri="{FF2B5EF4-FFF2-40B4-BE49-F238E27FC236}">
                  <a16:creationId xmlns:a16="http://schemas.microsoft.com/office/drawing/2014/main" id="{DBC310A9-D3FD-A55B-4B22-8F8883F33653}"/>
                </a:ext>
              </a:extLst>
            </p:cNvPr>
            <p:cNvPicPr>
              <a:picLocks noChangeAspect="1"/>
            </p:cNvPicPr>
            <p:nvPr/>
          </p:nvPicPr>
          <p:blipFill>
            <a:blip r:embed="rId17"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a:prstGeom prst="rect">
              <a:avLst/>
            </a:prstGeom>
          </p:spPr>
        </p:pic>
        <p:pic>
          <p:nvPicPr>
            <p:cNvPr id="9" name="Picture 8">
              <a:extLst>
                <a:ext uri="{FF2B5EF4-FFF2-40B4-BE49-F238E27FC236}">
                  <a16:creationId xmlns:a16="http://schemas.microsoft.com/office/drawing/2014/main" id="{CD3976FF-E2E8-E9CE-C292-7ECBC140B375}"/>
                </a:ext>
              </a:extLst>
            </p:cNvPr>
            <p:cNvPicPr>
              <a:picLocks noChangeAspect="1"/>
            </p:cNvPicPr>
            <p:nvPr/>
          </p:nvPicPr>
          <p:blipFill>
            <a:blip r:embed="rId1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313380" y="5805262"/>
              <a:ext cx="589455" cy="583007"/>
            </a:xfrm>
            <a:prstGeom prst="rect">
              <a:avLst/>
            </a:prstGeom>
          </p:spPr>
        </p:pic>
        <p:pic>
          <p:nvPicPr>
            <p:cNvPr id="10" name="Picture 9">
              <a:extLst>
                <a:ext uri="{FF2B5EF4-FFF2-40B4-BE49-F238E27FC236}">
                  <a16:creationId xmlns:a16="http://schemas.microsoft.com/office/drawing/2014/main" id="{4ED26AD6-960E-51A4-E11D-FB018947FB7C}"/>
                </a:ext>
              </a:extLst>
            </p:cNvPr>
            <p:cNvPicPr>
              <a:picLocks noChangeAspect="1"/>
            </p:cNvPicPr>
            <p:nvPr/>
          </p:nvPicPr>
          <p:blipFill>
            <a:blip r:embed="rId19"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623178" y="5842012"/>
              <a:ext cx="546257" cy="546257"/>
            </a:xfrm>
            <a:prstGeom prst="rect">
              <a:avLst/>
            </a:prstGeom>
          </p:spPr>
        </p:pic>
        <p:pic>
          <p:nvPicPr>
            <p:cNvPr id="11" name="Picture 10">
              <a:extLst>
                <a:ext uri="{FF2B5EF4-FFF2-40B4-BE49-F238E27FC236}">
                  <a16:creationId xmlns:a16="http://schemas.microsoft.com/office/drawing/2014/main" id="{699E1E0B-9DC0-5B1E-522B-D2801CC5085A}"/>
                </a:ext>
              </a:extLst>
            </p:cNvPr>
            <p:cNvPicPr>
              <a:picLocks noChangeAspect="1"/>
            </p:cNvPicPr>
            <p:nvPr/>
          </p:nvPicPr>
          <p:blipFill>
            <a:blip r:embed="rId20"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790772" y="6173727"/>
              <a:ext cx="856560" cy="539365"/>
            </a:xfrm>
            <a:prstGeom prst="rect">
              <a:avLst/>
            </a:prstGeom>
          </p:spPr>
        </p:pic>
        <p:pic>
          <p:nvPicPr>
            <p:cNvPr id="12" name="Picture 11">
              <a:extLst>
                <a:ext uri="{FF2B5EF4-FFF2-40B4-BE49-F238E27FC236}">
                  <a16:creationId xmlns:a16="http://schemas.microsoft.com/office/drawing/2014/main" id="{613809A4-5AD4-C434-EE66-4D9260D57991}"/>
                </a:ext>
              </a:extLst>
            </p:cNvPr>
            <p:cNvPicPr>
              <a:picLocks noChangeAspect="1"/>
            </p:cNvPicPr>
            <p:nvPr/>
          </p:nvPicPr>
          <p:blipFill>
            <a:blip r:embed="rId21"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20089471">
              <a:off x="5167683" y="6067195"/>
              <a:ext cx="554625" cy="706388"/>
            </a:xfrm>
            <a:prstGeom prst="rect">
              <a:avLst/>
            </a:prstGeom>
          </p:spPr>
        </p:pic>
      </p:grpSp>
    </p:spTree>
    <p:extLst>
      <p:ext uri="{BB962C8B-B14F-4D97-AF65-F5344CB8AC3E}">
        <p14:creationId xmlns:p14="http://schemas.microsoft.com/office/powerpoint/2010/main" val="326928475"/>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23728" y="198252"/>
            <a:ext cx="6851104" cy="420276"/>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pic>
        <p:nvPicPr>
          <p:cNvPr id="7" name="Picture 6">
            <a:extLst>
              <a:ext uri="{FF2B5EF4-FFF2-40B4-BE49-F238E27FC236}">
                <a16:creationId xmlns:a16="http://schemas.microsoft.com/office/drawing/2014/main" id="{C761B541-8CDA-30CE-818A-586EE31B8F3B}"/>
              </a:ext>
              <a:ext uri="{C183D7F6-B498-43B3-948B-1728B52AA6E4}">
                <adec:decorative xmlns:adec="http://schemas.microsoft.com/office/drawing/2017/decorative" val="1"/>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4386916" y="6460993"/>
            <a:ext cx="559435" cy="198755"/>
          </a:xfrm>
          <a:prstGeom prst="rect">
            <a:avLst/>
          </a:prstGeom>
        </p:spPr>
      </p:pic>
      <p:pic>
        <p:nvPicPr>
          <p:cNvPr id="15" name="Picture 14">
            <a:hlinkClick r:id="rId14"/>
            <a:extLst>
              <a:ext uri="{FF2B5EF4-FFF2-40B4-BE49-F238E27FC236}">
                <a16:creationId xmlns:a16="http://schemas.microsoft.com/office/drawing/2014/main" id="{920767E6-59AB-29BE-891D-7D0135C5A42C}"/>
              </a:ext>
              <a:ext uri="{C183D7F6-B498-43B3-948B-1728B52AA6E4}">
                <adec:decorative xmlns:adec="http://schemas.microsoft.com/office/drawing/2017/decorative" val="1"/>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107504" y="16076"/>
            <a:ext cx="1215243" cy="715761"/>
          </a:xfrm>
          <a:prstGeom prst="rect">
            <a:avLst/>
          </a:prstGeom>
        </p:spPr>
      </p:pic>
      <p:sp>
        <p:nvSpPr>
          <p:cNvPr id="16" name="TextBox 15">
            <a:extLst>
              <a:ext uri="{FF2B5EF4-FFF2-40B4-BE49-F238E27FC236}">
                <a16:creationId xmlns:a16="http://schemas.microsoft.com/office/drawing/2014/main" id="{CBEFC575-A694-AFEC-9531-9A8D0B31E8A8}"/>
              </a:ext>
            </a:extLst>
          </p:cNvPr>
          <p:cNvSpPr txBox="1"/>
          <p:nvPr userDrawn="1"/>
        </p:nvSpPr>
        <p:spPr>
          <a:xfrm>
            <a:off x="107505" y="6234053"/>
            <a:ext cx="4392488" cy="461665"/>
          </a:xfrm>
          <a:prstGeom prst="rect">
            <a:avLst/>
          </a:prstGeom>
          <a:noFill/>
        </p:spPr>
        <p:txBody>
          <a:bodyPr wrap="square">
            <a:spAutoFit/>
          </a:bodyPr>
          <a:lstStyle/>
          <a:p>
            <a:pPr algn="l"/>
            <a:r>
              <a:rPr lang="en-GB" sz="800"/>
              <a:t>mathematicshub.edu.au</a:t>
            </a:r>
          </a:p>
          <a:p>
            <a:pPr algn="l"/>
            <a:r>
              <a:rPr lang="en-GB" sz="800"/>
              <a:t>© 2024 Commonwealth of Australia, unless otherwise indicated. Creative Commons Attribution 4.0, unless otherwise indicated. </a:t>
            </a:r>
          </a:p>
        </p:txBody>
      </p:sp>
      <p:pic>
        <p:nvPicPr>
          <p:cNvPr id="5" name="Picture 4">
            <a:extLst>
              <a:ext uri="{FF2B5EF4-FFF2-40B4-BE49-F238E27FC236}">
                <a16:creationId xmlns:a16="http://schemas.microsoft.com/office/drawing/2014/main" id="{913C7CC2-E0D0-B218-2CD0-868B8DA2A15F}"/>
              </a:ext>
              <a:ext uri="{C183D7F6-B498-43B3-948B-1728B52AA6E4}">
                <adec:decorative xmlns:adec="http://schemas.microsoft.com/office/drawing/2017/decorative" val="1"/>
              </a:ext>
            </a:extLst>
          </p:cNvPr>
          <p:cNvPicPr>
            <a:picLocks noChangeAspect="1" noChangeArrowheads="1"/>
          </p:cNvPicPr>
          <p:nvPr userDrawn="1"/>
        </p:nvPicPr>
        <p:blipFill>
          <a:blip r:embed="rId16">
            <a:alphaModFix amt="25000"/>
            <a:extLst>
              <a:ext uri="{28A0092B-C50C-407E-A947-70E740481C1C}">
                <a14:useLocalDpi xmlns:a14="http://schemas.microsoft.com/office/drawing/2010/main" val="0"/>
              </a:ext>
            </a:extLst>
          </a:blip>
          <a:srcRect/>
          <a:stretch>
            <a:fillRect/>
          </a:stretch>
        </p:blipFill>
        <p:spPr bwMode="auto">
          <a:xfrm>
            <a:off x="6742864" y="0"/>
            <a:ext cx="2401136"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6" name="Group 5">
            <a:extLst>
              <a:ext uri="{FF2B5EF4-FFF2-40B4-BE49-F238E27FC236}">
                <a16:creationId xmlns:a16="http://schemas.microsoft.com/office/drawing/2014/main" id="{1283ACA2-1DC7-1DA2-B67B-D1FB9358B94A}"/>
              </a:ext>
              <a:ext uri="{C183D7F6-B498-43B3-948B-1728B52AA6E4}">
                <adec:decorative xmlns:adec="http://schemas.microsoft.com/office/drawing/2017/decorative" val="1"/>
              </a:ext>
            </a:extLst>
          </p:cNvPr>
          <p:cNvGrpSpPr/>
          <p:nvPr userDrawn="1"/>
        </p:nvGrpSpPr>
        <p:grpSpPr>
          <a:xfrm>
            <a:off x="5538954" y="5720666"/>
            <a:ext cx="2735152" cy="1052738"/>
            <a:chOff x="5167683" y="5805262"/>
            <a:chExt cx="2735152" cy="1052738"/>
          </a:xfrm>
        </p:grpSpPr>
        <p:pic>
          <p:nvPicPr>
            <p:cNvPr id="8" name="Content Placeholder 12">
              <a:extLst>
                <a:ext uri="{FF2B5EF4-FFF2-40B4-BE49-F238E27FC236}">
                  <a16:creationId xmlns:a16="http://schemas.microsoft.com/office/drawing/2014/main" id="{BEF8F809-5B79-CE03-3A86-B42609B9D722}"/>
                </a:ext>
              </a:extLst>
            </p:cNvPr>
            <p:cNvPicPr>
              <a:picLocks noChangeAspect="1"/>
            </p:cNvPicPr>
            <p:nvPr/>
          </p:nvPicPr>
          <p:blipFill>
            <a:blip r:embed="rId17"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a:prstGeom prst="rect">
              <a:avLst/>
            </a:prstGeom>
          </p:spPr>
        </p:pic>
        <p:pic>
          <p:nvPicPr>
            <p:cNvPr id="9" name="Picture 8">
              <a:extLst>
                <a:ext uri="{FF2B5EF4-FFF2-40B4-BE49-F238E27FC236}">
                  <a16:creationId xmlns:a16="http://schemas.microsoft.com/office/drawing/2014/main" id="{EF11086B-2FA5-412F-157B-7B500B0A1495}"/>
                </a:ext>
              </a:extLst>
            </p:cNvPr>
            <p:cNvPicPr>
              <a:picLocks noChangeAspect="1"/>
            </p:cNvPicPr>
            <p:nvPr/>
          </p:nvPicPr>
          <p:blipFill>
            <a:blip r:embed="rId1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313380" y="5805262"/>
              <a:ext cx="589455" cy="583007"/>
            </a:xfrm>
            <a:prstGeom prst="rect">
              <a:avLst/>
            </a:prstGeom>
          </p:spPr>
        </p:pic>
        <p:pic>
          <p:nvPicPr>
            <p:cNvPr id="10" name="Picture 9">
              <a:extLst>
                <a:ext uri="{FF2B5EF4-FFF2-40B4-BE49-F238E27FC236}">
                  <a16:creationId xmlns:a16="http://schemas.microsoft.com/office/drawing/2014/main" id="{9C24AA98-3346-EEA7-318E-C62FE59E32F8}"/>
                </a:ext>
              </a:extLst>
            </p:cNvPr>
            <p:cNvPicPr>
              <a:picLocks noChangeAspect="1"/>
            </p:cNvPicPr>
            <p:nvPr/>
          </p:nvPicPr>
          <p:blipFill>
            <a:blip r:embed="rId19"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623178" y="5842012"/>
              <a:ext cx="546257" cy="546257"/>
            </a:xfrm>
            <a:prstGeom prst="rect">
              <a:avLst/>
            </a:prstGeom>
          </p:spPr>
        </p:pic>
        <p:pic>
          <p:nvPicPr>
            <p:cNvPr id="11" name="Picture 10">
              <a:extLst>
                <a:ext uri="{FF2B5EF4-FFF2-40B4-BE49-F238E27FC236}">
                  <a16:creationId xmlns:a16="http://schemas.microsoft.com/office/drawing/2014/main" id="{A47D6DF1-AC1F-2E75-171A-C5646556CCE3}"/>
                </a:ext>
              </a:extLst>
            </p:cNvPr>
            <p:cNvPicPr>
              <a:picLocks noChangeAspect="1"/>
            </p:cNvPicPr>
            <p:nvPr/>
          </p:nvPicPr>
          <p:blipFill>
            <a:blip r:embed="rId20"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790772" y="6173727"/>
              <a:ext cx="856560" cy="539365"/>
            </a:xfrm>
            <a:prstGeom prst="rect">
              <a:avLst/>
            </a:prstGeom>
          </p:spPr>
        </p:pic>
        <p:pic>
          <p:nvPicPr>
            <p:cNvPr id="12" name="Picture 11">
              <a:extLst>
                <a:ext uri="{FF2B5EF4-FFF2-40B4-BE49-F238E27FC236}">
                  <a16:creationId xmlns:a16="http://schemas.microsoft.com/office/drawing/2014/main" id="{B5A28DEE-3ACB-940E-A179-58847E12D695}"/>
                </a:ext>
              </a:extLst>
            </p:cNvPr>
            <p:cNvPicPr>
              <a:picLocks noChangeAspect="1"/>
            </p:cNvPicPr>
            <p:nvPr/>
          </p:nvPicPr>
          <p:blipFill>
            <a:blip r:embed="rId21"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20089471">
              <a:off x="5167683" y="6067195"/>
              <a:ext cx="554625" cy="706388"/>
            </a:xfrm>
            <a:prstGeom prst="rect">
              <a:avLst/>
            </a:prstGeom>
          </p:spPr>
        </p:pic>
      </p:grpSp>
    </p:spTree>
    <p:extLst>
      <p:ext uri="{BB962C8B-B14F-4D97-AF65-F5344CB8AC3E}">
        <p14:creationId xmlns:p14="http://schemas.microsoft.com/office/powerpoint/2010/main" val="52644419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23728" y="198252"/>
            <a:ext cx="6851104" cy="420276"/>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pic>
        <p:nvPicPr>
          <p:cNvPr id="7" name="Picture 6">
            <a:extLst>
              <a:ext uri="{FF2B5EF4-FFF2-40B4-BE49-F238E27FC236}">
                <a16:creationId xmlns:a16="http://schemas.microsoft.com/office/drawing/2014/main" id="{C761B541-8CDA-30CE-818A-586EE31B8F3B}"/>
              </a:ext>
              <a:ext uri="{C183D7F6-B498-43B3-948B-1728B52AA6E4}">
                <adec:decorative xmlns:adec="http://schemas.microsoft.com/office/drawing/2017/decorative" val="1"/>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4386916" y="6460993"/>
            <a:ext cx="559435" cy="198755"/>
          </a:xfrm>
          <a:prstGeom prst="rect">
            <a:avLst/>
          </a:prstGeom>
        </p:spPr>
      </p:pic>
      <p:pic>
        <p:nvPicPr>
          <p:cNvPr id="15" name="Picture 14">
            <a:hlinkClick r:id="rId14"/>
            <a:extLst>
              <a:ext uri="{FF2B5EF4-FFF2-40B4-BE49-F238E27FC236}">
                <a16:creationId xmlns:a16="http://schemas.microsoft.com/office/drawing/2014/main" id="{920767E6-59AB-29BE-891D-7D0135C5A42C}"/>
              </a:ext>
              <a:ext uri="{C183D7F6-B498-43B3-948B-1728B52AA6E4}">
                <adec:decorative xmlns:adec="http://schemas.microsoft.com/office/drawing/2017/decorative" val="1"/>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107504" y="16076"/>
            <a:ext cx="1215243" cy="715761"/>
          </a:xfrm>
          <a:prstGeom prst="rect">
            <a:avLst/>
          </a:prstGeom>
        </p:spPr>
      </p:pic>
      <p:sp>
        <p:nvSpPr>
          <p:cNvPr id="16" name="TextBox 15">
            <a:extLst>
              <a:ext uri="{FF2B5EF4-FFF2-40B4-BE49-F238E27FC236}">
                <a16:creationId xmlns:a16="http://schemas.microsoft.com/office/drawing/2014/main" id="{CBEFC575-A694-AFEC-9531-9A8D0B31E8A8}"/>
              </a:ext>
            </a:extLst>
          </p:cNvPr>
          <p:cNvSpPr txBox="1"/>
          <p:nvPr userDrawn="1"/>
        </p:nvSpPr>
        <p:spPr>
          <a:xfrm>
            <a:off x="107505" y="6234053"/>
            <a:ext cx="4392488" cy="461665"/>
          </a:xfrm>
          <a:prstGeom prst="rect">
            <a:avLst/>
          </a:prstGeom>
          <a:noFill/>
        </p:spPr>
        <p:txBody>
          <a:bodyPr wrap="square">
            <a:spAutoFit/>
          </a:bodyPr>
          <a:lstStyle/>
          <a:p>
            <a:pPr algn="l"/>
            <a:r>
              <a:rPr lang="en-GB" sz="800"/>
              <a:t>mathematicshub.edu.au</a:t>
            </a:r>
          </a:p>
          <a:p>
            <a:pPr algn="l"/>
            <a:r>
              <a:rPr lang="en-GB" sz="800"/>
              <a:t>© 2023 Commonwealth of Australia, unless otherwise indicated. Creative Commons Attribution 4.0, unless otherwise indicated. </a:t>
            </a:r>
          </a:p>
        </p:txBody>
      </p:sp>
      <p:grpSp>
        <p:nvGrpSpPr>
          <p:cNvPr id="6" name="Group 5">
            <a:extLst>
              <a:ext uri="{FF2B5EF4-FFF2-40B4-BE49-F238E27FC236}">
                <a16:creationId xmlns:a16="http://schemas.microsoft.com/office/drawing/2014/main" id="{1283ACA2-1DC7-1DA2-B67B-D1FB9358B94A}"/>
              </a:ext>
              <a:ext uri="{C183D7F6-B498-43B3-948B-1728B52AA6E4}">
                <adec:decorative xmlns:adec="http://schemas.microsoft.com/office/drawing/2017/decorative" val="1"/>
              </a:ext>
            </a:extLst>
          </p:cNvPr>
          <p:cNvGrpSpPr/>
          <p:nvPr userDrawn="1"/>
        </p:nvGrpSpPr>
        <p:grpSpPr>
          <a:xfrm>
            <a:off x="5538954" y="5720666"/>
            <a:ext cx="2735152" cy="1052738"/>
            <a:chOff x="5167683" y="5805262"/>
            <a:chExt cx="2735152" cy="1052738"/>
          </a:xfrm>
        </p:grpSpPr>
        <p:pic>
          <p:nvPicPr>
            <p:cNvPr id="8" name="Content Placeholder 12">
              <a:extLst>
                <a:ext uri="{FF2B5EF4-FFF2-40B4-BE49-F238E27FC236}">
                  <a16:creationId xmlns:a16="http://schemas.microsoft.com/office/drawing/2014/main" id="{BEF8F809-5B79-CE03-3A86-B42609B9D722}"/>
                </a:ext>
              </a:extLst>
            </p:cNvPr>
            <p:cNvPicPr>
              <a:picLocks noChangeAspect="1"/>
            </p:cNvPicPr>
            <p:nvPr/>
          </p:nvPicPr>
          <p:blipFill>
            <a:blip r:embed="rId16"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a:prstGeom prst="rect">
              <a:avLst/>
            </a:prstGeom>
          </p:spPr>
        </p:pic>
        <p:pic>
          <p:nvPicPr>
            <p:cNvPr id="9" name="Picture 8">
              <a:extLst>
                <a:ext uri="{FF2B5EF4-FFF2-40B4-BE49-F238E27FC236}">
                  <a16:creationId xmlns:a16="http://schemas.microsoft.com/office/drawing/2014/main" id="{EF11086B-2FA5-412F-157B-7B500B0A1495}"/>
                </a:ext>
              </a:extLst>
            </p:cNvPr>
            <p:cNvPicPr>
              <a:picLocks noChangeAspect="1"/>
            </p:cNvPicPr>
            <p:nvPr/>
          </p:nvPicPr>
          <p:blipFill>
            <a:blip r:embed="rId1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313380" y="5805262"/>
              <a:ext cx="589455" cy="583007"/>
            </a:xfrm>
            <a:prstGeom prst="rect">
              <a:avLst/>
            </a:prstGeom>
          </p:spPr>
        </p:pic>
        <p:pic>
          <p:nvPicPr>
            <p:cNvPr id="10" name="Picture 9">
              <a:extLst>
                <a:ext uri="{FF2B5EF4-FFF2-40B4-BE49-F238E27FC236}">
                  <a16:creationId xmlns:a16="http://schemas.microsoft.com/office/drawing/2014/main" id="{9C24AA98-3346-EEA7-318E-C62FE59E32F8}"/>
                </a:ext>
              </a:extLst>
            </p:cNvPr>
            <p:cNvPicPr>
              <a:picLocks noChangeAspect="1"/>
            </p:cNvPicPr>
            <p:nvPr/>
          </p:nvPicPr>
          <p:blipFill>
            <a:blip r:embed="rId1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623178" y="5842012"/>
              <a:ext cx="546257" cy="546257"/>
            </a:xfrm>
            <a:prstGeom prst="rect">
              <a:avLst/>
            </a:prstGeom>
          </p:spPr>
        </p:pic>
        <p:pic>
          <p:nvPicPr>
            <p:cNvPr id="11" name="Picture 10">
              <a:extLst>
                <a:ext uri="{FF2B5EF4-FFF2-40B4-BE49-F238E27FC236}">
                  <a16:creationId xmlns:a16="http://schemas.microsoft.com/office/drawing/2014/main" id="{A47D6DF1-AC1F-2E75-171A-C5646556CCE3}"/>
                </a:ext>
              </a:extLst>
            </p:cNvPr>
            <p:cNvPicPr>
              <a:picLocks noChangeAspect="1"/>
            </p:cNvPicPr>
            <p:nvPr/>
          </p:nvPicPr>
          <p:blipFill>
            <a:blip r:embed="rId19"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790772" y="6173727"/>
              <a:ext cx="856560" cy="539365"/>
            </a:xfrm>
            <a:prstGeom prst="rect">
              <a:avLst/>
            </a:prstGeom>
          </p:spPr>
        </p:pic>
        <p:pic>
          <p:nvPicPr>
            <p:cNvPr id="12" name="Picture 11">
              <a:extLst>
                <a:ext uri="{FF2B5EF4-FFF2-40B4-BE49-F238E27FC236}">
                  <a16:creationId xmlns:a16="http://schemas.microsoft.com/office/drawing/2014/main" id="{B5A28DEE-3ACB-940E-A179-58847E12D695}"/>
                </a:ext>
              </a:extLst>
            </p:cNvPr>
            <p:cNvPicPr>
              <a:picLocks noChangeAspect="1"/>
            </p:cNvPicPr>
            <p:nvPr/>
          </p:nvPicPr>
          <p:blipFill>
            <a:blip r:embed="rId20"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20089471">
              <a:off x="5167683" y="6067195"/>
              <a:ext cx="554625" cy="706388"/>
            </a:xfrm>
            <a:prstGeom prst="rect">
              <a:avLst/>
            </a:prstGeom>
          </p:spPr>
        </p:pic>
      </p:grpSp>
      <p:pic>
        <p:nvPicPr>
          <p:cNvPr id="13" name="Picture 3">
            <a:extLst>
              <a:ext uri="{FF2B5EF4-FFF2-40B4-BE49-F238E27FC236}">
                <a16:creationId xmlns:a16="http://schemas.microsoft.com/office/drawing/2014/main" id="{2C83D9E3-82B6-514A-2A77-18A42DDFCEB0}"/>
              </a:ext>
              <a:ext uri="{C183D7F6-B498-43B3-948B-1728B52AA6E4}">
                <adec:decorative xmlns:adec="http://schemas.microsoft.com/office/drawing/2017/decorative" val="1"/>
              </a:ext>
            </a:extLst>
          </p:cNvPr>
          <p:cNvPicPr>
            <a:picLocks noChangeAspect="1" noChangeArrowheads="1"/>
          </p:cNvPicPr>
          <p:nvPr userDrawn="1"/>
        </p:nvPicPr>
        <p:blipFill rotWithShape="1">
          <a:blip r:embed="rId21">
            <a:alphaModFix amt="25000"/>
            <a:extLst>
              <a:ext uri="{28A0092B-C50C-407E-A947-70E740481C1C}">
                <a14:useLocalDpi xmlns:a14="http://schemas.microsoft.com/office/drawing/2010/main" val="0"/>
              </a:ext>
            </a:extLst>
          </a:blip>
          <a:srcRect l="3116"/>
          <a:stretch/>
        </p:blipFill>
        <p:spPr bwMode="auto">
          <a:xfrm>
            <a:off x="6345716" y="0"/>
            <a:ext cx="2798284" cy="68874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73584697"/>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7513AFF-1993-AFA1-8B37-284451BFB747}"/>
              </a:ext>
            </a:extLst>
          </p:cNvPr>
          <p:cNvSpPr txBox="1">
            <a:spLocks noGrp="1"/>
          </p:cNvSpPr>
          <p:nvPr>
            <p:ph type="title" idx="4294967295"/>
          </p:nvPr>
        </p:nvSpPr>
        <p:spPr>
          <a:xfrm>
            <a:off x="971600" y="2102069"/>
            <a:ext cx="7632848" cy="236988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defRPr/>
            </a:pPr>
            <a:r>
              <a:rPr lang="en-AU" sz="7200" b="1">
                <a:solidFill>
                  <a:srgbClr val="323E4F"/>
                </a:solidFill>
                <a:latin typeface="Calibri"/>
                <a:ea typeface="Calibri"/>
                <a:cs typeface="Calibri"/>
              </a:rPr>
              <a:t>Word problems  </a:t>
            </a:r>
            <a:br>
              <a:rPr lang="en-AU" sz="7200" b="1">
                <a:solidFill>
                  <a:srgbClr val="323E4F"/>
                </a:solidFill>
                <a:latin typeface="Calibri"/>
                <a:ea typeface="Calibri"/>
                <a:cs typeface="Calibri"/>
              </a:rPr>
            </a:br>
            <a:endParaRPr lang="en-AU" sz="3200">
              <a:solidFill>
                <a:srgbClr val="323E4F"/>
              </a:solidFill>
              <a:ea typeface="Calibri"/>
              <a:cs typeface="Calibri"/>
            </a:endParaRPr>
          </a:p>
          <a:p>
            <a:pPr lvl="0">
              <a:spcBef>
                <a:spcPts val="0"/>
              </a:spcBef>
              <a:defRPr/>
            </a:pPr>
            <a:endParaRPr lang="en-AU">
              <a:solidFill>
                <a:schemeClr val="accent5">
                  <a:lumMod val="50000"/>
                </a:schemeClr>
              </a:solidFill>
              <a:latin typeface="Calibri" panose="020F0502020204030204" pitchFamily="34" charset="0"/>
              <a:ea typeface="Calibri"/>
              <a:cs typeface="Times New Roman" panose="02020603050405020304" pitchFamily="18" charset="0"/>
            </a:endParaRPr>
          </a:p>
        </p:txBody>
      </p:sp>
      <p:sp>
        <p:nvSpPr>
          <p:cNvPr id="3" name="TextBox 2">
            <a:extLst>
              <a:ext uri="{FF2B5EF4-FFF2-40B4-BE49-F238E27FC236}">
                <a16:creationId xmlns:a16="http://schemas.microsoft.com/office/drawing/2014/main" id="{C57B6FFD-A09E-3C92-C2E0-FB016FC09ECC}"/>
              </a:ext>
            </a:extLst>
          </p:cNvPr>
          <p:cNvSpPr txBox="1"/>
          <p:nvPr/>
        </p:nvSpPr>
        <p:spPr>
          <a:xfrm>
            <a:off x="2204425" y="3625350"/>
            <a:ext cx="4652626" cy="10772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AU" sz="3200">
                <a:solidFill>
                  <a:srgbClr val="323E4F"/>
                </a:solidFill>
                <a:ea typeface="Calibri"/>
                <a:cs typeface="Calibri"/>
              </a:rPr>
              <a:t>Mathematical modelling</a:t>
            </a:r>
            <a:endParaRPr lang="en-US"/>
          </a:p>
          <a:p>
            <a:pPr algn="ctr"/>
            <a:endParaRPr lang="en-AU" sz="3200">
              <a:solidFill>
                <a:srgbClr val="323E4F"/>
              </a:solidFill>
              <a:ea typeface="Calibri"/>
              <a:cs typeface="Calibri"/>
            </a:endParaRPr>
          </a:p>
        </p:txBody>
      </p:sp>
    </p:spTree>
    <p:extLst>
      <p:ext uri="{BB962C8B-B14F-4D97-AF65-F5344CB8AC3E}">
        <p14:creationId xmlns:p14="http://schemas.microsoft.com/office/powerpoint/2010/main" val="39636619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DF87752-09A8-E584-6BC6-FE175B9A0311}"/>
              </a:ext>
            </a:extLst>
          </p:cNvPr>
          <p:cNvSpPr>
            <a:spLocks noGrp="1"/>
          </p:cNvSpPr>
          <p:nvPr>
            <p:ph type="title"/>
          </p:nvPr>
        </p:nvSpPr>
        <p:spPr>
          <a:xfrm>
            <a:off x="1835696" y="188640"/>
            <a:ext cx="6036818" cy="1143000"/>
          </a:xfrm>
        </p:spPr>
        <p:txBody>
          <a:bodyPr>
            <a:normAutofit/>
          </a:bodyPr>
          <a:lstStyle/>
          <a:p>
            <a:pPr algn="l"/>
            <a:r>
              <a:rPr lang="en-AU">
                <a:solidFill>
                  <a:schemeClr val="tx2">
                    <a:lumMod val="50000"/>
                  </a:schemeClr>
                </a:solidFill>
              </a:rPr>
              <a:t>Problem 3 bar model </a:t>
            </a:r>
          </a:p>
        </p:txBody>
      </p:sp>
      <p:sp>
        <p:nvSpPr>
          <p:cNvPr id="3" name="Rectangle 2"/>
          <p:cNvSpPr/>
          <p:nvPr/>
        </p:nvSpPr>
        <p:spPr>
          <a:xfrm>
            <a:off x="179512" y="1340768"/>
            <a:ext cx="4752528" cy="923330"/>
          </a:xfrm>
          <a:prstGeom prst="rect">
            <a:avLst/>
          </a:prstGeom>
        </p:spPr>
        <p:txBody>
          <a:bodyPr wrap="square">
            <a:spAutoFit/>
          </a:bodyPr>
          <a:lstStyle/>
          <a:p>
            <a:r>
              <a:rPr lang="en-AU" b="1"/>
              <a:t>Problem 3:</a:t>
            </a:r>
          </a:p>
          <a:p>
            <a:r>
              <a:rPr lang="en-AU"/>
              <a:t>Three classes of Year 3 students are being seated in the school gym to watch a presentation. </a:t>
            </a:r>
          </a:p>
        </p:txBody>
      </p:sp>
      <p:sp>
        <p:nvSpPr>
          <p:cNvPr id="8" name="Rectangle 7"/>
          <p:cNvSpPr/>
          <p:nvPr/>
        </p:nvSpPr>
        <p:spPr>
          <a:xfrm>
            <a:off x="160778" y="2422370"/>
            <a:ext cx="4427984" cy="2308324"/>
          </a:xfrm>
          <a:prstGeom prst="rect">
            <a:avLst/>
          </a:prstGeom>
        </p:spPr>
        <p:txBody>
          <a:bodyPr wrap="square">
            <a:spAutoFit/>
          </a:bodyPr>
          <a:lstStyle/>
          <a:p>
            <a:endParaRPr lang="en-AU"/>
          </a:p>
          <a:p>
            <a:r>
              <a:rPr lang="en-AU"/>
              <a:t>There are </a:t>
            </a:r>
            <a:r>
              <a:rPr lang="en-AU" b="1"/>
              <a:t>90 seats </a:t>
            </a:r>
            <a:r>
              <a:rPr lang="en-AU"/>
              <a:t>available.</a:t>
            </a:r>
          </a:p>
          <a:p>
            <a:pPr marL="285750" indent="-285750">
              <a:buFont typeface="Arial" panose="020B0604020202020204" pitchFamily="34" charset="0"/>
              <a:buChar char="•"/>
            </a:pPr>
            <a:r>
              <a:rPr lang="en-AU"/>
              <a:t>The first class of </a:t>
            </a:r>
            <a:r>
              <a:rPr lang="en-AU" b="1"/>
              <a:t>29 students </a:t>
            </a:r>
            <a:r>
              <a:rPr lang="en-AU"/>
              <a:t>is already seated.</a:t>
            </a:r>
          </a:p>
          <a:p>
            <a:pPr marL="285750" indent="-285750">
              <a:buFont typeface="Arial" panose="020B0604020202020204" pitchFamily="34" charset="0"/>
              <a:buChar char="•"/>
            </a:pPr>
            <a:r>
              <a:rPr lang="en-AU"/>
              <a:t>The second class of </a:t>
            </a:r>
            <a:r>
              <a:rPr lang="en-AU" b="1"/>
              <a:t>33 students </a:t>
            </a:r>
            <a:r>
              <a:rPr lang="en-AU"/>
              <a:t>is seated next.</a:t>
            </a:r>
          </a:p>
          <a:p>
            <a:pPr marL="285750" indent="-285750">
              <a:buFont typeface="Arial" panose="020B0604020202020204" pitchFamily="34" charset="0"/>
              <a:buChar char="•"/>
            </a:pPr>
            <a:r>
              <a:rPr lang="en-AU"/>
              <a:t>Will the third class of </a:t>
            </a:r>
            <a:r>
              <a:rPr lang="en-AU" b="1"/>
              <a:t>29 students </a:t>
            </a:r>
            <a:r>
              <a:rPr lang="en-AU"/>
              <a:t>all fit in the remaining seats?</a:t>
            </a:r>
          </a:p>
        </p:txBody>
      </p:sp>
      <p:grpSp>
        <p:nvGrpSpPr>
          <p:cNvPr id="2" name="Group 1" descr="A bar model with a top rectangle labelled 90, divided into three smaller rectangles: 'Already seated' labelled 29, 'Seated next' labelled 33, and 'Seats left' labelled 28">
            <a:extLst>
              <a:ext uri="{FF2B5EF4-FFF2-40B4-BE49-F238E27FC236}">
                <a16:creationId xmlns:a16="http://schemas.microsoft.com/office/drawing/2014/main" id="{F0051490-AB35-B625-C812-72456D47D19B}"/>
              </a:ext>
            </a:extLst>
          </p:cNvPr>
          <p:cNvGrpSpPr/>
          <p:nvPr/>
        </p:nvGrpSpPr>
        <p:grpSpPr>
          <a:xfrm>
            <a:off x="5208245" y="2564904"/>
            <a:ext cx="3828251" cy="1152128"/>
            <a:chOff x="5208245" y="2564904"/>
            <a:chExt cx="3828251" cy="1152128"/>
          </a:xfrm>
        </p:grpSpPr>
        <p:sp>
          <p:nvSpPr>
            <p:cNvPr id="10" name="Rectangle 9"/>
            <p:cNvSpPr/>
            <p:nvPr/>
          </p:nvSpPr>
          <p:spPr>
            <a:xfrm>
              <a:off x="5208245" y="3140968"/>
              <a:ext cx="1307971" cy="576064"/>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a:t>already seated </a:t>
              </a:r>
            </a:p>
          </p:txBody>
        </p:sp>
        <p:sp>
          <p:nvSpPr>
            <p:cNvPr id="11" name="Rectangle 10"/>
            <p:cNvSpPr/>
            <p:nvPr/>
          </p:nvSpPr>
          <p:spPr>
            <a:xfrm>
              <a:off x="6516216" y="3140968"/>
              <a:ext cx="1368152" cy="576064"/>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a:t>seated next </a:t>
              </a:r>
            </a:p>
          </p:txBody>
        </p:sp>
        <p:sp>
          <p:nvSpPr>
            <p:cNvPr id="12" name="Rectangle 11"/>
            <p:cNvSpPr/>
            <p:nvPr/>
          </p:nvSpPr>
          <p:spPr>
            <a:xfrm>
              <a:off x="7884368" y="3140968"/>
              <a:ext cx="1152128" cy="576064"/>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a:t>seats left</a:t>
              </a:r>
            </a:p>
          </p:txBody>
        </p:sp>
        <p:sp>
          <p:nvSpPr>
            <p:cNvPr id="19" name="Rectangle 18"/>
            <p:cNvSpPr/>
            <p:nvPr/>
          </p:nvSpPr>
          <p:spPr>
            <a:xfrm>
              <a:off x="5220072" y="2564904"/>
              <a:ext cx="3816424" cy="576064"/>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AU" sz="3600">
                  <a:solidFill>
                    <a:schemeClr val="bg1"/>
                  </a:solidFill>
                </a:rPr>
                <a:t>90</a:t>
              </a:r>
            </a:p>
          </p:txBody>
        </p:sp>
      </p:grpSp>
      <p:sp>
        <p:nvSpPr>
          <p:cNvPr id="13" name="Right Brace 12" descr="Brace labelled 29"/>
          <p:cNvSpPr/>
          <p:nvPr/>
        </p:nvSpPr>
        <p:spPr>
          <a:xfrm rot="5400000">
            <a:off x="5610201" y="3377960"/>
            <a:ext cx="504056" cy="1307971"/>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a:p>
        </p:txBody>
      </p:sp>
      <p:sp>
        <p:nvSpPr>
          <p:cNvPr id="14" name="Rectangle 13"/>
          <p:cNvSpPr/>
          <p:nvPr/>
        </p:nvSpPr>
        <p:spPr>
          <a:xfrm>
            <a:off x="5730299" y="4283974"/>
            <a:ext cx="427934" cy="369332"/>
          </a:xfrm>
          <a:prstGeom prst="rect">
            <a:avLst/>
          </a:prstGeom>
        </p:spPr>
        <p:txBody>
          <a:bodyPr wrap="square">
            <a:spAutoFit/>
          </a:bodyPr>
          <a:lstStyle/>
          <a:p>
            <a:r>
              <a:rPr lang="en-AU" b="1"/>
              <a:t>29</a:t>
            </a:r>
          </a:p>
        </p:txBody>
      </p:sp>
      <p:sp>
        <p:nvSpPr>
          <p:cNvPr id="15" name="Right Brace 14" descr="Brace labelled 33"/>
          <p:cNvSpPr/>
          <p:nvPr/>
        </p:nvSpPr>
        <p:spPr>
          <a:xfrm rot="5400000">
            <a:off x="6918172" y="3363168"/>
            <a:ext cx="504056" cy="1307971"/>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a:p>
        </p:txBody>
      </p:sp>
      <p:sp>
        <p:nvSpPr>
          <p:cNvPr id="17" name="Rectangle 16"/>
          <p:cNvSpPr/>
          <p:nvPr/>
        </p:nvSpPr>
        <p:spPr>
          <a:xfrm>
            <a:off x="6956233" y="4269182"/>
            <a:ext cx="427934" cy="369332"/>
          </a:xfrm>
          <a:prstGeom prst="rect">
            <a:avLst/>
          </a:prstGeom>
        </p:spPr>
        <p:txBody>
          <a:bodyPr wrap="square">
            <a:spAutoFit/>
          </a:bodyPr>
          <a:lstStyle/>
          <a:p>
            <a:r>
              <a:rPr lang="en-AU" b="1"/>
              <a:t>33</a:t>
            </a:r>
          </a:p>
        </p:txBody>
      </p:sp>
      <p:sp>
        <p:nvSpPr>
          <p:cNvPr id="16" name="Right Brace 15" descr="Brace labelled 28"/>
          <p:cNvSpPr/>
          <p:nvPr/>
        </p:nvSpPr>
        <p:spPr>
          <a:xfrm rot="5400000">
            <a:off x="8194106" y="3426792"/>
            <a:ext cx="504056" cy="1180724"/>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a:p>
        </p:txBody>
      </p:sp>
      <p:sp>
        <p:nvSpPr>
          <p:cNvPr id="18" name="Rectangle 17"/>
          <p:cNvSpPr/>
          <p:nvPr/>
        </p:nvSpPr>
        <p:spPr>
          <a:xfrm>
            <a:off x="8232167" y="4266154"/>
            <a:ext cx="427934" cy="369332"/>
          </a:xfrm>
          <a:prstGeom prst="rect">
            <a:avLst/>
          </a:prstGeom>
        </p:spPr>
        <p:txBody>
          <a:bodyPr wrap="square">
            <a:spAutoFit/>
          </a:bodyPr>
          <a:lstStyle/>
          <a:p>
            <a:r>
              <a:rPr lang="en-AU" b="1"/>
              <a:t>28</a:t>
            </a:r>
          </a:p>
        </p:txBody>
      </p:sp>
      <p:sp>
        <p:nvSpPr>
          <p:cNvPr id="20" name="Rectangle 19"/>
          <p:cNvSpPr/>
          <p:nvPr/>
        </p:nvSpPr>
        <p:spPr>
          <a:xfrm>
            <a:off x="5893802" y="4659669"/>
            <a:ext cx="2998677" cy="369332"/>
          </a:xfrm>
          <a:prstGeom prst="rect">
            <a:avLst/>
          </a:prstGeom>
        </p:spPr>
        <p:txBody>
          <a:bodyPr wrap="square">
            <a:spAutoFit/>
          </a:bodyPr>
          <a:lstStyle/>
          <a:p>
            <a:r>
              <a:rPr lang="en-AU"/>
              <a:t>29 + 33 = 62       90 - 62 = 28 </a:t>
            </a:r>
          </a:p>
        </p:txBody>
      </p:sp>
      <p:sp>
        <p:nvSpPr>
          <p:cNvPr id="21" name="Rounded Rectangular Callout 20"/>
          <p:cNvSpPr/>
          <p:nvPr/>
        </p:nvSpPr>
        <p:spPr>
          <a:xfrm>
            <a:off x="5893802" y="1052736"/>
            <a:ext cx="2998677" cy="1369634"/>
          </a:xfrm>
          <a:prstGeom prst="wedgeRoundRectCallout">
            <a:avLst>
              <a:gd name="adj1" fmla="val 36983"/>
              <a:gd name="adj2" fmla="val 116403"/>
              <a:gd name="adj3" fmla="val 16667"/>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000"/>
              <a:t>The 29 students will not all fit there are only 28 seats left after the 62 students are seated. </a:t>
            </a:r>
            <a:endParaRPr lang="en-AU" sz="2000">
              <a:cs typeface="Calibri"/>
            </a:endParaRPr>
          </a:p>
        </p:txBody>
      </p:sp>
    </p:spTree>
    <p:extLst>
      <p:ext uri="{BB962C8B-B14F-4D97-AF65-F5344CB8AC3E}">
        <p14:creationId xmlns:p14="http://schemas.microsoft.com/office/powerpoint/2010/main" val="2533826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barn(inVertical)">
                                      <p:cBhvr>
                                        <p:cTn id="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DF87752-09A8-E584-6BC6-FE175B9A0311}"/>
              </a:ext>
            </a:extLst>
          </p:cNvPr>
          <p:cNvSpPr>
            <a:spLocks noGrp="1"/>
          </p:cNvSpPr>
          <p:nvPr>
            <p:ph type="title"/>
          </p:nvPr>
        </p:nvSpPr>
        <p:spPr>
          <a:xfrm>
            <a:off x="1835696" y="188640"/>
            <a:ext cx="6036818" cy="1143000"/>
          </a:xfrm>
        </p:spPr>
        <p:txBody>
          <a:bodyPr>
            <a:normAutofit fontScale="90000"/>
          </a:bodyPr>
          <a:lstStyle/>
          <a:p>
            <a:pPr algn="l"/>
            <a:r>
              <a:rPr lang="en-AU">
                <a:solidFill>
                  <a:schemeClr val="tx2">
                    <a:lumMod val="50000"/>
                  </a:schemeClr>
                </a:solidFill>
              </a:rPr>
              <a:t>What do you notice? </a:t>
            </a:r>
            <a:br>
              <a:rPr lang="en-AU">
                <a:solidFill>
                  <a:schemeClr val="tx2">
                    <a:lumMod val="50000"/>
                  </a:schemeClr>
                </a:solidFill>
              </a:rPr>
            </a:br>
            <a:r>
              <a:rPr lang="en-AU">
                <a:solidFill>
                  <a:schemeClr val="tx2">
                    <a:lumMod val="50000"/>
                  </a:schemeClr>
                </a:solidFill>
              </a:rPr>
              <a:t>What do you wonder? </a:t>
            </a:r>
          </a:p>
        </p:txBody>
      </p:sp>
      <p:pic>
        <p:nvPicPr>
          <p:cNvPr id="5" name="Picture 2" descr="A bar model showing a top rectangle labelled 10, divided into two smaller rectangles below: one labelled 2 and the other labelled 8.">
            <a:extLst>
              <a:ext uri="{FF2B5EF4-FFF2-40B4-BE49-F238E27FC236}">
                <a16:creationId xmlns:a16="http://schemas.microsoft.com/office/drawing/2014/main" id="{17CC4ED0-ACFD-C7C2-580E-2663CF0B909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65" b="47960"/>
          <a:stretch/>
        </p:blipFill>
        <p:spPr bwMode="auto">
          <a:xfrm>
            <a:off x="558703" y="1625465"/>
            <a:ext cx="3503321" cy="11241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2" descr="A bar model showing a top rectangle labelled 10, divided into two rectangles below: one labelled 5 and the other labelled 5.">
            <a:extLst>
              <a:ext uri="{FF2B5EF4-FFF2-40B4-BE49-F238E27FC236}">
                <a16:creationId xmlns:a16="http://schemas.microsoft.com/office/drawing/2014/main" id="{80CA00C2-66DC-870A-EA2C-C0F7AAD9C5E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1384" t="48000"/>
          <a:stretch/>
        </p:blipFill>
        <p:spPr bwMode="auto">
          <a:xfrm>
            <a:off x="606222" y="2750536"/>
            <a:ext cx="3457082" cy="1123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3" descr="A bar model showing a top rectangle labelled 10, divided into two smaller rectangles below: one labelled 3 and the other labelled 7.">
            <a:extLst>
              <a:ext uri="{FF2B5EF4-FFF2-40B4-BE49-F238E27FC236}">
                <a16:creationId xmlns:a16="http://schemas.microsoft.com/office/drawing/2014/main" id="{B56726D9-DBA4-6648-DDE9-77208D0F184F}"/>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b="53330"/>
          <a:stretch/>
        </p:blipFill>
        <p:spPr bwMode="auto">
          <a:xfrm>
            <a:off x="4943061" y="1719124"/>
            <a:ext cx="3398920" cy="100912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3" descr="A bar model with a top rectangle labelled 10, divided into five smaller rectangles below, each labelled 2">
            <a:extLst>
              <a:ext uri="{FF2B5EF4-FFF2-40B4-BE49-F238E27FC236}">
                <a16:creationId xmlns:a16="http://schemas.microsoft.com/office/drawing/2014/main" id="{23472EA6-83D7-0928-C902-974799AB0AAF}"/>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t="50000"/>
          <a:stretch/>
        </p:blipFill>
        <p:spPr bwMode="auto">
          <a:xfrm>
            <a:off x="4947701" y="2766665"/>
            <a:ext cx="3398920" cy="10811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642140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DF87752-09A8-E584-6BC6-FE175B9A0311}"/>
              </a:ext>
            </a:extLst>
          </p:cNvPr>
          <p:cNvSpPr>
            <a:spLocks noGrp="1"/>
          </p:cNvSpPr>
          <p:nvPr>
            <p:ph type="title"/>
          </p:nvPr>
        </p:nvSpPr>
        <p:spPr>
          <a:xfrm>
            <a:off x="1835696" y="33777"/>
            <a:ext cx="6036818" cy="1143000"/>
          </a:xfrm>
        </p:spPr>
        <p:txBody>
          <a:bodyPr>
            <a:normAutofit/>
          </a:bodyPr>
          <a:lstStyle/>
          <a:p>
            <a:pPr algn="l"/>
            <a:r>
              <a:rPr lang="en-AU">
                <a:solidFill>
                  <a:schemeClr val="tx2">
                    <a:lumMod val="50000"/>
                  </a:schemeClr>
                </a:solidFill>
              </a:rPr>
              <a:t>Number sentences</a:t>
            </a:r>
          </a:p>
        </p:txBody>
      </p:sp>
      <p:sp>
        <p:nvSpPr>
          <p:cNvPr id="3" name="Rectangle 2"/>
          <p:cNvSpPr/>
          <p:nvPr/>
        </p:nvSpPr>
        <p:spPr>
          <a:xfrm>
            <a:off x="771225" y="2943360"/>
            <a:ext cx="2805576" cy="369332"/>
          </a:xfrm>
          <a:prstGeom prst="rect">
            <a:avLst/>
          </a:prstGeom>
        </p:spPr>
        <p:txBody>
          <a:bodyPr wrap="none">
            <a:spAutoFit/>
          </a:bodyPr>
          <a:lstStyle/>
          <a:p>
            <a:r>
              <a:rPr lang="en-AU">
                <a:solidFill>
                  <a:schemeClr val="tx2">
                    <a:lumMod val="50000"/>
                  </a:schemeClr>
                </a:solidFill>
              </a:rPr>
              <a:t>10 - 2 = 8      or       10 - 8 = 2</a:t>
            </a:r>
          </a:p>
        </p:txBody>
      </p:sp>
      <p:sp>
        <p:nvSpPr>
          <p:cNvPr id="8" name="Rectangle 7"/>
          <p:cNvSpPr/>
          <p:nvPr/>
        </p:nvSpPr>
        <p:spPr>
          <a:xfrm>
            <a:off x="755576" y="2355377"/>
            <a:ext cx="3001143" cy="369332"/>
          </a:xfrm>
          <a:prstGeom prst="rect">
            <a:avLst/>
          </a:prstGeom>
        </p:spPr>
        <p:txBody>
          <a:bodyPr wrap="none">
            <a:spAutoFit/>
          </a:bodyPr>
          <a:lstStyle/>
          <a:p>
            <a:r>
              <a:rPr lang="en-AU">
                <a:solidFill>
                  <a:schemeClr val="tx2">
                    <a:lumMod val="50000"/>
                  </a:schemeClr>
                </a:solidFill>
              </a:rPr>
              <a:t>2 + 8 = 10       or        8 + 2 = 10</a:t>
            </a:r>
          </a:p>
        </p:txBody>
      </p:sp>
      <p:sp>
        <p:nvSpPr>
          <p:cNvPr id="9" name="Rectangle 8"/>
          <p:cNvSpPr/>
          <p:nvPr/>
        </p:nvSpPr>
        <p:spPr>
          <a:xfrm>
            <a:off x="893572" y="5426922"/>
            <a:ext cx="2932213" cy="369332"/>
          </a:xfrm>
          <a:prstGeom prst="rect">
            <a:avLst/>
          </a:prstGeom>
        </p:spPr>
        <p:txBody>
          <a:bodyPr wrap="none">
            <a:spAutoFit/>
          </a:bodyPr>
          <a:lstStyle/>
          <a:p>
            <a:r>
              <a:rPr lang="en-AU">
                <a:solidFill>
                  <a:schemeClr val="tx2">
                    <a:lumMod val="50000"/>
                  </a:schemeClr>
                </a:solidFill>
              </a:rPr>
              <a:t>10 </a:t>
            </a:r>
            <a:r>
              <a:rPr lang="en-AU"/>
              <a:t>÷ 2 = 5      </a:t>
            </a:r>
            <a:r>
              <a:rPr lang="en-AU">
                <a:solidFill>
                  <a:schemeClr val="tx2">
                    <a:lumMod val="50000"/>
                  </a:schemeClr>
                </a:solidFill>
              </a:rPr>
              <a:t>or       2 x 5 = 10 </a:t>
            </a:r>
          </a:p>
        </p:txBody>
      </p:sp>
      <p:sp>
        <p:nvSpPr>
          <p:cNvPr id="10" name="Rectangle 9"/>
          <p:cNvSpPr/>
          <p:nvPr/>
        </p:nvSpPr>
        <p:spPr>
          <a:xfrm>
            <a:off x="971600" y="4876030"/>
            <a:ext cx="2850460" cy="369332"/>
          </a:xfrm>
          <a:prstGeom prst="rect">
            <a:avLst/>
          </a:prstGeom>
        </p:spPr>
        <p:txBody>
          <a:bodyPr wrap="none">
            <a:spAutoFit/>
          </a:bodyPr>
          <a:lstStyle/>
          <a:p>
            <a:r>
              <a:rPr lang="en-AU">
                <a:solidFill>
                  <a:schemeClr val="tx2">
                    <a:lumMod val="50000"/>
                  </a:schemeClr>
                </a:solidFill>
              </a:rPr>
              <a:t>5 + 5 = 10     or       10 - 5  = 5</a:t>
            </a:r>
          </a:p>
        </p:txBody>
      </p:sp>
      <p:pic>
        <p:nvPicPr>
          <p:cNvPr id="6" name="Picture 2" descr="A bar model showing a top rectangle labelled 10, divided into two smaller rectangles below: one labelled 2 and the other labelled 8.">
            <a:extLst>
              <a:ext uri="{FF2B5EF4-FFF2-40B4-BE49-F238E27FC236}">
                <a16:creationId xmlns:a16="http://schemas.microsoft.com/office/drawing/2014/main" id="{B9DF4820-BC33-DCBF-A123-E1D79924ADA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65" b="47960"/>
          <a:stretch/>
        </p:blipFill>
        <p:spPr bwMode="auto">
          <a:xfrm>
            <a:off x="529888" y="1154818"/>
            <a:ext cx="3503321" cy="11241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2" descr="A bar model showing a top rectangle labelled 10, divided into two rectangles below: one labelled 5 and the other labelled 5.">
            <a:extLst>
              <a:ext uri="{FF2B5EF4-FFF2-40B4-BE49-F238E27FC236}">
                <a16:creationId xmlns:a16="http://schemas.microsoft.com/office/drawing/2014/main" id="{3FD65624-D13F-AEAB-5719-952D0484165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1384" t="48000"/>
          <a:stretch/>
        </p:blipFill>
        <p:spPr bwMode="auto">
          <a:xfrm>
            <a:off x="558197" y="3672620"/>
            <a:ext cx="3457082" cy="1123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Picture 3" descr="A bar model showing a top rectangle labelled 10, divided into two smaller rectangles below: one labelled 3 and the other labelled 7.">
            <a:extLst>
              <a:ext uri="{FF2B5EF4-FFF2-40B4-BE49-F238E27FC236}">
                <a16:creationId xmlns:a16="http://schemas.microsoft.com/office/drawing/2014/main" id="{C04F6A3D-357D-0139-4441-E3B8227E59DE}"/>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b="53330"/>
          <a:stretch/>
        </p:blipFill>
        <p:spPr bwMode="auto">
          <a:xfrm>
            <a:off x="5087137" y="1210057"/>
            <a:ext cx="3398920" cy="100912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3" descr="A bar model with a top rectangle labelled 10, divided into five smaller rectangles below, each labelled 2">
            <a:extLst>
              <a:ext uri="{FF2B5EF4-FFF2-40B4-BE49-F238E27FC236}">
                <a16:creationId xmlns:a16="http://schemas.microsoft.com/office/drawing/2014/main" id="{FF7882C0-3415-F5A2-D23C-45341CB3A24C}"/>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t="50000"/>
          <a:stretch/>
        </p:blipFill>
        <p:spPr bwMode="auto">
          <a:xfrm>
            <a:off x="5091777" y="3707959"/>
            <a:ext cx="3398920" cy="10811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29544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p:bldP spid="9"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DF87752-09A8-E584-6BC6-FE175B9A0311}"/>
              </a:ext>
            </a:extLst>
          </p:cNvPr>
          <p:cNvSpPr>
            <a:spLocks noGrp="1"/>
          </p:cNvSpPr>
          <p:nvPr>
            <p:ph type="title"/>
          </p:nvPr>
        </p:nvSpPr>
        <p:spPr>
          <a:xfrm>
            <a:off x="1835696" y="188640"/>
            <a:ext cx="6036818" cy="1143000"/>
          </a:xfrm>
        </p:spPr>
        <p:txBody>
          <a:bodyPr>
            <a:normAutofit/>
          </a:bodyPr>
          <a:lstStyle/>
          <a:p>
            <a:pPr algn="l"/>
            <a:r>
              <a:rPr lang="en-AU">
                <a:solidFill>
                  <a:schemeClr val="tx2">
                    <a:lumMod val="50000"/>
                  </a:schemeClr>
                </a:solidFill>
              </a:rPr>
              <a:t>A number story example</a:t>
            </a:r>
          </a:p>
        </p:txBody>
      </p:sp>
      <p:pic>
        <p:nvPicPr>
          <p:cNvPr id="2050" name="Picture 2" descr="An ice cream on a stick"/>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1852" y="2006559"/>
            <a:ext cx="385292" cy="4049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2" descr="An ice cream on a stick"/>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26545" y="2002370"/>
            <a:ext cx="385292" cy="4049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2" descr="An ice cream on a stick"/>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31238" y="2024307"/>
            <a:ext cx="385292" cy="4049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2" descr="An ice cream on a stick"/>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35931" y="2024307"/>
            <a:ext cx="385292" cy="4049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2" descr="An ice cream on a stick"/>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40624" y="2024307"/>
            <a:ext cx="385292" cy="4049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descr="An ice cream on a stick"/>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45317" y="2019604"/>
            <a:ext cx="385292" cy="4049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2" descr="An ice cream on a stick"/>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50010" y="2015415"/>
            <a:ext cx="385292" cy="4049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 name="Picture 2" descr="An ice cream on a stick"/>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54703" y="2037352"/>
            <a:ext cx="385292" cy="4049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Picture 2" descr="An ice cream on a stick"/>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59396" y="2037352"/>
            <a:ext cx="385292" cy="4049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2" descr="An ice cream on a stick"/>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64088" y="2037352"/>
            <a:ext cx="385292" cy="4049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7" name="Picture 2" descr="A bar model showing a top rectangle labelled 10, divided into two smaller rectangles below: one labelled 2 and the other labelled 8.">
            <a:extLst>
              <a:ext uri="{FF2B5EF4-FFF2-40B4-BE49-F238E27FC236}">
                <a16:creationId xmlns:a16="http://schemas.microsoft.com/office/drawing/2014/main" id="{F65C2DD9-F205-5421-6975-338D764475D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l="65" b="47960"/>
          <a:stretch/>
        </p:blipFill>
        <p:spPr bwMode="auto">
          <a:xfrm>
            <a:off x="705458" y="2422890"/>
            <a:ext cx="4271724" cy="13835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850472" y="3645024"/>
            <a:ext cx="5017671" cy="830997"/>
          </a:xfrm>
          <a:prstGeom prst="rect">
            <a:avLst/>
          </a:prstGeom>
        </p:spPr>
        <p:txBody>
          <a:bodyPr wrap="square">
            <a:spAutoFit/>
          </a:bodyPr>
          <a:lstStyle/>
          <a:p>
            <a:r>
              <a:rPr lang="en-AU" sz="2400"/>
              <a:t>Which number sentence is correct for this story? </a:t>
            </a:r>
          </a:p>
        </p:txBody>
      </p:sp>
      <p:sp>
        <p:nvSpPr>
          <p:cNvPr id="16" name="Rectangle 15"/>
          <p:cNvSpPr/>
          <p:nvPr/>
        </p:nvSpPr>
        <p:spPr>
          <a:xfrm>
            <a:off x="821852" y="4476021"/>
            <a:ext cx="1841916" cy="1569660"/>
          </a:xfrm>
          <a:prstGeom prst="rect">
            <a:avLst/>
          </a:prstGeom>
        </p:spPr>
        <p:txBody>
          <a:bodyPr wrap="square">
            <a:spAutoFit/>
          </a:bodyPr>
          <a:lstStyle/>
          <a:p>
            <a:pPr marL="342900" indent="-342900">
              <a:buAutoNum type="alphaUcPeriod"/>
            </a:pPr>
            <a:r>
              <a:rPr lang="en-AU" sz="2400">
                <a:solidFill>
                  <a:schemeClr val="tx2">
                    <a:lumMod val="50000"/>
                  </a:schemeClr>
                </a:solidFill>
              </a:rPr>
              <a:t>2 + 8 = 10 </a:t>
            </a:r>
          </a:p>
          <a:p>
            <a:pPr marL="342900" indent="-342900">
              <a:buAutoNum type="alphaUcPeriod"/>
            </a:pPr>
            <a:r>
              <a:rPr lang="en-AU" sz="2400">
                <a:solidFill>
                  <a:schemeClr val="tx2">
                    <a:lumMod val="50000"/>
                  </a:schemeClr>
                </a:solidFill>
              </a:rPr>
              <a:t>10 - 8 = 2</a:t>
            </a:r>
          </a:p>
          <a:p>
            <a:pPr marL="342900" indent="-342900">
              <a:buAutoNum type="alphaUcPeriod"/>
            </a:pPr>
            <a:r>
              <a:rPr lang="en-AU" sz="2400">
                <a:solidFill>
                  <a:schemeClr val="tx2">
                    <a:lumMod val="50000"/>
                  </a:schemeClr>
                </a:solidFill>
              </a:rPr>
              <a:t>10 - 2 = 8</a:t>
            </a:r>
          </a:p>
          <a:p>
            <a:pPr marL="342900" indent="-342900">
              <a:buAutoNum type="alphaUcPeriod"/>
            </a:pPr>
            <a:r>
              <a:rPr lang="en-AU" sz="2400">
                <a:solidFill>
                  <a:schemeClr val="tx2">
                    <a:lumMod val="50000"/>
                  </a:schemeClr>
                </a:solidFill>
              </a:rPr>
              <a:t>10 </a:t>
            </a:r>
            <a:r>
              <a:rPr lang="en-AU" sz="2400"/>
              <a:t>÷ 2 = 8</a:t>
            </a:r>
            <a:endParaRPr lang="en-AU" sz="2400">
              <a:solidFill>
                <a:schemeClr val="tx2">
                  <a:lumMod val="50000"/>
                </a:schemeClr>
              </a:solidFill>
            </a:endParaRPr>
          </a:p>
        </p:txBody>
      </p:sp>
      <p:sp>
        <p:nvSpPr>
          <p:cNvPr id="3" name="Rounded Rectangular Callout 2"/>
          <p:cNvSpPr/>
          <p:nvPr/>
        </p:nvSpPr>
        <p:spPr>
          <a:xfrm>
            <a:off x="6483117" y="1408212"/>
            <a:ext cx="2448272" cy="2160240"/>
          </a:xfrm>
          <a:prstGeom prst="wedgeRoundRectCallout">
            <a:avLst>
              <a:gd name="adj1" fmla="val -30261"/>
              <a:gd name="adj2" fmla="val 66610"/>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400"/>
              <a:t>There were 10 ice creams, </a:t>
            </a:r>
          </a:p>
          <a:p>
            <a:pPr algn="ctr"/>
            <a:r>
              <a:rPr lang="en-AU" sz="2400"/>
              <a:t>8 were eaten, and 2 were left</a:t>
            </a:r>
            <a:r>
              <a:rPr lang="en-AU"/>
              <a:t>.</a:t>
            </a:r>
          </a:p>
        </p:txBody>
      </p:sp>
    </p:spTree>
    <p:extLst>
      <p:ext uri="{BB962C8B-B14F-4D97-AF65-F5344CB8AC3E}">
        <p14:creationId xmlns:p14="http://schemas.microsoft.com/office/powerpoint/2010/main" val="2768338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7"/>
                                        </p:tgtEl>
                                      </p:cBhvr>
                                    </p:animEffect>
                                    <p:set>
                                      <p:cBhvr>
                                        <p:cTn id="7" dur="1" fill="hold">
                                          <p:stCondLst>
                                            <p:cond delay="499"/>
                                          </p:stCondLst>
                                        </p:cTn>
                                        <p:tgtEl>
                                          <p:spTgt spid="7"/>
                                        </p:tgtEl>
                                        <p:attrNameLst>
                                          <p:attrName>style.visibility</p:attrName>
                                        </p:attrNameLst>
                                      </p:cBhvr>
                                      <p:to>
                                        <p:strVal val="hidden"/>
                                      </p:to>
                                    </p:set>
                                  </p:childTnLst>
                                </p:cTn>
                              </p:par>
                              <p:par>
                                <p:cTn id="8" presetID="10" presetClass="exit" presetSubtype="0" fill="hold" nodeType="withEffect">
                                  <p:stCondLst>
                                    <p:cond delay="0"/>
                                  </p:stCondLst>
                                  <p:childTnLst>
                                    <p:animEffect transition="out" filter="fade">
                                      <p:cBhvr>
                                        <p:cTn id="9" dur="500"/>
                                        <p:tgtEl>
                                          <p:spTgt spid="8"/>
                                        </p:tgtEl>
                                      </p:cBhvr>
                                    </p:animEffect>
                                    <p:set>
                                      <p:cBhvr>
                                        <p:cTn id="10" dur="1" fill="hold">
                                          <p:stCondLst>
                                            <p:cond delay="499"/>
                                          </p:stCondLst>
                                        </p:cTn>
                                        <p:tgtEl>
                                          <p:spTgt spid="8"/>
                                        </p:tgtEl>
                                        <p:attrNameLst>
                                          <p:attrName>style.visibility</p:attrName>
                                        </p:attrNameLst>
                                      </p:cBhvr>
                                      <p:to>
                                        <p:strVal val="hidden"/>
                                      </p:to>
                                    </p:set>
                                  </p:childTnLst>
                                </p:cTn>
                              </p:par>
                              <p:par>
                                <p:cTn id="11" presetID="10" presetClass="exit" presetSubtype="0" fill="hold" nodeType="withEffect">
                                  <p:stCondLst>
                                    <p:cond delay="0"/>
                                  </p:stCondLst>
                                  <p:childTnLst>
                                    <p:animEffect transition="out" filter="fade">
                                      <p:cBhvr>
                                        <p:cTn id="12" dur="500"/>
                                        <p:tgtEl>
                                          <p:spTgt spid="9"/>
                                        </p:tgtEl>
                                      </p:cBhvr>
                                    </p:animEffect>
                                    <p:set>
                                      <p:cBhvr>
                                        <p:cTn id="13" dur="1" fill="hold">
                                          <p:stCondLst>
                                            <p:cond delay="499"/>
                                          </p:stCondLst>
                                        </p:cTn>
                                        <p:tgtEl>
                                          <p:spTgt spid="9"/>
                                        </p:tgtEl>
                                        <p:attrNameLst>
                                          <p:attrName>style.visibility</p:attrName>
                                        </p:attrNameLst>
                                      </p:cBhvr>
                                      <p:to>
                                        <p:strVal val="hidden"/>
                                      </p:to>
                                    </p:set>
                                  </p:childTnLst>
                                </p:cTn>
                              </p:par>
                              <p:par>
                                <p:cTn id="14" presetID="10" presetClass="exit" presetSubtype="0" fill="hold" nodeType="withEffect">
                                  <p:stCondLst>
                                    <p:cond delay="0"/>
                                  </p:stCondLst>
                                  <p:childTnLst>
                                    <p:animEffect transition="out" filter="fade">
                                      <p:cBhvr>
                                        <p:cTn id="15" dur="500"/>
                                        <p:tgtEl>
                                          <p:spTgt spid="10"/>
                                        </p:tgtEl>
                                      </p:cBhvr>
                                    </p:animEffect>
                                    <p:set>
                                      <p:cBhvr>
                                        <p:cTn id="16" dur="1" fill="hold">
                                          <p:stCondLst>
                                            <p:cond delay="499"/>
                                          </p:stCondLst>
                                        </p:cTn>
                                        <p:tgtEl>
                                          <p:spTgt spid="10"/>
                                        </p:tgtEl>
                                        <p:attrNameLst>
                                          <p:attrName>style.visibility</p:attrName>
                                        </p:attrNameLst>
                                      </p:cBhvr>
                                      <p:to>
                                        <p:strVal val="hidden"/>
                                      </p:to>
                                    </p:set>
                                  </p:childTnLst>
                                </p:cTn>
                              </p:par>
                              <p:par>
                                <p:cTn id="17" presetID="10" presetClass="exit" presetSubtype="0" fill="hold" nodeType="withEffect">
                                  <p:stCondLst>
                                    <p:cond delay="0"/>
                                  </p:stCondLst>
                                  <p:childTnLst>
                                    <p:animEffect transition="out" filter="fade">
                                      <p:cBhvr>
                                        <p:cTn id="18" dur="500"/>
                                        <p:tgtEl>
                                          <p:spTgt spid="11"/>
                                        </p:tgtEl>
                                      </p:cBhvr>
                                    </p:animEffect>
                                    <p:set>
                                      <p:cBhvr>
                                        <p:cTn id="19" dur="1" fill="hold">
                                          <p:stCondLst>
                                            <p:cond delay="499"/>
                                          </p:stCondLst>
                                        </p:cTn>
                                        <p:tgtEl>
                                          <p:spTgt spid="11"/>
                                        </p:tgtEl>
                                        <p:attrNameLst>
                                          <p:attrName>style.visibility</p:attrName>
                                        </p:attrNameLst>
                                      </p:cBhvr>
                                      <p:to>
                                        <p:strVal val="hidden"/>
                                      </p:to>
                                    </p:set>
                                  </p:childTnLst>
                                </p:cTn>
                              </p:par>
                              <p:par>
                                <p:cTn id="20" presetID="10" presetClass="exit" presetSubtype="0" fill="hold" nodeType="withEffect">
                                  <p:stCondLst>
                                    <p:cond delay="0"/>
                                  </p:stCondLst>
                                  <p:childTnLst>
                                    <p:animEffect transition="out" filter="fade">
                                      <p:cBhvr>
                                        <p:cTn id="21" dur="500"/>
                                        <p:tgtEl>
                                          <p:spTgt spid="12"/>
                                        </p:tgtEl>
                                      </p:cBhvr>
                                    </p:animEffect>
                                    <p:set>
                                      <p:cBhvr>
                                        <p:cTn id="22" dur="1" fill="hold">
                                          <p:stCondLst>
                                            <p:cond delay="499"/>
                                          </p:stCondLst>
                                        </p:cTn>
                                        <p:tgtEl>
                                          <p:spTgt spid="12"/>
                                        </p:tgtEl>
                                        <p:attrNameLst>
                                          <p:attrName>style.visibility</p:attrName>
                                        </p:attrNameLst>
                                      </p:cBhvr>
                                      <p:to>
                                        <p:strVal val="hidden"/>
                                      </p:to>
                                    </p:set>
                                  </p:childTnLst>
                                </p:cTn>
                              </p:par>
                              <p:par>
                                <p:cTn id="23" presetID="10" presetClass="exit" presetSubtype="0" fill="hold" nodeType="withEffect">
                                  <p:stCondLst>
                                    <p:cond delay="0"/>
                                  </p:stCondLst>
                                  <p:childTnLst>
                                    <p:animEffect transition="out" filter="fade">
                                      <p:cBhvr>
                                        <p:cTn id="24" dur="500"/>
                                        <p:tgtEl>
                                          <p:spTgt spid="13"/>
                                        </p:tgtEl>
                                      </p:cBhvr>
                                    </p:animEffect>
                                    <p:set>
                                      <p:cBhvr>
                                        <p:cTn id="25" dur="1" fill="hold">
                                          <p:stCondLst>
                                            <p:cond delay="499"/>
                                          </p:stCondLst>
                                        </p:cTn>
                                        <p:tgtEl>
                                          <p:spTgt spid="13"/>
                                        </p:tgtEl>
                                        <p:attrNameLst>
                                          <p:attrName>style.visibility</p:attrName>
                                        </p:attrNameLst>
                                      </p:cBhvr>
                                      <p:to>
                                        <p:strVal val="hidden"/>
                                      </p:to>
                                    </p:set>
                                  </p:childTnLst>
                                </p:cTn>
                              </p:par>
                              <p:par>
                                <p:cTn id="26" presetID="10" presetClass="exit" presetSubtype="0" fill="hold" nodeType="withEffect">
                                  <p:stCondLst>
                                    <p:cond delay="0"/>
                                  </p:stCondLst>
                                  <p:childTnLst>
                                    <p:animEffect transition="out" filter="fade">
                                      <p:cBhvr>
                                        <p:cTn id="27" dur="500"/>
                                        <p:tgtEl>
                                          <p:spTgt spid="14"/>
                                        </p:tgtEl>
                                      </p:cBhvr>
                                    </p:animEffect>
                                    <p:set>
                                      <p:cBhvr>
                                        <p:cTn id="28" dur="1" fill="hold">
                                          <p:stCondLst>
                                            <p:cond delay="4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DF87752-09A8-E584-6BC6-FE175B9A0311}"/>
              </a:ext>
            </a:extLst>
          </p:cNvPr>
          <p:cNvSpPr>
            <a:spLocks noGrp="1"/>
          </p:cNvSpPr>
          <p:nvPr>
            <p:ph type="title"/>
          </p:nvPr>
        </p:nvSpPr>
        <p:spPr>
          <a:xfrm>
            <a:off x="1835696" y="188640"/>
            <a:ext cx="6036818" cy="1143000"/>
          </a:xfrm>
        </p:spPr>
        <p:txBody>
          <a:bodyPr>
            <a:normAutofit/>
          </a:bodyPr>
          <a:lstStyle/>
          <a:p>
            <a:pPr algn="l"/>
            <a:r>
              <a:rPr lang="en-AU" dirty="0">
                <a:solidFill>
                  <a:schemeClr val="tx2">
                    <a:lumMod val="50000"/>
                  </a:schemeClr>
                </a:solidFill>
              </a:rPr>
              <a:t>Number story example 2</a:t>
            </a:r>
          </a:p>
        </p:txBody>
      </p:sp>
      <p:sp>
        <p:nvSpPr>
          <p:cNvPr id="15" name="Rectangle 14"/>
          <p:cNvSpPr/>
          <p:nvPr/>
        </p:nvSpPr>
        <p:spPr>
          <a:xfrm>
            <a:off x="683568" y="1259468"/>
            <a:ext cx="4572000" cy="369332"/>
          </a:xfrm>
          <a:prstGeom prst="rect">
            <a:avLst/>
          </a:prstGeom>
        </p:spPr>
        <p:txBody>
          <a:bodyPr>
            <a:spAutoFit/>
          </a:bodyPr>
          <a:lstStyle/>
          <a:p>
            <a:r>
              <a:rPr lang="en-AU"/>
              <a:t>Which bar model represents this story? </a:t>
            </a:r>
          </a:p>
        </p:txBody>
      </p:sp>
      <p:sp>
        <p:nvSpPr>
          <p:cNvPr id="20" name="Rectangle 19"/>
          <p:cNvSpPr/>
          <p:nvPr/>
        </p:nvSpPr>
        <p:spPr>
          <a:xfrm>
            <a:off x="134877" y="1924090"/>
            <a:ext cx="466705" cy="461665"/>
          </a:xfrm>
          <a:prstGeom prst="rect">
            <a:avLst/>
          </a:prstGeom>
        </p:spPr>
        <p:txBody>
          <a:bodyPr wrap="square">
            <a:spAutoFit/>
          </a:bodyPr>
          <a:lstStyle/>
          <a:p>
            <a:r>
              <a:rPr lang="en-AU" sz="2400">
                <a:solidFill>
                  <a:schemeClr val="tx2">
                    <a:lumMod val="50000"/>
                  </a:schemeClr>
                </a:solidFill>
              </a:rPr>
              <a:t>A.</a:t>
            </a:r>
          </a:p>
        </p:txBody>
      </p:sp>
      <p:pic>
        <p:nvPicPr>
          <p:cNvPr id="5" name="Picture 2" descr="A bar model showing a top rectangle labelled 10, divided into two smaller rectangles below: one labelled 2 and the other labelled 8.">
            <a:extLst>
              <a:ext uri="{FF2B5EF4-FFF2-40B4-BE49-F238E27FC236}">
                <a16:creationId xmlns:a16="http://schemas.microsoft.com/office/drawing/2014/main" id="{DFB8F373-7836-04C5-93B4-AC1B2ADEAE3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65" b="47960"/>
          <a:stretch/>
        </p:blipFill>
        <p:spPr bwMode="auto">
          <a:xfrm>
            <a:off x="558703" y="1625465"/>
            <a:ext cx="3503321" cy="11241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1" name="Rectangle 20"/>
          <p:cNvSpPr/>
          <p:nvPr/>
        </p:nvSpPr>
        <p:spPr>
          <a:xfrm>
            <a:off x="132037" y="2852936"/>
            <a:ext cx="466705" cy="461665"/>
          </a:xfrm>
          <a:prstGeom prst="rect">
            <a:avLst/>
          </a:prstGeom>
        </p:spPr>
        <p:txBody>
          <a:bodyPr wrap="square">
            <a:spAutoFit/>
          </a:bodyPr>
          <a:lstStyle/>
          <a:p>
            <a:r>
              <a:rPr lang="en-AU" sz="2400">
                <a:solidFill>
                  <a:schemeClr val="tx2">
                    <a:lumMod val="50000"/>
                  </a:schemeClr>
                </a:solidFill>
              </a:rPr>
              <a:t>B.</a:t>
            </a:r>
          </a:p>
        </p:txBody>
      </p:sp>
      <p:pic>
        <p:nvPicPr>
          <p:cNvPr id="3074" name="Picture 2" descr="A bar model showing a top rectangle labelled 10, divided into two rectangles below: one labelled 5 and the other labelled 5."/>
          <p:cNvPicPr>
            <a:picLocks noChangeAspect="1" noChangeArrowheads="1"/>
          </p:cNvPicPr>
          <p:nvPr/>
        </p:nvPicPr>
        <p:blipFill>
          <a:blip r:embed="rId3">
            <a:extLst>
              <a:ext uri="{28A0092B-C50C-407E-A947-70E740481C1C}">
                <a14:useLocalDpi xmlns:a14="http://schemas.microsoft.com/office/drawing/2010/main" val="0"/>
              </a:ext>
            </a:extLst>
          </a:blip>
          <a:srcRect l="1384" t="48000"/>
          <a:stretch/>
        </p:blipFill>
        <p:spPr bwMode="auto">
          <a:xfrm>
            <a:off x="606222" y="2750536"/>
            <a:ext cx="3457082" cy="1123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2" name="Rectangle 21"/>
          <p:cNvSpPr/>
          <p:nvPr/>
        </p:nvSpPr>
        <p:spPr>
          <a:xfrm>
            <a:off x="138075" y="4104928"/>
            <a:ext cx="466705" cy="461665"/>
          </a:xfrm>
          <a:prstGeom prst="rect">
            <a:avLst/>
          </a:prstGeom>
        </p:spPr>
        <p:txBody>
          <a:bodyPr wrap="square">
            <a:spAutoFit/>
          </a:bodyPr>
          <a:lstStyle/>
          <a:p>
            <a:r>
              <a:rPr lang="en-AU" sz="2400">
                <a:solidFill>
                  <a:schemeClr val="tx2">
                    <a:lumMod val="50000"/>
                  </a:schemeClr>
                </a:solidFill>
              </a:rPr>
              <a:t>C.</a:t>
            </a:r>
          </a:p>
        </p:txBody>
      </p:sp>
      <p:pic>
        <p:nvPicPr>
          <p:cNvPr id="3075" name="Picture 3" descr="A bar model showing a top rectangle labelled 10, divided into two smaller rectangles below: one labelled 3 and the other labelled 7."/>
          <p:cNvPicPr>
            <a:picLocks noChangeAspect="1" noChangeArrowheads="1"/>
          </p:cNvPicPr>
          <p:nvPr/>
        </p:nvPicPr>
        <p:blipFill rotWithShape="1">
          <a:blip r:embed="rId4">
            <a:extLst>
              <a:ext uri="{28A0092B-C50C-407E-A947-70E740481C1C}">
                <a14:useLocalDpi xmlns:a14="http://schemas.microsoft.com/office/drawing/2010/main" val="0"/>
              </a:ext>
            </a:extLst>
          </a:blip>
          <a:srcRect b="53330"/>
          <a:stretch/>
        </p:blipFill>
        <p:spPr bwMode="auto">
          <a:xfrm>
            <a:off x="601582" y="3861048"/>
            <a:ext cx="3398920" cy="100912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3" name="Rectangle 22"/>
          <p:cNvSpPr/>
          <p:nvPr/>
        </p:nvSpPr>
        <p:spPr>
          <a:xfrm>
            <a:off x="110702" y="5157192"/>
            <a:ext cx="466705" cy="461665"/>
          </a:xfrm>
          <a:prstGeom prst="rect">
            <a:avLst/>
          </a:prstGeom>
        </p:spPr>
        <p:txBody>
          <a:bodyPr wrap="square">
            <a:spAutoFit/>
          </a:bodyPr>
          <a:lstStyle/>
          <a:p>
            <a:r>
              <a:rPr lang="en-AU" sz="2400">
                <a:solidFill>
                  <a:schemeClr val="tx2">
                    <a:lumMod val="50000"/>
                  </a:schemeClr>
                </a:solidFill>
              </a:rPr>
              <a:t>D.</a:t>
            </a:r>
          </a:p>
        </p:txBody>
      </p:sp>
      <p:pic>
        <p:nvPicPr>
          <p:cNvPr id="24" name="Picture 3" descr="A bar model with a top rectangle labelled 10, divided into five smaller rectangles below, each labelled 2"/>
          <p:cNvPicPr>
            <a:picLocks noChangeAspect="1" noChangeArrowheads="1"/>
          </p:cNvPicPr>
          <p:nvPr/>
        </p:nvPicPr>
        <p:blipFill rotWithShape="1">
          <a:blip r:embed="rId4">
            <a:extLst>
              <a:ext uri="{28A0092B-C50C-407E-A947-70E740481C1C}">
                <a14:useLocalDpi xmlns:a14="http://schemas.microsoft.com/office/drawing/2010/main" val="0"/>
              </a:ext>
            </a:extLst>
          </a:blip>
          <a:srcRect t="50000"/>
          <a:stretch/>
        </p:blipFill>
        <p:spPr bwMode="auto">
          <a:xfrm>
            <a:off x="577407" y="4870169"/>
            <a:ext cx="3398920" cy="10811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Rounded Rectangular Callout 2"/>
          <p:cNvSpPr/>
          <p:nvPr/>
        </p:nvSpPr>
        <p:spPr>
          <a:xfrm>
            <a:off x="5148064" y="1743473"/>
            <a:ext cx="3312368" cy="2592288"/>
          </a:xfrm>
          <a:prstGeom prst="wedgeRoundRectCallout">
            <a:avLst>
              <a:gd name="adj1" fmla="val -42322"/>
              <a:gd name="adj2" fmla="val 72089"/>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400"/>
              <a:t>You have $10, and you spend $2 each week. How many weeks will it take before you have no money left?</a:t>
            </a:r>
            <a:endParaRPr lang="en-AU"/>
          </a:p>
        </p:txBody>
      </p:sp>
    </p:spTree>
    <p:extLst>
      <p:ext uri="{BB962C8B-B14F-4D97-AF65-F5344CB8AC3E}">
        <p14:creationId xmlns:p14="http://schemas.microsoft.com/office/powerpoint/2010/main" val="1251651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0"/>
                                        </p:tgtEl>
                                      </p:cBhvr>
                                    </p:animEffect>
                                    <p:set>
                                      <p:cBhvr>
                                        <p:cTn id="7" dur="1" fill="hold">
                                          <p:stCondLst>
                                            <p:cond delay="499"/>
                                          </p:stCondLst>
                                        </p:cTn>
                                        <p:tgtEl>
                                          <p:spTgt spid="20"/>
                                        </p:tgtEl>
                                        <p:attrNameLst>
                                          <p:attrName>style.visibility</p:attrName>
                                        </p:attrNameLst>
                                      </p:cBhvr>
                                      <p:to>
                                        <p:strVal val="hidden"/>
                                      </p:to>
                                    </p:set>
                                  </p:childTnLst>
                                </p:cTn>
                              </p:par>
                              <p:par>
                                <p:cTn id="8" presetID="10" presetClass="exit" presetSubtype="0" fill="hold" grpId="0" nodeType="withEffect">
                                  <p:stCondLst>
                                    <p:cond delay="0"/>
                                  </p:stCondLst>
                                  <p:childTnLst>
                                    <p:animEffect transition="out" filter="fade">
                                      <p:cBhvr>
                                        <p:cTn id="9" dur="500"/>
                                        <p:tgtEl>
                                          <p:spTgt spid="21"/>
                                        </p:tgtEl>
                                      </p:cBhvr>
                                    </p:animEffect>
                                    <p:set>
                                      <p:cBhvr>
                                        <p:cTn id="10" dur="1" fill="hold">
                                          <p:stCondLst>
                                            <p:cond delay="499"/>
                                          </p:stCondLst>
                                        </p:cTn>
                                        <p:tgtEl>
                                          <p:spTgt spid="21"/>
                                        </p:tgtEl>
                                        <p:attrNameLst>
                                          <p:attrName>style.visibility</p:attrName>
                                        </p:attrNameLst>
                                      </p:cBhvr>
                                      <p:to>
                                        <p:strVal val="hidden"/>
                                      </p:to>
                                    </p:set>
                                  </p:childTnLst>
                                </p:cTn>
                              </p:par>
                              <p:par>
                                <p:cTn id="11" presetID="10" presetClass="exit" presetSubtype="0" fill="hold" grpId="0" nodeType="withEffect">
                                  <p:stCondLst>
                                    <p:cond delay="0"/>
                                  </p:stCondLst>
                                  <p:childTnLst>
                                    <p:animEffect transition="out" filter="fade">
                                      <p:cBhvr>
                                        <p:cTn id="12" dur="500"/>
                                        <p:tgtEl>
                                          <p:spTgt spid="22"/>
                                        </p:tgtEl>
                                      </p:cBhvr>
                                    </p:animEffect>
                                    <p:set>
                                      <p:cBhvr>
                                        <p:cTn id="13" dur="1" fill="hold">
                                          <p:stCondLst>
                                            <p:cond delay="499"/>
                                          </p:stCondLst>
                                        </p:cTn>
                                        <p:tgtEl>
                                          <p:spTgt spid="22"/>
                                        </p:tgtEl>
                                        <p:attrNameLst>
                                          <p:attrName>style.visibility</p:attrName>
                                        </p:attrNameLst>
                                      </p:cBhvr>
                                      <p:to>
                                        <p:strVal val="hidden"/>
                                      </p:to>
                                    </p:set>
                                  </p:childTnLst>
                                </p:cTn>
                              </p:par>
                              <p:par>
                                <p:cTn id="14" presetID="10" presetClass="exit" presetSubtype="0" fill="hold" nodeType="withEffect">
                                  <p:stCondLst>
                                    <p:cond delay="0"/>
                                  </p:stCondLst>
                                  <p:childTnLst>
                                    <p:animEffect transition="out" filter="fade">
                                      <p:cBhvr>
                                        <p:cTn id="15" dur="500"/>
                                        <p:tgtEl>
                                          <p:spTgt spid="3075"/>
                                        </p:tgtEl>
                                      </p:cBhvr>
                                    </p:animEffect>
                                    <p:set>
                                      <p:cBhvr>
                                        <p:cTn id="16" dur="1" fill="hold">
                                          <p:stCondLst>
                                            <p:cond delay="499"/>
                                          </p:stCondLst>
                                        </p:cTn>
                                        <p:tgtEl>
                                          <p:spTgt spid="3075"/>
                                        </p:tgtEl>
                                        <p:attrNameLst>
                                          <p:attrName>style.visibility</p:attrName>
                                        </p:attrNameLst>
                                      </p:cBhvr>
                                      <p:to>
                                        <p:strVal val="hidden"/>
                                      </p:to>
                                    </p:set>
                                  </p:childTnLst>
                                </p:cTn>
                              </p:par>
                              <p:par>
                                <p:cTn id="17" presetID="10" presetClass="exit" presetSubtype="0" fill="hold" nodeType="withEffect">
                                  <p:stCondLst>
                                    <p:cond delay="0"/>
                                  </p:stCondLst>
                                  <p:childTnLst>
                                    <p:animEffect transition="out" filter="fade">
                                      <p:cBhvr>
                                        <p:cTn id="18" dur="500"/>
                                        <p:tgtEl>
                                          <p:spTgt spid="3074"/>
                                        </p:tgtEl>
                                      </p:cBhvr>
                                    </p:animEffect>
                                    <p:set>
                                      <p:cBhvr>
                                        <p:cTn id="19" dur="1" fill="hold">
                                          <p:stCondLst>
                                            <p:cond delay="499"/>
                                          </p:stCondLst>
                                        </p:cTn>
                                        <p:tgtEl>
                                          <p:spTgt spid="3074"/>
                                        </p:tgtEl>
                                        <p:attrNameLst>
                                          <p:attrName>style.visibility</p:attrName>
                                        </p:attrNameLst>
                                      </p:cBhvr>
                                      <p:to>
                                        <p:strVal val="hidden"/>
                                      </p:to>
                                    </p:set>
                                  </p:childTnLst>
                                </p:cTn>
                              </p:par>
                              <p:par>
                                <p:cTn id="20" presetID="10" presetClass="exit" presetSubtype="0" fill="hold" nodeType="withEffect">
                                  <p:stCondLst>
                                    <p:cond delay="0"/>
                                  </p:stCondLst>
                                  <p:childTnLst>
                                    <p:animEffect transition="out" filter="fade">
                                      <p:cBhvr>
                                        <p:cTn id="21" dur="500"/>
                                        <p:tgtEl>
                                          <p:spTgt spid="5"/>
                                        </p:tgtEl>
                                      </p:cBhvr>
                                    </p:animEffect>
                                    <p:set>
                                      <p:cBhvr>
                                        <p:cTn id="22"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2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DF87752-09A8-E584-6BC6-FE175B9A0311}"/>
              </a:ext>
            </a:extLst>
          </p:cNvPr>
          <p:cNvSpPr>
            <a:spLocks noGrp="1"/>
          </p:cNvSpPr>
          <p:nvPr>
            <p:ph type="title"/>
          </p:nvPr>
        </p:nvSpPr>
        <p:spPr>
          <a:xfrm>
            <a:off x="1835696" y="188640"/>
            <a:ext cx="6036818" cy="1143000"/>
          </a:xfrm>
        </p:spPr>
        <p:txBody>
          <a:bodyPr>
            <a:normAutofit/>
          </a:bodyPr>
          <a:lstStyle/>
          <a:p>
            <a:pPr algn="l"/>
            <a:r>
              <a:rPr lang="en-AU">
                <a:solidFill>
                  <a:schemeClr val="tx2">
                    <a:lumMod val="50000"/>
                  </a:schemeClr>
                </a:solidFill>
              </a:rPr>
              <a:t>Write a number story</a:t>
            </a:r>
          </a:p>
        </p:txBody>
      </p:sp>
      <p:pic>
        <p:nvPicPr>
          <p:cNvPr id="5" name="Picture 2" descr="A bar model showing a top rectangle labelled 10, divided into two smaller rectangles below: one labelled 2 and the other labelled 8.">
            <a:extLst>
              <a:ext uri="{FF2B5EF4-FFF2-40B4-BE49-F238E27FC236}">
                <a16:creationId xmlns:a16="http://schemas.microsoft.com/office/drawing/2014/main" id="{94CB1476-21CD-E5D5-854C-8C243B7D8E9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65" b="47960"/>
          <a:stretch/>
        </p:blipFill>
        <p:spPr bwMode="auto">
          <a:xfrm>
            <a:off x="558703" y="1625465"/>
            <a:ext cx="3503321" cy="11241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2" descr="A bar model showing a top rectangle labelled 10, divided into two rectangles below: one labelled 5 and the other labelled 5.">
            <a:extLst>
              <a:ext uri="{FF2B5EF4-FFF2-40B4-BE49-F238E27FC236}">
                <a16:creationId xmlns:a16="http://schemas.microsoft.com/office/drawing/2014/main" id="{88C9C85C-2359-6EF9-FB60-4579EB87137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1384" t="48000"/>
          <a:stretch/>
        </p:blipFill>
        <p:spPr bwMode="auto">
          <a:xfrm>
            <a:off x="606222" y="2750536"/>
            <a:ext cx="3457082" cy="1123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3" descr="A bar model showing a top rectangle labelled 10, divided into two smaller rectangles below: one labelled 3 and the other labelled 7.">
            <a:extLst>
              <a:ext uri="{FF2B5EF4-FFF2-40B4-BE49-F238E27FC236}">
                <a16:creationId xmlns:a16="http://schemas.microsoft.com/office/drawing/2014/main" id="{0E418077-9794-302A-9F07-0FEC020FFF36}"/>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b="53330"/>
          <a:stretch/>
        </p:blipFill>
        <p:spPr bwMode="auto">
          <a:xfrm>
            <a:off x="4943061" y="1719124"/>
            <a:ext cx="3398920" cy="100912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3" descr="A bar model with a top rectangle labelled 10, divided into five smaller rectangles below, each labelled 2">
            <a:extLst>
              <a:ext uri="{FF2B5EF4-FFF2-40B4-BE49-F238E27FC236}">
                <a16:creationId xmlns:a16="http://schemas.microsoft.com/office/drawing/2014/main" id="{1AE8E8BD-8F6D-1524-8853-559E2DE768E6}"/>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t="50000"/>
          <a:stretch/>
        </p:blipFill>
        <p:spPr bwMode="auto">
          <a:xfrm>
            <a:off x="4947701" y="2766665"/>
            <a:ext cx="3398920" cy="10811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630788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DF87752-09A8-E584-6BC6-FE175B9A0311}"/>
              </a:ext>
            </a:extLst>
          </p:cNvPr>
          <p:cNvSpPr>
            <a:spLocks noGrp="1"/>
          </p:cNvSpPr>
          <p:nvPr>
            <p:ph type="title"/>
          </p:nvPr>
        </p:nvSpPr>
        <p:spPr>
          <a:xfrm>
            <a:off x="1835696" y="188640"/>
            <a:ext cx="6036818" cy="1143000"/>
          </a:xfrm>
        </p:spPr>
        <p:txBody>
          <a:bodyPr>
            <a:normAutofit/>
          </a:bodyPr>
          <a:lstStyle/>
          <a:p>
            <a:pPr algn="l"/>
            <a:r>
              <a:rPr lang="en-AU">
                <a:solidFill>
                  <a:schemeClr val="tx2">
                    <a:lumMod val="50000"/>
                  </a:schemeClr>
                </a:solidFill>
              </a:rPr>
              <a:t>Represent as a bar model</a:t>
            </a:r>
          </a:p>
        </p:txBody>
      </p:sp>
      <p:sp>
        <p:nvSpPr>
          <p:cNvPr id="7" name="Rectangle 6"/>
          <p:cNvSpPr/>
          <p:nvPr/>
        </p:nvSpPr>
        <p:spPr>
          <a:xfrm>
            <a:off x="117859" y="1872217"/>
            <a:ext cx="4427984" cy="1477328"/>
          </a:xfrm>
          <a:prstGeom prst="rect">
            <a:avLst/>
          </a:prstGeom>
        </p:spPr>
        <p:txBody>
          <a:bodyPr wrap="square">
            <a:spAutoFit/>
          </a:bodyPr>
          <a:lstStyle/>
          <a:p>
            <a:r>
              <a:rPr lang="en-AU" b="1"/>
              <a:t>Problem 1:</a:t>
            </a:r>
          </a:p>
          <a:p>
            <a:r>
              <a:rPr lang="en-AU"/>
              <a:t>Matt and Jessie are combining their coloured pencils into one container. Matt has </a:t>
            </a:r>
            <a:r>
              <a:rPr lang="en-AU" b="1"/>
              <a:t>12 pencils</a:t>
            </a:r>
            <a:r>
              <a:rPr lang="en-AU"/>
              <a:t> and Jessie has </a:t>
            </a:r>
            <a:r>
              <a:rPr lang="en-AU" b="1"/>
              <a:t>9 pencils</a:t>
            </a:r>
            <a:r>
              <a:rPr lang="en-AU"/>
              <a:t>. How many coloured pencils do they have altogether?</a:t>
            </a:r>
          </a:p>
        </p:txBody>
      </p:sp>
      <p:sp>
        <p:nvSpPr>
          <p:cNvPr id="6" name="Rectangle 5"/>
          <p:cNvSpPr/>
          <p:nvPr/>
        </p:nvSpPr>
        <p:spPr>
          <a:xfrm>
            <a:off x="117859" y="3741477"/>
            <a:ext cx="4382133" cy="1200329"/>
          </a:xfrm>
          <a:prstGeom prst="rect">
            <a:avLst/>
          </a:prstGeom>
        </p:spPr>
        <p:txBody>
          <a:bodyPr wrap="square">
            <a:spAutoFit/>
          </a:bodyPr>
          <a:lstStyle/>
          <a:p>
            <a:r>
              <a:rPr lang="en-AU" b="1"/>
              <a:t>Problem 2:</a:t>
            </a:r>
          </a:p>
          <a:p>
            <a:r>
              <a:rPr lang="en-AU"/>
              <a:t>There are </a:t>
            </a:r>
            <a:r>
              <a:rPr lang="en-AU" b="1"/>
              <a:t>25 books</a:t>
            </a:r>
            <a:r>
              <a:rPr lang="en-AU"/>
              <a:t> on a shelf.</a:t>
            </a:r>
            <a:br>
              <a:rPr lang="en-AU"/>
            </a:br>
            <a:r>
              <a:rPr lang="en-AU" b="1"/>
              <a:t>17 are fiction</a:t>
            </a:r>
            <a:r>
              <a:rPr lang="en-AU"/>
              <a:t> and the rest are </a:t>
            </a:r>
            <a:r>
              <a:rPr lang="en-AU" b="1"/>
              <a:t>non-fiction</a:t>
            </a:r>
            <a:r>
              <a:rPr lang="en-AU"/>
              <a:t>.</a:t>
            </a:r>
            <a:br>
              <a:rPr lang="en-AU"/>
            </a:br>
            <a:r>
              <a:rPr lang="en-AU"/>
              <a:t>How many non-fiction books are there?</a:t>
            </a:r>
          </a:p>
        </p:txBody>
      </p:sp>
      <p:sp>
        <p:nvSpPr>
          <p:cNvPr id="3" name="Rectangle 2"/>
          <p:cNvSpPr/>
          <p:nvPr/>
        </p:nvSpPr>
        <p:spPr>
          <a:xfrm>
            <a:off x="4716016" y="1872217"/>
            <a:ext cx="4427984" cy="3139321"/>
          </a:xfrm>
          <a:prstGeom prst="rect">
            <a:avLst/>
          </a:prstGeom>
        </p:spPr>
        <p:txBody>
          <a:bodyPr wrap="square">
            <a:spAutoFit/>
          </a:bodyPr>
          <a:lstStyle/>
          <a:p>
            <a:r>
              <a:rPr lang="en-AU" b="1"/>
              <a:t>Problem 3:</a:t>
            </a:r>
          </a:p>
          <a:p>
            <a:r>
              <a:rPr lang="en-AU"/>
              <a:t>Three classes of Year 3 students are being seated in the school gym to watch a presentation. There are </a:t>
            </a:r>
            <a:r>
              <a:rPr lang="en-AU" b="1"/>
              <a:t>90 seats </a:t>
            </a:r>
            <a:r>
              <a:rPr lang="en-AU"/>
              <a:t>available.</a:t>
            </a:r>
          </a:p>
          <a:p>
            <a:endParaRPr lang="en-AU"/>
          </a:p>
          <a:p>
            <a:pPr marL="285750" indent="-285750">
              <a:buFont typeface="Arial" panose="020B0604020202020204" pitchFamily="34" charset="0"/>
              <a:buChar char="•"/>
            </a:pPr>
            <a:r>
              <a:rPr lang="en-AU"/>
              <a:t>The first class of </a:t>
            </a:r>
            <a:r>
              <a:rPr lang="en-AU" b="1"/>
              <a:t>29 students </a:t>
            </a:r>
            <a:r>
              <a:rPr lang="en-AU"/>
              <a:t>is already seated.</a:t>
            </a:r>
          </a:p>
          <a:p>
            <a:pPr marL="285750" indent="-285750">
              <a:buFont typeface="Arial" panose="020B0604020202020204" pitchFamily="34" charset="0"/>
              <a:buChar char="•"/>
            </a:pPr>
            <a:r>
              <a:rPr lang="en-AU"/>
              <a:t>The second class of </a:t>
            </a:r>
            <a:r>
              <a:rPr lang="en-AU" b="1"/>
              <a:t>33 students </a:t>
            </a:r>
            <a:r>
              <a:rPr lang="en-AU"/>
              <a:t>is seated next.</a:t>
            </a:r>
          </a:p>
          <a:p>
            <a:pPr marL="285750" indent="-285750">
              <a:buFont typeface="Arial" panose="020B0604020202020204" pitchFamily="34" charset="0"/>
              <a:buChar char="•"/>
            </a:pPr>
            <a:r>
              <a:rPr lang="en-AU"/>
              <a:t>Will the third class of </a:t>
            </a:r>
            <a:r>
              <a:rPr lang="en-AU" b="1"/>
              <a:t>29 students </a:t>
            </a:r>
            <a:r>
              <a:rPr lang="en-AU"/>
              <a:t>all fit in the remaining seats?</a:t>
            </a:r>
          </a:p>
        </p:txBody>
      </p:sp>
    </p:spTree>
    <p:extLst>
      <p:ext uri="{BB962C8B-B14F-4D97-AF65-F5344CB8AC3E}">
        <p14:creationId xmlns:p14="http://schemas.microsoft.com/office/powerpoint/2010/main" val="6564999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DF87752-09A8-E584-6BC6-FE175B9A0311}"/>
              </a:ext>
            </a:extLst>
          </p:cNvPr>
          <p:cNvSpPr>
            <a:spLocks noGrp="1"/>
          </p:cNvSpPr>
          <p:nvPr>
            <p:ph type="title"/>
          </p:nvPr>
        </p:nvSpPr>
        <p:spPr>
          <a:xfrm>
            <a:off x="1835696" y="188640"/>
            <a:ext cx="6036818" cy="1143000"/>
          </a:xfrm>
        </p:spPr>
        <p:txBody>
          <a:bodyPr>
            <a:normAutofit/>
          </a:bodyPr>
          <a:lstStyle/>
          <a:p>
            <a:pPr algn="l"/>
            <a:r>
              <a:rPr lang="en-AU">
                <a:solidFill>
                  <a:schemeClr val="tx2">
                    <a:lumMod val="50000"/>
                  </a:schemeClr>
                </a:solidFill>
              </a:rPr>
              <a:t>Problem 1 bar model </a:t>
            </a:r>
          </a:p>
        </p:txBody>
      </p:sp>
      <p:sp>
        <p:nvSpPr>
          <p:cNvPr id="7" name="Rectangle 6"/>
          <p:cNvSpPr/>
          <p:nvPr/>
        </p:nvSpPr>
        <p:spPr>
          <a:xfrm>
            <a:off x="117859" y="1340768"/>
            <a:ext cx="4427984" cy="1477328"/>
          </a:xfrm>
          <a:prstGeom prst="rect">
            <a:avLst/>
          </a:prstGeom>
        </p:spPr>
        <p:txBody>
          <a:bodyPr wrap="square">
            <a:spAutoFit/>
          </a:bodyPr>
          <a:lstStyle/>
          <a:p>
            <a:r>
              <a:rPr lang="en-AU" b="1"/>
              <a:t>Problem 1:</a:t>
            </a:r>
          </a:p>
          <a:p>
            <a:r>
              <a:rPr lang="en-AU"/>
              <a:t>Matt and Jessie are combining their coloured pencils into one container. Matt has </a:t>
            </a:r>
            <a:r>
              <a:rPr lang="en-AU" b="1"/>
              <a:t>12 pencils</a:t>
            </a:r>
            <a:r>
              <a:rPr lang="en-AU"/>
              <a:t> and Jessie has </a:t>
            </a:r>
            <a:r>
              <a:rPr lang="en-AU" b="1"/>
              <a:t>9 pencils</a:t>
            </a:r>
            <a:r>
              <a:rPr lang="en-AU"/>
              <a:t>. How many coloured pencils do they have </a:t>
            </a:r>
            <a:r>
              <a:rPr lang="en-AU" b="1"/>
              <a:t>altogether</a:t>
            </a:r>
            <a:r>
              <a:rPr lang="en-AU"/>
              <a:t>?</a:t>
            </a:r>
          </a:p>
        </p:txBody>
      </p:sp>
      <p:pic>
        <p:nvPicPr>
          <p:cNvPr id="3" name="Picture 2" descr="A bar model with a rectangle labelled 21, divided into two sections:  one labelled 12 and the other labelled 9.">
            <a:extLst>
              <a:ext uri="{FF2B5EF4-FFF2-40B4-BE49-F238E27FC236}">
                <a16:creationId xmlns:a16="http://schemas.microsoft.com/office/drawing/2014/main" id="{EEBD8897-B610-D7D2-9413-A4FD625C463E}"/>
              </a:ext>
            </a:extLst>
          </p:cNvPr>
          <p:cNvPicPr>
            <a:picLocks noChangeAspect="1"/>
          </p:cNvPicPr>
          <p:nvPr/>
        </p:nvPicPr>
        <p:blipFill>
          <a:blip r:embed="rId3"/>
          <a:stretch>
            <a:fillRect/>
          </a:stretch>
        </p:blipFill>
        <p:spPr>
          <a:xfrm>
            <a:off x="540524" y="3043838"/>
            <a:ext cx="7486650" cy="2057400"/>
          </a:xfrm>
          <a:prstGeom prst="rect">
            <a:avLst/>
          </a:prstGeom>
        </p:spPr>
      </p:pic>
      <p:sp>
        <p:nvSpPr>
          <p:cNvPr id="12" name="Rectangle 11"/>
          <p:cNvSpPr/>
          <p:nvPr/>
        </p:nvSpPr>
        <p:spPr>
          <a:xfrm>
            <a:off x="683568" y="5166484"/>
            <a:ext cx="4438779" cy="923330"/>
          </a:xfrm>
          <a:prstGeom prst="rect">
            <a:avLst/>
          </a:prstGeom>
        </p:spPr>
        <p:txBody>
          <a:bodyPr wrap="none">
            <a:spAutoFit/>
          </a:bodyPr>
          <a:lstStyle/>
          <a:p>
            <a:r>
              <a:rPr lang="en-AU"/>
              <a:t>Total pencils = Matt’s pencils + Jessie’s pencils</a:t>
            </a:r>
          </a:p>
          <a:p>
            <a:r>
              <a:rPr lang="en-AU"/>
              <a:t>= 12 + 9</a:t>
            </a:r>
          </a:p>
          <a:p>
            <a:r>
              <a:rPr lang="en-AU"/>
              <a:t>= 21</a:t>
            </a:r>
          </a:p>
        </p:txBody>
      </p:sp>
      <p:sp>
        <p:nvSpPr>
          <p:cNvPr id="15" name="Rounded Rectangular Callout 14"/>
          <p:cNvSpPr/>
          <p:nvPr/>
        </p:nvSpPr>
        <p:spPr>
          <a:xfrm>
            <a:off x="6477795" y="1227724"/>
            <a:ext cx="2448272" cy="1939325"/>
          </a:xfrm>
          <a:prstGeom prst="wedgeRoundRectCallout">
            <a:avLst>
              <a:gd name="adj1" fmla="val -144846"/>
              <a:gd name="adj2" fmla="val 42363"/>
              <a:gd name="adj3" fmla="val 16667"/>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400"/>
              <a:t>Matt and Jessie have </a:t>
            </a:r>
            <a:r>
              <a:rPr lang="en-AU" sz="2400" b="1"/>
              <a:t>21 </a:t>
            </a:r>
            <a:r>
              <a:rPr lang="en-AU" sz="2400"/>
              <a:t>coloured pencils altogether.</a:t>
            </a:r>
            <a:endParaRPr lang="en-AU" sz="2400">
              <a:cs typeface="Calibri"/>
            </a:endParaRPr>
          </a:p>
        </p:txBody>
      </p:sp>
    </p:spTree>
    <p:extLst>
      <p:ext uri="{BB962C8B-B14F-4D97-AF65-F5344CB8AC3E}">
        <p14:creationId xmlns:p14="http://schemas.microsoft.com/office/powerpoint/2010/main" val="2645924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arn(inVertical)">
                                      <p:cBhvr>
                                        <p:cTn id="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DF87752-09A8-E584-6BC6-FE175B9A0311}"/>
              </a:ext>
            </a:extLst>
          </p:cNvPr>
          <p:cNvSpPr>
            <a:spLocks noGrp="1"/>
          </p:cNvSpPr>
          <p:nvPr>
            <p:ph type="title"/>
          </p:nvPr>
        </p:nvSpPr>
        <p:spPr>
          <a:xfrm>
            <a:off x="1835696" y="188640"/>
            <a:ext cx="6036818" cy="1143000"/>
          </a:xfrm>
        </p:spPr>
        <p:txBody>
          <a:bodyPr>
            <a:normAutofit/>
          </a:bodyPr>
          <a:lstStyle/>
          <a:p>
            <a:pPr algn="l"/>
            <a:r>
              <a:rPr lang="en-AU">
                <a:solidFill>
                  <a:schemeClr val="tx2">
                    <a:lumMod val="50000"/>
                  </a:schemeClr>
                </a:solidFill>
              </a:rPr>
              <a:t>Problem 2 bar model </a:t>
            </a:r>
          </a:p>
        </p:txBody>
      </p:sp>
      <p:sp>
        <p:nvSpPr>
          <p:cNvPr id="6" name="Rectangle 5"/>
          <p:cNvSpPr/>
          <p:nvPr/>
        </p:nvSpPr>
        <p:spPr>
          <a:xfrm>
            <a:off x="147441" y="1916832"/>
            <a:ext cx="4382133" cy="1200329"/>
          </a:xfrm>
          <a:prstGeom prst="rect">
            <a:avLst/>
          </a:prstGeom>
        </p:spPr>
        <p:txBody>
          <a:bodyPr wrap="square">
            <a:spAutoFit/>
          </a:bodyPr>
          <a:lstStyle/>
          <a:p>
            <a:r>
              <a:rPr lang="en-AU" b="1"/>
              <a:t>Problem 2:</a:t>
            </a:r>
          </a:p>
          <a:p>
            <a:r>
              <a:rPr lang="en-AU"/>
              <a:t>There are </a:t>
            </a:r>
            <a:r>
              <a:rPr lang="en-AU" b="1"/>
              <a:t>25 books</a:t>
            </a:r>
            <a:r>
              <a:rPr lang="en-AU"/>
              <a:t> on a shelf.</a:t>
            </a:r>
            <a:br>
              <a:rPr lang="en-AU"/>
            </a:br>
            <a:r>
              <a:rPr lang="en-AU" b="1"/>
              <a:t>17 are fiction</a:t>
            </a:r>
            <a:r>
              <a:rPr lang="en-AU"/>
              <a:t>, and the rest are </a:t>
            </a:r>
            <a:r>
              <a:rPr lang="en-AU" b="1"/>
              <a:t>non-fiction</a:t>
            </a:r>
            <a:r>
              <a:rPr lang="en-AU"/>
              <a:t>.</a:t>
            </a:r>
            <a:br>
              <a:rPr lang="en-AU"/>
            </a:br>
            <a:r>
              <a:rPr lang="en-AU"/>
              <a:t>How many non-fiction books are there?</a:t>
            </a:r>
          </a:p>
        </p:txBody>
      </p:sp>
      <p:grpSp>
        <p:nvGrpSpPr>
          <p:cNvPr id="3" name="Group 2" descr="A bar model with a top rectangle labelled 25, divided into two smaller rectangles below: one labelled 17 and the other labelled 8.">
            <a:extLst>
              <a:ext uri="{FF2B5EF4-FFF2-40B4-BE49-F238E27FC236}">
                <a16:creationId xmlns:a16="http://schemas.microsoft.com/office/drawing/2014/main" id="{C475C0A4-01F0-3304-95E3-306C85508800}"/>
              </a:ext>
            </a:extLst>
          </p:cNvPr>
          <p:cNvGrpSpPr/>
          <p:nvPr/>
        </p:nvGrpSpPr>
        <p:grpSpPr>
          <a:xfrm>
            <a:off x="1043608" y="3597924"/>
            <a:ext cx="5976664" cy="1181724"/>
            <a:chOff x="1043608" y="3597924"/>
            <a:chExt cx="5976664" cy="1181724"/>
          </a:xfrm>
        </p:grpSpPr>
        <p:sp>
          <p:nvSpPr>
            <p:cNvPr id="2" name="Rectangle 1"/>
            <p:cNvSpPr/>
            <p:nvPr/>
          </p:nvSpPr>
          <p:spPr>
            <a:xfrm>
              <a:off x="1043608" y="3597924"/>
              <a:ext cx="5976664"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3600"/>
                <a:t>25</a:t>
              </a:r>
            </a:p>
          </p:txBody>
        </p:sp>
        <p:sp>
          <p:nvSpPr>
            <p:cNvPr id="9" name="Rectangle 8" descr="A bar model with a top rectangle labelled 25, divided into two smaller rectangles below: one labelled 17 and the other labelled 8."/>
            <p:cNvSpPr/>
            <p:nvPr/>
          </p:nvSpPr>
          <p:spPr>
            <a:xfrm>
              <a:off x="1043608" y="4203584"/>
              <a:ext cx="3816424" cy="576064"/>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3600"/>
                <a:t>17</a:t>
              </a:r>
            </a:p>
          </p:txBody>
        </p:sp>
        <p:sp>
          <p:nvSpPr>
            <p:cNvPr id="10" name="Rectangle 9"/>
            <p:cNvSpPr/>
            <p:nvPr/>
          </p:nvSpPr>
          <p:spPr>
            <a:xfrm>
              <a:off x="4894567" y="4200871"/>
              <a:ext cx="2125705" cy="576064"/>
            </a:xfrm>
            <a:prstGeom prst="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3600"/>
                <a:t>8</a:t>
              </a:r>
            </a:p>
          </p:txBody>
        </p:sp>
      </p:grpSp>
      <p:sp>
        <p:nvSpPr>
          <p:cNvPr id="11" name="Rounded Rectangular Callout 10"/>
          <p:cNvSpPr/>
          <p:nvPr/>
        </p:nvSpPr>
        <p:spPr>
          <a:xfrm>
            <a:off x="6516216" y="1189304"/>
            <a:ext cx="2448272" cy="2160240"/>
          </a:xfrm>
          <a:prstGeom prst="wedgeRoundRectCallout">
            <a:avLst>
              <a:gd name="adj1" fmla="val -54919"/>
              <a:gd name="adj2" fmla="val 97020"/>
              <a:gd name="adj3" fmla="val 16667"/>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400"/>
              <a:t>There are 8 non-fiction books out of the total of 25 books on the shelf. </a:t>
            </a:r>
            <a:endParaRPr lang="en-AU" sz="2400">
              <a:cs typeface="Calibri"/>
            </a:endParaRPr>
          </a:p>
        </p:txBody>
      </p:sp>
    </p:spTree>
    <p:extLst>
      <p:ext uri="{BB962C8B-B14F-4D97-AF65-F5344CB8AC3E}">
        <p14:creationId xmlns:p14="http://schemas.microsoft.com/office/powerpoint/2010/main" val="325273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theme/theme1.xml><?xml version="1.0" encoding="utf-8"?>
<a:theme xmlns:a="http://schemas.openxmlformats.org/drawingml/2006/main" name="2_Office Theme">
  <a:themeElements>
    <a:clrScheme name="Custom 6">
      <a:dk1>
        <a:srgbClr val="1F497D"/>
      </a:dk1>
      <a:lt1>
        <a:sysClr val="window" lastClr="FFFFFF"/>
      </a:lt1>
      <a:dk2>
        <a:srgbClr val="1F497D"/>
      </a:dk2>
      <a:lt2>
        <a:srgbClr val="FFFFFF"/>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3_Office Theme">
  <a:themeElements>
    <a:clrScheme name="Custom 6">
      <a:dk1>
        <a:srgbClr val="1F497D"/>
      </a:dk1>
      <a:lt1>
        <a:sysClr val="window" lastClr="FFFFFF"/>
      </a:lt1>
      <a:dk2>
        <a:srgbClr val="1F497D"/>
      </a:dk2>
      <a:lt2>
        <a:srgbClr val="FFFFFF"/>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4_Office Theme">
  <a:themeElements>
    <a:clrScheme name="Custom 6">
      <a:dk1>
        <a:srgbClr val="1F497D"/>
      </a:dk1>
      <a:lt1>
        <a:sysClr val="window" lastClr="FFFFFF"/>
      </a:lt1>
      <a:dk2>
        <a:srgbClr val="1F497D"/>
      </a:dk2>
      <a:lt2>
        <a:srgbClr val="FFFFFF"/>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5_Office Theme">
  <a:themeElements>
    <a:clrScheme name="Custom 6">
      <a:dk1>
        <a:srgbClr val="1F497D"/>
      </a:dk1>
      <a:lt1>
        <a:sysClr val="window" lastClr="FFFFFF"/>
      </a:lt1>
      <a:dk2>
        <a:srgbClr val="1F497D"/>
      </a:dk2>
      <a:lt2>
        <a:srgbClr val="FFFFFF"/>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omments xmlns="ff236c08-9611-4854-a4bb-16d44b7327b6" xsi:nil="true"/>
    <lcf76f155ced4ddcb4097134ff3c332f xmlns="ff236c08-9611-4854-a4bb-16d44b7327b6">
      <Terms xmlns="http://schemas.microsoft.com/office/infopath/2007/PartnerControls"/>
    </lcf76f155ced4ddcb4097134ff3c332f>
    <TaxCatchAll xmlns="64eff3df-e3d6-48ed-978f-45ff25640900"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810856600FD2D4391AFDDFCF33A69BD" ma:contentTypeVersion="19" ma:contentTypeDescription="Create a new document." ma:contentTypeScope="" ma:versionID="e39b5eb3708ccab1ed6e63c44a6ae965">
  <xsd:schema xmlns:xsd="http://www.w3.org/2001/XMLSchema" xmlns:xs="http://www.w3.org/2001/XMLSchema" xmlns:p="http://schemas.microsoft.com/office/2006/metadata/properties" xmlns:ns2="64eff3df-e3d6-48ed-978f-45ff25640900" xmlns:ns3="ff236c08-9611-4854-a4bb-16d44b7327b6" targetNamespace="http://schemas.microsoft.com/office/2006/metadata/properties" ma:root="true" ma:fieldsID="c02f4a560dbdabc0115429e529d2fd1b" ns2:_="" ns3:_="">
    <xsd:import namespace="64eff3df-e3d6-48ed-978f-45ff25640900"/>
    <xsd:import namespace="ff236c08-9611-4854-a4bb-16d44b7327b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LengthInSeconds" minOccurs="0"/>
                <xsd:element ref="ns3:MediaServiceAutoTags" minOccurs="0"/>
                <xsd:element ref="ns3:MediaServiceGenerationTime" minOccurs="0"/>
                <xsd:element ref="ns3:MediaServiceEventHashCode" minOccurs="0"/>
                <xsd:element ref="ns3:MediaServiceOCR" minOccurs="0"/>
                <xsd:element ref="ns3:Comments" minOccurs="0"/>
                <xsd:element ref="ns3:lcf76f155ced4ddcb4097134ff3c332f" minOccurs="0"/>
                <xsd:element ref="ns2:TaxCatchAll" minOccurs="0"/>
                <xsd:element ref="ns3:MediaServiceLocation"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eff3df-e3d6-48ed-978f-45ff25640900"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a7267be2-ffe6-46cd-94d9-2cfd9b1e6422}" ma:internalName="TaxCatchAll" ma:showField="CatchAllData" ma:web="64eff3df-e3d6-48ed-978f-45ff25640900">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f236c08-9611-4854-a4bb-16d44b7327b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Comments" ma:index="20" nillable="true" ma:displayName="Comments" ma:format="Dropdown" ma:internalName="Comments">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f7212af-5298-4b34-9fde-95afa33fa15c" ma:termSetId="09814cd3-568e-fe90-9814-8d621ff8fb84" ma:anchorId="fba54fb3-c3e1-fe81-a776-ca4b69148c4d" ma:open="true" ma:isKeyword="false">
      <xsd:complexType>
        <xsd:sequence>
          <xsd:element ref="pc:Terms" minOccurs="0" maxOccurs="1"/>
        </xsd:sequence>
      </xsd:complexType>
    </xsd:element>
    <xsd:element name="MediaServiceLocation" ma:index="24" nillable="true" ma:displayName="Location" ma:indexed="true" ma:internalName="MediaServiceLocation" ma:readOnly="true">
      <xsd:simpleType>
        <xsd:restriction base="dms:Text"/>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7D0F61A-6165-4D17-B686-E512E3457963}">
  <ds:schemaRefs>
    <ds:schemaRef ds:uri="64eff3df-e3d6-48ed-978f-45ff25640900"/>
    <ds:schemaRef ds:uri="ff236c08-9611-4854-a4bb-16d44b7327b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57828D53-8E6C-41B9-BF94-C1721DE94764}">
  <ds:schemaRefs>
    <ds:schemaRef ds:uri="64eff3df-e3d6-48ed-978f-45ff25640900"/>
    <ds:schemaRef ds:uri="ff236c08-9611-4854-a4bb-16d44b7327b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EF3D01EC-FACF-490B-86A3-9D5C0EC73AA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1211</Words>
  <Application>Microsoft Office PowerPoint</Application>
  <PresentationFormat>On-screen Show (4:3)</PresentationFormat>
  <Paragraphs>148</Paragraphs>
  <Slides>10</Slides>
  <Notes>10</Notes>
  <HiddenSlides>0</HiddenSlides>
  <MMClips>0</MMClips>
  <ScaleCrop>false</ScaleCrop>
  <HeadingPairs>
    <vt:vector size="4" baseType="variant">
      <vt:variant>
        <vt:lpstr>Theme</vt:lpstr>
      </vt:variant>
      <vt:variant>
        <vt:i4>4</vt:i4>
      </vt:variant>
      <vt:variant>
        <vt:lpstr>Slide Titles</vt:lpstr>
      </vt:variant>
      <vt:variant>
        <vt:i4>10</vt:i4>
      </vt:variant>
    </vt:vector>
  </HeadingPairs>
  <TitlesOfParts>
    <vt:vector size="14" baseType="lpstr">
      <vt:lpstr>2_Office Theme</vt:lpstr>
      <vt:lpstr>3_Office Theme</vt:lpstr>
      <vt:lpstr>4_Office Theme</vt:lpstr>
      <vt:lpstr>5_Office Theme</vt:lpstr>
      <vt:lpstr>Word problems    </vt:lpstr>
      <vt:lpstr>What do you notice?  What do you wonder? </vt:lpstr>
      <vt:lpstr>Number sentences</vt:lpstr>
      <vt:lpstr>A number story example</vt:lpstr>
      <vt:lpstr>Number story example 2</vt:lpstr>
      <vt:lpstr>Write a number story</vt:lpstr>
      <vt:lpstr>Represent as a bar model</vt:lpstr>
      <vt:lpstr>Problem 1 bar model </vt:lpstr>
      <vt:lpstr>Problem 2 bar model </vt:lpstr>
      <vt:lpstr>Problem 3 bar model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Martin</dc:creator>
  <cp:lastModifiedBy>Martin Richards</cp:lastModifiedBy>
  <cp:revision>17</cp:revision>
  <dcterms:created xsi:type="dcterms:W3CDTF">2021-03-16T22:56:28Z</dcterms:created>
  <dcterms:modified xsi:type="dcterms:W3CDTF">2024-10-15T20:51:12Z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0x0101000810856600FD2D4391AFDDFCF33A69BD</vt:lpwstr>
  </property>
  <property fmtid="{D5CDD505-2E9C-101B-9397-08002B2CF9AE}" pid="3" name="MediaServiceImageTags">
    <vt:lpwstr/>
  </property>
</Properties>
</file>