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713" r:id="rId5"/>
    <p:sldMasterId id="2147483709" r:id="rId6"/>
    <p:sldMasterId id="2147483672" r:id="rId7"/>
  </p:sldMasterIdLst>
  <p:notesMasterIdLst>
    <p:notesMasterId r:id="rId22"/>
  </p:notesMasterIdLst>
  <p:sldIdLst>
    <p:sldId id="256" r:id="rId8"/>
    <p:sldId id="257" r:id="rId9"/>
    <p:sldId id="258" r:id="rId10"/>
    <p:sldId id="259" r:id="rId11"/>
    <p:sldId id="260" r:id="rId12"/>
    <p:sldId id="261" r:id="rId13"/>
    <p:sldId id="263" r:id="rId14"/>
    <p:sldId id="264" r:id="rId15"/>
    <p:sldId id="265" r:id="rId16"/>
    <p:sldId id="266" r:id="rId17"/>
    <p:sldId id="267" r:id="rId18"/>
    <p:sldId id="270" r:id="rId19"/>
    <p:sldId id="268" r:id="rId20"/>
    <p:sldId id="269"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9F87EAE-6CC1-99D4-8E31-202EF7FA06F2}" name="Trish Wilson" initials="TW" userId="1a8d7cc3620296f7"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E1D41"/>
    <a:srgbClr val="E99448"/>
    <a:srgbClr val="1C6AB4"/>
    <a:srgbClr val="DEF0FA"/>
    <a:srgbClr val="E99488"/>
    <a:srgbClr val="000000"/>
    <a:srgbClr val="5AB3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0C34287-2469-C842-9D4E-8A416A627A10}" v="5" dt="2025-08-14T04:08:50.0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845" autoAdjust="0"/>
    <p:restoredTop sz="75607" autoAdjust="0"/>
  </p:normalViewPr>
  <p:slideViewPr>
    <p:cSldViewPr snapToGrid="0">
      <p:cViewPr varScale="1">
        <p:scale>
          <a:sx n="83" d="100"/>
          <a:sy n="83" d="100"/>
        </p:scale>
        <p:origin x="432" y="90"/>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tine Power" userId="f3410e55-3c0b-475c-b0b5-72038337e5c9" providerId="ADAL" clId="{B14CCC5D-5414-487B-B300-CFCADABE504D}"/>
    <pc:docChg chg="custSel modSld">
      <pc:chgData name="Martine Power" userId="f3410e55-3c0b-475c-b0b5-72038337e5c9" providerId="ADAL" clId="{B14CCC5D-5414-487B-B300-CFCADABE504D}" dt="2025-08-14T00:19:45.198" v="69" actId="20577"/>
      <pc:docMkLst>
        <pc:docMk/>
      </pc:docMkLst>
      <pc:sldChg chg="modSp mod">
        <pc:chgData name="Martine Power" userId="f3410e55-3c0b-475c-b0b5-72038337e5c9" providerId="ADAL" clId="{B14CCC5D-5414-487B-B300-CFCADABE504D}" dt="2025-08-14T00:19:45.198" v="69" actId="20577"/>
        <pc:sldMkLst>
          <pc:docMk/>
          <pc:sldMk cId="4004699935" sldId="257"/>
        </pc:sldMkLst>
        <pc:spChg chg="mod">
          <ac:chgData name="Martine Power" userId="f3410e55-3c0b-475c-b0b5-72038337e5c9" providerId="ADAL" clId="{B14CCC5D-5414-487B-B300-CFCADABE504D}" dt="2025-08-14T00:19:45.198" v="69" actId="20577"/>
          <ac:spMkLst>
            <pc:docMk/>
            <pc:sldMk cId="4004699935" sldId="257"/>
            <ac:spMk id="3" creationId="{003DC8CC-948F-5DCB-939C-7E0BE41E2B32}"/>
          </ac:spMkLst>
        </pc:spChg>
      </pc:sldChg>
    </pc:docChg>
  </pc:docChgLst>
  <pc:docChgLst>
    <pc:chgData name="Martin Richards" userId="S::martin.richards@esa.edu.au::ebc9b6ae-69f0-455b-b337-207e73494a6e" providerId="AD" clId="Web-{80C34287-2469-C842-9D4E-8A416A627A10}"/>
    <pc:docChg chg="modSld">
      <pc:chgData name="Martin Richards" userId="S::martin.richards@esa.edu.au::ebc9b6ae-69f0-455b-b337-207e73494a6e" providerId="AD" clId="Web-{80C34287-2469-C842-9D4E-8A416A627A10}" dt="2025-08-14T04:08:50.023" v="7" actId="20577"/>
      <pc:docMkLst>
        <pc:docMk/>
      </pc:docMkLst>
      <pc:sldChg chg="modSp">
        <pc:chgData name="Martin Richards" userId="S::martin.richards@esa.edu.au::ebc9b6ae-69f0-455b-b337-207e73494a6e" providerId="AD" clId="Web-{80C34287-2469-C842-9D4E-8A416A627A10}" dt="2025-08-14T04:08:50.023" v="7" actId="20577"/>
        <pc:sldMkLst>
          <pc:docMk/>
          <pc:sldMk cId="2469973070" sldId="260"/>
        </pc:sldMkLst>
        <pc:spChg chg="mod">
          <ac:chgData name="Martin Richards" userId="S::martin.richards@esa.edu.au::ebc9b6ae-69f0-455b-b337-207e73494a6e" providerId="AD" clId="Web-{80C34287-2469-C842-9D4E-8A416A627A10}" dt="2025-08-14T04:08:50.023" v="7" actId="20577"/>
          <ac:spMkLst>
            <pc:docMk/>
            <pc:sldMk cId="2469973070" sldId="260"/>
            <ac:spMk id="2" creationId="{58C9ECBE-12C8-D71B-B500-138D914054A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386975-B899-4C54-9FB9-7F6B1364C7C5}" type="datetimeFigureOut">
              <a:rPr lang="en-AU" smtClean="0"/>
              <a:t>13/08/2025</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620E00-7BE3-438A-B428-CA7F5DCDCAA9}" type="slidenum">
              <a:rPr lang="en-AU" smtClean="0"/>
              <a:t>‹#›</a:t>
            </a:fld>
            <a:endParaRPr lang="en-AU"/>
          </a:p>
        </p:txBody>
      </p:sp>
    </p:spTree>
    <p:extLst>
      <p:ext uri="{BB962C8B-B14F-4D97-AF65-F5344CB8AC3E}">
        <p14:creationId xmlns:p14="http://schemas.microsoft.com/office/powerpoint/2010/main" val="16929527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v9.australiancurriculum.edu.au/curriculum-information/understand-this-general-capability/numeracy"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endParaRPr lang="en-AU" sz="1800" i="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AU" sz="1800" dirty="0">
                <a:effectLst/>
                <a:latin typeface="Aptos" panose="020B0004020202020204"/>
                <a:ea typeface="Aptos" panose="020B0004020202020204"/>
                <a:cs typeface="Cordia New" panose="020B0304020202020204" pitchFamily="34" charset="-34"/>
              </a:rPr>
              <a:t>Duration: 1 hour. Alternatively, the session could be spread across two 45-minute sessions or a single 90-minute session to enable richer exploration and discussion.</a:t>
            </a:r>
            <a:br>
              <a:rPr lang="en-AU" sz="1800" dirty="0">
                <a:effectLst/>
                <a:latin typeface="Aptos" panose="020B0004020202020204"/>
                <a:ea typeface="Aptos" panose="020B0004020202020204"/>
                <a:cs typeface="Cordia New" panose="020B0304020202020204" pitchFamily="34" charset="-34"/>
              </a:rPr>
            </a:br>
            <a:endParaRPr lang="en-AU" sz="1800" i="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AU" sz="1800" i="0" kern="100" dirty="0">
                <a:effectLst/>
                <a:latin typeface="Aptos" panose="020B0004020202020204" pitchFamily="34" charset="0"/>
                <a:ea typeface="Aptos" panose="020B0004020202020204" pitchFamily="34" charset="0"/>
                <a:cs typeface="Times New Roman" panose="02020603050405020304" pitchFamily="18" charset="0"/>
              </a:rPr>
              <a:t>Teachers could be grouped in year-level teams or mixed groups, depending on the school context.</a:t>
            </a:r>
            <a:endParaRPr lang="en-AU" dirty="0"/>
          </a:p>
        </p:txBody>
      </p:sp>
      <p:sp>
        <p:nvSpPr>
          <p:cNvPr id="4" name="Slide Number Placeholder 3"/>
          <p:cNvSpPr>
            <a:spLocks noGrp="1"/>
          </p:cNvSpPr>
          <p:nvPr>
            <p:ph type="sldNum" sz="quarter" idx="5"/>
          </p:nvPr>
        </p:nvSpPr>
        <p:spPr/>
        <p:txBody>
          <a:bodyPr/>
          <a:lstStyle/>
          <a:p>
            <a:fld id="{0E620E00-7BE3-438A-B428-CA7F5DCDCAA9}" type="slidenum">
              <a:rPr lang="en-AU" smtClean="0"/>
              <a:t>1</a:t>
            </a:fld>
            <a:endParaRPr lang="en-AU"/>
          </a:p>
        </p:txBody>
      </p:sp>
    </p:spTree>
    <p:extLst>
      <p:ext uri="{BB962C8B-B14F-4D97-AF65-F5344CB8AC3E}">
        <p14:creationId xmlns:p14="http://schemas.microsoft.com/office/powerpoint/2010/main" val="4419755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i="0" kern="100" dirty="0">
                <a:effectLst/>
                <a:latin typeface="Aptos" panose="020B0004020202020204" pitchFamily="34" charset="0"/>
                <a:ea typeface="Aptos" panose="020B0004020202020204" pitchFamily="34" charset="0"/>
                <a:cs typeface="Times New Roman" panose="02020603050405020304" pitchFamily="18" charset="0"/>
              </a:rPr>
              <a:t>Suggestion: Display questions along a rating scale. Teachers could stick a dot along rating scale displayed, or complete digitally as an exit ticket.</a:t>
            </a:r>
          </a:p>
          <a:p>
            <a:endParaRPr lang="en-AU" dirty="0"/>
          </a:p>
        </p:txBody>
      </p:sp>
      <p:sp>
        <p:nvSpPr>
          <p:cNvPr id="4" name="Slide Number Placeholder 3"/>
          <p:cNvSpPr>
            <a:spLocks noGrp="1"/>
          </p:cNvSpPr>
          <p:nvPr>
            <p:ph type="sldNum" sz="quarter" idx="5"/>
          </p:nvPr>
        </p:nvSpPr>
        <p:spPr/>
        <p:txBody>
          <a:bodyPr/>
          <a:lstStyle/>
          <a:p>
            <a:fld id="{0E620E00-7BE3-438A-B428-CA7F5DCDCAA9}" type="slidenum">
              <a:rPr lang="en-AU" smtClean="0"/>
              <a:t>13</a:t>
            </a:fld>
            <a:endParaRPr lang="en-AU"/>
          </a:p>
        </p:txBody>
      </p:sp>
    </p:spTree>
    <p:extLst>
      <p:ext uri="{BB962C8B-B14F-4D97-AF65-F5344CB8AC3E}">
        <p14:creationId xmlns:p14="http://schemas.microsoft.com/office/powerpoint/2010/main" val="36554973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0E620E00-7BE3-438A-B428-CA7F5DCDCAA9}" type="slidenum">
              <a:rPr lang="en-AU" smtClean="0"/>
              <a:t>14</a:t>
            </a:fld>
            <a:endParaRPr lang="en-AU"/>
          </a:p>
        </p:txBody>
      </p:sp>
    </p:spTree>
    <p:extLst>
      <p:ext uri="{BB962C8B-B14F-4D97-AF65-F5344CB8AC3E}">
        <p14:creationId xmlns:p14="http://schemas.microsoft.com/office/powerpoint/2010/main" val="19487412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AU" sz="1800" i="0" kern="100" dirty="0">
                <a:effectLst/>
                <a:latin typeface="Aptos" panose="020B0004020202020204" pitchFamily="34" charset="0"/>
                <a:ea typeface="Aptos" panose="020B0004020202020204" pitchFamily="34" charset="0"/>
                <a:cs typeface="Times New Roman" panose="02020603050405020304" pitchFamily="18" charset="0"/>
              </a:rPr>
              <a:t>Duration: 5 minutes</a:t>
            </a:r>
          </a:p>
          <a:p>
            <a:pPr>
              <a:lnSpc>
                <a:spcPct val="107000"/>
              </a:lnSpc>
              <a:spcAft>
                <a:spcPts val="800"/>
              </a:spcAft>
            </a:pPr>
            <a:r>
              <a:rPr lang="en-AU" sz="1800" i="0" kern="100" dirty="0">
                <a:effectLst/>
                <a:latin typeface="Aptos" panose="020B0004020202020204" pitchFamily="34" charset="0"/>
                <a:ea typeface="Aptos" panose="020B0004020202020204" pitchFamily="34" charset="0"/>
                <a:cs typeface="Times New Roman" panose="02020603050405020304" pitchFamily="18" charset="0"/>
              </a:rPr>
              <a:t> Amend as needed to reflect your individual school context.</a:t>
            </a:r>
          </a:p>
          <a:p>
            <a:pPr>
              <a:lnSpc>
                <a:spcPct val="107000"/>
              </a:lnSpc>
              <a:spcAft>
                <a:spcPts val="800"/>
              </a:spcAft>
            </a:pPr>
            <a:endParaRPr lang="en-AU" sz="1800" i="0" kern="100" dirty="0">
              <a:effectLst/>
              <a:latin typeface="Aptos" panose="020B0004020202020204" pitchFamily="34" charset="0"/>
              <a:ea typeface="Aptos" panose="020B0004020202020204" pitchFamily="34" charset="0"/>
              <a:cs typeface="Times New Roman" panose="02020603050405020304" pitchFamily="18" charset="0"/>
            </a:endParaRPr>
          </a:p>
          <a:p>
            <a:pPr marL="172800" indent="-172800">
              <a:lnSpc>
                <a:spcPct val="107000"/>
              </a:lnSpc>
              <a:spcAft>
                <a:spcPts val="800"/>
              </a:spcAft>
              <a:buFont typeface="Arial" panose="020B0604020202020204" pitchFamily="34" charset="0"/>
              <a:buChar char="•"/>
            </a:pPr>
            <a:r>
              <a:rPr lang="en-AU" sz="1800" dirty="0">
                <a:effectLst/>
                <a:latin typeface="Aptos" panose="020B0004020202020204"/>
                <a:ea typeface="Aptos" panose="020B0004020202020204"/>
                <a:cs typeface="Cordia New" panose="020B0304020202020204" pitchFamily="34" charset="-34"/>
              </a:rPr>
              <a:t>Ask participants to reflect on their own attitudes towards mathematics and numeracy.</a:t>
            </a:r>
          </a:p>
          <a:p>
            <a:pPr marL="172800" indent="-172800">
              <a:lnSpc>
                <a:spcPct val="107000"/>
              </a:lnSpc>
              <a:spcAft>
                <a:spcPts val="800"/>
              </a:spcAft>
              <a:buFont typeface="Arial" panose="020B0604020202020204" pitchFamily="34" charset="0"/>
              <a:buChar char="•"/>
            </a:pPr>
            <a:r>
              <a:rPr lang="en-AU" sz="1800" i="0" kern="100" dirty="0">
                <a:effectLst/>
                <a:latin typeface="Aptos" panose="020B0004020202020204" pitchFamily="34" charset="0"/>
                <a:ea typeface="Aptos" panose="020B0004020202020204" pitchFamily="34" charset="0"/>
                <a:cs typeface="Times New Roman" panose="02020603050405020304" pitchFamily="18" charset="0"/>
              </a:rPr>
              <a:t>Suggestion: Questions could be displayed alongside a rating scale. Teachers stick a dot along rating scale displayed, or you may wish to complete digitally as an entry/exit ticket.  </a:t>
            </a:r>
          </a:p>
          <a:p>
            <a:pPr marL="172800" indent="-172800">
              <a:lnSpc>
                <a:spcPct val="107000"/>
              </a:lnSpc>
              <a:spcAft>
                <a:spcPts val="800"/>
              </a:spcAft>
              <a:buFont typeface="Arial" panose="020B0604020202020204" pitchFamily="34" charset="0"/>
              <a:buChar char="•"/>
            </a:pPr>
            <a:r>
              <a:rPr lang="en-AU" sz="1800" kern="1200" dirty="0">
                <a:solidFill>
                  <a:schemeClr val="tx1"/>
                </a:solidFill>
                <a:effectLst/>
                <a:latin typeface="Aptos" panose="020B0004020202020204"/>
                <a:ea typeface="Aptos" panose="020B0004020202020204" pitchFamily="34" charset="0"/>
                <a:cs typeface="Cordia New" panose="020B0304020202020204" pitchFamily="34" charset="-34"/>
              </a:rPr>
              <a:t>You will return to these questions as an exit ticket at the end of the session/s.</a:t>
            </a:r>
          </a:p>
          <a:p>
            <a:pPr>
              <a:lnSpc>
                <a:spcPct val="107000"/>
              </a:lnSpc>
              <a:spcAft>
                <a:spcPts val="800"/>
              </a:spcAft>
            </a:pPr>
            <a:endParaRPr lang="en-AU" sz="1800" i="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AU" dirty="0"/>
          </a:p>
        </p:txBody>
      </p:sp>
      <p:sp>
        <p:nvSpPr>
          <p:cNvPr id="4" name="Slide Number Placeholder 3"/>
          <p:cNvSpPr>
            <a:spLocks noGrp="1"/>
          </p:cNvSpPr>
          <p:nvPr>
            <p:ph type="sldNum" sz="quarter" idx="5"/>
          </p:nvPr>
        </p:nvSpPr>
        <p:spPr/>
        <p:txBody>
          <a:bodyPr/>
          <a:lstStyle/>
          <a:p>
            <a:fld id="{0E620E00-7BE3-438A-B428-CA7F5DCDCAA9}" type="slidenum">
              <a:rPr lang="en-AU" smtClean="0"/>
              <a:t>3</a:t>
            </a:fld>
            <a:endParaRPr lang="en-AU"/>
          </a:p>
        </p:txBody>
      </p:sp>
    </p:spTree>
    <p:extLst>
      <p:ext uri="{BB962C8B-B14F-4D97-AF65-F5344CB8AC3E}">
        <p14:creationId xmlns:p14="http://schemas.microsoft.com/office/powerpoint/2010/main" val="33648712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0E620E00-7BE3-438A-B428-CA7F5DCDCAA9}" type="slidenum">
              <a:rPr lang="en-AU" smtClean="0"/>
              <a:t>4</a:t>
            </a:fld>
            <a:endParaRPr lang="en-AU"/>
          </a:p>
        </p:txBody>
      </p:sp>
    </p:spTree>
    <p:extLst>
      <p:ext uri="{BB962C8B-B14F-4D97-AF65-F5344CB8AC3E}">
        <p14:creationId xmlns:p14="http://schemas.microsoft.com/office/powerpoint/2010/main" val="21398392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5"/>
          </p:nvPr>
        </p:nvSpPr>
        <p:spPr/>
        <p:txBody>
          <a:bodyPr/>
          <a:lstStyle/>
          <a:p>
            <a:fld id="{0E620E00-7BE3-438A-B428-CA7F5DCDCAA9}" type="slidenum">
              <a:rPr lang="en-AU" smtClean="0"/>
              <a:t>6</a:t>
            </a:fld>
            <a:endParaRPr lang="en-AU"/>
          </a:p>
        </p:txBody>
      </p:sp>
    </p:spTree>
    <p:extLst>
      <p:ext uri="{BB962C8B-B14F-4D97-AF65-F5344CB8AC3E}">
        <p14:creationId xmlns:p14="http://schemas.microsoft.com/office/powerpoint/2010/main" val="2740675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AU" sz="1800" i="0" kern="100" dirty="0">
                <a:effectLst/>
                <a:latin typeface="Aptos" panose="020B0004020202020204" pitchFamily="34" charset="0"/>
                <a:ea typeface="Aptos" panose="020B0004020202020204" pitchFamily="34" charset="0"/>
                <a:cs typeface="Times New Roman" panose="02020603050405020304" pitchFamily="18" charset="0"/>
              </a:rPr>
              <a:t>Duration: 15 minutes</a:t>
            </a:r>
          </a:p>
          <a:p>
            <a:pPr>
              <a:lnSpc>
                <a:spcPct val="107000"/>
              </a:lnSpc>
              <a:spcAft>
                <a:spcPts val="800"/>
              </a:spcAft>
            </a:pPr>
            <a:endParaRPr lang="en-AU" sz="1800" i="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AU" sz="1800" i="0" kern="100" dirty="0">
                <a:effectLst/>
                <a:latin typeface="Aptos" panose="020B0004020202020204" pitchFamily="34" charset="0"/>
                <a:ea typeface="Aptos" panose="020B0004020202020204" pitchFamily="34" charset="0"/>
                <a:cs typeface="Times New Roman" panose="02020603050405020304" pitchFamily="18" charset="0"/>
              </a:rPr>
              <a:t>Print and distribute </a:t>
            </a:r>
            <a:r>
              <a:rPr lang="en-AU" sz="1800" b="1" i="0" kern="100" dirty="0">
                <a:effectLst/>
                <a:latin typeface="Aptos" panose="020B0004020202020204" pitchFamily="34" charset="0"/>
                <a:ea typeface="Aptos" panose="020B0004020202020204" pitchFamily="34" charset="0"/>
                <a:cs typeface="Times New Roman" panose="02020603050405020304" pitchFamily="18" charset="0"/>
              </a:rPr>
              <a:t>Resource 1: Key connections cards</a:t>
            </a:r>
            <a:r>
              <a:rPr lang="en-AU" sz="1800" i="0" kern="100" dirty="0">
                <a:effectLst/>
                <a:latin typeface="Aptos" panose="020B0004020202020204" pitchFamily="34" charset="0"/>
                <a:ea typeface="Aptos" panose="020B0004020202020204" pitchFamily="34" charset="0"/>
                <a:cs typeface="Times New Roman" panose="02020603050405020304" pitchFamily="18" charset="0"/>
              </a:rPr>
              <a:t> and provide highlighters.</a:t>
            </a:r>
            <a:br>
              <a:rPr lang="en-AU" sz="1800" i="0" kern="100" dirty="0">
                <a:effectLst/>
                <a:latin typeface="Aptos" panose="020B0004020202020204" pitchFamily="34" charset="0"/>
                <a:ea typeface="Aptos" panose="020B0004020202020204" pitchFamily="34" charset="0"/>
                <a:cs typeface="Times New Roman" panose="02020603050405020304" pitchFamily="18" charset="0"/>
              </a:rPr>
            </a:br>
            <a:endParaRPr lang="en-AU" sz="1800" i="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AU" sz="1800" i="0" kern="100" dirty="0">
                <a:effectLst/>
                <a:latin typeface="Aptos" panose="020B0004020202020204" pitchFamily="34" charset="0"/>
                <a:ea typeface="Aptos" panose="020B0004020202020204" pitchFamily="34" charset="0"/>
                <a:cs typeface="Times New Roman" panose="02020603050405020304" pitchFamily="18" charset="0"/>
              </a:rPr>
              <a:t>(Alternatively, direct teachers to </a:t>
            </a:r>
            <a:r>
              <a:rPr lang="en-AU" sz="1800" i="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3"/>
              </a:rPr>
              <a:t>https://v9.australiancurriculum.edu.au/curriculum-information/understand-this-general-capability/numeracy</a:t>
            </a:r>
            <a:r>
              <a:rPr lang="en-AU" sz="1800" i="0" kern="100" dirty="0">
                <a:effectLst/>
                <a:latin typeface="Aptos" panose="020B0004020202020204" pitchFamily="34" charset="0"/>
                <a:ea typeface="Aptos" panose="020B0004020202020204" pitchFamily="34" charset="0"/>
                <a:cs typeface="Times New Roman" panose="02020603050405020304" pitchFamily="18" charset="0"/>
              </a:rPr>
              <a:t> and have them scroll down to Key connections and select a drop-down box for relevant learning area.)</a:t>
            </a:r>
          </a:p>
          <a:p>
            <a:pPr>
              <a:lnSpc>
                <a:spcPct val="107000"/>
              </a:lnSpc>
              <a:spcAft>
                <a:spcPts val="800"/>
              </a:spcAft>
            </a:pPr>
            <a:r>
              <a:rPr lang="en-AU" sz="1800" i="0" kern="100" dirty="0">
                <a:effectLst/>
                <a:latin typeface="Aptos" panose="020B0004020202020204" pitchFamily="34" charset="0"/>
                <a:ea typeface="Aptos" panose="020B0004020202020204" pitchFamily="34" charset="0"/>
                <a:cs typeface="Times New Roman" panose="02020603050405020304" pitchFamily="18" charset="0"/>
              </a:rPr>
              <a:t> </a:t>
            </a:r>
          </a:p>
          <a:p>
            <a:pPr>
              <a:lnSpc>
                <a:spcPct val="107000"/>
              </a:lnSpc>
              <a:spcAft>
                <a:spcPts val="800"/>
              </a:spcAft>
            </a:pPr>
            <a:r>
              <a:rPr lang="en-AU" sz="1800" i="0" kern="100" dirty="0">
                <a:effectLst/>
                <a:latin typeface="Aptos" panose="020B0004020202020204" pitchFamily="34" charset="0"/>
                <a:ea typeface="Aptos" panose="020B0004020202020204" pitchFamily="34" charset="0"/>
                <a:cs typeface="Times New Roman" panose="02020603050405020304" pitchFamily="18" charset="0"/>
              </a:rPr>
              <a:t>This activity provides a snapshot of how numeracy learning occurs across different learning areas and allows participants to begin to make connections with their current teaching before exploring the curriculum.</a:t>
            </a:r>
          </a:p>
          <a:p>
            <a:pPr>
              <a:lnSpc>
                <a:spcPct val="107000"/>
              </a:lnSpc>
              <a:spcAft>
                <a:spcPts val="800"/>
              </a:spcAft>
            </a:pPr>
            <a:r>
              <a:rPr lang="en-AU" sz="1800" i="0" kern="100" dirty="0">
                <a:effectLst/>
                <a:latin typeface="Aptos" panose="020B0004020202020204" pitchFamily="34" charset="0"/>
                <a:ea typeface="Aptos" panose="020B0004020202020204" pitchFamily="34" charset="0"/>
                <a:cs typeface="Times New Roman" panose="02020603050405020304" pitchFamily="18" charset="0"/>
              </a:rPr>
              <a:t> </a:t>
            </a:r>
          </a:p>
          <a:p>
            <a:pPr>
              <a:lnSpc>
                <a:spcPct val="107000"/>
              </a:lnSpc>
              <a:spcAft>
                <a:spcPts val="800"/>
              </a:spcAft>
            </a:pPr>
            <a:r>
              <a:rPr lang="en-AU" sz="1800" b="1" i="0" kern="100" dirty="0">
                <a:effectLst/>
                <a:latin typeface="Aptos" panose="020B0004020202020204" pitchFamily="34" charset="0"/>
                <a:ea typeface="Aptos" panose="020B0004020202020204" pitchFamily="34" charset="0"/>
                <a:cs typeface="Times New Roman" panose="02020603050405020304" pitchFamily="18" charset="0"/>
              </a:rPr>
              <a:t>Appendix 1</a:t>
            </a:r>
            <a:r>
              <a:rPr lang="en-AU" sz="1800" b="0" i="0" kern="100" dirty="0">
                <a:effectLst/>
                <a:latin typeface="Aptos" panose="020B0004020202020204" pitchFamily="34" charset="0"/>
                <a:ea typeface="Aptos" panose="020B0004020202020204" pitchFamily="34" charset="0"/>
                <a:cs typeface="Times New Roman" panose="02020603050405020304" pitchFamily="18" charset="0"/>
              </a:rPr>
              <a:t> in the facilitator guide</a:t>
            </a:r>
            <a:r>
              <a:rPr lang="en-AU" sz="1800" b="1" i="0" kern="100" dirty="0">
                <a:effectLst/>
                <a:latin typeface="Aptos" panose="020B0004020202020204" pitchFamily="34" charset="0"/>
                <a:ea typeface="Aptos" panose="020B0004020202020204" pitchFamily="34" charset="0"/>
                <a:cs typeface="Times New Roman" panose="02020603050405020304" pitchFamily="18" charset="0"/>
              </a:rPr>
              <a:t> </a:t>
            </a:r>
            <a:r>
              <a:rPr lang="en-AU" sz="1800" i="0" kern="100" dirty="0">
                <a:effectLst/>
                <a:latin typeface="Aptos" panose="020B0004020202020204" pitchFamily="34" charset="0"/>
                <a:ea typeface="Aptos" panose="020B0004020202020204" pitchFamily="34" charset="0"/>
                <a:cs typeface="Times New Roman" panose="02020603050405020304" pitchFamily="18" charset="0"/>
              </a:rPr>
              <a:t>provides an example of Key connections for each learning area for the facilitator’s reference.</a:t>
            </a:r>
          </a:p>
          <a:p>
            <a:endParaRPr lang="en-AU" dirty="0"/>
          </a:p>
        </p:txBody>
      </p:sp>
      <p:sp>
        <p:nvSpPr>
          <p:cNvPr id="4" name="Slide Number Placeholder 3"/>
          <p:cNvSpPr>
            <a:spLocks noGrp="1"/>
          </p:cNvSpPr>
          <p:nvPr>
            <p:ph type="sldNum" sz="quarter" idx="5"/>
          </p:nvPr>
        </p:nvSpPr>
        <p:spPr/>
        <p:txBody>
          <a:bodyPr/>
          <a:lstStyle/>
          <a:p>
            <a:fld id="{0E620E00-7BE3-438A-B428-CA7F5DCDCAA9}" type="slidenum">
              <a:rPr lang="en-AU" smtClean="0"/>
              <a:t>7</a:t>
            </a:fld>
            <a:endParaRPr lang="en-AU"/>
          </a:p>
        </p:txBody>
      </p:sp>
    </p:spTree>
    <p:extLst>
      <p:ext uri="{BB962C8B-B14F-4D97-AF65-F5344CB8AC3E}">
        <p14:creationId xmlns:p14="http://schemas.microsoft.com/office/powerpoint/2010/main" val="32039878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0E620E00-7BE3-438A-B428-CA7F5DCDCAA9}" type="slidenum">
              <a:rPr lang="en-AU" smtClean="0"/>
              <a:t>8</a:t>
            </a:fld>
            <a:endParaRPr lang="en-AU"/>
          </a:p>
        </p:txBody>
      </p:sp>
    </p:spTree>
    <p:extLst>
      <p:ext uri="{BB962C8B-B14F-4D97-AF65-F5344CB8AC3E}">
        <p14:creationId xmlns:p14="http://schemas.microsoft.com/office/powerpoint/2010/main" val="31680524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a:lnSpc>
                <a:spcPct val="107000"/>
              </a:lnSpc>
              <a:spcAft>
                <a:spcPts val="800"/>
              </a:spcAft>
            </a:pPr>
            <a:r>
              <a:rPr lang="en-AU" sz="1800" i="0" kern="100" dirty="0">
                <a:effectLst/>
                <a:latin typeface="Aptos" panose="020B0004020202020204" pitchFamily="34" charset="0"/>
                <a:ea typeface="Aptos" panose="020B0004020202020204" pitchFamily="34" charset="0"/>
                <a:cs typeface="Times New Roman" panose="02020603050405020304" pitchFamily="18" charset="0"/>
              </a:rPr>
              <a:t>Duration: 5 minutes</a:t>
            </a:r>
          </a:p>
          <a:p>
            <a:pPr marL="228600">
              <a:lnSpc>
                <a:spcPct val="107000"/>
              </a:lnSpc>
              <a:spcAft>
                <a:spcPts val="800"/>
              </a:spcAft>
            </a:pPr>
            <a:r>
              <a:rPr lang="en-AU" sz="1800" i="0" kern="100" dirty="0">
                <a:effectLst/>
                <a:latin typeface="Aptos" panose="020B0004020202020204" pitchFamily="34" charset="0"/>
                <a:ea typeface="Aptos" panose="020B0004020202020204" pitchFamily="34" charset="0"/>
                <a:cs typeface="Times New Roman" panose="02020603050405020304" pitchFamily="18" charset="0"/>
              </a:rPr>
              <a:t> </a:t>
            </a:r>
          </a:p>
          <a:p>
            <a:pPr marL="228600">
              <a:lnSpc>
                <a:spcPct val="107000"/>
              </a:lnSpc>
              <a:spcAft>
                <a:spcPts val="800"/>
              </a:spcAft>
            </a:pPr>
            <a:r>
              <a:rPr lang="en-AU" sz="1800" b="1" i="0" kern="100" dirty="0">
                <a:effectLst/>
                <a:latin typeface="Aptos" panose="020B0004020202020204" pitchFamily="34" charset="0"/>
                <a:ea typeface="Aptos" panose="020B0004020202020204" pitchFamily="34" charset="0"/>
                <a:cs typeface="Times New Roman" panose="02020603050405020304" pitchFamily="18" charset="0"/>
              </a:rPr>
              <a:t>Appendix 2 </a:t>
            </a:r>
            <a:r>
              <a:rPr lang="en-AU" sz="1800" b="0" i="0" kern="100" dirty="0">
                <a:effectLst/>
                <a:latin typeface="Aptos" panose="020B0004020202020204" pitchFamily="34" charset="0"/>
                <a:ea typeface="Aptos" panose="020B0004020202020204" pitchFamily="34" charset="0"/>
                <a:cs typeface="Times New Roman" panose="02020603050405020304" pitchFamily="18" charset="0"/>
              </a:rPr>
              <a:t>in the facilitator guide </a:t>
            </a:r>
            <a:r>
              <a:rPr lang="en-AU" sz="1800" i="0" kern="100" dirty="0">
                <a:effectLst/>
                <a:latin typeface="Aptos" panose="020B0004020202020204" pitchFamily="34" charset="0"/>
                <a:ea typeface="Aptos" panose="020B0004020202020204" pitchFamily="34" charset="0"/>
                <a:cs typeface="Times New Roman" panose="02020603050405020304" pitchFamily="18" charset="0"/>
              </a:rPr>
              <a:t>provides a step-by-step guide to navigating the AC website, which the facilitator can use to demonstrate to teachers. </a:t>
            </a:r>
            <a:endParaRPr lang="en-AU" dirty="0"/>
          </a:p>
        </p:txBody>
      </p:sp>
      <p:sp>
        <p:nvSpPr>
          <p:cNvPr id="4" name="Slide Number Placeholder 3"/>
          <p:cNvSpPr>
            <a:spLocks noGrp="1"/>
          </p:cNvSpPr>
          <p:nvPr>
            <p:ph type="sldNum" sz="quarter" idx="5"/>
          </p:nvPr>
        </p:nvSpPr>
        <p:spPr/>
        <p:txBody>
          <a:bodyPr/>
          <a:lstStyle/>
          <a:p>
            <a:fld id="{0E620E00-7BE3-438A-B428-CA7F5DCDCAA9}" type="slidenum">
              <a:rPr lang="en-AU" smtClean="0"/>
              <a:t>9</a:t>
            </a:fld>
            <a:endParaRPr lang="en-AU"/>
          </a:p>
        </p:txBody>
      </p:sp>
    </p:spTree>
    <p:extLst>
      <p:ext uri="{BB962C8B-B14F-4D97-AF65-F5344CB8AC3E}">
        <p14:creationId xmlns:p14="http://schemas.microsoft.com/office/powerpoint/2010/main" val="15454919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0E620E00-7BE3-438A-B428-CA7F5DCDCAA9}" type="slidenum">
              <a:rPr lang="en-AU" smtClean="0"/>
              <a:t>10</a:t>
            </a:fld>
            <a:endParaRPr lang="en-AU"/>
          </a:p>
        </p:txBody>
      </p:sp>
    </p:spTree>
    <p:extLst>
      <p:ext uri="{BB962C8B-B14F-4D97-AF65-F5344CB8AC3E}">
        <p14:creationId xmlns:p14="http://schemas.microsoft.com/office/powerpoint/2010/main" val="11090148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AU" sz="1800" i="0" kern="100" dirty="0">
                <a:effectLst/>
                <a:latin typeface="Aptos" panose="020B0004020202020204" pitchFamily="34" charset="0"/>
                <a:ea typeface="Aptos" panose="020B0004020202020204" pitchFamily="34" charset="0"/>
                <a:cs typeface="Times New Roman" panose="02020603050405020304" pitchFamily="18" charset="0"/>
              </a:rPr>
              <a:t>Duration: 30 minutes (including 10 minutes of discussion time to share steps 5 to 7), or could be completed in a follow-up session, allowing more time for exploration and discussion.</a:t>
            </a:r>
          </a:p>
          <a:p>
            <a:pPr>
              <a:lnSpc>
                <a:spcPct val="107000"/>
              </a:lnSpc>
              <a:spcAft>
                <a:spcPts val="800"/>
              </a:spcAft>
            </a:pPr>
            <a:r>
              <a:rPr lang="en-AU" sz="1800" i="0" kern="100" dirty="0">
                <a:effectLst/>
                <a:latin typeface="Aptos" panose="020B0004020202020204" pitchFamily="34" charset="0"/>
                <a:ea typeface="Aptos" panose="020B0004020202020204" pitchFamily="34" charset="0"/>
                <a:cs typeface="Times New Roman" panose="02020603050405020304" pitchFamily="18" charset="0"/>
              </a:rPr>
              <a:t> </a:t>
            </a:r>
          </a:p>
          <a:p>
            <a:pPr>
              <a:lnSpc>
                <a:spcPct val="107000"/>
              </a:lnSpc>
              <a:spcAft>
                <a:spcPts val="800"/>
              </a:spcAft>
            </a:pPr>
            <a:r>
              <a:rPr lang="en-AU" sz="1800" b="1" i="0" kern="100" dirty="0">
                <a:effectLst/>
                <a:latin typeface="Aptos" panose="020B0004020202020204" pitchFamily="34" charset="0"/>
                <a:ea typeface="Aptos" panose="020B0004020202020204" pitchFamily="34" charset="0"/>
                <a:cs typeface="Times New Roman" panose="02020603050405020304" pitchFamily="18" charset="0"/>
              </a:rPr>
              <a:t>Resource 2: Activity 2: Curriculum jigsaw card sets </a:t>
            </a:r>
            <a:r>
              <a:rPr lang="en-AU" sz="1800" i="0" kern="100" dirty="0">
                <a:effectLst/>
                <a:latin typeface="Aptos" panose="020B0004020202020204" pitchFamily="34" charset="0"/>
                <a:ea typeface="Aptos" panose="020B0004020202020204" pitchFamily="34" charset="0"/>
                <a:cs typeface="Times New Roman" panose="02020603050405020304" pitchFamily="18" charset="0"/>
              </a:rPr>
              <a:t>includes card sets for Science, Health and Physical Education, HASS, Design and Technologies and Digital Technologies. Cards are organised into Foundation, Years 1 and 2, Years 3 and 4, and Years 5 and 6.</a:t>
            </a:r>
          </a:p>
          <a:p>
            <a:pPr>
              <a:lnSpc>
                <a:spcPct val="107000"/>
              </a:lnSpc>
              <a:spcAft>
                <a:spcPts val="800"/>
              </a:spcAft>
            </a:pPr>
            <a:r>
              <a:rPr lang="en-AU" sz="1800" i="0" kern="100" dirty="0">
                <a:effectLst/>
                <a:latin typeface="Aptos" panose="020B0004020202020204" pitchFamily="34" charset="0"/>
                <a:ea typeface="Aptos" panose="020B0004020202020204" pitchFamily="34" charset="0"/>
                <a:cs typeface="Times New Roman" panose="02020603050405020304" pitchFamily="18" charset="0"/>
              </a:rPr>
              <a:t> </a:t>
            </a:r>
          </a:p>
          <a:p>
            <a:pPr>
              <a:lnSpc>
                <a:spcPct val="107000"/>
              </a:lnSpc>
              <a:spcAft>
                <a:spcPts val="800"/>
              </a:spcAft>
            </a:pPr>
            <a:r>
              <a:rPr lang="en-AU" sz="1800" i="0" kern="100" dirty="0">
                <a:effectLst/>
                <a:latin typeface="Aptos" panose="020B0004020202020204" pitchFamily="34" charset="0"/>
                <a:ea typeface="Aptos" panose="020B0004020202020204" pitchFamily="34" charset="0"/>
                <a:cs typeface="Times New Roman" panose="02020603050405020304" pitchFamily="18" charset="0"/>
              </a:rPr>
              <a:t>The facilitator would need to decide which sets of cards to provide for each group and have them cut up ready for groups to explore. One set of cards would be enough for each group to allow for discussion, though more could be provided if preferred.</a:t>
            </a:r>
          </a:p>
          <a:p>
            <a:pPr>
              <a:lnSpc>
                <a:spcPct val="107000"/>
              </a:lnSpc>
              <a:spcAft>
                <a:spcPts val="800"/>
              </a:spcAft>
            </a:pPr>
            <a:r>
              <a:rPr lang="en-AU" sz="1800" i="0" kern="100" dirty="0">
                <a:effectLst/>
                <a:latin typeface="Aptos" panose="020B0004020202020204" pitchFamily="34" charset="0"/>
                <a:ea typeface="Aptos" panose="020B0004020202020204" pitchFamily="34" charset="0"/>
                <a:cs typeface="Times New Roman" panose="02020603050405020304" pitchFamily="18" charset="0"/>
              </a:rPr>
              <a:t> </a:t>
            </a:r>
          </a:p>
          <a:p>
            <a:pPr>
              <a:lnSpc>
                <a:spcPct val="107000"/>
              </a:lnSpc>
              <a:spcAft>
                <a:spcPts val="800"/>
              </a:spcAft>
            </a:pPr>
            <a:r>
              <a:rPr lang="en-AU" sz="1800" i="0" kern="100" dirty="0">
                <a:effectLst/>
                <a:latin typeface="Aptos" panose="020B0004020202020204" pitchFamily="34" charset="0"/>
                <a:ea typeface="Aptos" panose="020B0004020202020204" pitchFamily="34" charset="0"/>
                <a:cs typeface="Times New Roman" panose="02020603050405020304" pitchFamily="18" charset="0"/>
              </a:rPr>
              <a:t>The emphasis is on the opportunity to discover links and elicit discussion, rather than the need to match every single card in the pack. </a:t>
            </a:r>
          </a:p>
          <a:p>
            <a:pPr>
              <a:lnSpc>
                <a:spcPct val="107000"/>
              </a:lnSpc>
              <a:spcAft>
                <a:spcPts val="800"/>
              </a:spcAft>
            </a:pPr>
            <a:r>
              <a:rPr lang="en-AU" sz="1800" i="0" kern="100" dirty="0">
                <a:effectLst/>
                <a:latin typeface="Aptos" panose="020B0004020202020204" pitchFamily="34" charset="0"/>
                <a:ea typeface="Aptos" panose="020B0004020202020204" pitchFamily="34" charset="0"/>
                <a:cs typeface="Times New Roman" panose="02020603050405020304" pitchFamily="18" charset="0"/>
              </a:rPr>
              <a:t> </a:t>
            </a:r>
          </a:p>
          <a:p>
            <a:pPr>
              <a:lnSpc>
                <a:spcPct val="107000"/>
              </a:lnSpc>
              <a:spcAft>
                <a:spcPts val="800"/>
              </a:spcAft>
            </a:pPr>
            <a:r>
              <a:rPr lang="en-AU" sz="1800" i="0" kern="100" dirty="0">
                <a:effectLst/>
                <a:latin typeface="Aptos" panose="020B0004020202020204" pitchFamily="34" charset="0"/>
                <a:ea typeface="Aptos" panose="020B0004020202020204" pitchFamily="34" charset="0"/>
                <a:cs typeface="Times New Roman" panose="02020603050405020304" pitchFamily="18" charset="0"/>
              </a:rPr>
              <a:t>Card sets include Learning Area Content Descriptors (blue cards), Learning Area Elaborations (yellow cards), and Numeracy progressions (green cards).</a:t>
            </a:r>
          </a:p>
          <a:p>
            <a:pPr>
              <a:lnSpc>
                <a:spcPct val="107000"/>
              </a:lnSpc>
              <a:spcAft>
                <a:spcPts val="800"/>
              </a:spcAft>
            </a:pPr>
            <a:r>
              <a:rPr lang="en-AU" sz="1800" i="0" kern="100" dirty="0">
                <a:effectLst/>
                <a:latin typeface="Aptos" panose="020B0004020202020204" pitchFamily="34" charset="0"/>
                <a:ea typeface="Aptos" panose="020B0004020202020204" pitchFamily="34" charset="0"/>
                <a:cs typeface="Times New Roman" panose="02020603050405020304" pitchFamily="18" charset="0"/>
              </a:rPr>
              <a:t> </a:t>
            </a:r>
          </a:p>
          <a:p>
            <a:pPr>
              <a:lnSpc>
                <a:spcPct val="107000"/>
              </a:lnSpc>
              <a:spcAft>
                <a:spcPts val="800"/>
              </a:spcAft>
            </a:pPr>
            <a:r>
              <a:rPr lang="en-AU" sz="1800" i="0" kern="100" dirty="0">
                <a:effectLst/>
                <a:latin typeface="Aptos" panose="020B0004020202020204" pitchFamily="34" charset="0"/>
                <a:ea typeface="Aptos" panose="020B0004020202020204" pitchFamily="34" charset="0"/>
                <a:cs typeface="Times New Roman" panose="02020603050405020304" pitchFamily="18" charset="0"/>
              </a:rPr>
              <a:t>The green Numeracy progression cards are organised under headings and subheadings for different numeracy sub-elements, for example, </a:t>
            </a:r>
            <a:r>
              <a:rPr lang="en-AU" sz="1800" i="0" u="sng" kern="100" dirty="0">
                <a:effectLst/>
                <a:latin typeface="Aptos" panose="020B0004020202020204" pitchFamily="34" charset="0"/>
                <a:ea typeface="Aptos" panose="020B0004020202020204" pitchFamily="34" charset="0"/>
                <a:cs typeface="Times New Roman" panose="02020603050405020304" pitchFamily="18" charset="0"/>
              </a:rPr>
              <a:t>Statistics and probability: Interpreting and representing data</a:t>
            </a:r>
            <a:endParaRPr lang="en-AU" sz="1800" i="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800" i="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800" i="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AU" dirty="0"/>
          </a:p>
        </p:txBody>
      </p:sp>
      <p:sp>
        <p:nvSpPr>
          <p:cNvPr id="4" name="Slide Number Placeholder 3"/>
          <p:cNvSpPr>
            <a:spLocks noGrp="1"/>
          </p:cNvSpPr>
          <p:nvPr>
            <p:ph type="sldNum" sz="quarter" idx="5"/>
          </p:nvPr>
        </p:nvSpPr>
        <p:spPr/>
        <p:txBody>
          <a:bodyPr/>
          <a:lstStyle/>
          <a:p>
            <a:fld id="{0E620E00-7BE3-438A-B428-CA7F5DCDCAA9}" type="slidenum">
              <a:rPr lang="en-AU" smtClean="0"/>
              <a:t>11</a:t>
            </a:fld>
            <a:endParaRPr lang="en-AU"/>
          </a:p>
        </p:txBody>
      </p:sp>
    </p:spTree>
    <p:extLst>
      <p:ext uri="{BB962C8B-B14F-4D97-AF65-F5344CB8AC3E}">
        <p14:creationId xmlns:p14="http://schemas.microsoft.com/office/powerpoint/2010/main" val="29041856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09599" y="1600201"/>
            <a:ext cx="10972799" cy="1470025"/>
          </a:xfrm>
          <a:prstGeom prst="rect">
            <a:avLst/>
          </a:prstGeom>
        </p:spPr>
        <p:txBody>
          <a:bodyPr/>
          <a:lstStyle>
            <a:lvl1pPr algn="l">
              <a:defRPr sz="5500" b="1">
                <a:solidFill>
                  <a:srgbClr val="0E1D41"/>
                </a:solidFill>
              </a:defRPr>
            </a:lvl1pPr>
          </a:lstStyle>
          <a:p>
            <a:r>
              <a:rPr lang="en-US" dirty="0"/>
              <a:t>Click to edit Master title style</a:t>
            </a:r>
            <a:endParaRPr lang="en-AU" dirty="0"/>
          </a:p>
        </p:txBody>
      </p:sp>
      <p:sp>
        <p:nvSpPr>
          <p:cNvPr id="3" name="Subtitle 2"/>
          <p:cNvSpPr>
            <a:spLocks noGrp="1"/>
          </p:cNvSpPr>
          <p:nvPr>
            <p:ph type="subTitle" idx="1"/>
          </p:nvPr>
        </p:nvSpPr>
        <p:spPr>
          <a:xfrm>
            <a:off x="609597" y="3070226"/>
            <a:ext cx="10972798" cy="1752600"/>
          </a:xfrm>
          <a:prstGeom prst="rect">
            <a:avLst/>
          </a:prstGeom>
        </p:spPr>
        <p:txBody>
          <a:bodyPr/>
          <a:lstStyle>
            <a:lvl1pPr marL="0" indent="0" algn="l">
              <a:buNone/>
              <a:defRPr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AU" dirty="0"/>
          </a:p>
        </p:txBody>
      </p:sp>
    </p:spTree>
    <p:extLst>
      <p:ext uri="{BB962C8B-B14F-4D97-AF65-F5344CB8AC3E}">
        <p14:creationId xmlns:p14="http://schemas.microsoft.com/office/powerpoint/2010/main" val="20952303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 pale blue 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80183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84968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40889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008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7167937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82947"/>
            <a:ext cx="9134805" cy="697135"/>
          </a:xfrm>
          <a:prstGeom prst="rect">
            <a:avLst/>
          </a:prstGeom>
        </p:spPr>
        <p:txBody>
          <a:bodyPr lIns="0"/>
          <a:lstStyle/>
          <a:p>
            <a:r>
              <a:rPr lang="en-US" dirty="0"/>
              <a:t>Click to edit Master title style</a:t>
            </a:r>
            <a:endParaRPr lang="en-AU" dirty="0"/>
          </a:p>
        </p:txBody>
      </p:sp>
      <p:sp>
        <p:nvSpPr>
          <p:cNvPr id="3" name="Content Placeholder 2"/>
          <p:cNvSpPr>
            <a:spLocks noGrp="1"/>
          </p:cNvSpPr>
          <p:nvPr>
            <p:ph idx="1"/>
          </p:nvPr>
        </p:nvSpPr>
        <p:spPr>
          <a:xfrm>
            <a:off x="609600" y="1777594"/>
            <a:ext cx="10972800" cy="4414407"/>
          </a:xfrm>
        </p:spPr>
        <p:txBody>
          <a:bodyPr lIns="0"/>
          <a:lstStyle>
            <a:lvl1pPr>
              <a:spcBef>
                <a:spcPts val="0"/>
              </a:spcBef>
              <a:spcAft>
                <a:spcPts val="1500"/>
              </a:spcAft>
              <a:defRPr>
                <a:solidFill>
                  <a:schemeClr val="tx2">
                    <a:lumMod val="75000"/>
                  </a:schemeClr>
                </a:solidFill>
              </a:defRPr>
            </a:lvl1pPr>
            <a:lvl2pPr>
              <a:defRPr>
                <a:solidFill>
                  <a:schemeClr val="tx2">
                    <a:lumMod val="75000"/>
                  </a:schemeClr>
                </a:solidFill>
              </a:defRPr>
            </a:lvl2pPr>
            <a:lvl3pPr>
              <a:defRPr>
                <a:solidFill>
                  <a:schemeClr val="tx2">
                    <a:lumMod val="75000"/>
                  </a:schemeClr>
                </a:solidFill>
              </a:defRPr>
            </a:lvl3pPr>
            <a:lvl4pPr>
              <a:defRPr>
                <a:solidFill>
                  <a:schemeClr val="tx2">
                    <a:lumMod val="75000"/>
                  </a:schemeClr>
                </a:solidFill>
              </a:defRPr>
            </a:lvl4pPr>
            <a:lvl5pPr>
              <a:defRPr>
                <a:solidFill>
                  <a:schemeClr val="tx2">
                    <a:lumMod val="7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Tree>
    <p:extLst>
      <p:ext uri="{BB962C8B-B14F-4D97-AF65-F5344CB8AC3E}">
        <p14:creationId xmlns:p14="http://schemas.microsoft.com/office/powerpoint/2010/main" val="2799361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1_Title and Content ban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813F701-F95E-181B-957A-C0D633EA2D52}"/>
              </a:ext>
            </a:extLst>
          </p:cNvPr>
          <p:cNvSpPr/>
          <p:nvPr userDrawn="1"/>
        </p:nvSpPr>
        <p:spPr>
          <a:xfrm>
            <a:off x="0" y="719564"/>
            <a:ext cx="12192000" cy="960743"/>
          </a:xfrm>
          <a:prstGeom prst="rect">
            <a:avLst/>
          </a:prstGeom>
          <a:solidFill>
            <a:srgbClr val="DEF0F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09600" y="882947"/>
            <a:ext cx="9134805" cy="697135"/>
          </a:xfrm>
          <a:prstGeom prst="rect">
            <a:avLst/>
          </a:prstGeom>
        </p:spPr>
        <p:txBody>
          <a:bodyPr lIns="0"/>
          <a:lstStyle/>
          <a:p>
            <a:r>
              <a:rPr lang="en-US" dirty="0"/>
              <a:t>Click to edit Master title style</a:t>
            </a:r>
            <a:endParaRPr lang="en-AU" dirty="0"/>
          </a:p>
        </p:txBody>
      </p:sp>
      <p:sp>
        <p:nvSpPr>
          <p:cNvPr id="3" name="Content Placeholder 2"/>
          <p:cNvSpPr>
            <a:spLocks noGrp="1"/>
          </p:cNvSpPr>
          <p:nvPr>
            <p:ph idx="1"/>
          </p:nvPr>
        </p:nvSpPr>
        <p:spPr>
          <a:xfrm>
            <a:off x="609600" y="1777594"/>
            <a:ext cx="10972800" cy="4414407"/>
          </a:xfrm>
        </p:spPr>
        <p:txBody>
          <a:bodyPr lIns="0"/>
          <a:lstStyle>
            <a:lvl1pPr>
              <a:spcBef>
                <a:spcPts val="0"/>
              </a:spcBef>
              <a:spcAft>
                <a:spcPts val="1500"/>
              </a:spcAft>
              <a:defRPr>
                <a:solidFill>
                  <a:schemeClr val="tx2">
                    <a:lumMod val="75000"/>
                  </a:schemeClr>
                </a:solidFill>
              </a:defRPr>
            </a:lvl1pPr>
            <a:lvl2pPr>
              <a:defRPr>
                <a:solidFill>
                  <a:schemeClr val="tx2">
                    <a:lumMod val="75000"/>
                  </a:schemeClr>
                </a:solidFill>
              </a:defRPr>
            </a:lvl2pPr>
            <a:lvl3pPr>
              <a:defRPr>
                <a:solidFill>
                  <a:schemeClr val="tx2">
                    <a:lumMod val="75000"/>
                  </a:schemeClr>
                </a:solidFill>
              </a:defRPr>
            </a:lvl3pPr>
            <a:lvl4pPr>
              <a:defRPr>
                <a:solidFill>
                  <a:schemeClr val="tx2">
                    <a:lumMod val="75000"/>
                  </a:schemeClr>
                </a:solidFill>
              </a:defRPr>
            </a:lvl4pPr>
            <a:lvl5pPr>
              <a:defRPr>
                <a:solidFill>
                  <a:schemeClr val="tx2">
                    <a:lumMod val="7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Tree>
    <p:extLst>
      <p:ext uri="{BB962C8B-B14F-4D97-AF65-F5344CB8AC3E}">
        <p14:creationId xmlns:p14="http://schemas.microsoft.com/office/powerpoint/2010/main" val="36400394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47051"/>
            <a:ext cx="9134805" cy="753150"/>
          </a:xfrm>
          <a:prstGeom prst="rect">
            <a:avLst/>
          </a:prstGeom>
        </p:spPr>
        <p:txBody>
          <a:bodyPr lIns="0"/>
          <a:lstStyle/>
          <a:p>
            <a:r>
              <a:rPr lang="en-US" dirty="0"/>
              <a:t>Click to edit Master title style</a:t>
            </a:r>
            <a:endParaRPr lang="en-AU" dirty="0"/>
          </a:p>
        </p:txBody>
      </p:sp>
      <p:sp>
        <p:nvSpPr>
          <p:cNvPr id="3" name="Content Placeholder 2"/>
          <p:cNvSpPr>
            <a:spLocks noGrp="1"/>
          </p:cNvSpPr>
          <p:nvPr>
            <p:ph sz="half" idx="1"/>
          </p:nvPr>
        </p:nvSpPr>
        <p:spPr>
          <a:xfrm>
            <a:off x="609600" y="1600201"/>
            <a:ext cx="5384800" cy="4525963"/>
          </a:xfrm>
        </p:spPr>
        <p:txBody>
          <a:bodyPr lIns="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97600" y="1600201"/>
            <a:ext cx="5384800" cy="4525963"/>
          </a:xfrm>
        </p:spPr>
        <p:txBody>
          <a:bodyPr lIns="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Tree>
    <p:extLst>
      <p:ext uri="{BB962C8B-B14F-4D97-AF65-F5344CB8AC3E}">
        <p14:creationId xmlns:p14="http://schemas.microsoft.com/office/powerpoint/2010/main" val="570601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0916148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4.xml"/><Relationship Id="rId5" Type="http://schemas.openxmlformats.org/officeDocument/2006/relationships/image" Target="../media/image3.png"/><Relationship Id="rId4" Type="http://schemas.openxmlformats.org/officeDocument/2006/relationships/image" Target="../media/image2.jpeg"/></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7.xml"/><Relationship Id="rId7" Type="http://schemas.openxmlformats.org/officeDocument/2006/relationships/theme" Target="../theme/theme4.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5" Type="http://schemas.openxmlformats.org/officeDocument/2006/relationships/slideLayout" Target="../slideLayouts/slideLayout9.xml"/><Relationship Id="rId10" Type="http://schemas.openxmlformats.org/officeDocument/2006/relationships/image" Target="../media/image3.png"/><Relationship Id="rId4" Type="http://schemas.openxmlformats.org/officeDocument/2006/relationships/slideLayout" Target="../slideLayouts/slideLayout8.xml"/><Relationship Id="rId9"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6" name="Picture 25" descr="A colorful triangle pattern&#10;&#10;AI-generated content may be incorrect.">
            <a:extLst>
              <a:ext uri="{FF2B5EF4-FFF2-40B4-BE49-F238E27FC236}">
                <a16:creationId xmlns:a16="http://schemas.microsoft.com/office/drawing/2014/main" id="{47970FD4-85BB-0C31-8B3F-97626D8AC3DB}"/>
              </a:ext>
            </a:extLst>
          </p:cNvPr>
          <p:cNvPicPr>
            <a:picLocks noChangeAspect="1"/>
          </p:cNvPicPr>
          <p:nvPr userDrawn="1"/>
        </p:nvPicPr>
        <p:blipFill>
          <a:blip r:embed="rId3">
            <a:extLst>
              <a:ext uri="{28A0092B-C50C-407E-A947-70E740481C1C}">
                <a14:useLocalDpi xmlns:a14="http://schemas.microsoft.com/office/drawing/2010/main" val="0"/>
              </a:ext>
            </a:extLst>
          </a:blip>
          <a:srcRect t="1" b="62952"/>
          <a:stretch>
            <a:fillRect/>
          </a:stretch>
        </p:blipFill>
        <p:spPr>
          <a:xfrm>
            <a:off x="7228347" y="0"/>
            <a:ext cx="4963653" cy="666147"/>
          </a:xfrm>
          <a:prstGeom prst="rect">
            <a:avLst/>
          </a:prstGeom>
        </p:spPr>
      </p:pic>
      <p:sp>
        <p:nvSpPr>
          <p:cNvPr id="21" name="Rectangle 20">
            <a:extLst>
              <a:ext uri="{FF2B5EF4-FFF2-40B4-BE49-F238E27FC236}">
                <a16:creationId xmlns:a16="http://schemas.microsoft.com/office/drawing/2014/main" id="{157B3174-1480-15CB-6823-D2F9B22FC544}"/>
              </a:ext>
            </a:extLst>
          </p:cNvPr>
          <p:cNvSpPr/>
          <p:nvPr userDrawn="1"/>
        </p:nvSpPr>
        <p:spPr>
          <a:xfrm>
            <a:off x="0" y="694944"/>
            <a:ext cx="12192000" cy="6163056"/>
          </a:xfrm>
          <a:prstGeom prst="rect">
            <a:avLst/>
          </a:prstGeom>
          <a:solidFill>
            <a:srgbClr val="DEF0F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grpSp>
        <p:nvGrpSpPr>
          <p:cNvPr id="18" name="Group 17">
            <a:extLst>
              <a:ext uri="{FF2B5EF4-FFF2-40B4-BE49-F238E27FC236}">
                <a16:creationId xmlns:a16="http://schemas.microsoft.com/office/drawing/2014/main" id="{485DFE27-7D1F-351C-B896-88ED93227ECB}"/>
              </a:ext>
            </a:extLst>
          </p:cNvPr>
          <p:cNvGrpSpPr/>
          <p:nvPr userDrawn="1"/>
        </p:nvGrpSpPr>
        <p:grpSpPr>
          <a:xfrm>
            <a:off x="6142300" y="6505582"/>
            <a:ext cx="5742968" cy="215444"/>
            <a:chOff x="5750337" y="6505582"/>
            <a:chExt cx="5742968" cy="215444"/>
          </a:xfrm>
        </p:grpSpPr>
        <p:pic>
          <p:nvPicPr>
            <p:cNvPr id="7" name="Picture 6">
              <a:extLst>
                <a:ext uri="{FF2B5EF4-FFF2-40B4-BE49-F238E27FC236}">
                  <a16:creationId xmlns:a16="http://schemas.microsoft.com/office/drawing/2014/main" id="{C761B541-8CDA-30CE-818A-586EE31B8F3B}"/>
                </a:ex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159659" y="6553201"/>
              <a:ext cx="333646" cy="113490"/>
            </a:xfrm>
            <a:prstGeom prst="rect">
              <a:avLst/>
            </a:prstGeom>
          </p:spPr>
        </p:pic>
        <p:sp>
          <p:nvSpPr>
            <p:cNvPr id="16" name="TextBox 15">
              <a:extLst>
                <a:ext uri="{FF2B5EF4-FFF2-40B4-BE49-F238E27FC236}">
                  <a16:creationId xmlns:a16="http://schemas.microsoft.com/office/drawing/2014/main" id="{CBEFC575-A694-AFEC-9531-9A8D0B31E8A8}"/>
                </a:ext>
              </a:extLst>
            </p:cNvPr>
            <p:cNvSpPr txBox="1"/>
            <p:nvPr/>
          </p:nvSpPr>
          <p:spPr>
            <a:xfrm>
              <a:off x="5750337" y="6505582"/>
              <a:ext cx="5409321" cy="215444"/>
            </a:xfrm>
            <a:prstGeom prst="rect">
              <a:avLst/>
            </a:prstGeom>
            <a:noFill/>
          </p:spPr>
          <p:txBody>
            <a:bodyPr wrap="square" lIns="0">
              <a:spAutoFit/>
            </a:bodyPr>
            <a:lstStyle/>
            <a:p>
              <a:pPr algn="l"/>
              <a:r>
                <a:rPr lang="en-GB" sz="800" dirty="0">
                  <a:solidFill>
                    <a:srgbClr val="000000"/>
                  </a:solidFill>
                </a:rPr>
                <a:t>© 2025 Commonwealth of Australia, unless otherwise indicated. Creative Commons Attribution 4.0, unless otherwise indicated. </a:t>
              </a:r>
            </a:p>
          </p:txBody>
        </p:sp>
      </p:grpSp>
      <p:pic>
        <p:nvPicPr>
          <p:cNvPr id="13" name="Picture 12">
            <a:extLst>
              <a:ext uri="{FF2B5EF4-FFF2-40B4-BE49-F238E27FC236}">
                <a16:creationId xmlns:a16="http://schemas.microsoft.com/office/drawing/2014/main" id="{26AF30D0-A2BB-9C02-0F5E-21B4474931BE}"/>
              </a:ext>
            </a:extLst>
          </p:cNvPr>
          <p:cNvPicPr>
            <a:picLocks noChangeAspect="1"/>
          </p:cNvPicPr>
          <p:nvPr userDrawn="1"/>
        </p:nvPicPr>
        <p:blipFill>
          <a:blip r:embed="rId5">
            <a:extLst>
              <a:ext uri="{28A0092B-C50C-407E-A947-70E740481C1C}">
                <a14:useLocalDpi xmlns:a14="http://schemas.microsoft.com/office/drawing/2010/main" val="0"/>
              </a:ext>
            </a:extLst>
          </a:blip>
          <a:srcRect/>
          <a:stretch/>
        </p:blipFill>
        <p:spPr>
          <a:xfrm>
            <a:off x="200047" y="66062"/>
            <a:ext cx="1763735" cy="512958"/>
          </a:xfrm>
          <a:prstGeom prst="rect">
            <a:avLst/>
          </a:prstGeom>
        </p:spPr>
      </p:pic>
      <p:sp>
        <p:nvSpPr>
          <p:cNvPr id="19" name="Rectangle 18">
            <a:extLst>
              <a:ext uri="{FF2B5EF4-FFF2-40B4-BE49-F238E27FC236}">
                <a16:creationId xmlns:a16="http://schemas.microsoft.com/office/drawing/2014/main" id="{7954A2B0-C05E-6351-D3D0-A069E5690B48}"/>
              </a:ext>
            </a:extLst>
          </p:cNvPr>
          <p:cNvSpPr/>
          <p:nvPr userDrawn="1"/>
        </p:nvSpPr>
        <p:spPr>
          <a:xfrm>
            <a:off x="0" y="666147"/>
            <a:ext cx="12192000" cy="65689"/>
          </a:xfrm>
          <a:prstGeom prst="rect">
            <a:avLst/>
          </a:prstGeom>
          <a:solidFill>
            <a:srgbClr val="5AB3E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C1D3DE22-F320-9B5F-D3D5-12928E3D6799}"/>
              </a:ext>
            </a:extLst>
          </p:cNvPr>
          <p:cNvSpPr txBox="1"/>
          <p:nvPr userDrawn="1"/>
        </p:nvSpPr>
        <p:spPr>
          <a:xfrm>
            <a:off x="247171" y="6463752"/>
            <a:ext cx="3442923" cy="276999"/>
          </a:xfrm>
          <a:prstGeom prst="rect">
            <a:avLst/>
          </a:prstGeom>
          <a:noFill/>
        </p:spPr>
        <p:txBody>
          <a:bodyPr wrap="squar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b="1" i="0" u="none" kern="1200" dirty="0">
                <a:solidFill>
                  <a:srgbClr val="1C6AB4"/>
                </a:solidFill>
                <a:effectLst/>
                <a:latin typeface="Poppins SemiBold" pitchFamily="2" charset="77"/>
                <a:ea typeface="+mn-ea"/>
                <a:cs typeface="Poppins SemiBold" pitchFamily="2" charset="77"/>
              </a:rPr>
              <a:t>mathshub.edu.au</a:t>
            </a:r>
          </a:p>
        </p:txBody>
      </p:sp>
    </p:spTree>
    <p:extLst>
      <p:ext uri="{BB962C8B-B14F-4D97-AF65-F5344CB8AC3E}">
        <p14:creationId xmlns:p14="http://schemas.microsoft.com/office/powerpoint/2010/main" val="2230249569"/>
      </p:ext>
    </p:extLst>
  </p:cSld>
  <p:clrMap bg1="lt1" tx1="dk1" bg2="lt2" tx2="dk2" accent1="accent1" accent2="accent2" accent3="accent3" accent4="accent4" accent5="accent5" accent6="accent6" hlink="hlink" folHlink="folHlink"/>
  <p:sldLayoutIdLst>
    <p:sldLayoutId id="2147483661"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rgbClr val="0E1D4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rgbClr val="0E1D4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0E1D4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rgbClr val="0E1D4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rgbClr val="0E1D4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6" name="Picture 25" descr="A colorful triangle pattern&#10;&#10;AI-generated content may be incorrect.">
            <a:extLst>
              <a:ext uri="{FF2B5EF4-FFF2-40B4-BE49-F238E27FC236}">
                <a16:creationId xmlns:a16="http://schemas.microsoft.com/office/drawing/2014/main" id="{47970FD4-85BB-0C31-8B3F-97626D8AC3DB}"/>
              </a:ext>
            </a:extLst>
          </p:cNvPr>
          <p:cNvPicPr>
            <a:picLocks noChangeAspect="1"/>
          </p:cNvPicPr>
          <p:nvPr userDrawn="1"/>
        </p:nvPicPr>
        <p:blipFill>
          <a:blip r:embed="rId4">
            <a:extLst>
              <a:ext uri="{28A0092B-C50C-407E-A947-70E740481C1C}">
                <a14:useLocalDpi xmlns:a14="http://schemas.microsoft.com/office/drawing/2010/main" val="0"/>
              </a:ext>
            </a:extLst>
          </a:blip>
          <a:srcRect t="1" b="62952"/>
          <a:stretch>
            <a:fillRect/>
          </a:stretch>
        </p:blipFill>
        <p:spPr>
          <a:xfrm>
            <a:off x="7228347" y="0"/>
            <a:ext cx="4963653" cy="666147"/>
          </a:xfrm>
          <a:prstGeom prst="rect">
            <a:avLst/>
          </a:prstGeom>
        </p:spPr>
      </p:pic>
      <p:sp>
        <p:nvSpPr>
          <p:cNvPr id="21" name="Rectangle 20">
            <a:extLst>
              <a:ext uri="{FF2B5EF4-FFF2-40B4-BE49-F238E27FC236}">
                <a16:creationId xmlns:a16="http://schemas.microsoft.com/office/drawing/2014/main" id="{157B3174-1480-15CB-6823-D2F9B22FC544}"/>
              </a:ext>
            </a:extLst>
          </p:cNvPr>
          <p:cNvSpPr/>
          <p:nvPr userDrawn="1"/>
        </p:nvSpPr>
        <p:spPr>
          <a:xfrm>
            <a:off x="0" y="694944"/>
            <a:ext cx="12192000" cy="6163056"/>
          </a:xfrm>
          <a:prstGeom prst="rect">
            <a:avLst/>
          </a:prstGeom>
          <a:solidFill>
            <a:srgbClr val="E99448">
              <a:alpha val="25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8" name="Group 17">
            <a:extLst>
              <a:ext uri="{FF2B5EF4-FFF2-40B4-BE49-F238E27FC236}">
                <a16:creationId xmlns:a16="http://schemas.microsoft.com/office/drawing/2014/main" id="{485DFE27-7D1F-351C-B896-88ED93227ECB}"/>
              </a:ext>
            </a:extLst>
          </p:cNvPr>
          <p:cNvGrpSpPr/>
          <p:nvPr userDrawn="1"/>
        </p:nvGrpSpPr>
        <p:grpSpPr>
          <a:xfrm>
            <a:off x="6142300" y="6505582"/>
            <a:ext cx="5742968" cy="215444"/>
            <a:chOff x="5750337" y="6505582"/>
            <a:chExt cx="5742968" cy="215444"/>
          </a:xfrm>
        </p:grpSpPr>
        <p:pic>
          <p:nvPicPr>
            <p:cNvPr id="7" name="Picture 6">
              <a:extLst>
                <a:ext uri="{FF2B5EF4-FFF2-40B4-BE49-F238E27FC236}">
                  <a16:creationId xmlns:a16="http://schemas.microsoft.com/office/drawing/2014/main" id="{C761B541-8CDA-30CE-818A-586EE31B8F3B}"/>
                </a:ext>
                <a:ext uri="{C183D7F6-B498-43B3-948B-1728B52AA6E4}">
                  <adec:decorative xmlns:adec="http://schemas.microsoft.com/office/drawing/2017/decorative" val="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159659" y="6553201"/>
              <a:ext cx="333646" cy="113490"/>
            </a:xfrm>
            <a:prstGeom prst="rect">
              <a:avLst/>
            </a:prstGeom>
          </p:spPr>
        </p:pic>
        <p:sp>
          <p:nvSpPr>
            <p:cNvPr id="16" name="TextBox 15">
              <a:extLst>
                <a:ext uri="{FF2B5EF4-FFF2-40B4-BE49-F238E27FC236}">
                  <a16:creationId xmlns:a16="http://schemas.microsoft.com/office/drawing/2014/main" id="{CBEFC575-A694-AFEC-9531-9A8D0B31E8A8}"/>
                </a:ext>
              </a:extLst>
            </p:cNvPr>
            <p:cNvSpPr txBox="1"/>
            <p:nvPr/>
          </p:nvSpPr>
          <p:spPr>
            <a:xfrm>
              <a:off x="5750337" y="6505582"/>
              <a:ext cx="5409321" cy="215444"/>
            </a:xfrm>
            <a:prstGeom prst="rect">
              <a:avLst/>
            </a:prstGeom>
            <a:noFill/>
          </p:spPr>
          <p:txBody>
            <a:bodyPr wrap="square" lIns="0">
              <a:spAutoFit/>
            </a:bodyPr>
            <a:lstStyle/>
            <a:p>
              <a:pPr algn="l"/>
              <a:r>
                <a:rPr lang="en-GB" sz="800" dirty="0">
                  <a:solidFill>
                    <a:srgbClr val="000000"/>
                  </a:solidFill>
                </a:rPr>
                <a:t>© 2025 Commonwealth of Australia, unless otherwise indicated. Creative Commons Attribution 4.0, unless otherwise indicated. </a:t>
              </a:r>
            </a:p>
          </p:txBody>
        </p:sp>
      </p:grpSp>
      <p:pic>
        <p:nvPicPr>
          <p:cNvPr id="13" name="Picture 12">
            <a:extLst>
              <a:ext uri="{FF2B5EF4-FFF2-40B4-BE49-F238E27FC236}">
                <a16:creationId xmlns:a16="http://schemas.microsoft.com/office/drawing/2014/main" id="{26AF30D0-A2BB-9C02-0F5E-21B4474931BE}"/>
              </a:ext>
            </a:extLst>
          </p:cNvPr>
          <p:cNvPicPr>
            <a:picLocks noChangeAspect="1"/>
          </p:cNvPicPr>
          <p:nvPr userDrawn="1"/>
        </p:nvPicPr>
        <p:blipFill>
          <a:blip r:embed="rId6">
            <a:extLst>
              <a:ext uri="{28A0092B-C50C-407E-A947-70E740481C1C}">
                <a14:useLocalDpi xmlns:a14="http://schemas.microsoft.com/office/drawing/2010/main" val="0"/>
              </a:ext>
            </a:extLst>
          </a:blip>
          <a:srcRect/>
          <a:stretch/>
        </p:blipFill>
        <p:spPr>
          <a:xfrm>
            <a:off x="200047" y="66062"/>
            <a:ext cx="1763735" cy="512958"/>
          </a:xfrm>
          <a:prstGeom prst="rect">
            <a:avLst/>
          </a:prstGeom>
        </p:spPr>
      </p:pic>
      <p:sp>
        <p:nvSpPr>
          <p:cNvPr id="19" name="Rectangle 18">
            <a:extLst>
              <a:ext uri="{FF2B5EF4-FFF2-40B4-BE49-F238E27FC236}">
                <a16:creationId xmlns:a16="http://schemas.microsoft.com/office/drawing/2014/main" id="{7954A2B0-C05E-6351-D3D0-A069E5690B48}"/>
              </a:ext>
            </a:extLst>
          </p:cNvPr>
          <p:cNvSpPr/>
          <p:nvPr userDrawn="1"/>
        </p:nvSpPr>
        <p:spPr>
          <a:xfrm>
            <a:off x="0" y="666147"/>
            <a:ext cx="12192000" cy="65689"/>
          </a:xfrm>
          <a:prstGeom prst="rect">
            <a:avLst/>
          </a:prstGeom>
          <a:solidFill>
            <a:srgbClr val="5AB3E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C1D3DE22-F320-9B5F-D3D5-12928E3D6799}"/>
              </a:ext>
            </a:extLst>
          </p:cNvPr>
          <p:cNvSpPr txBox="1"/>
          <p:nvPr userDrawn="1"/>
        </p:nvSpPr>
        <p:spPr>
          <a:xfrm>
            <a:off x="247171" y="6463752"/>
            <a:ext cx="3442923" cy="276999"/>
          </a:xfrm>
          <a:prstGeom prst="rect">
            <a:avLst/>
          </a:prstGeom>
          <a:noFill/>
        </p:spPr>
        <p:txBody>
          <a:bodyPr wrap="squar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b="1" i="0" u="none" kern="1200" dirty="0">
                <a:solidFill>
                  <a:srgbClr val="1C6AB4"/>
                </a:solidFill>
                <a:effectLst/>
                <a:latin typeface="Poppins SemiBold" pitchFamily="2" charset="77"/>
                <a:ea typeface="+mn-ea"/>
                <a:cs typeface="Poppins SemiBold" pitchFamily="2" charset="77"/>
              </a:rPr>
              <a:t>mathshub.edu.au</a:t>
            </a:r>
          </a:p>
        </p:txBody>
      </p:sp>
    </p:spTree>
    <p:extLst>
      <p:ext uri="{BB962C8B-B14F-4D97-AF65-F5344CB8AC3E}">
        <p14:creationId xmlns:p14="http://schemas.microsoft.com/office/powerpoint/2010/main" val="2943791382"/>
      </p:ext>
    </p:extLst>
  </p:cSld>
  <p:clrMap bg1="lt1" tx1="dk1" bg2="lt2" tx2="dk2" accent1="accent1" accent2="accent2" accent3="accent3" accent4="accent4" accent5="accent5" accent6="accent6" hlink="hlink" folHlink="folHlink"/>
  <p:sldLayoutIdLst>
    <p:sldLayoutId id="2147483714" r:id="rId1"/>
    <p:sldLayoutId id="2147483715"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rgbClr val="0E1D4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rgbClr val="0E1D4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0E1D4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rgbClr val="0E1D4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rgbClr val="0E1D4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4" name="Picture 23" descr="A colorful triangle pattern&#10;&#10;AI-generated content may be incorrect.">
            <a:extLst>
              <a:ext uri="{FF2B5EF4-FFF2-40B4-BE49-F238E27FC236}">
                <a16:creationId xmlns:a16="http://schemas.microsoft.com/office/drawing/2014/main" id="{BD60E5E4-42FB-2D78-5A7F-886935286509}"/>
              </a:ext>
            </a:extLst>
          </p:cNvPr>
          <p:cNvPicPr>
            <a:picLocks noChangeAspect="1"/>
          </p:cNvPicPr>
          <p:nvPr userDrawn="1"/>
        </p:nvPicPr>
        <p:blipFill>
          <a:blip r:embed="rId3">
            <a:extLst>
              <a:ext uri="{28A0092B-C50C-407E-A947-70E740481C1C}">
                <a14:useLocalDpi xmlns:a14="http://schemas.microsoft.com/office/drawing/2010/main" val="0"/>
              </a:ext>
            </a:extLst>
          </a:blip>
          <a:srcRect t="1" b="62952"/>
          <a:stretch>
            <a:fillRect/>
          </a:stretch>
        </p:blipFill>
        <p:spPr>
          <a:xfrm>
            <a:off x="7228347" y="0"/>
            <a:ext cx="4963653" cy="666147"/>
          </a:xfrm>
          <a:prstGeom prst="rect">
            <a:avLst/>
          </a:prstGeom>
        </p:spPr>
      </p:pic>
      <p:sp>
        <p:nvSpPr>
          <p:cNvPr id="21" name="Rectangle 20">
            <a:extLst>
              <a:ext uri="{FF2B5EF4-FFF2-40B4-BE49-F238E27FC236}">
                <a16:creationId xmlns:a16="http://schemas.microsoft.com/office/drawing/2014/main" id="{157B3174-1480-15CB-6823-D2F9B22FC544}"/>
              </a:ext>
            </a:extLst>
          </p:cNvPr>
          <p:cNvSpPr/>
          <p:nvPr userDrawn="1"/>
        </p:nvSpPr>
        <p:spPr>
          <a:xfrm>
            <a:off x="0" y="694944"/>
            <a:ext cx="12192000" cy="905257"/>
          </a:xfrm>
          <a:prstGeom prst="rect">
            <a:avLst/>
          </a:prstGeom>
          <a:solidFill>
            <a:srgbClr val="DEF0F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8" name="Group 17">
            <a:extLst>
              <a:ext uri="{FF2B5EF4-FFF2-40B4-BE49-F238E27FC236}">
                <a16:creationId xmlns:a16="http://schemas.microsoft.com/office/drawing/2014/main" id="{485DFE27-7D1F-351C-B896-88ED93227ECB}"/>
              </a:ext>
            </a:extLst>
          </p:cNvPr>
          <p:cNvGrpSpPr/>
          <p:nvPr userDrawn="1"/>
        </p:nvGrpSpPr>
        <p:grpSpPr>
          <a:xfrm>
            <a:off x="6142300" y="6505582"/>
            <a:ext cx="5742968" cy="215444"/>
            <a:chOff x="5750337" y="6505582"/>
            <a:chExt cx="5742968" cy="215444"/>
          </a:xfrm>
        </p:grpSpPr>
        <p:pic>
          <p:nvPicPr>
            <p:cNvPr id="7" name="Picture 6">
              <a:extLst>
                <a:ext uri="{FF2B5EF4-FFF2-40B4-BE49-F238E27FC236}">
                  <a16:creationId xmlns:a16="http://schemas.microsoft.com/office/drawing/2014/main" id="{C761B541-8CDA-30CE-818A-586EE31B8F3B}"/>
                </a:ex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159659" y="6553201"/>
              <a:ext cx="333646" cy="113490"/>
            </a:xfrm>
            <a:prstGeom prst="rect">
              <a:avLst/>
            </a:prstGeom>
          </p:spPr>
        </p:pic>
        <p:sp>
          <p:nvSpPr>
            <p:cNvPr id="16" name="TextBox 15">
              <a:extLst>
                <a:ext uri="{FF2B5EF4-FFF2-40B4-BE49-F238E27FC236}">
                  <a16:creationId xmlns:a16="http://schemas.microsoft.com/office/drawing/2014/main" id="{CBEFC575-A694-AFEC-9531-9A8D0B31E8A8}"/>
                </a:ext>
              </a:extLst>
            </p:cNvPr>
            <p:cNvSpPr txBox="1"/>
            <p:nvPr/>
          </p:nvSpPr>
          <p:spPr>
            <a:xfrm>
              <a:off x="5750337" y="6505582"/>
              <a:ext cx="5409321" cy="215444"/>
            </a:xfrm>
            <a:prstGeom prst="rect">
              <a:avLst/>
            </a:prstGeom>
            <a:noFill/>
          </p:spPr>
          <p:txBody>
            <a:bodyPr wrap="square" lIns="0">
              <a:spAutoFit/>
            </a:bodyPr>
            <a:lstStyle/>
            <a:p>
              <a:pPr algn="l"/>
              <a:r>
                <a:rPr lang="en-GB" sz="800" dirty="0">
                  <a:solidFill>
                    <a:srgbClr val="000000"/>
                  </a:solidFill>
                </a:rPr>
                <a:t>© 2025 Commonwealth of Australia, unless otherwise indicated. Creative Commons Attribution 4.0, unless otherwise indicated. </a:t>
              </a:r>
            </a:p>
          </p:txBody>
        </p:sp>
      </p:grpSp>
      <p:pic>
        <p:nvPicPr>
          <p:cNvPr id="13" name="Picture 12">
            <a:extLst>
              <a:ext uri="{FF2B5EF4-FFF2-40B4-BE49-F238E27FC236}">
                <a16:creationId xmlns:a16="http://schemas.microsoft.com/office/drawing/2014/main" id="{26AF30D0-A2BB-9C02-0F5E-21B4474931BE}"/>
              </a:ext>
            </a:extLst>
          </p:cNvPr>
          <p:cNvPicPr>
            <a:picLocks noChangeAspect="1"/>
          </p:cNvPicPr>
          <p:nvPr userDrawn="1"/>
        </p:nvPicPr>
        <p:blipFill>
          <a:blip r:embed="rId5">
            <a:extLst>
              <a:ext uri="{28A0092B-C50C-407E-A947-70E740481C1C}">
                <a14:useLocalDpi xmlns:a14="http://schemas.microsoft.com/office/drawing/2010/main" val="0"/>
              </a:ext>
            </a:extLst>
          </a:blip>
          <a:srcRect/>
          <a:stretch/>
        </p:blipFill>
        <p:spPr>
          <a:xfrm>
            <a:off x="200047" y="66062"/>
            <a:ext cx="1763735" cy="512958"/>
          </a:xfrm>
          <a:prstGeom prst="rect">
            <a:avLst/>
          </a:prstGeom>
        </p:spPr>
      </p:pic>
      <p:sp>
        <p:nvSpPr>
          <p:cNvPr id="19" name="Rectangle 18">
            <a:extLst>
              <a:ext uri="{FF2B5EF4-FFF2-40B4-BE49-F238E27FC236}">
                <a16:creationId xmlns:a16="http://schemas.microsoft.com/office/drawing/2014/main" id="{7954A2B0-C05E-6351-D3D0-A069E5690B48}"/>
              </a:ext>
            </a:extLst>
          </p:cNvPr>
          <p:cNvSpPr/>
          <p:nvPr userDrawn="1"/>
        </p:nvSpPr>
        <p:spPr>
          <a:xfrm>
            <a:off x="0" y="666147"/>
            <a:ext cx="12192000" cy="65689"/>
          </a:xfrm>
          <a:prstGeom prst="rect">
            <a:avLst/>
          </a:prstGeom>
          <a:solidFill>
            <a:srgbClr val="5AB3E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C1D3DE22-F320-9B5F-D3D5-12928E3D6799}"/>
              </a:ext>
            </a:extLst>
          </p:cNvPr>
          <p:cNvSpPr txBox="1"/>
          <p:nvPr userDrawn="1"/>
        </p:nvSpPr>
        <p:spPr>
          <a:xfrm>
            <a:off x="247171" y="6463752"/>
            <a:ext cx="3442923" cy="276999"/>
          </a:xfrm>
          <a:prstGeom prst="rect">
            <a:avLst/>
          </a:prstGeom>
          <a:noFill/>
        </p:spPr>
        <p:txBody>
          <a:bodyPr wrap="squar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b="1" i="0" u="none" kern="1200" dirty="0">
                <a:solidFill>
                  <a:srgbClr val="1C6AB4"/>
                </a:solidFill>
                <a:effectLst/>
                <a:latin typeface="Poppins SemiBold" pitchFamily="2" charset="77"/>
                <a:ea typeface="+mn-ea"/>
                <a:cs typeface="Poppins SemiBold" pitchFamily="2" charset="77"/>
              </a:rPr>
              <a:t>mathshub.edu.au</a:t>
            </a:r>
          </a:p>
        </p:txBody>
      </p:sp>
    </p:spTree>
    <p:extLst>
      <p:ext uri="{BB962C8B-B14F-4D97-AF65-F5344CB8AC3E}">
        <p14:creationId xmlns:p14="http://schemas.microsoft.com/office/powerpoint/2010/main" val="4046361450"/>
      </p:ext>
    </p:extLst>
  </p:cSld>
  <p:clrMap bg1="lt1" tx1="dk1" bg2="lt2" tx2="dk2" accent1="accent1" accent2="accent2" accent3="accent3" accent4="accent4" accent5="accent5" accent6="accent6" hlink="hlink" folHlink="folHlink"/>
  <p:sldLayoutIdLst>
    <p:sldLayoutId id="2147483710"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rgbClr val="0E1D4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rgbClr val="0E1D4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0E1D4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rgbClr val="0E1D4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rgbClr val="0E1D4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7" name="Picture 26" descr="A colorful triangle pattern&#10;&#10;AI-generated content may be incorrect.">
            <a:extLst>
              <a:ext uri="{FF2B5EF4-FFF2-40B4-BE49-F238E27FC236}">
                <a16:creationId xmlns:a16="http://schemas.microsoft.com/office/drawing/2014/main" id="{B59086C8-09DD-659E-3CA3-F0224188C3FC}"/>
              </a:ext>
            </a:extLst>
          </p:cNvPr>
          <p:cNvPicPr>
            <a:picLocks noChangeAspect="1"/>
          </p:cNvPicPr>
          <p:nvPr userDrawn="1"/>
        </p:nvPicPr>
        <p:blipFill>
          <a:blip r:embed="rId8">
            <a:extLst>
              <a:ext uri="{28A0092B-C50C-407E-A947-70E740481C1C}">
                <a14:useLocalDpi xmlns:a14="http://schemas.microsoft.com/office/drawing/2010/main" val="0"/>
              </a:ext>
            </a:extLst>
          </a:blip>
          <a:srcRect t="1" b="62952"/>
          <a:stretch>
            <a:fillRect/>
          </a:stretch>
        </p:blipFill>
        <p:spPr>
          <a:xfrm>
            <a:off x="7228347" y="0"/>
            <a:ext cx="4963653" cy="666147"/>
          </a:xfrm>
          <a:prstGeom prst="rect">
            <a:avLst/>
          </a:prstGeom>
        </p:spPr>
      </p:pic>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5" name="Rectangle 4">
            <a:extLst>
              <a:ext uri="{FF2B5EF4-FFF2-40B4-BE49-F238E27FC236}">
                <a16:creationId xmlns:a16="http://schemas.microsoft.com/office/drawing/2014/main" id="{C53AA98F-4FDF-BCB8-91B5-3FFC88C2EA27}"/>
              </a:ext>
            </a:extLst>
          </p:cNvPr>
          <p:cNvSpPr/>
          <p:nvPr userDrawn="1"/>
        </p:nvSpPr>
        <p:spPr>
          <a:xfrm>
            <a:off x="0" y="666147"/>
            <a:ext cx="12192000" cy="65689"/>
          </a:xfrm>
          <a:prstGeom prst="rect">
            <a:avLst/>
          </a:prstGeom>
          <a:solidFill>
            <a:srgbClr val="5AB3E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7">
            <a:extLst>
              <a:ext uri="{FF2B5EF4-FFF2-40B4-BE49-F238E27FC236}">
                <a16:creationId xmlns:a16="http://schemas.microsoft.com/office/drawing/2014/main" id="{46BCAAA8-606E-8EE0-9F38-6BE404D96100}"/>
              </a:ext>
            </a:extLst>
          </p:cNvPr>
          <p:cNvGrpSpPr/>
          <p:nvPr userDrawn="1"/>
        </p:nvGrpSpPr>
        <p:grpSpPr>
          <a:xfrm>
            <a:off x="6142300" y="6505582"/>
            <a:ext cx="5742968" cy="215444"/>
            <a:chOff x="5750337" y="6505582"/>
            <a:chExt cx="5742968" cy="215444"/>
          </a:xfrm>
        </p:grpSpPr>
        <p:pic>
          <p:nvPicPr>
            <p:cNvPr id="9" name="Picture 8">
              <a:extLst>
                <a:ext uri="{FF2B5EF4-FFF2-40B4-BE49-F238E27FC236}">
                  <a16:creationId xmlns:a16="http://schemas.microsoft.com/office/drawing/2014/main" id="{D4F23597-F9ED-B885-27DE-8C9E4A13F527}"/>
                </a:ext>
                <a:ext uri="{C183D7F6-B498-43B3-948B-1728B52AA6E4}">
                  <adec:decorative xmlns:adec="http://schemas.microsoft.com/office/drawing/2017/decorative" val="1"/>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1159659" y="6553201"/>
              <a:ext cx="333646" cy="113490"/>
            </a:xfrm>
            <a:prstGeom prst="rect">
              <a:avLst/>
            </a:prstGeom>
          </p:spPr>
        </p:pic>
        <p:sp>
          <p:nvSpPr>
            <p:cNvPr id="10" name="TextBox 9">
              <a:extLst>
                <a:ext uri="{FF2B5EF4-FFF2-40B4-BE49-F238E27FC236}">
                  <a16:creationId xmlns:a16="http://schemas.microsoft.com/office/drawing/2014/main" id="{CEFC9EEA-B804-E7CE-F0C6-AB62D36932FA}"/>
                </a:ext>
              </a:extLst>
            </p:cNvPr>
            <p:cNvSpPr txBox="1"/>
            <p:nvPr/>
          </p:nvSpPr>
          <p:spPr>
            <a:xfrm>
              <a:off x="5750337" y="6505582"/>
              <a:ext cx="5409321" cy="215444"/>
            </a:xfrm>
            <a:prstGeom prst="rect">
              <a:avLst/>
            </a:prstGeom>
            <a:noFill/>
          </p:spPr>
          <p:txBody>
            <a:bodyPr wrap="square" lIns="0">
              <a:spAutoFit/>
            </a:bodyPr>
            <a:lstStyle/>
            <a:p>
              <a:pPr algn="l"/>
              <a:r>
                <a:rPr lang="en-GB" sz="800" dirty="0">
                  <a:solidFill>
                    <a:srgbClr val="000000"/>
                  </a:solidFill>
                </a:rPr>
                <a:t>© 2025 Commonwealth of Australia, unless otherwise indicated. Creative Commons Attribution 4.0, unless otherwise indicated. </a:t>
              </a:r>
            </a:p>
          </p:txBody>
        </p:sp>
      </p:grpSp>
      <p:pic>
        <p:nvPicPr>
          <p:cNvPr id="11" name="Picture 10">
            <a:extLst>
              <a:ext uri="{FF2B5EF4-FFF2-40B4-BE49-F238E27FC236}">
                <a16:creationId xmlns:a16="http://schemas.microsoft.com/office/drawing/2014/main" id="{813094BF-9459-E460-C222-123663E24BEB}"/>
              </a:ext>
            </a:extLst>
          </p:cNvPr>
          <p:cNvPicPr>
            <a:picLocks noChangeAspect="1"/>
          </p:cNvPicPr>
          <p:nvPr userDrawn="1"/>
        </p:nvPicPr>
        <p:blipFill>
          <a:blip r:embed="rId10">
            <a:extLst>
              <a:ext uri="{28A0092B-C50C-407E-A947-70E740481C1C}">
                <a14:useLocalDpi xmlns:a14="http://schemas.microsoft.com/office/drawing/2010/main" val="0"/>
              </a:ext>
            </a:extLst>
          </a:blip>
          <a:srcRect/>
          <a:stretch/>
        </p:blipFill>
        <p:spPr>
          <a:xfrm>
            <a:off x="200047" y="66062"/>
            <a:ext cx="1763735" cy="512958"/>
          </a:xfrm>
          <a:prstGeom prst="rect">
            <a:avLst/>
          </a:prstGeom>
        </p:spPr>
      </p:pic>
      <p:sp>
        <p:nvSpPr>
          <p:cNvPr id="25" name="TextBox 24">
            <a:extLst>
              <a:ext uri="{FF2B5EF4-FFF2-40B4-BE49-F238E27FC236}">
                <a16:creationId xmlns:a16="http://schemas.microsoft.com/office/drawing/2014/main" id="{01F77E23-FD79-6DBD-1C2F-FD325A7AA6D6}"/>
              </a:ext>
            </a:extLst>
          </p:cNvPr>
          <p:cNvSpPr txBox="1"/>
          <p:nvPr userDrawn="1"/>
        </p:nvSpPr>
        <p:spPr>
          <a:xfrm>
            <a:off x="247171" y="6463752"/>
            <a:ext cx="3442923" cy="276999"/>
          </a:xfrm>
          <a:prstGeom prst="rect">
            <a:avLst/>
          </a:prstGeom>
          <a:noFill/>
        </p:spPr>
        <p:txBody>
          <a:bodyPr wrap="squar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b="1" i="0" u="none" kern="1200" dirty="0">
                <a:solidFill>
                  <a:srgbClr val="1C6AB4"/>
                </a:solidFill>
                <a:effectLst/>
                <a:latin typeface="Poppins SemiBold" pitchFamily="2" charset="77"/>
                <a:ea typeface="+mn-ea"/>
                <a:cs typeface="Poppins SemiBold" pitchFamily="2" charset="77"/>
              </a:rPr>
              <a:t>mathshub.edu.au</a:t>
            </a:r>
          </a:p>
        </p:txBody>
      </p:sp>
    </p:spTree>
    <p:extLst>
      <p:ext uri="{BB962C8B-B14F-4D97-AF65-F5344CB8AC3E}">
        <p14:creationId xmlns:p14="http://schemas.microsoft.com/office/powerpoint/2010/main" val="122161010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712" r:id="rId3"/>
    <p:sldLayoutId id="2147483676" r:id="rId4"/>
    <p:sldLayoutId id="2147483679" r:id="rId5"/>
    <p:sldLayoutId id="2147483708" r:id="rId6"/>
  </p:sldLayoutIdLst>
  <p:txStyles>
    <p:titleStyle>
      <a:lvl1pPr algn="l" defTabSz="914400" rtl="0" eaLnBrk="1" latinLnBrk="0" hangingPunct="1">
        <a:spcBef>
          <a:spcPct val="0"/>
        </a:spcBef>
        <a:buNone/>
        <a:defRPr sz="4400" b="1" kern="1200">
          <a:solidFill>
            <a:srgbClr val="0E1D4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rgbClr val="0E1D4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rgbClr val="0E1D4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0E1D4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rgbClr val="0E1D4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rgbClr val="0E1D4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hyperlink" Target="https://v9.australiancurriculum.edu.au/curriculum-information/understand-this-general-capability/numeracy" TargetMode="External"/><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hyperlink" Target="https://v9.australiancurriculum.edu.au/f-10-curriculum/general-capabilities/numeracy?element=0&amp;sub-element=NNNPV"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s://v9.australiancurriculum.edu.au/"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hyperlink" Target="https://v9.australiancurriculum.edu.au/f-10-curriculum/learning-areas/hass-f-6/year-3/content-description?subject-identifier=HASHASY3&amp;content-description-code=AC9HS3S02&amp;detailed-content-descriptions=0&amp;hide-ccp=0&amp;hide-gc=0&amp;side-by-side=1&amp;strands-start-index=0&amp;view=quic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784EB-F28D-4F41-BE05-DD57FF8651B5}"/>
              </a:ext>
            </a:extLst>
          </p:cNvPr>
          <p:cNvSpPr>
            <a:spLocks noGrp="1"/>
          </p:cNvSpPr>
          <p:nvPr>
            <p:ph type="ctrTitle"/>
          </p:nvPr>
        </p:nvSpPr>
        <p:spPr>
          <a:xfrm>
            <a:off x="609600" y="2017542"/>
            <a:ext cx="7810196" cy="2291485"/>
          </a:xfrm>
        </p:spPr>
        <p:txBody>
          <a:bodyPr/>
          <a:lstStyle/>
          <a:p>
            <a:pPr>
              <a:lnSpc>
                <a:spcPts val="7500"/>
              </a:lnSpc>
            </a:pPr>
            <a:r>
              <a:rPr lang="en-AU" sz="7500" dirty="0"/>
              <a:t>Numeracy across</a:t>
            </a:r>
            <a:br>
              <a:rPr lang="en-AU" sz="7500" dirty="0"/>
            </a:br>
            <a:r>
              <a:rPr lang="en-AU" sz="7500" dirty="0"/>
              <a:t>the learning areas </a:t>
            </a:r>
          </a:p>
        </p:txBody>
      </p:sp>
      <p:sp>
        <p:nvSpPr>
          <p:cNvPr id="3" name="Subtitle 2">
            <a:extLst>
              <a:ext uri="{FF2B5EF4-FFF2-40B4-BE49-F238E27FC236}">
                <a16:creationId xmlns:a16="http://schemas.microsoft.com/office/drawing/2014/main" id="{A7F0AFE5-272A-5D29-2F49-545D16D46F57}"/>
              </a:ext>
            </a:extLst>
          </p:cNvPr>
          <p:cNvSpPr>
            <a:spLocks noGrp="1"/>
          </p:cNvSpPr>
          <p:nvPr>
            <p:ph type="subTitle" idx="1"/>
          </p:nvPr>
        </p:nvSpPr>
        <p:spPr>
          <a:xfrm>
            <a:off x="609597" y="4175196"/>
            <a:ext cx="10972798" cy="660526"/>
          </a:xfrm>
        </p:spPr>
        <p:txBody>
          <a:bodyPr>
            <a:noAutofit/>
          </a:bodyPr>
          <a:lstStyle/>
          <a:p>
            <a:r>
              <a:rPr lang="en-AU" sz="3800" dirty="0">
                <a:solidFill>
                  <a:srgbClr val="0E1D41"/>
                </a:solidFill>
              </a:rPr>
              <a:t>Australian Curriculum general capability: Numeracy</a:t>
            </a:r>
            <a:endParaRPr lang="en-AU" sz="3800" i="1" dirty="0">
              <a:solidFill>
                <a:srgbClr val="0E1D41"/>
              </a:solidFill>
            </a:endParaRPr>
          </a:p>
        </p:txBody>
      </p:sp>
      <p:sp>
        <p:nvSpPr>
          <p:cNvPr id="6" name="Oval 5">
            <a:extLst>
              <a:ext uri="{FF2B5EF4-FFF2-40B4-BE49-F238E27FC236}">
                <a16:creationId xmlns:a16="http://schemas.microsoft.com/office/drawing/2014/main" id="{DEA72DBB-1154-DE2F-20B3-045CFCADF1E8}"/>
              </a:ext>
            </a:extLst>
          </p:cNvPr>
          <p:cNvSpPr/>
          <p:nvPr/>
        </p:nvSpPr>
        <p:spPr>
          <a:xfrm>
            <a:off x="9626803" y="543310"/>
            <a:ext cx="2114093" cy="2114093"/>
          </a:xfrm>
          <a:prstGeom prst="ellipse">
            <a:avLst/>
          </a:prstGeom>
          <a:solidFill>
            <a:srgbClr val="0E1D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61E124C-A88D-6DA2-820A-26C622DCFCDC}"/>
              </a:ext>
            </a:extLst>
          </p:cNvPr>
          <p:cNvSpPr txBox="1"/>
          <p:nvPr/>
        </p:nvSpPr>
        <p:spPr>
          <a:xfrm>
            <a:off x="9626802" y="1285753"/>
            <a:ext cx="2114093" cy="741357"/>
          </a:xfrm>
          <a:prstGeom prst="rect">
            <a:avLst/>
          </a:prstGeom>
          <a:noFill/>
        </p:spPr>
        <p:txBody>
          <a:bodyPr wrap="square">
            <a:spAutoFit/>
          </a:bodyPr>
          <a:lstStyle/>
          <a:p>
            <a:pPr algn="ctr">
              <a:lnSpc>
                <a:spcPts val="2500"/>
              </a:lnSpc>
            </a:pPr>
            <a:r>
              <a:rPr lang="en-AU" sz="2600" b="1" dirty="0">
                <a:solidFill>
                  <a:schemeClr val="bg1"/>
                </a:solidFill>
              </a:rPr>
              <a:t>Foundation </a:t>
            </a:r>
            <a:br>
              <a:rPr lang="en-AU" sz="2600" b="1" dirty="0">
                <a:solidFill>
                  <a:schemeClr val="bg1"/>
                </a:solidFill>
              </a:rPr>
            </a:br>
            <a:r>
              <a:rPr lang="en-AU" sz="2600" b="1" dirty="0">
                <a:solidFill>
                  <a:schemeClr val="bg1"/>
                </a:solidFill>
              </a:rPr>
              <a:t>to Year 6</a:t>
            </a:r>
          </a:p>
        </p:txBody>
      </p:sp>
    </p:spTree>
    <p:extLst>
      <p:ext uri="{BB962C8B-B14F-4D97-AF65-F5344CB8AC3E}">
        <p14:creationId xmlns:p14="http://schemas.microsoft.com/office/powerpoint/2010/main" val="26437643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A82322C-E4E4-B5DD-D222-D80C0D533137}"/>
              </a:ext>
            </a:extLst>
          </p:cNvPr>
          <p:cNvSpPr>
            <a:spLocks noGrp="1"/>
          </p:cNvSpPr>
          <p:nvPr>
            <p:ph idx="1"/>
          </p:nvPr>
        </p:nvSpPr>
        <p:spPr>
          <a:xfrm>
            <a:off x="609600" y="1506932"/>
            <a:ext cx="11004062" cy="4096512"/>
          </a:xfrm>
        </p:spPr>
        <p:txBody>
          <a:bodyPr>
            <a:normAutofit/>
          </a:bodyPr>
          <a:lstStyle/>
          <a:p>
            <a:pPr marL="0" indent="0">
              <a:buNone/>
            </a:pPr>
            <a:r>
              <a:rPr lang="en-AU" sz="2800" kern="100" dirty="0">
                <a:effectLst/>
                <a:ea typeface="Aptos" panose="020B0004020202020204" pitchFamily="34" charset="0"/>
                <a:cs typeface="Times New Roman" panose="02020603050405020304" pitchFamily="18" charset="0"/>
              </a:rPr>
              <a:t>It is important to remember that learning progressions </a:t>
            </a:r>
            <a:r>
              <a:rPr lang="en-AU" sz="2800" b="1" kern="100" dirty="0">
                <a:effectLst/>
                <a:ea typeface="Aptos" panose="020B0004020202020204" pitchFamily="34" charset="0"/>
                <a:cs typeface="Times New Roman" panose="02020603050405020304" pitchFamily="18" charset="0"/>
              </a:rPr>
              <a:t>are not</a:t>
            </a:r>
            <a:r>
              <a:rPr lang="en-AU" sz="2800" kern="100" dirty="0">
                <a:effectLst/>
                <a:ea typeface="Aptos" panose="020B0004020202020204" pitchFamily="34" charset="0"/>
                <a:cs typeface="Times New Roman" panose="02020603050405020304" pitchFamily="18" charset="0"/>
              </a:rPr>
              <a:t> a curriculum but are available as a resource to provide further guidance for teachers. </a:t>
            </a:r>
          </a:p>
          <a:p>
            <a:pPr marL="0" indent="0">
              <a:buNone/>
            </a:pPr>
            <a:r>
              <a:rPr lang="en-AU" sz="2800" kern="100" dirty="0">
                <a:effectLst/>
                <a:ea typeface="Aptos" panose="020B0004020202020204" pitchFamily="34" charset="0"/>
                <a:cs typeface="Times New Roman" panose="02020603050405020304" pitchFamily="18" charset="0"/>
              </a:rPr>
              <a:t>The progressions are organised into levels,</a:t>
            </a:r>
            <a:r>
              <a:rPr lang="en-AU" sz="2800" b="1" kern="100" dirty="0">
                <a:effectLst/>
                <a:ea typeface="Aptos" panose="020B0004020202020204" pitchFamily="34" charset="0"/>
                <a:cs typeface="Times New Roman" panose="02020603050405020304" pitchFamily="18" charset="0"/>
              </a:rPr>
              <a:t> but these do not correspond with curriculum levels</a:t>
            </a:r>
            <a:r>
              <a:rPr lang="en-AU" sz="2800" kern="100" dirty="0">
                <a:effectLst/>
                <a:ea typeface="Aptos" panose="020B0004020202020204" pitchFamily="34" charset="0"/>
                <a:cs typeface="Times New Roman" panose="02020603050405020304" pitchFamily="18" charset="0"/>
              </a:rPr>
              <a:t>.</a:t>
            </a:r>
          </a:p>
          <a:p>
            <a:pPr marL="0" indent="0">
              <a:buNone/>
            </a:pPr>
            <a:r>
              <a:rPr lang="en-AU" sz="2800" kern="100" dirty="0">
                <a:effectLst/>
                <a:ea typeface="Aptos" panose="020B0004020202020204" pitchFamily="34" charset="0"/>
                <a:cs typeface="Times New Roman" panose="02020603050405020304" pitchFamily="18" charset="0"/>
              </a:rPr>
              <a:t>Content elaborations provide suggestions of ways to teach the content description and connect it to general capabilities and cross-curriculum priorities. Content elaborations are </a:t>
            </a:r>
            <a:r>
              <a:rPr lang="en-AU" sz="2800" b="1" kern="100" dirty="0">
                <a:effectLst/>
                <a:ea typeface="Aptos" panose="020B0004020202020204" pitchFamily="34" charset="0"/>
                <a:cs typeface="Times New Roman" panose="02020603050405020304" pitchFamily="18" charset="0"/>
              </a:rPr>
              <a:t>optional</a:t>
            </a:r>
            <a:r>
              <a:rPr lang="en-AU" sz="2800" kern="100" dirty="0">
                <a:effectLst/>
                <a:ea typeface="Aptos" panose="020B0004020202020204" pitchFamily="34" charset="0"/>
                <a:cs typeface="Times New Roman" panose="02020603050405020304" pitchFamily="18" charset="0"/>
              </a:rPr>
              <a:t>.</a:t>
            </a:r>
          </a:p>
        </p:txBody>
      </p:sp>
    </p:spTree>
    <p:extLst>
      <p:ext uri="{BB962C8B-B14F-4D97-AF65-F5344CB8AC3E}">
        <p14:creationId xmlns:p14="http://schemas.microsoft.com/office/powerpoint/2010/main" val="37603972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D48E77-D242-AD6C-9885-57C7BC78E909}"/>
              </a:ext>
            </a:extLst>
          </p:cNvPr>
          <p:cNvSpPr>
            <a:spLocks noGrp="1"/>
          </p:cNvSpPr>
          <p:nvPr>
            <p:ph type="title"/>
          </p:nvPr>
        </p:nvSpPr>
        <p:spPr/>
        <p:txBody>
          <a:bodyPr wrap="none">
            <a:normAutofit fontScale="90000"/>
          </a:bodyPr>
          <a:lstStyle/>
          <a:p>
            <a:r>
              <a:rPr lang="en-AU" dirty="0"/>
              <a:t>Activity 2: Curriculum jigsaw</a:t>
            </a:r>
          </a:p>
        </p:txBody>
      </p:sp>
      <p:sp>
        <p:nvSpPr>
          <p:cNvPr id="3" name="Content Placeholder 2">
            <a:extLst>
              <a:ext uri="{FF2B5EF4-FFF2-40B4-BE49-F238E27FC236}">
                <a16:creationId xmlns:a16="http://schemas.microsoft.com/office/drawing/2014/main" id="{0B9F61BD-9575-0E11-D066-880E60BC5115}"/>
              </a:ext>
            </a:extLst>
          </p:cNvPr>
          <p:cNvSpPr>
            <a:spLocks noGrp="1"/>
          </p:cNvSpPr>
          <p:nvPr>
            <p:ph idx="1"/>
          </p:nvPr>
        </p:nvSpPr>
        <p:spPr>
          <a:xfrm>
            <a:off x="609600" y="1879198"/>
            <a:ext cx="10972800" cy="4414407"/>
          </a:xfrm>
        </p:spPr>
        <p:txBody>
          <a:bodyPr>
            <a:noAutofit/>
          </a:bodyPr>
          <a:lstStyle/>
          <a:p>
            <a:pPr marL="0" indent="0">
              <a:spcAft>
                <a:spcPts val="1000"/>
              </a:spcAft>
              <a:buNone/>
            </a:pPr>
            <a:r>
              <a:rPr lang="en-AU" sz="2000" b="1" kern="100" dirty="0">
                <a:solidFill>
                  <a:srgbClr val="0E1D41"/>
                </a:solidFill>
                <a:effectLst/>
                <a:ea typeface="Aptos" panose="020B0004020202020204" pitchFamily="34" charset="0"/>
                <a:cs typeface="Times New Roman" panose="02020603050405020304" pitchFamily="18" charset="0"/>
              </a:rPr>
              <a:t>Using the Curriculum jigsaw resource cards for a relevant learning area that you teach, explore the connections between content descriptors, elaborations and Numeracy learning progression extracts. </a:t>
            </a:r>
          </a:p>
          <a:p>
            <a:pPr marL="342900" lvl="0" indent="-342900">
              <a:spcAft>
                <a:spcPts val="500"/>
              </a:spcAft>
              <a:buFont typeface="+mj-lt"/>
              <a:buAutoNum type="arabicPeriod"/>
              <a:tabLst>
                <a:tab pos="457200" algn="l"/>
              </a:tabLst>
            </a:pPr>
            <a:r>
              <a:rPr lang="en-AU" sz="2000" kern="100" dirty="0">
                <a:solidFill>
                  <a:srgbClr val="0E1D41"/>
                </a:solidFill>
                <a:effectLst/>
                <a:ea typeface="Aptos" panose="020B0004020202020204" pitchFamily="34" charset="0"/>
                <a:cs typeface="Times New Roman" panose="02020603050405020304" pitchFamily="18" charset="0"/>
              </a:rPr>
              <a:t>From the card pack provided, locate the blue Content Descriptor card/s for your learning area.</a:t>
            </a:r>
          </a:p>
          <a:p>
            <a:pPr marL="342900" lvl="0" indent="-342900">
              <a:spcAft>
                <a:spcPts val="500"/>
              </a:spcAft>
              <a:buFont typeface="+mj-lt"/>
              <a:buAutoNum type="arabicPeriod"/>
              <a:tabLst>
                <a:tab pos="457200" algn="l"/>
              </a:tabLst>
            </a:pPr>
            <a:r>
              <a:rPr lang="en-AU" sz="2000" kern="100" dirty="0">
                <a:solidFill>
                  <a:srgbClr val="0E1D41"/>
                </a:solidFill>
                <a:effectLst/>
                <a:ea typeface="Aptos" panose="020B0004020202020204" pitchFamily="34" charset="0"/>
                <a:cs typeface="Times New Roman" panose="02020603050405020304" pitchFamily="18" charset="0"/>
              </a:rPr>
              <a:t>Choose yellow Elaboration cards and match them to the content descriptors. </a:t>
            </a:r>
          </a:p>
          <a:p>
            <a:pPr marL="342900" lvl="0" indent="-342900">
              <a:spcAft>
                <a:spcPts val="500"/>
              </a:spcAft>
              <a:buFont typeface="+mj-lt"/>
              <a:buAutoNum type="arabicPeriod"/>
              <a:tabLst>
                <a:tab pos="457200" algn="l"/>
              </a:tabLst>
            </a:pPr>
            <a:r>
              <a:rPr lang="en-AU" sz="2000" kern="100" dirty="0">
                <a:solidFill>
                  <a:srgbClr val="0E1D41"/>
                </a:solidFill>
                <a:effectLst/>
                <a:ea typeface="Aptos" panose="020B0004020202020204" pitchFamily="34" charset="0"/>
                <a:cs typeface="Times New Roman" panose="02020603050405020304" pitchFamily="18" charset="0"/>
              </a:rPr>
              <a:t>Explore the green Numeracy progressions cards – can you match any green progression cards to the yellow elaborations you have chosen?</a:t>
            </a:r>
          </a:p>
          <a:p>
            <a:pPr marL="342900" lvl="0" indent="-342900">
              <a:spcAft>
                <a:spcPts val="500"/>
              </a:spcAft>
              <a:buFont typeface="+mj-lt"/>
              <a:buAutoNum type="arabicPeriod"/>
              <a:tabLst>
                <a:tab pos="457200" algn="l"/>
              </a:tabLst>
            </a:pPr>
            <a:r>
              <a:rPr lang="en-AU" sz="2000" kern="100" dirty="0">
                <a:solidFill>
                  <a:srgbClr val="0E1D41"/>
                </a:solidFill>
                <a:effectLst/>
                <a:ea typeface="Aptos" panose="020B0004020202020204" pitchFamily="34" charset="0"/>
                <a:cs typeface="Times New Roman" panose="02020603050405020304" pitchFamily="18" charset="0"/>
              </a:rPr>
              <a:t>What numeracy connections between the content descriptors, elaborations and numeracy progressions have you identified?</a:t>
            </a:r>
          </a:p>
          <a:p>
            <a:pPr marL="342900" lvl="0" indent="-342900">
              <a:spcAft>
                <a:spcPts val="500"/>
              </a:spcAft>
              <a:buFont typeface="+mj-lt"/>
              <a:buAutoNum type="arabicPeriod"/>
              <a:tabLst>
                <a:tab pos="457200" algn="l"/>
              </a:tabLst>
            </a:pPr>
            <a:r>
              <a:rPr lang="en-AU" sz="2000" kern="100" dirty="0">
                <a:solidFill>
                  <a:srgbClr val="0E1D41"/>
                </a:solidFill>
                <a:effectLst/>
                <a:ea typeface="Aptos" panose="020B0004020202020204" pitchFamily="34" charset="0"/>
                <a:cs typeface="Times New Roman" panose="02020603050405020304" pitchFamily="18" charset="0"/>
              </a:rPr>
              <a:t>What numeracy connections do you currently make in your teaching of this learning/subject area?</a:t>
            </a:r>
          </a:p>
          <a:p>
            <a:pPr marL="342900" lvl="0" indent="-342900">
              <a:spcAft>
                <a:spcPts val="500"/>
              </a:spcAft>
              <a:buFont typeface="+mj-lt"/>
              <a:buAutoNum type="arabicPeriod"/>
              <a:tabLst>
                <a:tab pos="457200" algn="l"/>
              </a:tabLst>
            </a:pPr>
            <a:r>
              <a:rPr lang="en-AU" sz="2000" kern="100" dirty="0">
                <a:solidFill>
                  <a:srgbClr val="0E1D41"/>
                </a:solidFill>
                <a:effectLst/>
                <a:ea typeface="Aptos" panose="020B0004020202020204" pitchFamily="34" charset="0"/>
                <a:cs typeface="Times New Roman" panose="02020603050405020304" pitchFamily="18" charset="0"/>
              </a:rPr>
              <a:t>What opportunities are there for you to make numeracy connections more explicit in your learning/subject area?</a:t>
            </a:r>
          </a:p>
          <a:p>
            <a:pPr marL="342900" lvl="0" indent="-342900">
              <a:spcAft>
                <a:spcPts val="500"/>
              </a:spcAft>
              <a:buFont typeface="+mj-lt"/>
              <a:buAutoNum type="arabicPeriod"/>
              <a:tabLst>
                <a:tab pos="457200" algn="l"/>
              </a:tabLst>
            </a:pPr>
            <a:r>
              <a:rPr lang="en-AU" sz="2000" kern="100" dirty="0">
                <a:solidFill>
                  <a:srgbClr val="0E1D41"/>
                </a:solidFill>
                <a:effectLst/>
                <a:ea typeface="Aptos" panose="020B0004020202020204" pitchFamily="34" charset="0"/>
                <a:cs typeface="Times New Roman" panose="02020603050405020304" pitchFamily="18" charset="0"/>
              </a:rPr>
              <a:t>What’s a ‘quick win’ you could implement?</a:t>
            </a:r>
          </a:p>
        </p:txBody>
      </p:sp>
    </p:spTree>
    <p:extLst>
      <p:ext uri="{BB962C8B-B14F-4D97-AF65-F5344CB8AC3E}">
        <p14:creationId xmlns:p14="http://schemas.microsoft.com/office/powerpoint/2010/main" val="25650717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5E9585-49E7-E16D-4973-2F2C80B5769A}"/>
              </a:ext>
            </a:extLst>
          </p:cNvPr>
          <p:cNvSpPr>
            <a:spLocks noGrp="1"/>
          </p:cNvSpPr>
          <p:nvPr>
            <p:ph type="title"/>
          </p:nvPr>
        </p:nvSpPr>
        <p:spPr/>
        <p:txBody>
          <a:bodyPr>
            <a:normAutofit fontScale="90000"/>
          </a:bodyPr>
          <a:lstStyle/>
          <a:p>
            <a:r>
              <a:rPr lang="en-AU" dirty="0"/>
              <a:t>Reporting back</a:t>
            </a:r>
          </a:p>
        </p:txBody>
      </p:sp>
      <p:sp>
        <p:nvSpPr>
          <p:cNvPr id="3" name="Content Placeholder 2">
            <a:extLst>
              <a:ext uri="{FF2B5EF4-FFF2-40B4-BE49-F238E27FC236}">
                <a16:creationId xmlns:a16="http://schemas.microsoft.com/office/drawing/2014/main" id="{0CE7618C-1D44-6D98-2461-312598D28156}"/>
              </a:ext>
            </a:extLst>
          </p:cNvPr>
          <p:cNvSpPr>
            <a:spLocks noGrp="1"/>
          </p:cNvSpPr>
          <p:nvPr>
            <p:ph idx="1"/>
          </p:nvPr>
        </p:nvSpPr>
        <p:spPr>
          <a:xfrm>
            <a:off x="609600" y="1879199"/>
            <a:ext cx="10541000" cy="3099202"/>
          </a:xfrm>
        </p:spPr>
        <p:txBody>
          <a:bodyPr/>
          <a:lstStyle/>
          <a:p>
            <a:pPr marL="342900" lvl="0" indent="-342900">
              <a:spcAft>
                <a:spcPts val="1000"/>
              </a:spcAft>
              <a:buFont typeface="+mj-lt"/>
              <a:buAutoNum type="arabicPeriod"/>
            </a:pPr>
            <a:r>
              <a:rPr lang="en-AU" sz="2800" kern="100" dirty="0">
                <a:effectLst/>
                <a:ea typeface="Aptos" panose="020B0004020202020204" pitchFamily="34" charset="0"/>
                <a:cs typeface="Times New Roman" panose="02020603050405020304" pitchFamily="18" charset="0"/>
              </a:rPr>
              <a:t>What numeracy connections do you currently make in your teaching of this learning/subject area?</a:t>
            </a:r>
          </a:p>
          <a:p>
            <a:pPr marL="342900" lvl="0" indent="-342900">
              <a:spcAft>
                <a:spcPts val="1000"/>
              </a:spcAft>
              <a:buFont typeface="+mj-lt"/>
              <a:buAutoNum type="arabicPeriod"/>
            </a:pPr>
            <a:r>
              <a:rPr lang="en-AU" sz="2800" kern="100" dirty="0">
                <a:effectLst/>
                <a:ea typeface="Aptos" panose="020B0004020202020204" pitchFamily="34" charset="0"/>
                <a:cs typeface="Times New Roman" panose="02020603050405020304" pitchFamily="18" charset="0"/>
              </a:rPr>
              <a:t>What opportunities are there for you to make numeracy connections more explicit in your learning area/subject area?</a:t>
            </a:r>
          </a:p>
          <a:p>
            <a:pPr marL="342900" lvl="0" indent="-342900">
              <a:spcAft>
                <a:spcPts val="1000"/>
              </a:spcAft>
              <a:buFont typeface="+mj-lt"/>
              <a:buAutoNum type="arabicPeriod"/>
            </a:pPr>
            <a:r>
              <a:rPr lang="en-AU" sz="2800" kern="100" dirty="0">
                <a:effectLst/>
                <a:ea typeface="Aptos" panose="020B0004020202020204" pitchFamily="34" charset="0"/>
                <a:cs typeface="Times New Roman" panose="02020603050405020304" pitchFamily="18" charset="0"/>
              </a:rPr>
              <a:t>What’s a ‘quick win’ you could implement?</a:t>
            </a:r>
          </a:p>
        </p:txBody>
      </p:sp>
    </p:spTree>
    <p:extLst>
      <p:ext uri="{BB962C8B-B14F-4D97-AF65-F5344CB8AC3E}">
        <p14:creationId xmlns:p14="http://schemas.microsoft.com/office/powerpoint/2010/main" val="21599311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0B0B79F1-4436-54B5-DAAB-5C2F4CE27C8E}"/>
              </a:ext>
            </a:extLst>
          </p:cNvPr>
          <p:cNvSpPr txBox="1">
            <a:spLocks/>
          </p:cNvSpPr>
          <p:nvPr/>
        </p:nvSpPr>
        <p:spPr>
          <a:xfrm>
            <a:off x="609600" y="1666038"/>
            <a:ext cx="10972800" cy="4221231"/>
          </a:xfrm>
          <a:prstGeom prst="rect">
            <a:avLst/>
          </a:prstGeom>
        </p:spPr>
        <p:txBody>
          <a:bodyPr vert="horz" lIns="0" tIns="45720" rIns="91440" bIns="45720" rtlCol="0">
            <a:noAutofit/>
          </a:bodyPr>
          <a:lstStyle>
            <a:lvl1pPr marL="342900" indent="-342900" algn="l" defTabSz="914400" rtl="0" eaLnBrk="1" latinLnBrk="0" hangingPunct="1">
              <a:spcBef>
                <a:spcPts val="0"/>
              </a:spcBef>
              <a:spcAft>
                <a:spcPts val="1500"/>
              </a:spcAft>
              <a:buFont typeface="Arial" panose="020B0604020202020204" pitchFamily="34" charset="0"/>
              <a:buChar char="•"/>
              <a:defRPr sz="3200" kern="1200">
                <a:solidFill>
                  <a:schemeClr val="tx2">
                    <a:lumMod val="7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2">
                    <a:lumMod val="75000"/>
                  </a:schemeClr>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2">
                    <a:lumMod val="75000"/>
                  </a:schemeClr>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2">
                    <a:lumMod val="75000"/>
                  </a:schemeClr>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lumMod val="75000"/>
                  </a:schemeClr>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Aft>
                <a:spcPts val="1000"/>
              </a:spcAft>
              <a:buFont typeface="Arial" panose="020B0604020202020204" pitchFamily="34" charset="0"/>
              <a:buNone/>
            </a:pPr>
            <a:r>
              <a:rPr lang="en-AU" sz="2600" b="1" kern="100" dirty="0">
                <a:solidFill>
                  <a:srgbClr val="0E1D41"/>
                </a:solidFill>
                <a:ea typeface="Aptos" panose="020B0004020202020204" pitchFamily="34" charset="0"/>
                <a:cs typeface="Times New Roman" panose="02020603050405020304" pitchFamily="18" charset="0"/>
              </a:rPr>
              <a:t>Rate the following statements from 1 (strongly disagree) to 5 (strongly agree):</a:t>
            </a:r>
          </a:p>
          <a:p>
            <a:pPr>
              <a:spcAft>
                <a:spcPts val="500"/>
              </a:spcAft>
              <a:buFont typeface="Symbol" panose="05050102010706020507" pitchFamily="18" charset="2"/>
              <a:buChar char=""/>
            </a:pPr>
            <a:r>
              <a:rPr lang="en-AU" sz="2200" kern="100" dirty="0">
                <a:solidFill>
                  <a:srgbClr val="0E1D41"/>
                </a:solidFill>
                <a:ea typeface="Aptos" panose="020B0004020202020204" pitchFamily="34" charset="0"/>
                <a:cs typeface="Times New Roman" panose="02020603050405020304" pitchFamily="18" charset="0"/>
              </a:rPr>
              <a:t>Numeracy is an important life skill.</a:t>
            </a:r>
          </a:p>
          <a:p>
            <a:pPr>
              <a:spcAft>
                <a:spcPts val="500"/>
              </a:spcAft>
              <a:buFont typeface="Symbol" panose="05050102010706020507" pitchFamily="18" charset="2"/>
              <a:buChar char=""/>
            </a:pPr>
            <a:r>
              <a:rPr lang="en-AU" sz="2200" kern="100" dirty="0">
                <a:solidFill>
                  <a:srgbClr val="0E1D41"/>
                </a:solidFill>
                <a:ea typeface="Aptos" panose="020B0004020202020204" pitchFamily="34" charset="0"/>
                <a:cs typeface="Times New Roman" panose="02020603050405020304" pitchFamily="18" charset="0"/>
              </a:rPr>
              <a:t>Maths and numeracy are just different words for the same thing.</a:t>
            </a:r>
          </a:p>
          <a:p>
            <a:pPr>
              <a:spcAft>
                <a:spcPts val="500"/>
              </a:spcAft>
              <a:buFont typeface="Symbol" panose="05050102010706020507" pitchFamily="18" charset="2"/>
              <a:buChar char=""/>
            </a:pPr>
            <a:r>
              <a:rPr lang="en-AU" sz="2200" kern="100" dirty="0">
                <a:solidFill>
                  <a:srgbClr val="0E1D41"/>
                </a:solidFill>
                <a:ea typeface="Aptos" panose="020B0004020202020204" pitchFamily="34" charset="0"/>
                <a:cs typeface="Times New Roman" panose="02020603050405020304" pitchFamily="18" charset="0"/>
              </a:rPr>
              <a:t>Developing numerate students is the responsibility of maths teachers.</a:t>
            </a:r>
          </a:p>
          <a:p>
            <a:pPr>
              <a:spcAft>
                <a:spcPts val="500"/>
              </a:spcAft>
              <a:buFont typeface="Symbol" panose="05050102010706020507" pitchFamily="18" charset="2"/>
              <a:buChar char=""/>
            </a:pPr>
            <a:r>
              <a:rPr lang="en-AU" sz="2200" kern="100" dirty="0">
                <a:solidFill>
                  <a:srgbClr val="0E1D41"/>
                </a:solidFill>
                <a:ea typeface="Aptos" panose="020B0004020202020204" pitchFamily="34" charset="0"/>
                <a:cs typeface="Times New Roman" panose="02020603050405020304" pitchFamily="18" charset="0"/>
              </a:rPr>
              <a:t>There is no time to address numeracy in different learning areas/my subject area.</a:t>
            </a:r>
          </a:p>
          <a:p>
            <a:pPr>
              <a:spcAft>
                <a:spcPts val="500"/>
              </a:spcAft>
              <a:buFont typeface="Symbol" panose="05050102010706020507" pitchFamily="18" charset="2"/>
              <a:buChar char=""/>
            </a:pPr>
            <a:r>
              <a:rPr lang="en-AU" sz="2200" kern="100" dirty="0">
                <a:solidFill>
                  <a:srgbClr val="0E1D41"/>
                </a:solidFill>
                <a:ea typeface="Aptos" panose="020B0004020202020204" pitchFamily="34" charset="0"/>
                <a:cs typeface="Times New Roman" panose="02020603050405020304" pitchFamily="18" charset="0"/>
              </a:rPr>
              <a:t>I don’t feel equipped to address numeracy in my classroom.</a:t>
            </a:r>
          </a:p>
          <a:p>
            <a:pPr>
              <a:spcAft>
                <a:spcPts val="500"/>
              </a:spcAft>
              <a:buFont typeface="Symbol" panose="05050102010706020507" pitchFamily="18" charset="2"/>
              <a:buChar char=""/>
            </a:pPr>
            <a:r>
              <a:rPr lang="en-AU" sz="2200" kern="100" dirty="0">
                <a:solidFill>
                  <a:srgbClr val="0E1D41"/>
                </a:solidFill>
                <a:ea typeface="Aptos" panose="020B0004020202020204" pitchFamily="34" charset="0"/>
                <a:cs typeface="Times New Roman" panose="02020603050405020304" pitchFamily="18" charset="0"/>
              </a:rPr>
              <a:t>I tell my students that maths is hard (or maybe ‘I’m not a maths person’).</a:t>
            </a:r>
          </a:p>
          <a:p>
            <a:pPr>
              <a:spcAft>
                <a:spcPts val="500"/>
              </a:spcAft>
              <a:buFont typeface="Symbol" panose="05050102010706020507" pitchFamily="18" charset="2"/>
              <a:buChar char=""/>
            </a:pPr>
            <a:r>
              <a:rPr lang="en-AU" sz="2200" kern="100" dirty="0">
                <a:solidFill>
                  <a:srgbClr val="0E1D41"/>
                </a:solidFill>
                <a:ea typeface="Aptos" panose="020B0004020202020204" pitchFamily="34" charset="0"/>
                <a:cs typeface="Times New Roman" panose="02020603050405020304" pitchFamily="18" charset="0"/>
              </a:rPr>
              <a:t>Addressing numeracy in different learning areas adds an extra layer to the learning area content that needs to be covered.</a:t>
            </a:r>
          </a:p>
          <a:p>
            <a:pPr>
              <a:spcAft>
                <a:spcPts val="500"/>
              </a:spcAft>
              <a:buFont typeface="Symbol" panose="05050102010706020507" pitchFamily="18" charset="2"/>
              <a:buChar char=""/>
            </a:pPr>
            <a:r>
              <a:rPr lang="en-AU" sz="2200" kern="100" dirty="0">
                <a:solidFill>
                  <a:srgbClr val="0E1D41"/>
                </a:solidFill>
                <a:ea typeface="Aptos" panose="020B0004020202020204" pitchFamily="34" charset="0"/>
                <a:cs typeface="Times New Roman" panose="02020603050405020304" pitchFamily="18" charset="0"/>
              </a:rPr>
              <a:t>Doing numeracy in my classroom is forcing in something that doesn’t fit.</a:t>
            </a:r>
          </a:p>
        </p:txBody>
      </p:sp>
      <p:sp>
        <p:nvSpPr>
          <p:cNvPr id="10" name="Title 1">
            <a:extLst>
              <a:ext uri="{FF2B5EF4-FFF2-40B4-BE49-F238E27FC236}">
                <a16:creationId xmlns:a16="http://schemas.microsoft.com/office/drawing/2014/main" id="{6941B415-0638-2444-DAA7-F7E6990825AB}"/>
              </a:ext>
            </a:extLst>
          </p:cNvPr>
          <p:cNvSpPr txBox="1">
            <a:spLocks/>
          </p:cNvSpPr>
          <p:nvPr/>
        </p:nvSpPr>
        <p:spPr>
          <a:xfrm>
            <a:off x="609600" y="942216"/>
            <a:ext cx="9134805" cy="697135"/>
          </a:xfrm>
          <a:prstGeom prst="rect">
            <a:avLst/>
          </a:prstGeom>
        </p:spPr>
        <p:txBody>
          <a:bodyPr lIns="0">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AU" b="1" dirty="0">
                <a:solidFill>
                  <a:srgbClr val="0E1D41"/>
                </a:solidFill>
              </a:rPr>
              <a:t>Reflective questions</a:t>
            </a:r>
          </a:p>
        </p:txBody>
      </p:sp>
    </p:spTree>
    <p:extLst>
      <p:ext uri="{BB962C8B-B14F-4D97-AF65-F5344CB8AC3E}">
        <p14:creationId xmlns:p14="http://schemas.microsoft.com/office/powerpoint/2010/main" val="15205483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EE7E0-DF3F-4478-3B0C-D07C7F64E538}"/>
              </a:ext>
            </a:extLst>
          </p:cNvPr>
          <p:cNvSpPr>
            <a:spLocks noGrp="1"/>
          </p:cNvSpPr>
          <p:nvPr>
            <p:ph type="title"/>
          </p:nvPr>
        </p:nvSpPr>
        <p:spPr/>
        <p:txBody>
          <a:bodyPr lIns="0">
            <a:normAutofit fontScale="90000"/>
          </a:bodyPr>
          <a:lstStyle/>
          <a:p>
            <a:r>
              <a:rPr lang="en-AU" dirty="0"/>
              <a:t>Useful links</a:t>
            </a:r>
          </a:p>
        </p:txBody>
      </p:sp>
      <p:sp>
        <p:nvSpPr>
          <p:cNvPr id="3" name="Content Placeholder 2">
            <a:extLst>
              <a:ext uri="{FF2B5EF4-FFF2-40B4-BE49-F238E27FC236}">
                <a16:creationId xmlns:a16="http://schemas.microsoft.com/office/drawing/2014/main" id="{5D899BE1-7473-3517-227C-9F78A23B3E6A}"/>
              </a:ext>
            </a:extLst>
          </p:cNvPr>
          <p:cNvSpPr>
            <a:spLocks noGrp="1"/>
          </p:cNvSpPr>
          <p:nvPr>
            <p:ph idx="1"/>
          </p:nvPr>
        </p:nvSpPr>
        <p:spPr>
          <a:xfrm>
            <a:off x="609600" y="2099327"/>
            <a:ext cx="10972800" cy="3641073"/>
          </a:xfrm>
        </p:spPr>
        <p:txBody>
          <a:bodyPr>
            <a:normAutofit/>
          </a:bodyPr>
          <a:lstStyle/>
          <a:p>
            <a:pPr marL="0" indent="0">
              <a:buNone/>
            </a:pPr>
            <a:r>
              <a:rPr lang="en-AU" sz="2800" b="1" dirty="0"/>
              <a:t>AC V9: Understanding the Numeracy general capability:</a:t>
            </a:r>
          </a:p>
          <a:p>
            <a:pPr marL="0" indent="0">
              <a:buNone/>
            </a:pPr>
            <a:r>
              <a:rPr lang="en-AU" sz="2800" dirty="0">
                <a:hlinkClick r:id="rId3"/>
              </a:rPr>
              <a:t>https://v9.australiancurriculum.edu.au/curriculum-information/understand-this-general-capability/numeracy</a:t>
            </a:r>
            <a:endParaRPr lang="en-AU" sz="2800" dirty="0"/>
          </a:p>
          <a:p>
            <a:pPr marL="0" indent="0">
              <a:spcBef>
                <a:spcPts val="1500"/>
              </a:spcBef>
              <a:buNone/>
            </a:pPr>
            <a:r>
              <a:rPr lang="en-AU" sz="2800" b="1" dirty="0"/>
              <a:t>Numeracy learning progression:</a:t>
            </a:r>
          </a:p>
          <a:p>
            <a:pPr marL="0" indent="0">
              <a:buNone/>
            </a:pPr>
            <a:r>
              <a:rPr lang="en-AU" sz="2800" dirty="0">
                <a:hlinkClick r:id="rId4"/>
              </a:rPr>
              <a:t>https://v9.australiancurriculum.edu.au/f-10-curriculum/general-capabilities/numeracy?element=0&amp;sub-element=NNNPV</a:t>
            </a:r>
            <a:endParaRPr lang="en-AU" sz="2800" dirty="0"/>
          </a:p>
          <a:p>
            <a:pPr marL="0" indent="0">
              <a:buNone/>
            </a:pPr>
            <a:endParaRPr lang="en-AU" sz="2800" dirty="0"/>
          </a:p>
          <a:p>
            <a:pPr marL="0" indent="0">
              <a:buNone/>
            </a:pPr>
            <a:endParaRPr lang="en-AU" sz="2800" dirty="0"/>
          </a:p>
        </p:txBody>
      </p:sp>
    </p:spTree>
    <p:extLst>
      <p:ext uri="{BB962C8B-B14F-4D97-AF65-F5344CB8AC3E}">
        <p14:creationId xmlns:p14="http://schemas.microsoft.com/office/powerpoint/2010/main" val="6144872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F9021-A5BA-C01A-9E88-38FD34ADAAB8}"/>
              </a:ext>
            </a:extLst>
          </p:cNvPr>
          <p:cNvSpPr>
            <a:spLocks noGrp="1"/>
          </p:cNvSpPr>
          <p:nvPr>
            <p:ph type="title"/>
          </p:nvPr>
        </p:nvSpPr>
        <p:spPr>
          <a:xfrm>
            <a:off x="1421120" y="1919682"/>
            <a:ext cx="9134805" cy="420276"/>
          </a:xfrm>
        </p:spPr>
        <p:txBody>
          <a:bodyPr>
            <a:normAutofit fontScale="90000"/>
          </a:bodyPr>
          <a:lstStyle/>
          <a:p>
            <a:r>
              <a:rPr lang="en-AU" dirty="0"/>
              <a:t>Learning intentions</a:t>
            </a:r>
          </a:p>
        </p:txBody>
      </p:sp>
      <p:sp>
        <p:nvSpPr>
          <p:cNvPr id="3" name="Content Placeholder 2">
            <a:extLst>
              <a:ext uri="{FF2B5EF4-FFF2-40B4-BE49-F238E27FC236}">
                <a16:creationId xmlns:a16="http://schemas.microsoft.com/office/drawing/2014/main" id="{003DC8CC-948F-5DCB-939C-7E0BE41E2B32}"/>
              </a:ext>
            </a:extLst>
          </p:cNvPr>
          <p:cNvSpPr>
            <a:spLocks noGrp="1"/>
          </p:cNvSpPr>
          <p:nvPr>
            <p:ph idx="1"/>
          </p:nvPr>
        </p:nvSpPr>
        <p:spPr>
          <a:xfrm>
            <a:off x="1421120" y="2631447"/>
            <a:ext cx="9303526" cy="2486918"/>
          </a:xfrm>
        </p:spPr>
        <p:txBody>
          <a:bodyPr lIns="0">
            <a:normAutofit fontScale="92500"/>
          </a:bodyPr>
          <a:lstStyle/>
          <a:p>
            <a:pPr>
              <a:spcBef>
                <a:spcPts val="0"/>
              </a:spcBef>
              <a:spcAft>
                <a:spcPts val="1500"/>
              </a:spcAft>
            </a:pPr>
            <a:r>
              <a:rPr lang="en-AU" sz="2800" kern="100" dirty="0">
                <a:solidFill>
                  <a:srgbClr val="0E1D41"/>
                </a:solidFill>
                <a:effectLst/>
                <a:latin typeface="Aptos" panose="020B0004020202020204" pitchFamily="34" charset="0"/>
                <a:ea typeface="Aptos" panose="020B0004020202020204" pitchFamily="34" charset="0"/>
                <a:cs typeface="Times New Roman" panose="02020603050405020304" pitchFamily="18" charset="0"/>
              </a:rPr>
              <a:t>To develop a shared understanding of the general capability: </a:t>
            </a:r>
            <a:r>
              <a:rPr lang="en-AU" sz="2800" kern="100">
                <a:solidFill>
                  <a:srgbClr val="0E1D41"/>
                </a:solidFill>
                <a:effectLst/>
                <a:latin typeface="Aptos" panose="020B0004020202020204" pitchFamily="34" charset="0"/>
                <a:ea typeface="Aptos" panose="020B0004020202020204" pitchFamily="34" charset="0"/>
                <a:cs typeface="Times New Roman" panose="02020603050405020304" pitchFamily="18" charset="0"/>
              </a:rPr>
              <a:t>Numeracy within the Australian </a:t>
            </a:r>
            <a:r>
              <a:rPr lang="en-AU" sz="2800" kern="100" dirty="0">
                <a:solidFill>
                  <a:srgbClr val="0E1D41"/>
                </a:solidFill>
                <a:effectLst/>
                <a:latin typeface="Aptos" panose="020B0004020202020204" pitchFamily="34" charset="0"/>
                <a:ea typeface="Aptos" panose="020B0004020202020204" pitchFamily="34" charset="0"/>
                <a:cs typeface="Times New Roman" panose="02020603050405020304" pitchFamily="18" charset="0"/>
              </a:rPr>
              <a:t>Curriculum and </a:t>
            </a:r>
            <a:r>
              <a:rPr lang="en-AU" sz="2800" kern="100" dirty="0">
                <a:solidFill>
                  <a:srgbClr val="0E1D41"/>
                </a:solidFill>
                <a:effectLst/>
                <a:latin typeface="Aptos" panose="020B0004020202020204" pitchFamily="34" charset="0"/>
                <a:ea typeface="Aptos" panose="020B0004020202020204" pitchFamily="34" charset="0"/>
                <a:cs typeface="Aptos" panose="020B0004020202020204" pitchFamily="34" charset="0"/>
              </a:rPr>
              <a:t>how we can embed numeracy learning across different learning areas.</a:t>
            </a:r>
            <a:endParaRPr lang="en-AU" sz="2800" kern="100" dirty="0">
              <a:solidFill>
                <a:srgbClr val="0E1D41"/>
              </a:solidFill>
              <a:latin typeface="Aptos" panose="020B0004020202020204" pitchFamily="34" charset="0"/>
              <a:ea typeface="Aptos" panose="020B0004020202020204" pitchFamily="34" charset="0"/>
              <a:cs typeface="Times New Roman" panose="02020603050405020304" pitchFamily="18" charset="0"/>
            </a:endParaRPr>
          </a:p>
          <a:p>
            <a:pPr>
              <a:spcBef>
                <a:spcPts val="0"/>
              </a:spcBef>
              <a:spcAft>
                <a:spcPts val="1500"/>
              </a:spcAft>
            </a:pPr>
            <a:r>
              <a:rPr lang="en-AU" sz="2800" kern="100" dirty="0">
                <a:solidFill>
                  <a:srgbClr val="0E1D41"/>
                </a:solidFill>
                <a:effectLst/>
                <a:latin typeface="Aptos" panose="020B0004020202020204" pitchFamily="34" charset="0"/>
                <a:ea typeface="Aptos" panose="020B0004020202020204" pitchFamily="34" charset="0"/>
                <a:cs typeface="Aptos" panose="020B0004020202020204" pitchFamily="34" charset="0"/>
              </a:rPr>
              <a:t>To identify key opportunities for authentic numeracy learning in specific learning areas.</a:t>
            </a:r>
            <a:endParaRPr lang="en-AU" sz="2800" dirty="0">
              <a:solidFill>
                <a:srgbClr val="0E1D41"/>
              </a:solidFill>
            </a:endParaRPr>
          </a:p>
        </p:txBody>
      </p:sp>
      <p:sp>
        <p:nvSpPr>
          <p:cNvPr id="4" name="Content Placeholder 2">
            <a:extLst>
              <a:ext uri="{FF2B5EF4-FFF2-40B4-BE49-F238E27FC236}">
                <a16:creationId xmlns:a16="http://schemas.microsoft.com/office/drawing/2014/main" id="{6C1E5500-D383-1B6E-3B69-016DCA9EEDC6}"/>
              </a:ext>
            </a:extLst>
          </p:cNvPr>
          <p:cNvSpPr txBox="1">
            <a:spLocks/>
          </p:cNvSpPr>
          <p:nvPr/>
        </p:nvSpPr>
        <p:spPr>
          <a:xfrm>
            <a:off x="1092215" y="1686646"/>
            <a:ext cx="10007569" cy="3687908"/>
          </a:xfrm>
          <a:prstGeom prst="rect">
            <a:avLst/>
          </a:prstGeom>
          <a:ln w="38100">
            <a:solidFill>
              <a:srgbClr val="E99448"/>
            </a:solidFill>
          </a:ln>
        </p:spPr>
        <p:txBody>
          <a:bodyPr lIns="288000" tIns="288000" rIns="288000" bIns="28800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rgbClr val="0E1D4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rgbClr val="0E1D4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0E1D4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rgbClr val="0E1D4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rgbClr val="0E1D4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10000"/>
              </a:lnSpc>
              <a:spcBef>
                <a:spcPts val="0"/>
              </a:spcBef>
              <a:spcAft>
                <a:spcPts val="1500"/>
              </a:spcAft>
              <a:buNone/>
            </a:pPr>
            <a:endParaRPr lang="en-AU" sz="2800" b="1" kern="100" dirty="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0046999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C6DAB171-DD87-BF29-98EB-DF6145ED57E5}"/>
              </a:ext>
            </a:extLst>
          </p:cNvPr>
          <p:cNvSpPr txBox="1">
            <a:spLocks/>
          </p:cNvSpPr>
          <p:nvPr/>
        </p:nvSpPr>
        <p:spPr>
          <a:xfrm>
            <a:off x="609600" y="1666038"/>
            <a:ext cx="10972800" cy="4221231"/>
          </a:xfrm>
          <a:prstGeom prst="rect">
            <a:avLst/>
          </a:prstGeom>
        </p:spPr>
        <p:txBody>
          <a:bodyPr vert="horz" lIns="0" tIns="45720" rIns="91440" bIns="45720" rtlCol="0">
            <a:noAutofit/>
          </a:bodyPr>
          <a:lstStyle>
            <a:lvl1pPr marL="342900" indent="-342900" algn="l" defTabSz="914400" rtl="0" eaLnBrk="1" latinLnBrk="0" hangingPunct="1">
              <a:spcBef>
                <a:spcPts val="0"/>
              </a:spcBef>
              <a:spcAft>
                <a:spcPts val="1500"/>
              </a:spcAft>
              <a:buFont typeface="Arial" panose="020B0604020202020204" pitchFamily="34" charset="0"/>
              <a:buChar char="•"/>
              <a:defRPr sz="3200" kern="1200">
                <a:solidFill>
                  <a:schemeClr val="tx2">
                    <a:lumMod val="7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2">
                    <a:lumMod val="75000"/>
                  </a:schemeClr>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2">
                    <a:lumMod val="75000"/>
                  </a:schemeClr>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2">
                    <a:lumMod val="75000"/>
                  </a:schemeClr>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lumMod val="75000"/>
                  </a:schemeClr>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Aft>
                <a:spcPts val="1000"/>
              </a:spcAft>
              <a:buFont typeface="Arial" panose="020B0604020202020204" pitchFamily="34" charset="0"/>
              <a:buNone/>
            </a:pPr>
            <a:r>
              <a:rPr lang="en-AU" sz="2600" b="1" kern="100" dirty="0">
                <a:solidFill>
                  <a:srgbClr val="0E1D41"/>
                </a:solidFill>
                <a:ea typeface="Aptos" panose="020B0004020202020204" pitchFamily="34" charset="0"/>
                <a:cs typeface="Times New Roman" panose="02020603050405020304" pitchFamily="18" charset="0"/>
              </a:rPr>
              <a:t>Rate the following statements from 1 (strongly disagree) to 5 (strongly agree):</a:t>
            </a:r>
          </a:p>
          <a:p>
            <a:pPr>
              <a:spcAft>
                <a:spcPts val="500"/>
              </a:spcAft>
              <a:buFont typeface="Symbol" panose="05050102010706020507" pitchFamily="18" charset="2"/>
              <a:buChar char=""/>
            </a:pPr>
            <a:r>
              <a:rPr lang="en-AU" sz="2200" kern="100" dirty="0">
                <a:solidFill>
                  <a:srgbClr val="0E1D41"/>
                </a:solidFill>
                <a:ea typeface="Aptos" panose="020B0004020202020204" pitchFamily="34" charset="0"/>
                <a:cs typeface="Times New Roman" panose="02020603050405020304" pitchFamily="18" charset="0"/>
              </a:rPr>
              <a:t>Numeracy is an important life skill.</a:t>
            </a:r>
          </a:p>
          <a:p>
            <a:pPr>
              <a:spcAft>
                <a:spcPts val="500"/>
              </a:spcAft>
              <a:buFont typeface="Symbol" panose="05050102010706020507" pitchFamily="18" charset="2"/>
              <a:buChar char=""/>
            </a:pPr>
            <a:r>
              <a:rPr lang="en-AU" sz="2200" kern="100" dirty="0">
                <a:solidFill>
                  <a:srgbClr val="0E1D41"/>
                </a:solidFill>
                <a:ea typeface="Aptos" panose="020B0004020202020204" pitchFamily="34" charset="0"/>
                <a:cs typeface="Times New Roman" panose="02020603050405020304" pitchFamily="18" charset="0"/>
              </a:rPr>
              <a:t>Maths and numeracy are just different words for the same thing.</a:t>
            </a:r>
          </a:p>
          <a:p>
            <a:pPr>
              <a:spcAft>
                <a:spcPts val="500"/>
              </a:spcAft>
              <a:buFont typeface="Symbol" panose="05050102010706020507" pitchFamily="18" charset="2"/>
              <a:buChar char=""/>
            </a:pPr>
            <a:r>
              <a:rPr lang="en-AU" sz="2200" kern="100" dirty="0">
                <a:solidFill>
                  <a:srgbClr val="0E1D41"/>
                </a:solidFill>
                <a:ea typeface="Aptos" panose="020B0004020202020204" pitchFamily="34" charset="0"/>
                <a:cs typeface="Times New Roman" panose="02020603050405020304" pitchFamily="18" charset="0"/>
              </a:rPr>
              <a:t>Developing numerate students is the responsibility of maths teachers.</a:t>
            </a:r>
          </a:p>
          <a:p>
            <a:pPr>
              <a:spcAft>
                <a:spcPts val="500"/>
              </a:spcAft>
              <a:buFont typeface="Symbol" panose="05050102010706020507" pitchFamily="18" charset="2"/>
              <a:buChar char=""/>
            </a:pPr>
            <a:r>
              <a:rPr lang="en-AU" sz="2200" kern="100" dirty="0">
                <a:solidFill>
                  <a:srgbClr val="0E1D41"/>
                </a:solidFill>
                <a:ea typeface="Aptos" panose="020B0004020202020204" pitchFamily="34" charset="0"/>
                <a:cs typeface="Times New Roman" panose="02020603050405020304" pitchFamily="18" charset="0"/>
              </a:rPr>
              <a:t>There is no time to address numeracy in different learning areas/my subject area.</a:t>
            </a:r>
          </a:p>
          <a:p>
            <a:pPr>
              <a:spcAft>
                <a:spcPts val="500"/>
              </a:spcAft>
              <a:buFont typeface="Symbol" panose="05050102010706020507" pitchFamily="18" charset="2"/>
              <a:buChar char=""/>
            </a:pPr>
            <a:r>
              <a:rPr lang="en-AU" sz="2200" kern="100" dirty="0">
                <a:solidFill>
                  <a:srgbClr val="0E1D41"/>
                </a:solidFill>
                <a:ea typeface="Aptos" panose="020B0004020202020204" pitchFamily="34" charset="0"/>
                <a:cs typeface="Times New Roman" panose="02020603050405020304" pitchFamily="18" charset="0"/>
              </a:rPr>
              <a:t>I don’t feel equipped to address numeracy in my classroom.</a:t>
            </a:r>
          </a:p>
          <a:p>
            <a:pPr>
              <a:spcAft>
                <a:spcPts val="500"/>
              </a:spcAft>
              <a:buFont typeface="Symbol" panose="05050102010706020507" pitchFamily="18" charset="2"/>
              <a:buChar char=""/>
            </a:pPr>
            <a:r>
              <a:rPr lang="en-AU" sz="2200" kern="100" dirty="0">
                <a:solidFill>
                  <a:srgbClr val="0E1D41"/>
                </a:solidFill>
                <a:ea typeface="Aptos" panose="020B0004020202020204" pitchFamily="34" charset="0"/>
                <a:cs typeface="Times New Roman" panose="02020603050405020304" pitchFamily="18" charset="0"/>
              </a:rPr>
              <a:t>I tell my students that maths is hard (or maybe ‘I’m not a maths person’).</a:t>
            </a:r>
          </a:p>
          <a:p>
            <a:pPr>
              <a:spcAft>
                <a:spcPts val="500"/>
              </a:spcAft>
              <a:buFont typeface="Symbol" panose="05050102010706020507" pitchFamily="18" charset="2"/>
              <a:buChar char=""/>
            </a:pPr>
            <a:r>
              <a:rPr lang="en-AU" sz="2200" kern="100" dirty="0">
                <a:solidFill>
                  <a:srgbClr val="0E1D41"/>
                </a:solidFill>
                <a:ea typeface="Aptos" panose="020B0004020202020204" pitchFamily="34" charset="0"/>
                <a:cs typeface="Times New Roman" panose="02020603050405020304" pitchFamily="18" charset="0"/>
              </a:rPr>
              <a:t>Addressing numeracy in different learning areas adds an extra layer to the learning area content that needs to be covered.</a:t>
            </a:r>
          </a:p>
          <a:p>
            <a:pPr>
              <a:spcAft>
                <a:spcPts val="500"/>
              </a:spcAft>
              <a:buFont typeface="Symbol" panose="05050102010706020507" pitchFamily="18" charset="2"/>
              <a:buChar char=""/>
            </a:pPr>
            <a:r>
              <a:rPr lang="en-AU" sz="2200" kern="100" dirty="0">
                <a:solidFill>
                  <a:srgbClr val="0E1D41"/>
                </a:solidFill>
                <a:ea typeface="Aptos" panose="020B0004020202020204" pitchFamily="34" charset="0"/>
                <a:cs typeface="Times New Roman" panose="02020603050405020304" pitchFamily="18" charset="0"/>
              </a:rPr>
              <a:t>Doing numeracy in my classroom is forcing in something that doesn’t fit.</a:t>
            </a:r>
          </a:p>
        </p:txBody>
      </p:sp>
      <p:sp>
        <p:nvSpPr>
          <p:cNvPr id="5" name="Title 1">
            <a:extLst>
              <a:ext uri="{FF2B5EF4-FFF2-40B4-BE49-F238E27FC236}">
                <a16:creationId xmlns:a16="http://schemas.microsoft.com/office/drawing/2014/main" id="{0BCAA969-D479-3C01-B625-CDC6BD3116D8}"/>
              </a:ext>
            </a:extLst>
          </p:cNvPr>
          <p:cNvSpPr txBox="1">
            <a:spLocks/>
          </p:cNvSpPr>
          <p:nvPr/>
        </p:nvSpPr>
        <p:spPr>
          <a:xfrm>
            <a:off x="609600" y="942216"/>
            <a:ext cx="9134805" cy="697135"/>
          </a:xfrm>
          <a:prstGeom prst="rect">
            <a:avLst/>
          </a:prstGeom>
        </p:spPr>
        <p:txBody>
          <a:bodyPr lIns="0">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AU" b="1" dirty="0">
                <a:solidFill>
                  <a:srgbClr val="0E1D41"/>
                </a:solidFill>
              </a:rPr>
              <a:t>Reflective questions</a:t>
            </a:r>
          </a:p>
        </p:txBody>
      </p:sp>
    </p:spTree>
    <p:extLst>
      <p:ext uri="{BB962C8B-B14F-4D97-AF65-F5344CB8AC3E}">
        <p14:creationId xmlns:p14="http://schemas.microsoft.com/office/powerpoint/2010/main" val="1166641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943B8-2E67-1E16-C82C-F59A18DB406D}"/>
              </a:ext>
            </a:extLst>
          </p:cNvPr>
          <p:cNvSpPr>
            <a:spLocks noGrp="1"/>
          </p:cNvSpPr>
          <p:nvPr>
            <p:ph type="title"/>
          </p:nvPr>
        </p:nvSpPr>
        <p:spPr/>
        <p:txBody>
          <a:bodyPr>
            <a:normAutofit fontScale="90000"/>
          </a:bodyPr>
          <a:lstStyle/>
          <a:p>
            <a:r>
              <a:rPr lang="en-AU" dirty="0"/>
              <a:t>What is numeracy?</a:t>
            </a:r>
          </a:p>
        </p:txBody>
      </p:sp>
      <p:sp>
        <p:nvSpPr>
          <p:cNvPr id="3" name="Content Placeholder 2">
            <a:extLst>
              <a:ext uri="{FF2B5EF4-FFF2-40B4-BE49-F238E27FC236}">
                <a16:creationId xmlns:a16="http://schemas.microsoft.com/office/drawing/2014/main" id="{72B8BAC9-52F5-3231-A17C-2A416B150869}"/>
              </a:ext>
            </a:extLst>
          </p:cNvPr>
          <p:cNvSpPr>
            <a:spLocks noGrp="1"/>
          </p:cNvSpPr>
          <p:nvPr>
            <p:ph idx="1"/>
          </p:nvPr>
        </p:nvSpPr>
        <p:spPr/>
        <p:txBody>
          <a:bodyPr lIns="0">
            <a:normAutofit/>
          </a:bodyPr>
          <a:lstStyle/>
          <a:p>
            <a:pPr marL="0" indent="0">
              <a:buNone/>
            </a:pPr>
            <a:r>
              <a:rPr lang="en-AU" sz="2800" kern="100" dirty="0">
                <a:effectLst/>
                <a:ea typeface="Aptos" panose="020B0004020202020204" pitchFamily="34" charset="0"/>
                <a:cs typeface="Times New Roman" panose="02020603050405020304" pitchFamily="18" charset="0"/>
              </a:rPr>
              <a:t>Numeracy refers to the practical application of mathematical concepts and thinking to a range of everyday contexts. It is fundamental to a student’s ability to learn at school and to engage productively in society.</a:t>
            </a:r>
          </a:p>
          <a:p>
            <a:pPr marL="0" indent="0">
              <a:buNone/>
            </a:pPr>
            <a:r>
              <a:rPr lang="en-AU" sz="2800" kern="100" dirty="0">
                <a:effectLst/>
                <a:ea typeface="Aptos" panose="020B0004020202020204" pitchFamily="34" charset="0"/>
                <a:cs typeface="Times New Roman" panose="02020603050405020304" pitchFamily="18" charset="0"/>
              </a:rPr>
              <a:t>Numeracy is not limited to applying number knowledge and skills, nor is it limited to the mathematics discipline.</a:t>
            </a:r>
          </a:p>
          <a:p>
            <a:pPr marL="0" indent="0">
              <a:buNone/>
            </a:pPr>
            <a:r>
              <a:rPr lang="en-AU" sz="2800" kern="100" dirty="0">
                <a:effectLst/>
                <a:ea typeface="Aptos" panose="020B0004020202020204" pitchFamily="34" charset="0"/>
                <a:cs typeface="Times New Roman" panose="02020603050405020304" pitchFamily="18" charset="0"/>
              </a:rPr>
              <a:t>Through the Australian Curriculum, students become numerate as they develop the knowledge and skills to use mathematics confidently across learning areas at school and in their lives more broadly.</a:t>
            </a:r>
          </a:p>
        </p:txBody>
      </p:sp>
    </p:spTree>
    <p:extLst>
      <p:ext uri="{BB962C8B-B14F-4D97-AF65-F5344CB8AC3E}">
        <p14:creationId xmlns:p14="http://schemas.microsoft.com/office/powerpoint/2010/main" val="4256095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58C9ECBE-12C8-D71B-B500-138D914054A9}"/>
              </a:ext>
            </a:extLst>
          </p:cNvPr>
          <p:cNvSpPr txBox="1">
            <a:spLocks/>
          </p:cNvSpPr>
          <p:nvPr/>
        </p:nvSpPr>
        <p:spPr>
          <a:xfrm>
            <a:off x="1092214" y="1686646"/>
            <a:ext cx="10007569" cy="3956062"/>
          </a:xfrm>
          <a:prstGeom prst="rect">
            <a:avLst/>
          </a:prstGeom>
          <a:solidFill>
            <a:srgbClr val="E99448">
              <a:alpha val="25000"/>
            </a:srgbClr>
          </a:solidFill>
          <a:ln w="38100">
            <a:noFill/>
          </a:ln>
        </p:spPr>
        <p:txBody>
          <a:bodyPr lIns="288000" tIns="288000" rIns="288000" bIns="0" anchor="t">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rgbClr val="0E1D4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rgbClr val="0E1D4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0E1D4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rgbClr val="0E1D4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rgbClr val="0E1D4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10000"/>
              </a:lnSpc>
              <a:spcAft>
                <a:spcPts val="1500"/>
              </a:spcAft>
              <a:buNone/>
            </a:pPr>
            <a:r>
              <a:rPr lang="en-AU" sz="2800" kern="100" dirty="0">
                <a:ea typeface="Calibri"/>
                <a:cs typeface="Calibri"/>
              </a:rPr>
              <a:t>Numeracy is fundamental to a student’s ability to learn at school and to engage productively in society. </a:t>
            </a:r>
            <a:br>
              <a:rPr lang="en-AU" sz="2800" kern="100" dirty="0">
                <a:ea typeface="Calibri"/>
                <a:cs typeface="Calibri"/>
              </a:rPr>
            </a:br>
            <a:r>
              <a:rPr lang="en-AU" sz="2800" kern="100" dirty="0">
                <a:ea typeface="Calibri"/>
                <a:cs typeface="Calibri"/>
              </a:rPr>
              <a:t>It involves the recognition, formulation and interpretation of mathematics, and its application to real-world problems and contexts. </a:t>
            </a:r>
            <a:endParaRPr lang="en-US" dirty="0"/>
          </a:p>
          <a:p>
            <a:pPr marL="0" indent="0">
              <a:lnSpc>
                <a:spcPct val="110000"/>
              </a:lnSpc>
              <a:spcAft>
                <a:spcPts val="1500"/>
              </a:spcAft>
              <a:buNone/>
            </a:pPr>
            <a:r>
              <a:rPr lang="en-AU" sz="2800" kern="100" dirty="0">
                <a:ea typeface="Calibri"/>
                <a:cs typeface="Calibri"/>
              </a:rPr>
              <a:t>Through the Australian Curriculum, students become numerate as they develop the knowledge and skills to use mathematics confidently across learning areas at school and in their lives more broadly.</a:t>
            </a:r>
            <a:endParaRPr lang="en-AU" dirty="0">
              <a:ea typeface="Calibri"/>
              <a:cs typeface="Calibri"/>
            </a:endParaRPr>
          </a:p>
          <a:p>
            <a:pPr marL="0" indent="0">
              <a:spcBef>
                <a:spcPts val="0"/>
              </a:spcBef>
              <a:spcAft>
                <a:spcPts val="1500"/>
              </a:spcAft>
              <a:buNone/>
            </a:pPr>
            <a:r>
              <a:rPr lang="en-AU" sz="2800" b="1" kern="100" dirty="0">
                <a:ea typeface="Aptos" panose="020B0004020202020204" pitchFamily="34" charset="0"/>
                <a:cs typeface="Times New Roman"/>
              </a:rPr>
              <a:t>ACARA, 2024</a:t>
            </a:r>
            <a:endParaRPr lang="en-AU" sz="2800" b="1" kern="100" dirty="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4699730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B196EB-55F1-5752-44E7-E0DCDD370493}"/>
              </a:ext>
            </a:extLst>
          </p:cNvPr>
          <p:cNvSpPr>
            <a:spLocks noGrp="1"/>
          </p:cNvSpPr>
          <p:nvPr>
            <p:ph type="title"/>
          </p:nvPr>
        </p:nvSpPr>
        <p:spPr/>
        <p:txBody>
          <a:bodyPr>
            <a:normAutofit fontScale="90000"/>
          </a:bodyPr>
          <a:lstStyle/>
          <a:p>
            <a:r>
              <a:rPr lang="en-AU" dirty="0"/>
              <a:t>Numeracy across the curriculum</a:t>
            </a:r>
          </a:p>
        </p:txBody>
      </p:sp>
      <p:sp>
        <p:nvSpPr>
          <p:cNvPr id="3" name="Content Placeholder 2">
            <a:extLst>
              <a:ext uri="{FF2B5EF4-FFF2-40B4-BE49-F238E27FC236}">
                <a16:creationId xmlns:a16="http://schemas.microsoft.com/office/drawing/2014/main" id="{BA2F0B2F-4BE8-D5F2-3341-2BD7D4C2B5B3}"/>
              </a:ext>
            </a:extLst>
          </p:cNvPr>
          <p:cNvSpPr>
            <a:spLocks noGrp="1"/>
          </p:cNvSpPr>
          <p:nvPr>
            <p:ph idx="1"/>
          </p:nvPr>
        </p:nvSpPr>
        <p:spPr/>
        <p:txBody>
          <a:bodyPr lIns="0">
            <a:noAutofit/>
          </a:bodyPr>
          <a:lstStyle/>
          <a:p>
            <a:pPr marL="0" indent="0">
              <a:spcAft>
                <a:spcPts val="1000"/>
              </a:spcAft>
              <a:buNone/>
            </a:pPr>
            <a:r>
              <a:rPr lang="en-AU" sz="2600" kern="100" dirty="0">
                <a:solidFill>
                  <a:srgbClr val="0E1D41"/>
                </a:solidFill>
                <a:effectLst/>
                <a:ea typeface="Aptos" panose="020B0004020202020204" pitchFamily="34" charset="0"/>
                <a:cs typeface="Aptos" panose="020B0004020202020204" pitchFamily="34" charset="0"/>
              </a:rPr>
              <a:t>Numeracy learning occurs best through authentic contexts, including through leveraging opportunities that arise naturally as part of non-maths learning. </a:t>
            </a:r>
            <a:endParaRPr lang="en-AU" sz="2600" kern="100" dirty="0">
              <a:solidFill>
                <a:srgbClr val="0E1D41"/>
              </a:solidFill>
              <a:ea typeface="Aptos" panose="020B0004020202020204" pitchFamily="34" charset="0"/>
              <a:cs typeface="Times New Roman" panose="02020603050405020304" pitchFamily="18" charset="0"/>
            </a:endParaRPr>
          </a:p>
          <a:p>
            <a:pPr marL="0" indent="0">
              <a:spcAft>
                <a:spcPts val="1000"/>
              </a:spcAft>
              <a:buNone/>
            </a:pPr>
            <a:r>
              <a:rPr lang="en-AU" sz="2600" kern="100" dirty="0">
                <a:solidFill>
                  <a:srgbClr val="0E1D41"/>
                </a:solidFill>
                <a:effectLst/>
                <a:ea typeface="Aptos" panose="020B0004020202020204" pitchFamily="34" charset="0"/>
                <a:cs typeface="Aptos" panose="020B0004020202020204" pitchFamily="34" charset="0"/>
              </a:rPr>
              <a:t>In-context numeracy experiences also increase student engagement with learning area content.</a:t>
            </a:r>
            <a:endParaRPr lang="en-AU" sz="2600" kern="100" dirty="0">
              <a:solidFill>
                <a:srgbClr val="0E1D41"/>
              </a:solidFill>
              <a:effectLst/>
              <a:ea typeface="Aptos" panose="020B0004020202020204" pitchFamily="34" charset="0"/>
              <a:cs typeface="Times New Roman" panose="02020603050405020304" pitchFamily="18" charset="0"/>
            </a:endParaRPr>
          </a:p>
        </p:txBody>
      </p:sp>
      <p:sp>
        <p:nvSpPr>
          <p:cNvPr id="4" name="Content Placeholder 2">
            <a:extLst>
              <a:ext uri="{FF2B5EF4-FFF2-40B4-BE49-F238E27FC236}">
                <a16:creationId xmlns:a16="http://schemas.microsoft.com/office/drawing/2014/main" id="{7FA6EEB5-F165-902C-CFEF-6885D0084172}"/>
              </a:ext>
            </a:extLst>
          </p:cNvPr>
          <p:cNvSpPr txBox="1">
            <a:spLocks/>
          </p:cNvSpPr>
          <p:nvPr/>
        </p:nvSpPr>
        <p:spPr>
          <a:xfrm>
            <a:off x="609600" y="3825847"/>
            <a:ext cx="10972799" cy="2238450"/>
          </a:xfrm>
          <a:prstGeom prst="rect">
            <a:avLst/>
          </a:prstGeom>
          <a:solidFill>
            <a:srgbClr val="E99448">
              <a:alpha val="24785"/>
            </a:srgbClr>
          </a:solidFill>
          <a:ln w="38100">
            <a:noFill/>
          </a:ln>
        </p:spPr>
        <p:txBody>
          <a:bodyPr lIns="288000" tIns="288000" rIns="288000" bIns="288000">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rgbClr val="0E1D4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rgbClr val="0E1D4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0E1D4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rgbClr val="0E1D4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rgbClr val="0E1D4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0"/>
              </a:spcBef>
              <a:spcAft>
                <a:spcPts val="500"/>
              </a:spcAft>
              <a:buNone/>
            </a:pPr>
            <a:r>
              <a:rPr lang="en-AU" sz="1750" i="1" kern="100" dirty="0">
                <a:ea typeface="Aptos" panose="020B0004020202020204" pitchFamily="34" charset="0"/>
                <a:cs typeface="Aptos" panose="020B0004020202020204" pitchFamily="34" charset="0"/>
              </a:rPr>
              <a:t>Numeracy can also be addressed across the curriculum by attending to numeracy demands and opportunities </a:t>
            </a:r>
            <a:br>
              <a:rPr lang="en-AU" sz="1750" i="1" kern="100" dirty="0">
                <a:ea typeface="Aptos" panose="020B0004020202020204" pitchFamily="34" charset="0"/>
                <a:cs typeface="Aptos" panose="020B0004020202020204" pitchFamily="34" charset="0"/>
              </a:rPr>
            </a:br>
            <a:r>
              <a:rPr lang="en-AU" sz="1750" i="1" kern="100" dirty="0">
                <a:ea typeface="Aptos" panose="020B0004020202020204" pitchFamily="34" charset="0"/>
                <a:cs typeface="Aptos" panose="020B0004020202020204" pitchFamily="34" charset="0"/>
              </a:rPr>
              <a:t>as they emerge when teaching subjects other than mathematics. This does not mean that teachers in other subjects should be required to be expert teachers of mathematics. It does mean that teachers need to be familiar with the inherent numeracy demands of their subject, can recognise a numeracy opportunity when it arises, and have the disposition and pedagogical skill to take advantage of such opportunities. </a:t>
            </a:r>
          </a:p>
          <a:p>
            <a:pPr marL="0" indent="0">
              <a:spcBef>
                <a:spcPts val="800"/>
              </a:spcBef>
              <a:spcAft>
                <a:spcPts val="500"/>
              </a:spcAft>
              <a:buNone/>
            </a:pPr>
            <a:r>
              <a:rPr lang="en-AU" sz="1700" b="1" kern="100" dirty="0">
                <a:ea typeface="Aptos" panose="020B0004020202020204" pitchFamily="34" charset="0"/>
                <a:cs typeface="Aptos" panose="020B0004020202020204" pitchFamily="34" charset="0"/>
              </a:rPr>
              <a:t>Goos, M., Geiger, V., Bennison, A. &amp; Roberts, J. (2015)</a:t>
            </a:r>
          </a:p>
        </p:txBody>
      </p:sp>
    </p:spTree>
    <p:extLst>
      <p:ext uri="{BB962C8B-B14F-4D97-AF65-F5344CB8AC3E}">
        <p14:creationId xmlns:p14="http://schemas.microsoft.com/office/powerpoint/2010/main" val="11736006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85D645-45B4-DE49-CE9A-9E3D5FBE8CC9}"/>
              </a:ext>
            </a:extLst>
          </p:cNvPr>
          <p:cNvSpPr>
            <a:spLocks noGrp="1"/>
          </p:cNvSpPr>
          <p:nvPr>
            <p:ph type="title"/>
          </p:nvPr>
        </p:nvSpPr>
        <p:spPr>
          <a:prstGeom prst="rect">
            <a:avLst/>
          </a:prstGeom>
        </p:spPr>
        <p:txBody>
          <a:bodyPr wrap="none">
            <a:normAutofit fontScale="90000"/>
          </a:bodyPr>
          <a:lstStyle/>
          <a:p>
            <a:r>
              <a:rPr lang="en-AU" dirty="0"/>
              <a:t>Activity 1: Key connections</a:t>
            </a:r>
          </a:p>
        </p:txBody>
      </p:sp>
      <p:sp>
        <p:nvSpPr>
          <p:cNvPr id="3" name="Content Placeholder 2">
            <a:extLst>
              <a:ext uri="{FF2B5EF4-FFF2-40B4-BE49-F238E27FC236}">
                <a16:creationId xmlns:a16="http://schemas.microsoft.com/office/drawing/2014/main" id="{7C4B8C9C-9967-597E-6C85-68DB2D047B48}"/>
              </a:ext>
            </a:extLst>
          </p:cNvPr>
          <p:cNvSpPr>
            <a:spLocks noGrp="1"/>
          </p:cNvSpPr>
          <p:nvPr>
            <p:ph idx="1"/>
          </p:nvPr>
        </p:nvSpPr>
        <p:spPr>
          <a:xfrm>
            <a:off x="609600" y="1879198"/>
            <a:ext cx="10972800" cy="4414407"/>
          </a:xfrm>
          <a:prstGeom prst="rect">
            <a:avLst/>
          </a:prstGeom>
        </p:spPr>
        <p:txBody>
          <a:bodyPr>
            <a:noAutofit/>
          </a:bodyPr>
          <a:lstStyle/>
          <a:p>
            <a:pPr marL="0" indent="0">
              <a:spcAft>
                <a:spcPts val="500"/>
              </a:spcAft>
              <a:buNone/>
            </a:pPr>
            <a:r>
              <a:rPr lang="en-AU" sz="2400" b="1" kern="100" dirty="0">
                <a:effectLst/>
                <a:ea typeface="Aptos" panose="020B0004020202020204" pitchFamily="34" charset="0"/>
                <a:cs typeface="Times New Roman" panose="02020603050405020304" pitchFamily="18" charset="0"/>
              </a:rPr>
              <a:t>Use the Key connections cards to identify how numeracy can be developed within each learning area to deepen student engagement.</a:t>
            </a:r>
          </a:p>
          <a:p>
            <a:pPr marL="342900" lvl="0" indent="-342900">
              <a:spcAft>
                <a:spcPts val="500"/>
              </a:spcAft>
              <a:buFont typeface="+mj-lt"/>
              <a:buAutoNum type="arabicPeriod"/>
            </a:pPr>
            <a:r>
              <a:rPr lang="en-AU" sz="2400" kern="100" dirty="0">
                <a:effectLst/>
                <a:ea typeface="Aptos" panose="020B0004020202020204" pitchFamily="34" charset="0"/>
                <a:cs typeface="Times New Roman" panose="02020603050405020304" pitchFamily="18" charset="0"/>
              </a:rPr>
              <a:t>Choose a learning </a:t>
            </a:r>
            <a:r>
              <a:rPr lang="en-AU" sz="2400" kern="100" dirty="0">
                <a:ea typeface="Aptos" panose="020B0004020202020204" pitchFamily="34" charset="0"/>
                <a:cs typeface="Times New Roman" panose="02020603050405020304" pitchFamily="18" charset="0"/>
              </a:rPr>
              <a:t>a</a:t>
            </a:r>
            <a:r>
              <a:rPr lang="en-AU" sz="2400" kern="100" dirty="0">
                <a:effectLst/>
                <a:ea typeface="Aptos" panose="020B0004020202020204" pitchFamily="34" charset="0"/>
                <a:cs typeface="Times New Roman" panose="02020603050405020304" pitchFamily="18" charset="0"/>
              </a:rPr>
              <a:t>rea.</a:t>
            </a:r>
          </a:p>
          <a:p>
            <a:pPr marL="342900" lvl="0" indent="-342900">
              <a:spcAft>
                <a:spcPts val="500"/>
              </a:spcAft>
              <a:buFont typeface="+mj-lt"/>
              <a:buAutoNum type="arabicPeriod"/>
            </a:pPr>
            <a:r>
              <a:rPr lang="en-AU" sz="2400" kern="100" dirty="0">
                <a:effectLst/>
                <a:ea typeface="Aptos" panose="020B0004020202020204" pitchFamily="34" charset="0"/>
                <a:cs typeface="Times New Roman" panose="02020603050405020304" pitchFamily="18" charset="0"/>
              </a:rPr>
              <a:t>Read the Key connections card for that learning area.</a:t>
            </a:r>
          </a:p>
          <a:p>
            <a:pPr marL="342900" lvl="0" indent="-342900">
              <a:spcAft>
                <a:spcPts val="500"/>
              </a:spcAft>
              <a:buFont typeface="+mj-lt"/>
              <a:buAutoNum type="arabicPeriod"/>
            </a:pPr>
            <a:r>
              <a:rPr lang="en-AU" sz="2400" kern="100" dirty="0">
                <a:effectLst/>
                <a:ea typeface="Aptos" panose="020B0004020202020204" pitchFamily="34" charset="0"/>
                <a:cs typeface="Times New Roman" panose="02020603050405020304" pitchFamily="18" charset="0"/>
              </a:rPr>
              <a:t>Highlight the numeracy elements present in the paragraph/s.</a:t>
            </a:r>
          </a:p>
          <a:p>
            <a:pPr marL="0" indent="0">
              <a:spcBef>
                <a:spcPts val="2000"/>
              </a:spcBef>
              <a:spcAft>
                <a:spcPts val="500"/>
              </a:spcAft>
              <a:buNone/>
            </a:pPr>
            <a:r>
              <a:rPr lang="en-AU" sz="2400" b="1" kern="100" dirty="0">
                <a:effectLst/>
                <a:ea typeface="Aptos" panose="020B0004020202020204" pitchFamily="34" charset="0"/>
                <a:cs typeface="Times New Roman" panose="02020603050405020304" pitchFamily="18" charset="0"/>
              </a:rPr>
              <a:t>Be ready to back report to the whole group.</a:t>
            </a:r>
          </a:p>
          <a:p>
            <a:pPr marL="342900" lvl="0" indent="-342900">
              <a:spcAft>
                <a:spcPts val="500"/>
              </a:spcAft>
              <a:buFont typeface="+mj-lt"/>
              <a:buAutoNum type="arabicPeriod"/>
            </a:pPr>
            <a:r>
              <a:rPr lang="en-AU" sz="2400" kern="100" dirty="0">
                <a:effectLst/>
                <a:ea typeface="Aptos" panose="020B0004020202020204" pitchFamily="34" charset="0"/>
                <a:cs typeface="Times New Roman" panose="02020603050405020304" pitchFamily="18" charset="0"/>
              </a:rPr>
              <a:t>What numeracy elements are present in this learning area?</a:t>
            </a:r>
          </a:p>
          <a:p>
            <a:pPr marL="342900" lvl="0" indent="-342900">
              <a:spcAft>
                <a:spcPts val="500"/>
              </a:spcAft>
              <a:buFont typeface="+mj-lt"/>
              <a:buAutoNum type="arabicPeriod"/>
            </a:pPr>
            <a:r>
              <a:rPr lang="en-AU" sz="2400" kern="100" dirty="0">
                <a:effectLst/>
                <a:ea typeface="Aptos" panose="020B0004020202020204" pitchFamily="34" charset="0"/>
                <a:cs typeface="Times New Roman" panose="02020603050405020304" pitchFamily="18" charset="0"/>
              </a:rPr>
              <a:t>What opportunities might present themselves for numeracy learning in this learning area?</a:t>
            </a:r>
          </a:p>
        </p:txBody>
      </p:sp>
    </p:spTree>
    <p:extLst>
      <p:ext uri="{BB962C8B-B14F-4D97-AF65-F5344CB8AC3E}">
        <p14:creationId xmlns:p14="http://schemas.microsoft.com/office/powerpoint/2010/main" val="30160847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B8BB46-A66A-CC40-53B6-CDD3E6B89E80}"/>
              </a:ext>
            </a:extLst>
          </p:cNvPr>
          <p:cNvSpPr>
            <a:spLocks noGrp="1"/>
          </p:cNvSpPr>
          <p:nvPr>
            <p:ph type="title"/>
          </p:nvPr>
        </p:nvSpPr>
        <p:spPr/>
        <p:txBody>
          <a:bodyPr>
            <a:normAutofit fontScale="90000"/>
          </a:bodyPr>
          <a:lstStyle/>
          <a:p>
            <a:r>
              <a:rPr lang="en-AU" dirty="0"/>
              <a:t>Numeracy learning progression</a:t>
            </a:r>
          </a:p>
        </p:txBody>
      </p:sp>
      <p:sp>
        <p:nvSpPr>
          <p:cNvPr id="3" name="Content Placeholder 2">
            <a:extLst>
              <a:ext uri="{FF2B5EF4-FFF2-40B4-BE49-F238E27FC236}">
                <a16:creationId xmlns:a16="http://schemas.microsoft.com/office/drawing/2014/main" id="{B4823E53-D2CE-9B5A-00F8-692A204D3B3B}"/>
              </a:ext>
            </a:extLst>
          </p:cNvPr>
          <p:cNvSpPr>
            <a:spLocks noGrp="1"/>
          </p:cNvSpPr>
          <p:nvPr>
            <p:ph idx="1"/>
          </p:nvPr>
        </p:nvSpPr>
        <p:spPr>
          <a:xfrm>
            <a:off x="609600" y="1918271"/>
            <a:ext cx="10800862" cy="4123021"/>
          </a:xfrm>
        </p:spPr>
        <p:txBody>
          <a:bodyPr>
            <a:noAutofit/>
          </a:bodyPr>
          <a:lstStyle/>
          <a:p>
            <a:pPr marL="0" indent="0">
              <a:spcAft>
                <a:spcPts val="1000"/>
              </a:spcAft>
              <a:buNone/>
            </a:pPr>
            <a:r>
              <a:rPr lang="en-AU" sz="2200" kern="100" dirty="0">
                <a:effectLst/>
                <a:ea typeface="Aptos" panose="020B0004020202020204" pitchFamily="34" charset="0"/>
                <a:cs typeface="Times New Roman" panose="02020603050405020304" pitchFamily="18" charset="0"/>
              </a:rPr>
              <a:t>The Numeracy </a:t>
            </a:r>
            <a:r>
              <a:rPr lang="en-AU" sz="2200" kern="100" dirty="0">
                <a:ea typeface="Aptos" panose="020B0004020202020204" pitchFamily="34" charset="0"/>
                <a:cs typeface="Times New Roman" panose="02020603050405020304" pitchFamily="18" charset="0"/>
              </a:rPr>
              <a:t>p</a:t>
            </a:r>
            <a:r>
              <a:rPr lang="en-AU" sz="2200" kern="100" dirty="0">
                <a:effectLst/>
                <a:ea typeface="Aptos" panose="020B0004020202020204" pitchFamily="34" charset="0"/>
                <a:cs typeface="Times New Roman" panose="02020603050405020304" pitchFamily="18" charset="0"/>
              </a:rPr>
              <a:t>rogression </a:t>
            </a:r>
            <a:r>
              <a:rPr lang="en-AU" sz="2200" kern="100" dirty="0">
                <a:effectLst/>
                <a:ea typeface="Aptos" panose="020B0004020202020204" pitchFamily="34" charset="0"/>
                <a:cs typeface="Aptos" panose="020B0004020202020204" pitchFamily="34" charset="0"/>
              </a:rPr>
              <a:t>describes the learning pathways along which students typically progress, regardless of age or year level. </a:t>
            </a:r>
            <a:r>
              <a:rPr lang="en-AU" sz="2200" kern="100" dirty="0">
                <a:ea typeface="Aptos" panose="020B0004020202020204" pitchFamily="34" charset="0"/>
                <a:cs typeface="Aptos" panose="020B0004020202020204" pitchFamily="34" charset="0"/>
              </a:rPr>
              <a:t>It</a:t>
            </a:r>
            <a:r>
              <a:rPr lang="en-AU" sz="2200" kern="100" dirty="0">
                <a:effectLst/>
                <a:ea typeface="Aptos" panose="020B0004020202020204" pitchFamily="34" charset="0"/>
                <a:cs typeface="Aptos" panose="020B0004020202020204" pitchFamily="34" charset="0"/>
              </a:rPr>
              <a:t> describes the skills, understandings and capabilities students typically acquire as their proficiency increases in a particular aspect of the curriculum over time, and helps teachers ascertain the stage of learning reached, identify any gaps in skills and knowledge, and plan for the next step to progress learning.</a:t>
            </a:r>
            <a:r>
              <a:rPr lang="en-AU" sz="2200" kern="100" dirty="0">
                <a:effectLst/>
                <a:ea typeface="Arial" panose="020B0604020202020204" pitchFamily="34" charset="0"/>
                <a:cs typeface="Times New Roman" panose="02020603050405020304" pitchFamily="18" charset="0"/>
              </a:rPr>
              <a:t> </a:t>
            </a:r>
            <a:r>
              <a:rPr lang="en-AU" sz="2200" kern="100" dirty="0">
                <a:effectLst/>
                <a:ea typeface="Aptos" panose="020B0004020202020204" pitchFamily="34" charset="0"/>
                <a:cs typeface="Aptos" panose="020B0004020202020204" pitchFamily="34" charset="0"/>
              </a:rPr>
              <a:t> </a:t>
            </a:r>
            <a:endParaRPr lang="en-AU" sz="2200" kern="100" dirty="0">
              <a:effectLst/>
              <a:ea typeface="Aptos" panose="020B0004020202020204" pitchFamily="34" charset="0"/>
              <a:cs typeface="Times New Roman" panose="02020603050405020304" pitchFamily="18" charset="0"/>
            </a:endParaRPr>
          </a:p>
          <a:p>
            <a:pPr marL="0" indent="0">
              <a:spcAft>
                <a:spcPts val="1000"/>
              </a:spcAft>
              <a:buNone/>
            </a:pPr>
            <a:r>
              <a:rPr lang="en-AU" sz="2200" kern="100" dirty="0">
                <a:effectLst/>
                <a:ea typeface="Aptos" panose="020B0004020202020204" pitchFamily="34" charset="0"/>
                <a:cs typeface="Aptos" panose="020B0004020202020204" pitchFamily="34" charset="0"/>
              </a:rPr>
              <a:t>The </a:t>
            </a:r>
            <a:r>
              <a:rPr lang="en-AU" sz="2200" kern="100" dirty="0">
                <a:ea typeface="Aptos" panose="020B0004020202020204" pitchFamily="34" charset="0"/>
                <a:cs typeface="Aptos" panose="020B0004020202020204" pitchFamily="34" charset="0"/>
              </a:rPr>
              <a:t>N</a:t>
            </a:r>
            <a:r>
              <a:rPr lang="en-AU" sz="2200" kern="100" dirty="0">
                <a:effectLst/>
                <a:ea typeface="Aptos" panose="020B0004020202020204" pitchFamily="34" charset="0"/>
                <a:cs typeface="Aptos" panose="020B0004020202020204" pitchFamily="34" charset="0"/>
              </a:rPr>
              <a:t>umeracy progression has been mapped to the year-level expectations set by the Australian Curriculum: Mathematics. Teachers can use the progression to support the development of targeted teaching and learning programs and to set clearer learning goals </a:t>
            </a:r>
            <a:br>
              <a:rPr lang="en-AU" sz="2200" kern="100" dirty="0">
                <a:effectLst/>
                <a:ea typeface="Aptos" panose="020B0004020202020204" pitchFamily="34" charset="0"/>
                <a:cs typeface="Aptos" panose="020B0004020202020204" pitchFamily="34" charset="0"/>
              </a:rPr>
            </a:br>
            <a:r>
              <a:rPr lang="en-AU" sz="2200" kern="100" dirty="0">
                <a:effectLst/>
                <a:ea typeface="Aptos" panose="020B0004020202020204" pitchFamily="34" charset="0"/>
                <a:cs typeface="Aptos" panose="020B0004020202020204" pitchFamily="34" charset="0"/>
              </a:rPr>
              <a:t>for individual students. </a:t>
            </a:r>
            <a:endParaRPr lang="en-AU" sz="2200" kern="100" dirty="0">
              <a:effectLst/>
              <a:ea typeface="Aptos" panose="020B0004020202020204" pitchFamily="34" charset="0"/>
              <a:cs typeface="Times New Roman" panose="02020603050405020304" pitchFamily="18" charset="0"/>
            </a:endParaRPr>
          </a:p>
          <a:p>
            <a:pPr marL="0" indent="0">
              <a:spcAft>
                <a:spcPts val="1000"/>
              </a:spcAft>
              <a:buNone/>
            </a:pPr>
            <a:r>
              <a:rPr lang="en-AU" sz="2200" kern="100" dirty="0">
                <a:effectLst/>
                <a:ea typeface="Aptos" panose="020B0004020202020204" pitchFamily="34" charset="0"/>
                <a:cs typeface="Times New Roman" panose="02020603050405020304" pitchFamily="18" charset="0"/>
              </a:rPr>
              <a:t>The AC website provides a tool that explicitly maps specific learning area content descriptors to the </a:t>
            </a:r>
            <a:r>
              <a:rPr lang="en-AU" sz="2200" kern="100" dirty="0">
                <a:ea typeface="Aptos" panose="020B0004020202020204" pitchFamily="34" charset="0"/>
                <a:cs typeface="Times New Roman" panose="02020603050405020304" pitchFamily="18" charset="0"/>
              </a:rPr>
              <a:t>N</a:t>
            </a:r>
            <a:r>
              <a:rPr lang="en-AU" sz="2200" kern="100" dirty="0">
                <a:effectLst/>
                <a:ea typeface="Aptos" panose="020B0004020202020204" pitchFamily="34" charset="0"/>
                <a:cs typeface="Times New Roman" panose="02020603050405020304" pitchFamily="18" charset="0"/>
              </a:rPr>
              <a:t>umeracy progression. </a:t>
            </a:r>
          </a:p>
        </p:txBody>
      </p:sp>
    </p:spTree>
    <p:extLst>
      <p:ext uri="{BB962C8B-B14F-4D97-AF65-F5344CB8AC3E}">
        <p14:creationId xmlns:p14="http://schemas.microsoft.com/office/powerpoint/2010/main" val="24620591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F9CC160-EC8D-4947-AC42-18F2368FA6B7}"/>
              </a:ext>
            </a:extLst>
          </p:cNvPr>
          <p:cNvSpPr>
            <a:spLocks noGrp="1"/>
          </p:cNvSpPr>
          <p:nvPr>
            <p:ph idx="1"/>
          </p:nvPr>
        </p:nvSpPr>
        <p:spPr/>
        <p:txBody>
          <a:bodyPr>
            <a:noAutofit/>
          </a:bodyPr>
          <a:lstStyle/>
          <a:p>
            <a:pPr marL="342900" lvl="0" indent="-342900">
              <a:spcAft>
                <a:spcPts val="500"/>
              </a:spcAft>
              <a:buFont typeface="+mj-lt"/>
              <a:buAutoNum type="arabicPeriod"/>
            </a:pPr>
            <a:r>
              <a:rPr lang="en-AU" sz="2400" kern="100" dirty="0">
                <a:solidFill>
                  <a:srgbClr val="0E1D41"/>
                </a:solidFill>
                <a:effectLst/>
                <a:ea typeface="Aptos" panose="020B0004020202020204" pitchFamily="34" charset="0"/>
                <a:cs typeface="Times New Roman" panose="02020603050405020304" pitchFamily="18" charset="0"/>
              </a:rPr>
              <a:t>Go to </a:t>
            </a:r>
            <a:r>
              <a:rPr lang="en-AU" sz="2400" b="1" u="sng" kern="100" dirty="0">
                <a:solidFill>
                  <a:srgbClr val="1C6AB4"/>
                </a:solidFill>
                <a:effectLst/>
                <a:ea typeface="Aptos" panose="020B000402020202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https://v9.australiancurriculum.edu.au</a:t>
            </a:r>
            <a:endParaRPr lang="en-AU" sz="2400" b="1" kern="100" dirty="0">
              <a:solidFill>
                <a:srgbClr val="1C6AB4"/>
              </a:solidFill>
              <a:effectLst/>
              <a:ea typeface="Aptos" panose="020B0004020202020204" pitchFamily="34" charset="0"/>
              <a:cs typeface="Times New Roman" panose="02020603050405020304" pitchFamily="18" charset="0"/>
            </a:endParaRPr>
          </a:p>
          <a:p>
            <a:pPr marL="342900" lvl="0" indent="-342900">
              <a:spcAft>
                <a:spcPts val="500"/>
              </a:spcAft>
              <a:buFont typeface="+mj-lt"/>
              <a:buAutoNum type="arabicPeriod"/>
            </a:pPr>
            <a:r>
              <a:rPr lang="en-AU" sz="2400" kern="100" dirty="0">
                <a:solidFill>
                  <a:srgbClr val="0E1D41"/>
                </a:solidFill>
                <a:effectLst/>
                <a:ea typeface="Aptos" panose="020B0004020202020204" pitchFamily="34" charset="0"/>
                <a:cs typeface="Times New Roman" panose="02020603050405020304" pitchFamily="18" charset="0"/>
              </a:rPr>
              <a:t>Select F-10 Curriculum from the menu bar</a:t>
            </a:r>
          </a:p>
          <a:p>
            <a:pPr marL="342900" lvl="0" indent="-342900">
              <a:spcAft>
                <a:spcPts val="500"/>
              </a:spcAft>
              <a:buFont typeface="+mj-lt"/>
              <a:buAutoNum type="arabicPeriod"/>
            </a:pPr>
            <a:r>
              <a:rPr lang="en-AU" sz="2400" kern="100" dirty="0">
                <a:solidFill>
                  <a:srgbClr val="0E1D41"/>
                </a:solidFill>
                <a:effectLst/>
                <a:ea typeface="Aptos" panose="020B0004020202020204" pitchFamily="34" charset="0"/>
                <a:cs typeface="Times New Roman" panose="02020603050405020304" pitchFamily="18" charset="0"/>
              </a:rPr>
              <a:t>Example:  Humanities and Social Sciences (HASS) F–6 – Year 3 </a:t>
            </a:r>
          </a:p>
          <a:p>
            <a:pPr marL="342900" lvl="0" indent="-342900">
              <a:spcAft>
                <a:spcPts val="500"/>
              </a:spcAft>
              <a:buFont typeface="+mj-lt"/>
              <a:buAutoNum type="arabicPeriod"/>
            </a:pPr>
            <a:r>
              <a:rPr lang="en-AU" sz="2400" kern="100" dirty="0">
                <a:solidFill>
                  <a:srgbClr val="0E1D41"/>
                </a:solidFill>
                <a:effectLst/>
                <a:ea typeface="Aptos" panose="020B0004020202020204" pitchFamily="34" charset="0"/>
                <a:cs typeface="Times New Roman" panose="02020603050405020304" pitchFamily="18" charset="0"/>
              </a:rPr>
              <a:t>Scroll down to </a:t>
            </a:r>
            <a:r>
              <a:rPr lang="en-AU" sz="2400" b="1" u="sng" kern="100" dirty="0">
                <a:solidFill>
                  <a:srgbClr val="1C6AB4"/>
                </a:solidFill>
                <a:effectLst/>
                <a:ea typeface="Aptos" panose="020B000402020202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AC9HS3S02</a:t>
            </a:r>
            <a:r>
              <a:rPr lang="en-AU" sz="2400" kern="100" dirty="0">
                <a:solidFill>
                  <a:srgbClr val="0E1D41"/>
                </a:solidFill>
                <a:effectLst/>
                <a:ea typeface="Aptos" panose="020B0004020202020204" pitchFamily="34" charset="0"/>
                <a:cs typeface="Times New Roman" panose="02020603050405020304" pitchFamily="18" charset="0"/>
              </a:rPr>
              <a:t>: ‘Locate, collect and record information and data from a range of sources, including annotated timelines and maps’</a:t>
            </a:r>
          </a:p>
          <a:p>
            <a:pPr marL="342900" lvl="0" indent="-342900">
              <a:spcAft>
                <a:spcPts val="500"/>
              </a:spcAft>
              <a:buFont typeface="+mj-lt"/>
              <a:buAutoNum type="arabicPeriod"/>
            </a:pPr>
            <a:r>
              <a:rPr lang="en-AU" sz="2400" kern="100" dirty="0">
                <a:solidFill>
                  <a:srgbClr val="0E1D41"/>
                </a:solidFill>
                <a:effectLst/>
                <a:ea typeface="Aptos" panose="020B0004020202020204" pitchFamily="34" charset="0"/>
                <a:cs typeface="Times New Roman" panose="02020603050405020304" pitchFamily="18" charset="0"/>
              </a:rPr>
              <a:t>Select ‘Elaborations’ and scroll down to related content </a:t>
            </a:r>
          </a:p>
          <a:p>
            <a:pPr marL="342900" lvl="0" indent="-342900">
              <a:spcAft>
                <a:spcPts val="500"/>
              </a:spcAft>
              <a:buFont typeface="+mj-lt"/>
              <a:buAutoNum type="arabicPeriod"/>
            </a:pPr>
            <a:r>
              <a:rPr lang="en-AU" sz="2400" kern="100" dirty="0">
                <a:solidFill>
                  <a:srgbClr val="0E1D41"/>
                </a:solidFill>
                <a:effectLst/>
                <a:ea typeface="Aptos" panose="020B0004020202020204" pitchFamily="34" charset="0"/>
                <a:cs typeface="Times New Roman" panose="02020603050405020304" pitchFamily="18" charset="0"/>
              </a:rPr>
              <a:t>Select link for </a:t>
            </a:r>
            <a:r>
              <a:rPr lang="en-AU" sz="2400" kern="0" dirty="0">
                <a:solidFill>
                  <a:srgbClr val="0E1D41"/>
                </a:solidFill>
                <a:effectLst/>
                <a:ea typeface="Times New Roman" panose="02020603050405020304" pitchFamily="18" charset="0"/>
                <a:cs typeface="Times New Roman" panose="02020603050405020304" pitchFamily="18" charset="0"/>
              </a:rPr>
              <a:t>Mathematics, Year 3 Space AC9M3SP02; interpret and create two-dimensional representations of familiar environments, locating key landmarks and objects relative to each other</a:t>
            </a:r>
            <a:endParaRPr lang="en-AU" sz="2400" kern="100" dirty="0">
              <a:solidFill>
                <a:srgbClr val="0E1D41"/>
              </a:solidFill>
              <a:effectLst/>
              <a:ea typeface="Aptos" panose="020B0004020202020204" pitchFamily="34" charset="0"/>
              <a:cs typeface="Times New Roman" panose="02020603050405020304" pitchFamily="18" charset="0"/>
            </a:endParaRPr>
          </a:p>
          <a:p>
            <a:pPr marL="342900" lvl="0" indent="-342900">
              <a:spcAft>
                <a:spcPts val="500"/>
              </a:spcAft>
              <a:buFont typeface="+mj-lt"/>
              <a:buAutoNum type="arabicPeriod"/>
            </a:pPr>
            <a:r>
              <a:rPr lang="en-AU" sz="2400" kern="0" dirty="0">
                <a:solidFill>
                  <a:srgbClr val="0E1D41"/>
                </a:solidFill>
                <a:effectLst/>
                <a:ea typeface="Times New Roman" panose="02020603050405020304" pitchFamily="18" charset="0"/>
                <a:cs typeface="Times New Roman" panose="02020603050405020304" pitchFamily="18" charset="0"/>
              </a:rPr>
              <a:t>Under General Capabilities drop down menu, select Numeracy; Measurement and Geometry; Positioning and locating</a:t>
            </a:r>
            <a:endParaRPr lang="en-AU" sz="2400" kern="100" dirty="0">
              <a:solidFill>
                <a:srgbClr val="0E1D41"/>
              </a:solidFill>
              <a:effectLst/>
              <a:ea typeface="Aptos" panose="020B0004020202020204" pitchFamily="34" charset="0"/>
              <a:cs typeface="Times New Roman" panose="02020603050405020304" pitchFamily="18" charset="0"/>
            </a:endParaRPr>
          </a:p>
        </p:txBody>
      </p:sp>
      <p:sp>
        <p:nvSpPr>
          <p:cNvPr id="4" name="Content Placeholder 2">
            <a:extLst>
              <a:ext uri="{FF2B5EF4-FFF2-40B4-BE49-F238E27FC236}">
                <a16:creationId xmlns:a16="http://schemas.microsoft.com/office/drawing/2014/main" id="{1C66F5F8-11C8-4123-3386-E42FF5EC2CBD}"/>
              </a:ext>
            </a:extLst>
          </p:cNvPr>
          <p:cNvSpPr txBox="1">
            <a:spLocks/>
          </p:cNvSpPr>
          <p:nvPr/>
        </p:nvSpPr>
        <p:spPr>
          <a:xfrm>
            <a:off x="457200" y="1002182"/>
            <a:ext cx="10114483" cy="475487"/>
          </a:xfrm>
          <a:prstGeom prst="rect">
            <a:avLst/>
          </a:prstGeom>
          <a:solidFill>
            <a:srgbClr val="DEF0FA"/>
          </a:solidFill>
        </p:spPr>
        <p:txBody>
          <a:bodyPr vert="horz" lIns="0" tIns="45720" rIns="91440" bIns="45720" rtlCol="0">
            <a:noAutofit/>
          </a:bodyPr>
          <a:lstStyle>
            <a:lvl1pPr marL="342900" indent="-342900" algn="l" defTabSz="914400" rtl="0" eaLnBrk="1" latinLnBrk="0" hangingPunct="1">
              <a:spcBef>
                <a:spcPts val="0"/>
              </a:spcBef>
              <a:spcAft>
                <a:spcPts val="1500"/>
              </a:spcAft>
              <a:buFont typeface="Arial" panose="020B0604020202020204" pitchFamily="34" charset="0"/>
              <a:buChar char="•"/>
              <a:defRPr sz="3200" kern="1200">
                <a:solidFill>
                  <a:schemeClr val="tx2">
                    <a:lumMod val="7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2">
                    <a:lumMod val="75000"/>
                  </a:schemeClr>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2">
                    <a:lumMod val="75000"/>
                  </a:schemeClr>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2">
                    <a:lumMod val="75000"/>
                  </a:schemeClr>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lumMod val="75000"/>
                  </a:schemeClr>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540000" indent="0">
              <a:buFont typeface="Arial" panose="020B0604020202020204" pitchFamily="34" charset="0"/>
              <a:buNone/>
            </a:pPr>
            <a:r>
              <a:rPr lang="en-AU" sz="2400" b="1" u="sng" kern="100" dirty="0">
                <a:solidFill>
                  <a:srgbClr val="1C6AB4"/>
                </a:solidFill>
                <a:ea typeface="Aptos" panose="020B000402020202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https://v9.australiancurriculum.edu.au</a:t>
            </a:r>
            <a:endParaRPr lang="en-AU" sz="2400" kern="100" dirty="0">
              <a:solidFill>
                <a:srgbClr val="0E1D41"/>
              </a:solidFill>
              <a:ea typeface="Aptos" panose="020B0004020202020204" pitchFamily="34" charset="0"/>
              <a:cs typeface="Times New Roman" panose="02020603050405020304" pitchFamily="18" charset="0"/>
            </a:endParaRPr>
          </a:p>
        </p:txBody>
      </p:sp>
      <p:sp>
        <p:nvSpPr>
          <p:cNvPr id="5" name="Triangle 4">
            <a:extLst>
              <a:ext uri="{FF2B5EF4-FFF2-40B4-BE49-F238E27FC236}">
                <a16:creationId xmlns:a16="http://schemas.microsoft.com/office/drawing/2014/main" id="{C1DBB78B-E5D9-0636-84E4-7310FCCDA7D6}"/>
              </a:ext>
            </a:extLst>
          </p:cNvPr>
          <p:cNvSpPr/>
          <p:nvPr/>
        </p:nvSpPr>
        <p:spPr>
          <a:xfrm rot="5400000">
            <a:off x="611096" y="1126736"/>
            <a:ext cx="294261" cy="226377"/>
          </a:xfrm>
          <a:prstGeom prst="triangle">
            <a:avLst/>
          </a:prstGeom>
          <a:solidFill>
            <a:srgbClr val="1C6AB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41861483"/>
      </p:ext>
    </p:extLst>
  </p:cSld>
  <p:clrMapOvr>
    <a:masterClrMapping/>
  </p:clrMapOvr>
</p:sld>
</file>

<file path=ppt/theme/theme1.xml><?xml version="1.0" encoding="utf-8"?>
<a:theme xmlns:a="http://schemas.openxmlformats.org/drawingml/2006/main" name="Master 1">
  <a:themeElements>
    <a:clrScheme name="Custom 6">
      <a:dk1>
        <a:srgbClr val="1F497D"/>
      </a:dk1>
      <a:lt1>
        <a:sysClr val="window" lastClr="FFFFFF"/>
      </a:lt1>
      <a:dk2>
        <a:srgbClr val="1F497D"/>
      </a:dk2>
      <a:lt2>
        <a:srgbClr val="FFFFFF"/>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Maths in schools Presentation_Accessible" id="{9768C71A-0BAC-40FB-96E2-7B8B16EB8C8D}" vid="{948C02A5-BEF5-4BC5-9CB8-A499FF91C009}"/>
    </a:ext>
  </a:extLst>
</a:theme>
</file>

<file path=ppt/theme/theme2.xml><?xml version="1.0" encoding="utf-8"?>
<a:theme xmlns:a="http://schemas.openxmlformats.org/drawingml/2006/main" name="Orange">
  <a:themeElements>
    <a:clrScheme name="Custom 6">
      <a:dk1>
        <a:srgbClr val="1F497D"/>
      </a:dk1>
      <a:lt1>
        <a:sysClr val="window" lastClr="FFFFFF"/>
      </a:lt1>
      <a:dk2>
        <a:srgbClr val="1F497D"/>
      </a:dk2>
      <a:lt2>
        <a:srgbClr val="FFFFFF"/>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Maths in schools Presentation_Accessible" id="{9768C71A-0BAC-40FB-96E2-7B8B16EB8C8D}" vid="{948C02A5-BEF5-4BC5-9CB8-A499FF91C009}"/>
    </a:ext>
  </a:extLst>
</a:theme>
</file>

<file path=ppt/theme/theme3.xml><?xml version="1.0" encoding="utf-8"?>
<a:theme xmlns:a="http://schemas.openxmlformats.org/drawingml/2006/main" name="Master 3">
  <a:themeElements>
    <a:clrScheme name="Custom 6">
      <a:dk1>
        <a:srgbClr val="1F497D"/>
      </a:dk1>
      <a:lt1>
        <a:sysClr val="window" lastClr="FFFFFF"/>
      </a:lt1>
      <a:dk2>
        <a:srgbClr val="1F497D"/>
      </a:dk2>
      <a:lt2>
        <a:srgbClr val="FFFFFF"/>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Maths in schools Presentation_Accessible" id="{9768C71A-0BAC-40FB-96E2-7B8B16EB8C8D}" vid="{948C02A5-BEF5-4BC5-9CB8-A499FF91C009}"/>
    </a:ext>
  </a:extLst>
</a:theme>
</file>

<file path=ppt/theme/theme4.xml><?xml version="1.0" encoding="utf-8"?>
<a:theme xmlns:a="http://schemas.openxmlformats.org/drawingml/2006/main" name="Master 2">
  <a:themeElements>
    <a:clrScheme name="Maths Hub">
      <a:dk1>
        <a:srgbClr val="0E1D41"/>
      </a:dk1>
      <a:lt1>
        <a:srgbClr val="FFFFFF"/>
      </a:lt1>
      <a:dk2>
        <a:srgbClr val="041142"/>
      </a:dk2>
      <a:lt2>
        <a:srgbClr val="4DB3F2"/>
      </a:lt2>
      <a:accent1>
        <a:srgbClr val="0E1D41"/>
      </a:accent1>
      <a:accent2>
        <a:srgbClr val="4DB3F2"/>
      </a:accent2>
      <a:accent3>
        <a:srgbClr val="E3F3FD"/>
      </a:accent3>
      <a:accent4>
        <a:srgbClr val="0E1D41"/>
      </a:accent4>
      <a:accent5>
        <a:srgbClr val="4DB3F2"/>
      </a:accent5>
      <a:accent6>
        <a:srgbClr val="E3F3FD"/>
      </a:accent6>
      <a:hlink>
        <a:srgbClr val="0E1D41"/>
      </a:hlink>
      <a:folHlink>
        <a:srgbClr val="0E1D4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Maths in schools Presentation_Accessible" id="{9768C71A-0BAC-40FB-96E2-7B8B16EB8C8D}" vid="{BC63EFE5-0672-4DD7-AC95-6847E00ED844}"/>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omments xmlns="ff236c08-9611-4854-a4bb-16d44b7327b6" xsi:nil="true"/>
    <lcf76f155ced4ddcb4097134ff3c332f xmlns="ff236c08-9611-4854-a4bb-16d44b7327b6">
      <Terms xmlns="http://schemas.microsoft.com/office/infopath/2007/PartnerControls"/>
    </lcf76f155ced4ddcb4097134ff3c332f>
    <TaxCatchAll xmlns="64eff3df-e3d6-48ed-978f-45ff25640900" xsi:nil="true"/>
    <_Flow_SignoffStatus xmlns="ff236c08-9611-4854-a4bb-16d44b7327b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810856600FD2D4391AFDDFCF33A69BD" ma:contentTypeVersion="21" ma:contentTypeDescription="Create a new document." ma:contentTypeScope="" ma:versionID="cc1ce378af8e42a590006a9ba68b6859">
  <xsd:schema xmlns:xsd="http://www.w3.org/2001/XMLSchema" xmlns:xs="http://www.w3.org/2001/XMLSchema" xmlns:p="http://schemas.microsoft.com/office/2006/metadata/properties" xmlns:ns2="64eff3df-e3d6-48ed-978f-45ff25640900" xmlns:ns3="ff236c08-9611-4854-a4bb-16d44b7327b6" targetNamespace="http://schemas.microsoft.com/office/2006/metadata/properties" ma:root="true" ma:fieldsID="c7bfcb57274c147b48ded2197155f539" ns2:_="" ns3:_="">
    <xsd:import namespace="64eff3df-e3d6-48ed-978f-45ff25640900"/>
    <xsd:import namespace="ff236c08-9611-4854-a4bb-16d44b7327b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LengthInSeconds" minOccurs="0"/>
                <xsd:element ref="ns3:MediaServiceAutoTags" minOccurs="0"/>
                <xsd:element ref="ns3:MediaServiceGenerationTime" minOccurs="0"/>
                <xsd:element ref="ns3:MediaServiceEventHashCode" minOccurs="0"/>
                <xsd:element ref="ns3:MediaServiceOCR" minOccurs="0"/>
                <xsd:element ref="ns3:Comments" minOccurs="0"/>
                <xsd:element ref="ns3:lcf76f155ced4ddcb4097134ff3c332f" minOccurs="0"/>
                <xsd:element ref="ns2:TaxCatchAll" minOccurs="0"/>
                <xsd:element ref="ns3:MediaServiceLocation" minOccurs="0"/>
                <xsd:element ref="ns3:MediaServiceObjectDetectorVersions" minOccurs="0"/>
                <xsd:element ref="ns3:MediaServiceSearchProperties" minOccurs="0"/>
                <xsd:element ref="ns3:_Flow_SignoffStatu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eff3df-e3d6-48ed-978f-45ff25640900"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a7267be2-ffe6-46cd-94d9-2cfd9b1e6422}" ma:internalName="TaxCatchAll" ma:showField="CatchAllData" ma:web="64eff3df-e3d6-48ed-978f-45ff25640900">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f236c08-9611-4854-a4bb-16d44b7327b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Comments" ma:index="20" nillable="true" ma:displayName="Comments" ma:format="Dropdown" ma:internalName="Comments">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f7212af-5298-4b34-9fde-95afa33fa15c" ma:termSetId="09814cd3-568e-fe90-9814-8d621ff8fb84" ma:anchorId="fba54fb3-c3e1-fe81-a776-ca4b69148c4d" ma:open="true" ma:isKeyword="false">
      <xsd:complexType>
        <xsd:sequence>
          <xsd:element ref="pc:Terms" minOccurs="0" maxOccurs="1"/>
        </xsd:sequence>
      </xsd:complexType>
    </xsd:element>
    <xsd:element name="MediaServiceLocation" ma:index="24" nillable="true" ma:displayName="Location" ma:indexed="true" ma:internalName="MediaServiceLocation" ma:readOnly="true">
      <xsd:simpleType>
        <xsd:restriction base="dms:Text"/>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_Flow_SignoffStatus" ma:index="27" nillable="true" ma:displayName="Sign-off status" ma:internalName="_x0024_Resources_x003a_core_x002c_Signoff_Status">
      <xsd:simpleType>
        <xsd:restriction base="dms:Text"/>
      </xsd:simpleType>
    </xsd:element>
    <xsd:element name="MediaServiceBillingMetadata" ma:index="28"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4C55726-9F69-4B0F-BAFB-7A83DF7A705E}">
  <ds:schemaRefs>
    <ds:schemaRef ds:uri="ff236c08-9611-4854-a4bb-16d44b7327b6"/>
    <ds:schemaRef ds:uri="http://purl.org/dc/terms/"/>
    <ds:schemaRef ds:uri="http://schemas.openxmlformats.org/package/2006/metadata/core-properties"/>
    <ds:schemaRef ds:uri="http://purl.org/dc/dcmitype/"/>
    <ds:schemaRef ds:uri="http://schemas.microsoft.com/office/2006/metadata/properties"/>
    <ds:schemaRef ds:uri="64eff3df-e3d6-48ed-978f-45ff25640900"/>
    <ds:schemaRef ds:uri="http://schemas.microsoft.com/office/infopath/2007/PartnerControls"/>
    <ds:schemaRef ds:uri="http://www.w3.org/XML/1998/namespace"/>
    <ds:schemaRef ds:uri="http://schemas.microsoft.com/office/2006/documentManagement/types"/>
    <ds:schemaRef ds:uri="http://purl.org/dc/elements/1.1/"/>
  </ds:schemaRefs>
</ds:datastoreItem>
</file>

<file path=customXml/itemProps2.xml><?xml version="1.0" encoding="utf-8"?>
<ds:datastoreItem xmlns:ds="http://schemas.openxmlformats.org/officeDocument/2006/customXml" ds:itemID="{E5E12AC2-08DB-417F-9B98-AD36A00C2E28}">
  <ds:schemaRefs>
    <ds:schemaRef ds:uri="http://schemas.microsoft.com/sharepoint/v3/contenttype/forms"/>
  </ds:schemaRefs>
</ds:datastoreItem>
</file>

<file path=customXml/itemProps3.xml><?xml version="1.0" encoding="utf-8"?>
<ds:datastoreItem xmlns:ds="http://schemas.openxmlformats.org/officeDocument/2006/customXml" ds:itemID="{6E32229D-E00C-443F-B564-FC4E81EC1B3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eff3df-e3d6-48ed-978f-45ff25640900"/>
    <ds:schemaRef ds:uri="ff236c08-9611-4854-a4bb-16d44b7327b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59db9cec-f888-461f-add2-60a613c46be5}" enabled="0" method="" siteId="{59db9cec-f888-461f-add2-60a613c46be5}" removed="1"/>
</clbl:labelList>
</file>

<file path=docProps/app.xml><?xml version="1.0" encoding="utf-8"?>
<Properties xmlns="http://schemas.openxmlformats.org/officeDocument/2006/extended-properties" xmlns:vt="http://schemas.openxmlformats.org/officeDocument/2006/docPropsVTypes">
  <Template>Maths in schools Presentation template_Accessible</Template>
  <TotalTime>1700</TotalTime>
  <Words>1789</Words>
  <Application>Microsoft Office PowerPoint</Application>
  <PresentationFormat>Widescreen</PresentationFormat>
  <Paragraphs>122</Paragraphs>
  <Slides>14</Slides>
  <Notes>11</Notes>
  <HiddenSlides>0</HiddenSlides>
  <MMClips>0</MMClips>
  <ScaleCrop>false</ScaleCrop>
  <HeadingPairs>
    <vt:vector size="4" baseType="variant">
      <vt:variant>
        <vt:lpstr>Theme</vt:lpstr>
      </vt:variant>
      <vt:variant>
        <vt:i4>4</vt:i4>
      </vt:variant>
      <vt:variant>
        <vt:lpstr>Slide Titles</vt:lpstr>
      </vt:variant>
      <vt:variant>
        <vt:i4>14</vt:i4>
      </vt:variant>
    </vt:vector>
  </HeadingPairs>
  <TitlesOfParts>
    <vt:vector size="18" baseType="lpstr">
      <vt:lpstr>Master 1</vt:lpstr>
      <vt:lpstr>Orange</vt:lpstr>
      <vt:lpstr>Master 3</vt:lpstr>
      <vt:lpstr>Master 2</vt:lpstr>
      <vt:lpstr>Numeracy across the learning areas </vt:lpstr>
      <vt:lpstr>Learning intentions</vt:lpstr>
      <vt:lpstr>PowerPoint Presentation</vt:lpstr>
      <vt:lpstr>What is numeracy?</vt:lpstr>
      <vt:lpstr>PowerPoint Presentation</vt:lpstr>
      <vt:lpstr>Numeracy across the curriculum</vt:lpstr>
      <vt:lpstr>Activity 1: Key connections</vt:lpstr>
      <vt:lpstr>Numeracy learning progression</vt:lpstr>
      <vt:lpstr>PowerPoint Presentation</vt:lpstr>
      <vt:lpstr>PowerPoint Presentation</vt:lpstr>
      <vt:lpstr>Activity 2: Curriculum jigsaw</vt:lpstr>
      <vt:lpstr>Reporting back</vt:lpstr>
      <vt:lpstr>PowerPoint Presentation</vt:lpstr>
      <vt:lpstr>Useful links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Numeracy across the learning areas </dc:title>
  <dc:creator>Matt Sweeney</dc:creator>
  <cp:lastModifiedBy>Martine Power</cp:lastModifiedBy>
  <cp:revision>12</cp:revision>
  <dcterms:created xsi:type="dcterms:W3CDTF">2025-01-27T04:17:01Z</dcterms:created>
  <dcterms:modified xsi:type="dcterms:W3CDTF">2025-08-14T04:08:57Z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0x0101000810856600FD2D4391AFDDFCF33A69BD</vt:lpwstr>
  </property>
  <property fmtid="{D5CDD505-2E9C-101B-9397-08002B2CF9AE}" pid="3" name="MediaServiceImageTags">
    <vt:lpwstr/>
  </property>
</Properties>
</file>