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696" r:id="rId3"/>
    <p:sldMasterId id="2147483708" r:id="rId4"/>
  </p:sldMasterIdLst>
  <p:notesMasterIdLst>
    <p:notesMasterId r:id="rId16"/>
  </p:notesMasterIdLst>
  <p:sldIdLst>
    <p:sldId id="259" r:id="rId5"/>
    <p:sldId id="260" r:id="rId6"/>
    <p:sldId id="270" r:id="rId7"/>
    <p:sldId id="269" r:id="rId8"/>
    <p:sldId id="282" r:id="rId9"/>
    <p:sldId id="283" r:id="rId10"/>
    <p:sldId id="284" r:id="rId11"/>
    <p:sldId id="285" r:id="rId12"/>
    <p:sldId id="286" r:id="rId13"/>
    <p:sldId id="287" r:id="rId14"/>
    <p:sldId id="28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B5FECD-328F-9D00-D3AB-F73A0BA8A126}" v="510" dt="2024-02-01T02:21:22.413"/>
    <p1510:client id="{C6F485E0-4342-4F07-BC1C-3D5DF449C0E9}" v="1127" dt="2024-01-31T20:29:23.5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441" autoAdjust="0"/>
  </p:normalViewPr>
  <p:slideViewPr>
    <p:cSldViewPr>
      <p:cViewPr varScale="1">
        <p:scale>
          <a:sx n="137" d="100"/>
          <a:sy n="137" d="100"/>
        </p:scale>
        <p:origin x="50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9/02/2024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9847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43B871-B84D-EE2B-F184-2DA6E0EE4E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5BD90A-3E2D-40DE-1939-3F4B2F33DB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5753BC-0AB4-A466-90AA-49F8CE77E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66B9C-66DA-53D8-EE80-8548582AB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42176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A6298-41C4-9A74-E066-20DAC6F61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B54F9D-A87B-E185-E06D-D10EE59C76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F5588A-62DD-17C3-A097-32F1CC81D3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A5F474-0B76-E48F-B8B3-1ED46D2FB3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1212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45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Engage</a:t>
            </a: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the students with questions such as: </a:t>
            </a:r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-"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types of jobs do you do at home? </a:t>
            </a:r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-"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 you believe you should receive pocket money for these jobs? Why/why not? </a:t>
            </a:r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-"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How much do you think you should receive for the various jobs you help out with? </a:t>
            </a:r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-"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 you share the pocket money between your siblings?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Share learning intentions and success criteria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Explain, sometimes we need to split/partition amounts (collections) into equal groups and sometimes we can make unequal groups. Each action requires the total amount (collection) to be split/partitioned. If we were to put the parts back together again we would have the whole amount/collection again. </a:t>
            </a:r>
            <a:endParaRPr lang="en-GB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Help students interpret the model.  </a:t>
            </a:r>
            <a:endParaRPr lang="en-GB" dirty="0"/>
          </a:p>
          <a:p>
            <a:pPr marL="28575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model shows $10 shared equally with each child getting $5?</a:t>
            </a:r>
            <a:endParaRPr lang="en-GB" dirty="0"/>
          </a:p>
          <a:p>
            <a:pPr marL="28575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model shows how $10 is divided equally paying the same amount for 5 jobs. </a:t>
            </a:r>
            <a:endParaRPr lang="en-GB" sz="1200" dirty="0">
              <a:solidFill>
                <a:srgbClr val="000000"/>
              </a:solidFill>
            </a:endParaRPr>
          </a:p>
          <a:p>
            <a:pPr marL="28575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GB" sz="1200" dirty="0"/>
              <a:t>Which model might show a representation of doing dishes and putting out the bins? Students explain their thinking.</a:t>
            </a:r>
            <a:endParaRPr lang="en-GB" sz="12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lang="en-GB" sz="12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D1599-8A81-FCD8-04CA-613406AF1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0E3878-6EB0-2761-8290-B519917DF9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61A58C-89EA-6973-8AD2-14AFAA92DA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Click to animate answer </a:t>
            </a:r>
          </a:p>
          <a:p>
            <a:pPr marL="4445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This is a bar model and represents the following: </a:t>
            </a:r>
            <a:endParaRPr lang="en-GB" dirty="0"/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∙"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 shared equally between 4 parts. Each part has a value of 4. </a:t>
            </a:r>
            <a:endParaRPr lang="en-GB" dirty="0"/>
          </a:p>
          <a:p>
            <a:pPr marL="3429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∙"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 ÷ 4 = 4</a:t>
            </a:r>
            <a:r>
              <a:rPr lang="en-GB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GB" sz="12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en-GB" sz="12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724C3-AEA9-292E-A0F4-F31EE2B8D9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6376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92137F-7165-FFCE-121D-CF33A63D6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2C1610-5D90-C452-46BC-8256188E97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B5A5B3-3B9A-0DB5-6BDB-4D75EB6807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>
                <a:ea typeface="Calibri"/>
                <a:cs typeface="Calibri"/>
              </a:rPr>
              <a:t>Click to animate answer </a:t>
            </a:r>
          </a:p>
          <a:p>
            <a:pPr marL="4445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can also use bar models to share money amounts. Let’s explore the number problem 3 children shared $18 equally between them. </a:t>
            </a:r>
            <a:endParaRPr lang="en-GB" dirty="0"/>
          </a:p>
          <a:p>
            <a:pPr marL="4445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$18 does shared equally between 3 parts (children). How much does each part (child) receive? </a:t>
            </a:r>
            <a:endParaRPr lang="en-GB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en-GB" sz="12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AU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4F3A1-0920-A7AD-7D1C-3EE1AF70B6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0868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17218-12D7-E09F-A38C-4C1086D020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A469FD-E83E-A426-D842-3E2BB8C677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4505E1-33C5-8524-D918-735BF43F5E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Quattrocento Sans"/>
                <a:ea typeface="Quattrocento Sans"/>
                <a:cs typeface="Quattrocento Sans"/>
                <a:sym typeface="Quattrocento Sans"/>
              </a:rPr>
              <a:t>Use an example, </a:t>
            </a: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latin typeface="Quattrocento Sans"/>
                <a:ea typeface="Quattrocento Sans"/>
                <a:cs typeface="Quattrocento Sans"/>
                <a:sym typeface="Quattrocento Sans"/>
              </a:rPr>
              <a:t>When two children in a family share the jobs one child suggests that ‘It takes me twice as long to clean the bathrooms as it does for my brother to take the rubbish out. I think I should be paid more as my job requires more time and effort.’ </a:t>
            </a:r>
            <a:endParaRPr lang="en-GB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3FC1F-E9FF-D014-749D-D5D4BD6EBC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6956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5E0BA8-AEB2-C660-644D-2F6951111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D0E75D-6290-F7E7-23DA-E69CC2421A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FC25D4-347D-2401-FD5C-F88D6D45B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None/>
            </a:pPr>
            <a:r>
              <a:rPr lang="en-GB" sz="1200" dirty="0">
                <a:latin typeface="Quattrocento Sans"/>
                <a:ea typeface="Quattrocento Sans"/>
                <a:cs typeface="Quattrocento Sans"/>
                <a:sym typeface="Quattrocento Sans"/>
              </a:rPr>
              <a:t>Explain this example.</a:t>
            </a:r>
            <a:endParaRPr lang="en-GB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None/>
            </a:pPr>
            <a:r>
              <a:rPr lang="en-GB" sz="1200" dirty="0">
                <a:latin typeface="Quattrocento Sans"/>
                <a:ea typeface="Quattrocento Sans"/>
                <a:cs typeface="Quattrocento Sans"/>
                <a:sym typeface="Quattrocento Sans"/>
              </a:rPr>
              <a:t>This time we have a total of $18 for the week.</a:t>
            </a:r>
            <a:endParaRPr lang="en-GB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en-GB" sz="1200" dirty="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None/>
            </a:pPr>
            <a:r>
              <a:rPr lang="en-GB" sz="1200" dirty="0">
                <a:latin typeface="Quattrocento Sans"/>
                <a:ea typeface="Quattrocento Sans"/>
                <a:cs typeface="Quattrocento Sans"/>
                <a:sym typeface="Quattrocento Sans"/>
              </a:rPr>
              <a:t>We want to share this amount based on the time and effort put into the following jobs. </a:t>
            </a:r>
            <a:br>
              <a:rPr lang="en-GB" sz="1200" dirty="0"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en-GB" sz="1200" dirty="0">
                <a:latin typeface="Quattrocento Sans"/>
                <a:ea typeface="Quattrocento Sans"/>
                <a:cs typeface="Quattrocento Sans"/>
                <a:sym typeface="Quattrocento Sans"/>
              </a:rPr>
              <a:t>Imagine if we shared the money based on the amount of time taken to complete the jobs. e.g. </a:t>
            </a:r>
            <a:r>
              <a:rPr lang="en-GB" sz="1200">
                <a:latin typeface="Quattrocento Sans"/>
                <a:ea typeface="Quattrocento Sans"/>
                <a:cs typeface="Quattrocento Sans"/>
                <a:sym typeface="Quattrocento Sans"/>
              </a:rPr>
              <a:t>Washing = 15 minutes = $9 etc. </a:t>
            </a:r>
            <a:endParaRPr lang="en-GB" sz="1200">
              <a:latin typeface="Arial"/>
              <a:ea typeface="Arial"/>
              <a:cs typeface="Arial"/>
              <a:sym typeface="Arial"/>
            </a:endParaRP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0729E6-ED0B-0811-DE28-583F17B39A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281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B33225-31CC-77D2-387B-0F2E95AEE0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9B152A-462E-752E-1550-566AFBBCB5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32BCF0-BC8F-537D-0C0B-04FEB12296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A12BB-BEAF-E374-34C4-50FBEA3579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5514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about:blank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about:blank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2024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illustrations/clean-cleaning-water-splash-soap-5438913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513AFF-1993-AFA1-8B37-284451BFB7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428513" y="2102069"/>
            <a:ext cx="6400800" cy="23698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AU" sz="7200" b="1" dirty="0">
                <a:solidFill>
                  <a:srgbClr val="323E4F"/>
                </a:solidFill>
                <a:latin typeface="Calibri"/>
                <a:ea typeface="Calibri"/>
                <a:cs typeface="Calibri"/>
              </a:rPr>
              <a:t>Pocket money </a:t>
            </a:r>
            <a:br>
              <a:rPr lang="en-AU" sz="7200" b="1" dirty="0">
                <a:solidFill>
                  <a:srgbClr val="323E4F"/>
                </a:solidFill>
                <a:latin typeface="Calibri"/>
                <a:ea typeface="Calibri"/>
                <a:cs typeface="Calibri"/>
              </a:rPr>
            </a:br>
            <a:endParaRPr lang="en-AU" sz="3200">
              <a:solidFill>
                <a:srgbClr val="323E4F"/>
              </a:solidFill>
              <a:ea typeface="Calibri"/>
              <a:cs typeface="Calibri"/>
            </a:endParaRPr>
          </a:p>
          <a:p>
            <a:pPr lvl="0">
              <a:spcBef>
                <a:spcPts val="0"/>
              </a:spcBef>
              <a:defRPr/>
            </a:pPr>
            <a:endParaRPr lang="en-AU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5943043"/>
            <a:ext cx="15183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000" i="1" dirty="0"/>
              <a:t>dice images: Flaticon.com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7B6FFD-A09E-3C92-C2E0-FB016FC09ECC}"/>
              </a:ext>
            </a:extLst>
          </p:cNvPr>
          <p:cNvSpPr txBox="1"/>
          <p:nvPr/>
        </p:nvSpPr>
        <p:spPr>
          <a:xfrm>
            <a:off x="2204425" y="3625350"/>
            <a:ext cx="465262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AU" sz="3200" dirty="0">
                <a:solidFill>
                  <a:srgbClr val="323E4F"/>
                </a:solidFill>
                <a:ea typeface="Calibri"/>
                <a:cs typeface="Calibri"/>
              </a:rPr>
              <a:t>Efficient strategies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4CB28-8C65-2D3F-0643-61B149C42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C5C2A7B-22C4-D1CB-84F2-FAFA1D2F1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953426" cy="1143000"/>
          </a:xfrm>
        </p:spPr>
        <p:txBody>
          <a:bodyPr>
            <a:normAutofit/>
          </a:bodyPr>
          <a:lstStyle/>
          <a:p>
            <a:pPr algn="l"/>
            <a:r>
              <a:rPr lang="en-AU" b="1" dirty="0">
                <a:solidFill>
                  <a:srgbClr val="000000"/>
                </a:solidFill>
              </a:rPr>
              <a:t>One way to share </a:t>
            </a:r>
            <a:endParaRPr lang="en-US" dirty="0"/>
          </a:p>
        </p:txBody>
      </p:sp>
      <p:graphicFrame>
        <p:nvGraphicFramePr>
          <p:cNvPr id="6" name="Table 5" descr="A table of information with headings: Child​, Job​, Approximate time​, $18 shared​. Child one Bins, 5 minutes gets $3. Child two Dishes, 10 minutes gets $6. Child 3, washing 15 minutes gets $9&#10;&#10;">
            <a:extLst>
              <a:ext uri="{FF2B5EF4-FFF2-40B4-BE49-F238E27FC236}">
                <a16:creationId xmlns:a16="http://schemas.microsoft.com/office/drawing/2014/main" id="{7A168ED9-0F85-248A-7007-6590BCC17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434631"/>
              </p:ext>
            </p:extLst>
          </p:nvPr>
        </p:nvGraphicFramePr>
        <p:xfrm>
          <a:off x="228600" y="1197170"/>
          <a:ext cx="8686793" cy="2239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0807">
                  <a:extLst>
                    <a:ext uri="{9D8B030D-6E8A-4147-A177-3AD203B41FA5}">
                      <a16:colId xmlns:a16="http://schemas.microsoft.com/office/drawing/2014/main" val="2991453653"/>
                    </a:ext>
                  </a:extLst>
                </a:gridCol>
                <a:gridCol w="1803681">
                  <a:extLst>
                    <a:ext uri="{9D8B030D-6E8A-4147-A177-3AD203B41FA5}">
                      <a16:colId xmlns:a16="http://schemas.microsoft.com/office/drawing/2014/main" val="441039803"/>
                    </a:ext>
                  </a:extLst>
                </a:gridCol>
                <a:gridCol w="3260034">
                  <a:extLst>
                    <a:ext uri="{9D8B030D-6E8A-4147-A177-3AD203B41FA5}">
                      <a16:colId xmlns:a16="http://schemas.microsoft.com/office/drawing/2014/main" val="2700659004"/>
                    </a:ext>
                  </a:extLst>
                </a:gridCol>
                <a:gridCol w="2122271">
                  <a:extLst>
                    <a:ext uri="{9D8B030D-6E8A-4147-A177-3AD203B41FA5}">
                      <a16:colId xmlns:a16="http://schemas.microsoft.com/office/drawing/2014/main" val="2638279705"/>
                    </a:ext>
                  </a:extLst>
                </a:gridCol>
              </a:tblGrid>
              <a:tr h="566530"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Child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Job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Approximate time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$18 shared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264690"/>
                  </a:ext>
                </a:extLst>
              </a:tr>
              <a:tr h="557657"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Child 1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Bins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 minutes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$3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63066"/>
                  </a:ext>
                </a:extLst>
              </a:tr>
              <a:tr h="557657"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Child 2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Dishes 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 minutes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$6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78486"/>
                  </a:ext>
                </a:extLst>
              </a:tr>
              <a:tr h="557657"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Child 3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Washing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15 minutes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$9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829024"/>
                  </a:ext>
                </a:extLst>
              </a:tr>
            </a:tbl>
          </a:graphicData>
        </a:graphic>
      </p:graphicFrame>
      <p:pic>
        <p:nvPicPr>
          <p:cNvPr id="2" name="Picture 1" descr="A blue squares with white numbers showing 18 divided into a row of six boxes each containing 3. A second row underneath with three unequal boxes containing three, six and the largest has nine. ">
            <a:extLst>
              <a:ext uri="{FF2B5EF4-FFF2-40B4-BE49-F238E27FC236}">
                <a16:creationId xmlns:a16="http://schemas.microsoft.com/office/drawing/2014/main" id="{311C6308-1F2D-5F79-BE36-164EB8554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303" y="3428043"/>
            <a:ext cx="7089913" cy="264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5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5CE6E-C2AA-E77C-EE2F-E2F9BBF8F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9E06368-2EDB-1D5A-D12E-50DFED622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7070735" cy="1143000"/>
          </a:xfrm>
        </p:spPr>
        <p:txBody>
          <a:bodyPr/>
          <a:lstStyle/>
          <a:p>
            <a:pPr algn="l"/>
            <a:r>
              <a:rPr lang="en-AU" sz="5400" dirty="0">
                <a:solidFill>
                  <a:srgbClr val="000000"/>
                </a:solidFill>
              </a:rPr>
              <a:t>Learning task 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794B6F-EA61-FC37-9319-65B1FF6EF738}"/>
              </a:ext>
            </a:extLst>
          </p:cNvPr>
          <p:cNvSpPr txBox="1"/>
          <p:nvPr/>
        </p:nvSpPr>
        <p:spPr>
          <a:xfrm>
            <a:off x="402088" y="1351579"/>
            <a:ext cx="8445989" cy="452431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What are some ways pocket money could be distributed, based on the jobs completed? </a:t>
            </a:r>
            <a:endParaRPr lang="en-US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How much pocket money do you suggest should be distributed?</a:t>
            </a:r>
            <a:endParaRPr lang="en-US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How many people is it shared between?</a:t>
            </a:r>
          </a:p>
          <a:p>
            <a:pPr marL="285750" indent="-285750">
              <a:buFont typeface="Arial"/>
              <a:buChar char="•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Will you have an equal/unequal distribution of money amounts? </a:t>
            </a:r>
          </a:p>
          <a:p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What type of jobs will you include? </a:t>
            </a:r>
          </a:p>
          <a:p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How will you decide how much money is allocated for each job? </a:t>
            </a:r>
          </a:p>
          <a:p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Think about how you can present your ideas so it is easy to interpret (read and understand). </a:t>
            </a:r>
          </a:p>
          <a:p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Clearly show your working out for each step in the problem. </a:t>
            </a:r>
          </a:p>
          <a:p>
            <a:endParaRPr lang="en-AU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00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ollection of cleaning supplies">
            <a:extLst>
              <a:ext uri="{FF2B5EF4-FFF2-40B4-BE49-F238E27FC236}">
                <a16:creationId xmlns:a16="http://schemas.microsoft.com/office/drawing/2014/main" id="{4652B0F0-1B78-D33C-7219-BF6E02D7A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907" y="958032"/>
            <a:ext cx="4527099" cy="454354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036818" cy="1143000"/>
          </a:xfrm>
        </p:spPr>
        <p:txBody>
          <a:bodyPr/>
          <a:lstStyle/>
          <a:p>
            <a:pPr algn="l"/>
            <a:r>
              <a:rPr lang="en-AU" dirty="0">
                <a:solidFill>
                  <a:srgbClr val="10253F"/>
                </a:solidFill>
              </a:rPr>
              <a:t>Jobs around the house</a:t>
            </a:r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Google Shape;110;p2">
            <a:extLst>
              <a:ext uri="{FF2B5EF4-FFF2-40B4-BE49-F238E27FC236}">
                <a16:creationId xmlns:a16="http://schemas.microsoft.com/office/drawing/2014/main" id="{DCB38B79-CF00-9572-93B5-FC38F46A9121}"/>
              </a:ext>
            </a:extLst>
          </p:cNvPr>
          <p:cNvSpPr txBox="1"/>
          <p:nvPr/>
        </p:nvSpPr>
        <p:spPr>
          <a:xfrm>
            <a:off x="107504" y="6093296"/>
            <a:ext cx="2952328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source: </a:t>
            </a:r>
            <a:r>
              <a:rPr lang="en-AU" sz="12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Pixabay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821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7070735" cy="1143000"/>
          </a:xfrm>
        </p:spPr>
        <p:txBody>
          <a:bodyPr/>
          <a:lstStyle/>
          <a:p>
            <a:pPr algn="l"/>
            <a:r>
              <a:rPr lang="en-AU" sz="3200" dirty="0">
                <a:solidFill>
                  <a:srgbClr val="000000"/>
                </a:solidFill>
              </a:rPr>
              <a:t>Learning intention and success criteria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8167DC-06C3-014A-E0AC-BF63FAA92B97}"/>
              </a:ext>
            </a:extLst>
          </p:cNvPr>
          <p:cNvSpPr txBox="1"/>
          <p:nvPr/>
        </p:nvSpPr>
        <p:spPr>
          <a:xfrm>
            <a:off x="1716261" y="1351579"/>
            <a:ext cx="6126860" cy="415498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We are learning to solve problems involving money calculations.</a:t>
            </a:r>
            <a:endParaRPr lang="en-US" sz="2400" dirty="0">
              <a:ea typeface="Calibri"/>
              <a:cs typeface="Calibri"/>
            </a:endParaRPr>
          </a:p>
          <a:p>
            <a:endParaRPr lang="en-AU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By the end of this lesson, I can:</a:t>
            </a:r>
            <a:endParaRPr lang="en-US" sz="2400" dirty="0">
              <a:ea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show different ways to distribute money values</a:t>
            </a:r>
            <a:endParaRPr lang="en-AU" sz="2400">
              <a:ea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use efficient strategies when solving money problems</a:t>
            </a:r>
            <a:endParaRPr lang="en-AU" sz="2400" dirty="0">
              <a:solidFill>
                <a:srgbClr val="1F497D"/>
              </a:solidFill>
              <a:latin typeface="Calibri"/>
              <a:ea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AU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use my proficiency with addition and multiplication facts to add and subtract, multiply and divide numbers efficiently.</a:t>
            </a:r>
            <a:endParaRPr lang="en-AU" sz="2400" dirty="0">
              <a:solidFill>
                <a:srgbClr val="1F497D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653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036818" cy="1143000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Sharing dollar amounts</a:t>
            </a:r>
          </a:p>
        </p:txBody>
      </p:sp>
      <p:pic>
        <p:nvPicPr>
          <p:cNvPr id="2" name="Picture 1" descr="Four ways to partition ten using a box model. Two are unequal shares.  Two are equal shares. ">
            <a:extLst>
              <a:ext uri="{FF2B5EF4-FFF2-40B4-BE49-F238E27FC236}">
                <a16:creationId xmlns:a16="http://schemas.microsoft.com/office/drawing/2014/main" id="{EA304959-B61E-CCB3-F90E-0B740B45A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98116"/>
            <a:ext cx="9144000" cy="426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1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6F8AB-0064-F10D-9EA7-48156B48D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CCE9720-26D7-6DD1-470E-3B8359FA6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036818" cy="1143000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Sharing equal amounts</a:t>
            </a:r>
          </a:p>
        </p:txBody>
      </p:sp>
      <p:pic>
        <p:nvPicPr>
          <p:cNvPr id="3" name="Picture 2" descr="A number and question marks on a rectangular orange box">
            <a:extLst>
              <a:ext uri="{FF2B5EF4-FFF2-40B4-BE49-F238E27FC236}">
                <a16:creationId xmlns:a16="http://schemas.microsoft.com/office/drawing/2014/main" id="{97E4DB06-A42C-2E87-A272-424ECE304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20922"/>
            <a:ext cx="9144000" cy="2739642"/>
          </a:xfrm>
          <a:prstGeom prst="rect">
            <a:avLst/>
          </a:prstGeom>
        </p:spPr>
      </p:pic>
      <p:pic>
        <p:nvPicPr>
          <p:cNvPr id="5" name="Picture 4" descr="16 divided into four parts each made up of 4. ">
            <a:extLst>
              <a:ext uri="{FF2B5EF4-FFF2-40B4-BE49-F238E27FC236}">
                <a16:creationId xmlns:a16="http://schemas.microsoft.com/office/drawing/2014/main" id="{25898ACD-6A1D-F0DA-C767-66145137E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91" y="3476333"/>
            <a:ext cx="9044609" cy="258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14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663A23-BB2F-CC0A-CBFF-71DDE9558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66B2B53-AD22-F525-C4E6-5AB08C0E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036818" cy="1143000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Sharing equal amounts</a:t>
            </a:r>
          </a:p>
        </p:txBody>
      </p:sp>
      <p:pic>
        <p:nvPicPr>
          <p:cNvPr id="2" name="Picture 1" descr="A number and question mark">
            <a:extLst>
              <a:ext uri="{FF2B5EF4-FFF2-40B4-BE49-F238E27FC236}">
                <a16:creationId xmlns:a16="http://schemas.microsoft.com/office/drawing/2014/main" id="{F461A1EB-6BD4-46C2-0C2A-41E0B2FA2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4" y="972493"/>
            <a:ext cx="9099827" cy="2505537"/>
          </a:xfrm>
          <a:prstGeom prst="rect">
            <a:avLst/>
          </a:prstGeom>
        </p:spPr>
      </p:pic>
      <p:pic>
        <p:nvPicPr>
          <p:cNvPr id="6" name="Picture 5" descr="18 shown as a box model divided into three parts each made up of 6. ">
            <a:extLst>
              <a:ext uri="{FF2B5EF4-FFF2-40B4-BE49-F238E27FC236}">
                <a16:creationId xmlns:a16="http://schemas.microsoft.com/office/drawing/2014/main" id="{5F4F6D0F-6DEB-D541-A7F3-7A8EC87167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565" y="3586188"/>
            <a:ext cx="9000435" cy="230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2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EFD4C3-5E40-AA72-0397-7DD76D796C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057285-7C46-6CC6-5B7E-42EC1144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03681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sz="3600" b="1" dirty="0">
                <a:solidFill>
                  <a:srgbClr val="000000"/>
                </a:solidFill>
              </a:rPr>
              <a:t>Sharing with unequal amounts</a:t>
            </a:r>
            <a:br>
              <a:rPr lang="en-AU" sz="3600" b="1" dirty="0">
                <a:solidFill>
                  <a:srgbClr val="000000"/>
                </a:solidFill>
              </a:rPr>
            </a:br>
            <a:r>
              <a:rPr lang="en-AU" sz="3600" b="1" dirty="0">
                <a:solidFill>
                  <a:srgbClr val="000000"/>
                </a:solidFill>
              </a:rPr>
              <a:t> (using additive thinking)  </a:t>
            </a:r>
            <a:endParaRPr lang="en-US" dirty="0"/>
          </a:p>
        </p:txBody>
      </p:sp>
      <p:pic>
        <p:nvPicPr>
          <p:cNvPr id="3" name="Picture 2" descr="A blue and green rectangles with black text showing twelve broken into nine, two and one dollar amounts ">
            <a:extLst>
              <a:ext uri="{FF2B5EF4-FFF2-40B4-BE49-F238E27FC236}">
                <a16:creationId xmlns:a16="http://schemas.microsoft.com/office/drawing/2014/main" id="{BB718C9E-7A35-1A07-A465-CDC3C777B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48592"/>
            <a:ext cx="9144000" cy="214846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84CB09C-42FC-0237-105A-2B74F1B2FDE9}"/>
              </a:ext>
            </a:extLst>
          </p:cNvPr>
          <p:cNvSpPr txBox="1"/>
          <p:nvPr/>
        </p:nvSpPr>
        <p:spPr>
          <a:xfrm>
            <a:off x="516834" y="1371599"/>
            <a:ext cx="729532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AU" sz="2800" b="0" i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Think of what this might represent.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3E0618-F630-BB1B-EB19-7AD6E5AF9FAE}"/>
              </a:ext>
            </a:extLst>
          </p:cNvPr>
          <p:cNvSpPr txBox="1"/>
          <p:nvPr/>
        </p:nvSpPr>
        <p:spPr>
          <a:xfrm>
            <a:off x="477078" y="3427895"/>
            <a:ext cx="6157843" cy="18269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-AU" sz="2800" b="0" i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Why might one child get more money than the other children? </a:t>
            </a:r>
          </a:p>
          <a:p>
            <a:pPr algn="l" rtl="0"/>
            <a:r>
              <a:rPr lang="en-AU" sz="2800" b="0" i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Why is one child given $9 and the other children much less than this amount?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34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E7966-BF4D-BB06-8FF3-DF36B45E6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13D4B1-74BE-BADC-D04E-C683A7140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95342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AU" b="1" dirty="0">
                <a:solidFill>
                  <a:srgbClr val="000000"/>
                </a:solidFill>
              </a:rPr>
              <a:t>Sharing with unequal amounts</a:t>
            </a:r>
            <a:endParaRPr lang="en-US" dirty="0"/>
          </a:p>
        </p:txBody>
      </p:sp>
      <p:pic>
        <p:nvPicPr>
          <p:cNvPr id="2" name="Picture 1" descr="A group of blue circles">
            <a:extLst>
              <a:ext uri="{FF2B5EF4-FFF2-40B4-BE49-F238E27FC236}">
                <a16:creationId xmlns:a16="http://schemas.microsoft.com/office/drawing/2014/main" id="{42DEF262-FD37-D968-A12E-29AEA7475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348" y="1757339"/>
            <a:ext cx="6791741" cy="16647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1A37CF-64C8-2838-0035-6562CD390455}"/>
              </a:ext>
            </a:extLst>
          </p:cNvPr>
          <p:cNvSpPr txBox="1"/>
          <p:nvPr/>
        </p:nvSpPr>
        <p:spPr>
          <a:xfrm>
            <a:off x="207618" y="1146313"/>
            <a:ext cx="491876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3600" dirty="0">
                <a:ea typeface="Calibri"/>
                <a:cs typeface="Calibri"/>
              </a:rPr>
              <a:t>Sharing $18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B8EA217-E46B-031C-1235-180C03F30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576215"/>
              </p:ext>
            </p:extLst>
          </p:nvPr>
        </p:nvGraphicFramePr>
        <p:xfrm>
          <a:off x="1104347" y="3456608"/>
          <a:ext cx="6794500" cy="2091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107849476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30088126"/>
                    </a:ext>
                  </a:extLst>
                </a:gridCol>
                <a:gridCol w="3162300">
                  <a:extLst>
                    <a:ext uri="{9D8B030D-6E8A-4147-A177-3AD203B41FA5}">
                      <a16:colId xmlns:a16="http://schemas.microsoft.com/office/drawing/2014/main" val="3172635346"/>
                    </a:ext>
                  </a:extLst>
                </a:gridCol>
              </a:tblGrid>
              <a:tr h="526773">
                <a:tc>
                  <a:txBody>
                    <a:bodyPr/>
                    <a:lstStyle/>
                    <a:p>
                      <a:pPr marL="448056" marR="0" indent="-228600" algn="l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8056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Job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Approximate time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741041"/>
                  </a:ext>
                </a:extLst>
              </a:tr>
              <a:tr h="394335">
                <a:tc>
                  <a:txBody>
                    <a:bodyPr/>
                    <a:lstStyle/>
                    <a:p>
                      <a:pPr marL="448056" marR="0" indent="-228600" algn="l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Child 1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8056" marR="0" indent="-228600" algn="l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Bins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448056" marR="0" indent="-228600" algn="l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minutes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091286"/>
                  </a:ext>
                </a:extLst>
              </a:tr>
              <a:tr h="394335">
                <a:tc>
                  <a:txBody>
                    <a:bodyPr/>
                    <a:lstStyle/>
                    <a:p>
                      <a:pPr marL="448056" marR="0" indent="-228600" algn="l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Child 2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8056" marR="0" indent="-228600" algn="l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Dishes 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448056" marR="0" indent="-228600" algn="l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minutes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665619"/>
                  </a:ext>
                </a:extLst>
              </a:tr>
              <a:tr h="394335">
                <a:tc>
                  <a:txBody>
                    <a:bodyPr/>
                    <a:lstStyle/>
                    <a:p>
                      <a:pPr marL="448056" marR="0" indent="-228600" algn="l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Child 3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8056" marR="0" indent="-228600" algn="l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Washing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448056" marR="0" indent="-228600" algn="l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 minutes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134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37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A29355-7A0D-FAD5-7923-C521A3A5A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8132C5-B3A6-98F5-6728-44A73EDDE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953426" cy="1143000"/>
          </a:xfrm>
        </p:spPr>
        <p:txBody>
          <a:bodyPr>
            <a:normAutofit/>
          </a:bodyPr>
          <a:lstStyle/>
          <a:p>
            <a:pPr algn="l"/>
            <a:r>
              <a:rPr lang="en-AU" b="1" dirty="0">
                <a:solidFill>
                  <a:srgbClr val="000000"/>
                </a:solidFill>
              </a:rPr>
              <a:t>Sharing based on time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DD12AB-AAA1-ACED-30CF-C0301D6465A7}"/>
              </a:ext>
            </a:extLst>
          </p:cNvPr>
          <p:cNvSpPr txBox="1"/>
          <p:nvPr/>
        </p:nvSpPr>
        <p:spPr>
          <a:xfrm>
            <a:off x="207618" y="1146313"/>
            <a:ext cx="491876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3600" dirty="0">
                <a:ea typeface="Calibri"/>
                <a:cs typeface="Calibri"/>
              </a:rPr>
              <a:t>Sharing $18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CDF94B4-D9F9-1F8E-6A02-A980CCA8E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503654"/>
              </p:ext>
            </p:extLst>
          </p:nvPr>
        </p:nvGraphicFramePr>
        <p:xfrm>
          <a:off x="228600" y="1716214"/>
          <a:ext cx="8686800" cy="3425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4292">
                  <a:extLst>
                    <a:ext uri="{9D8B030D-6E8A-4147-A177-3AD203B41FA5}">
                      <a16:colId xmlns:a16="http://schemas.microsoft.com/office/drawing/2014/main" val="2991453653"/>
                    </a:ext>
                  </a:extLst>
                </a:gridCol>
                <a:gridCol w="2009538">
                  <a:extLst>
                    <a:ext uri="{9D8B030D-6E8A-4147-A177-3AD203B41FA5}">
                      <a16:colId xmlns:a16="http://schemas.microsoft.com/office/drawing/2014/main" val="441039803"/>
                    </a:ext>
                  </a:extLst>
                </a:gridCol>
                <a:gridCol w="2378377">
                  <a:extLst>
                    <a:ext uri="{9D8B030D-6E8A-4147-A177-3AD203B41FA5}">
                      <a16:colId xmlns:a16="http://schemas.microsoft.com/office/drawing/2014/main" val="2700659004"/>
                    </a:ext>
                  </a:extLst>
                </a:gridCol>
                <a:gridCol w="2594593">
                  <a:extLst>
                    <a:ext uri="{9D8B030D-6E8A-4147-A177-3AD203B41FA5}">
                      <a16:colId xmlns:a16="http://schemas.microsoft.com/office/drawing/2014/main" val="2638279705"/>
                    </a:ext>
                  </a:extLst>
                </a:gridCol>
              </a:tblGrid>
              <a:tr h="1752600"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Job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Approximate time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Possible way to share the $18</a:t>
                      </a:r>
                      <a:endParaRPr lang="en-AU" sz="1800" b="0" i="0" u="none" strike="noStrike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264690"/>
                  </a:ext>
                </a:extLst>
              </a:tr>
              <a:tr h="557657"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Child 1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Bins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minutes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$3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63066"/>
                  </a:ext>
                </a:extLst>
              </a:tr>
              <a:tr h="557657"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Child 2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Dishes 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minutes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$6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78486"/>
                  </a:ext>
                </a:extLst>
              </a:tr>
              <a:tr h="557657"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Child 3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Washing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 minutes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indent="-228600" algn="ctr" rtl="0" fontAlgn="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$9</a:t>
                      </a:r>
                      <a:endParaRPr lang="en-AU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829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01773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734</Words>
  <Application>Microsoft Office PowerPoint</Application>
  <PresentationFormat>On-screen Show (4:3)</PresentationFormat>
  <Paragraphs>112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Noto Sans Symbols</vt:lpstr>
      <vt:lpstr>Arial</vt:lpstr>
      <vt:lpstr>Calibri</vt:lpstr>
      <vt:lpstr>Quattrocento Sans</vt:lpstr>
      <vt:lpstr>2_Office Theme</vt:lpstr>
      <vt:lpstr>3_Office Theme</vt:lpstr>
      <vt:lpstr>4_Office Theme</vt:lpstr>
      <vt:lpstr>5_Office Theme</vt:lpstr>
      <vt:lpstr>Pocket money   </vt:lpstr>
      <vt:lpstr>Jobs around the house </vt:lpstr>
      <vt:lpstr>Learning intention and success criteria</vt:lpstr>
      <vt:lpstr>Sharing dollar amounts</vt:lpstr>
      <vt:lpstr>Sharing equal amounts</vt:lpstr>
      <vt:lpstr>Sharing equal amounts</vt:lpstr>
      <vt:lpstr>Sharing with unequal amounts  (using additive thinking)  </vt:lpstr>
      <vt:lpstr>Sharing with unequal amounts</vt:lpstr>
      <vt:lpstr>Sharing based on time</vt:lpstr>
      <vt:lpstr>One way to share </vt:lpstr>
      <vt:lpstr>Learning task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Alison Laming</cp:lastModifiedBy>
  <cp:revision>609</cp:revision>
  <dcterms:created xsi:type="dcterms:W3CDTF">2021-03-16T22:56:28Z</dcterms:created>
  <dcterms:modified xsi:type="dcterms:W3CDTF">2024-02-09T02:53:23Z</dcterms:modified>
</cp:coreProperties>
</file>