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4" r:id="rId2"/>
    <p:sldId id="259" r:id="rId3"/>
    <p:sldId id="257" r:id="rId4"/>
    <p:sldId id="258" r:id="rId5"/>
    <p:sldId id="260" r:id="rId6"/>
    <p:sldId id="261" r:id="rId7"/>
    <p:sldId id="27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9" autoAdjust="0"/>
    <p:restoredTop sz="63680" autoAdjust="0"/>
  </p:normalViewPr>
  <p:slideViewPr>
    <p:cSldViewPr>
      <p:cViewPr varScale="1">
        <p:scale>
          <a:sx n="64" d="100"/>
          <a:sy n="64" d="100"/>
        </p:scale>
        <p:origin x="214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30/12/2023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v9.australiancurriculum.edu.au/f-10-curriculum/learning-areas/mathematics/year-7_year-8_year-9_year-10/content-description?subject-identifier=MATMATY8&amp;content-description-code=AC9M8ST03&amp;detailed-content-descriptions=0&amp;hide-ccp=0&amp;hide-gc=0&amp;side-by-side=1&amp;strands-start-index=0&amp;subjects-start-index=0&amp;view=quick" TargetMode="External"/><Relationship Id="rId3" Type="http://schemas.openxmlformats.org/officeDocument/2006/relationships/hyperlink" Target="https://v9.australiancurriculum.edu.au/f-10-curriculum/learning-areas/mathematics/year-7_year-8_year-9_year-10/content-description?subject-identifier=MATMATY8&amp;content-description-code=AC9M8N05&amp;detailed-content-descriptions=0&amp;hide-ccp=0&amp;hide-gc=0&amp;side-by-side=1&amp;strands-start-index=0&amp;subjects-start-index=0&amp;view=quick&amp;cdref=Elaboration" TargetMode="External"/><Relationship Id="rId7" Type="http://schemas.openxmlformats.org/officeDocument/2006/relationships/hyperlink" Target="https://v9.australiancurriculum.edu.au/f-10-curriculum/learning-areas/mathematics/year-7_year-8_year-9_year-10/content-description?subject-identifier=MATMATY8&amp;content-description-code=AC9M8ST02&amp;detailed-content-descriptions=0&amp;hide-ccp=0&amp;hide-gc=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v9.australiancurriculum.edu.au/f-10-curriculum/learning-areas/mathematics/year-7_year-8_year-9_year-10/content-description?subject-identifier=MATMATY8&amp;content-description-code=AC9M8ST01&amp;detailed-content-descriptions=0&amp;hide-ccp=0&amp;hide-gc=0&amp;side-by-side=1&amp;strands-start-index=0&amp;subjects-start-index=0&amp;view=quick" TargetMode="External"/><Relationship Id="rId5" Type="http://schemas.openxmlformats.org/officeDocument/2006/relationships/hyperlink" Target="https://v9.australiancurriculum.edu.au/f-10-curriculum/learning-areas/mathematics/year-7_year-8_year-9_year-10/content-description?subject-identifier=MATMATY8&amp;content-description-code=AC9M8ST04&amp;detailed-content-descriptions=0&amp;hide-ccp=0&amp;hide-gc=0&amp;side-by-side=1&amp;strands-start-index=0&amp;subjects-start-index=0&amp;view=quick" TargetMode="External"/><Relationship Id="rId4" Type="http://schemas.openxmlformats.org/officeDocument/2006/relationships/hyperlink" Target="https://v9.australiancurriculum.edu.au/f-10-curriculum/learning-areas/mathematics/year-7_year-8_year-9_year-10/content-description?subject-identifier=MATMATY8&amp;content-description-code=AC9M8N04&amp;detailed-content-descriptions=0&amp;hide-ccp=0&amp;hide-gc=0&amp;side-by-side=1&amp;strands-start-index=0&amp;subjects-start-index=0&amp;view=quick"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7_year-8_year-9_year-10/content-description?subject-identifier=MATMATY8&amp;content-description-code=AC9M8ST04&amp;detailed-content-descriptions=0&amp;hide-ccp=0&amp;hide-gc=0&amp;side-by-side=1&amp;strands-start-index=0&amp;subjects-start-index=0&amp;view=quick"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lesson gives students the opportunity to participate in a real-life problem both in and out of the classroom. Students are guided through the process of formulating a problem that can be solved using a mathematical modelling approach. A professional sporting context allows students to engage in a common basketball scoring move: shooting 3-pointers. Students conduct a statistical investigation, collect and analyse data using percentages, choosing efficient calculations and strategies, that is communicated visually and verbally to the teacher and peers. Students reflect on feedback and consider revisions for the investigation.</a:t>
            </a:r>
          </a:p>
          <a:p>
            <a:endParaRPr lang="en-AU" sz="1200" dirty="0">
              <a:solidFill>
                <a:srgbClr val="000000"/>
              </a:solidFill>
              <a:effectLst/>
              <a:latin typeface="Calibri" panose="020F0502020204030204" pitchFamily="34" charset="0"/>
              <a:cs typeface="Times New Roman" panose="02020603050405020304" pitchFamily="18" charset="0"/>
            </a:endParaRPr>
          </a:p>
          <a:p>
            <a:r>
              <a:rPr lang="en-AU" sz="1200" b="1" dirty="0">
                <a:solidFill>
                  <a:srgbClr val="000000"/>
                </a:solidFill>
                <a:effectLst/>
                <a:latin typeface="Calibri" panose="020F0502020204030204" pitchFamily="34" charset="0"/>
                <a:cs typeface="Times New Roman" panose="02020603050405020304" pitchFamily="18" charset="0"/>
              </a:rPr>
              <a:t>Achievement: </a:t>
            </a:r>
            <a:r>
              <a:rPr lang="en-GB" b="0" i="0" dirty="0">
                <a:solidFill>
                  <a:srgbClr val="000000"/>
                </a:solidFill>
                <a:effectLst/>
                <a:latin typeface="Roboto" panose="02000000000000000000" pitchFamily="2" charset="0"/>
              </a:rPr>
              <a:t>Students use mathematical modelling to solve practical problems involving ratios, percentages and rates in measurement and financial contexts.</a:t>
            </a:r>
          </a:p>
          <a:p>
            <a:r>
              <a:rPr lang="en-GB" sz="1000" b="0" i="0" u="none" dirty="0">
                <a:solidFill>
                  <a:srgbClr val="000000"/>
                </a:solidFill>
                <a:effectLst/>
                <a:latin typeface="Roboto" panose="02000000000000000000" pitchFamily="2" charset="0"/>
                <a:ea typeface="+mn-ea"/>
                <a:cs typeface="+mn-cs"/>
              </a:rPr>
              <a:t>Relevant content descriptions for Part I</a:t>
            </a:r>
            <a:endParaRPr lang="en-AU" sz="1000" b="0" i="0" u="none" dirty="0">
              <a:solidFill>
                <a:schemeClr val="tx1"/>
              </a:solidFill>
              <a:effectLst/>
              <a:latin typeface="+mn-lt"/>
              <a:ea typeface="+mn-ea"/>
              <a:cs typeface="+mn-cs"/>
            </a:endParaRPr>
          </a:p>
          <a:p>
            <a:r>
              <a:rPr lang="en-US" sz="12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AC9M8N05</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use mathematical modelling to solve practical problems involving rational numbers and percentages, including financial contexts; formulate problems, choosing efficient calculation strategies and using digital tools where appropriate; interpret and communicate solutions in terms of the situation, reviewing the appropriateness of the model.</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8415" indent="-215900">
              <a:lnSpc>
                <a:spcPct val="120000"/>
              </a:lnSpc>
            </a:pPr>
            <a:r>
              <a:rPr lang="en-US" sz="1200" u="sng" dirty="0">
                <a:solidFill>
                  <a:srgbClr val="046190"/>
                </a:solidFill>
                <a:effectLst/>
                <a:latin typeface="Calibri Light" panose="020F0302020204030204" pitchFamily="34" charset="0"/>
                <a:ea typeface="Times New Roman" panose="02020603050405020304" pitchFamily="18" charset="0"/>
                <a:cs typeface="Times New Roman" panose="02020603050405020304" pitchFamily="18" charset="0"/>
                <a:hlinkClick r:id="rId4"/>
              </a:rPr>
              <a:t>AC9M8N04</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use the 4 operations with integers and with rational numbers, choosing and using efficient strategies and digital tools where appropriate</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endParaRPr lang="en-US" sz="1200" b="1"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200" b="1"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a:t>
            </a:r>
            <a:r>
              <a:rPr lang="en-US" sz="12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that students also use what they have learnt in the Statistics strand and combine knowledge and skill in this investigation, this especially important for Part II of the lesson.</a:t>
            </a:r>
            <a:endParaRPr lang="en-AU" sz="12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8415" indent="-215900">
              <a:lnSpc>
                <a:spcPct val="120000"/>
              </a:lnSpc>
            </a:pPr>
            <a:r>
              <a:rPr lang="en-US" sz="12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5"/>
              </a:rPr>
              <a:t>AC9M8ST04</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plan and conduct statistical investigations involving samples of a population; use ethical and fair methods to make inferences about the population and report findings, acknowledging uncertainty</a:t>
            </a:r>
            <a:endParaRPr lang="en-US" sz="12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6"/>
            </a:endParaRPr>
          </a:p>
          <a:p>
            <a:pPr marL="0" lvl="0" indent="0">
              <a:lnSpc>
                <a:spcPct val="120000"/>
              </a:lnSpc>
              <a:buFont typeface="Symbol" panose="05050102010706020507" pitchFamily="18" charset="2"/>
              <a:buNone/>
            </a:pPr>
            <a:r>
              <a:rPr lang="en-US" sz="12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7"/>
              </a:rPr>
              <a:t>AC9M8SP02</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analyse and report on the distribution of data from primary and secondary sources using random and non-random sampling techniques to select and study samples</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8415" indent="-215900">
              <a:lnSpc>
                <a:spcPct val="120000"/>
              </a:lnSpc>
            </a:pPr>
            <a:r>
              <a:rPr lang="en-US" sz="1200"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hlinkClick r:id="rId8"/>
              </a:rPr>
              <a:t>AC9M8SP03</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compare variations in distributions and proportions obtained from random samples of the same size drawn from a population and recognise the effect of sample size on this variation</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Image: </a:t>
            </a:r>
            <a:r>
              <a:rPr lang="en-AU" sz="1800" b="0" i="0" dirty="0">
                <a:solidFill>
                  <a:srgbClr val="000000"/>
                </a:solidFill>
                <a:effectLst/>
                <a:latin typeface="Calibri" panose="020F0502020204030204" pitchFamily="34" charset="0"/>
              </a:rPr>
              <a:t>Keith Allison/ CC-BY-SA-2.0 </a:t>
            </a: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This lesson is designed to immerse students in the world of professional basketball to directly engage them in a sport that is generally well known across Australia. </a:t>
            </a: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Specifically, the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types of scoring shots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that are employed in basketball is explored.</a:t>
            </a:r>
          </a:p>
          <a:p>
            <a:pPr marL="0" lvl="0" indent="0">
              <a:lnSpc>
                <a:spcPct val="120000"/>
              </a:lnSpc>
              <a:buFont typeface="Symbol" panose="05050102010706020507" pitchFamily="18" charset="2"/>
              <a:buNone/>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hook</a:t>
            </a:r>
          </a:p>
          <a:p>
            <a:pPr marL="342900" lvl="0" indent="-342900">
              <a:lnSpc>
                <a:spcPct val="120000"/>
              </a:lnSpc>
              <a:buFont typeface="+mj-lt"/>
              <a:buAutoNum type="arabicPeriod"/>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You may wish to begin with showing short video clips on professional players scoring 3-pointers in NBA/WNBA or the Australian male and female leagues. </a:t>
            </a:r>
          </a:p>
          <a:p>
            <a:pPr marL="342900" lvl="0" indent="-342900">
              <a:lnSpc>
                <a:spcPct val="120000"/>
              </a:lnSpc>
              <a:buFont typeface="+mj-lt"/>
              <a:buAutoNum type="arabicPeriod"/>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which shots they like to practise or </a:t>
            </a:r>
            <a:r>
              <a:rPr lang="en-US"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utilise</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when they play?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 students to the investigative question: </a:t>
            </a: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why do basketball players shoot so many three-pointers?</a:t>
            </a:r>
            <a:endParaRPr lang="en-AU" sz="1800" b="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a:pPr>
            <a:r>
              <a:rPr lang="en-AU" u="none" dirty="0"/>
              <a:t>Lead the class in discussion questions as students may ask why talking about basketball in maths class.</a:t>
            </a:r>
          </a:p>
          <a:p>
            <a:pPr marL="628650" lvl="1" indent="-171450">
              <a:buFont typeface="Arial" panose="020B0604020202020204" pitchFamily="34" charset="0"/>
              <a:buChar char="•"/>
            </a:pPr>
            <a:r>
              <a:rPr lang="en-AU" dirty="0"/>
              <a:t>Can anyone name the player in the picture? – Steph Curry</a:t>
            </a:r>
          </a:p>
          <a:p>
            <a:pPr marL="628650" lvl="1" indent="-171450">
              <a:buFont typeface="Arial" panose="020B0604020202020204" pitchFamily="34" charset="0"/>
              <a:buChar char="•"/>
            </a:pPr>
            <a:r>
              <a:rPr lang="en-AU" dirty="0"/>
              <a:t>Why is he so famous? – He revolutionised the NBA by scoring a huge proportion of his points as 3-pointers, with very high accuracy</a:t>
            </a:r>
          </a:p>
          <a:p>
            <a:pPr marL="628650" lvl="1" indent="-171450">
              <a:buFont typeface="Arial" panose="020B0604020202020204" pitchFamily="34" charset="0"/>
              <a:buChar char="•"/>
            </a:pPr>
            <a:r>
              <a:rPr lang="en-AU" dirty="0"/>
              <a:t>What kind of shots do you practice the most? – Shots that are beyond the 3-point line receive 3 points while shots within the arc are wroth 2 points.</a:t>
            </a:r>
          </a:p>
          <a:p>
            <a:pPr marL="628650" lvl="1" indent="-171450" algn="l" defTabSz="914400" rtl="0" eaLnBrk="1" latinLnBrk="0" hangingPunct="1">
              <a:buFont typeface="Arial" panose="020B0604020202020204" pitchFamily="34" charset="0"/>
              <a:buChar char="•"/>
            </a:pPr>
            <a:r>
              <a:rPr lang="en-AU" sz="1200" kern="1200" dirty="0">
                <a:solidFill>
                  <a:schemeClr val="tx1"/>
                </a:solidFill>
                <a:latin typeface="+mn-lt"/>
                <a:ea typeface="+mn-ea"/>
                <a:cs typeface="+mn-cs"/>
              </a:rPr>
              <a:t>Do you have a theory that could answer the investigation question? What are your reasons? </a:t>
            </a:r>
          </a:p>
          <a:p>
            <a:pPr marL="628650" lvl="1" indent="-171450">
              <a:buFont typeface="Arial" panose="020B0604020202020204" pitchFamily="34" charset="0"/>
              <a:buChar char="•"/>
            </a:pPr>
            <a:r>
              <a:rPr lang="en-AU" dirty="0"/>
              <a:t>Did you know that some professional sports teams employ several mathematicians? – Their job is to conduct the kind of modelling that you are about to do and uncover potential winning strategies to give their players an advantage. It’s no fluke that all NBA players are shooting and practicing more 3-pointers these days. It’s a data-driven decision, as we will soon see for ourselves. </a:t>
            </a:r>
          </a:p>
          <a:p>
            <a:pPr marL="0" indent="0">
              <a:buFont typeface="Arial" panose="020B0604020202020204" pitchFamily="34" charset="0"/>
              <a:buNone/>
            </a:pPr>
            <a:endParaRPr lang="en-AU" dirty="0"/>
          </a:p>
          <a:p>
            <a:pPr marL="0" indent="0">
              <a:buFont typeface="Arial" panose="020B0604020202020204" pitchFamily="34" charset="0"/>
              <a:buNone/>
            </a:pPr>
            <a:r>
              <a:rPr lang="en-AU" dirty="0"/>
              <a:t>5. The investigation question can be written in students’ exercise books as the title for this lesson sequence.</a:t>
            </a:r>
          </a:p>
          <a:p>
            <a:pPr marL="0" indent="0">
              <a:buFont typeface="Arial" panose="020B0604020202020204" pitchFamily="34" charset="0"/>
              <a:buNone/>
            </a:pPr>
            <a:r>
              <a:rPr lang="en-AU" sz="1200" b="0" kern="1200" dirty="0">
                <a:solidFill>
                  <a:schemeClr val="tx1"/>
                </a:solidFill>
                <a:latin typeface="+mn-lt"/>
                <a:ea typeface="+mn-ea"/>
                <a:cs typeface="+mn-cs"/>
              </a:rPr>
              <a:t>6. Now connect the learning question directly to the maths investigation. Lead the discussion but allow students to come up with the ideas. At this point, the discussion is general.</a:t>
            </a:r>
          </a:p>
          <a:p>
            <a:pPr marL="457200" lvl="1" indent="-171450" algn="l" defTabSz="914400" rtl="0" eaLnBrk="1" latinLnBrk="0" hangingPunct="1">
              <a:buFont typeface="Arial" panose="020B0604020202020204" pitchFamily="34" charset="0"/>
              <a:buChar char="•"/>
            </a:pPr>
            <a:r>
              <a:rPr lang="en-AU" sz="1200" kern="1200" dirty="0">
                <a:solidFill>
                  <a:schemeClr val="tx1"/>
                </a:solidFill>
                <a:latin typeface="+mn-lt"/>
                <a:ea typeface="+mn-ea"/>
                <a:cs typeface="+mn-cs"/>
              </a:rPr>
              <a:t>Ask how the class could investigate the learning question?</a:t>
            </a:r>
          </a:p>
          <a:p>
            <a:pPr marL="457200" lvl="1" indent="-171450" algn="l" defTabSz="914400" rtl="0" eaLnBrk="1" latinLnBrk="0" hangingPunct="1">
              <a:buFont typeface="Arial" panose="020B0604020202020204" pitchFamily="34" charset="0"/>
              <a:buChar char="•"/>
            </a:pPr>
            <a:r>
              <a:rPr lang="en-AU" sz="1200" kern="1200" dirty="0">
                <a:solidFill>
                  <a:schemeClr val="tx1"/>
                </a:solidFill>
                <a:latin typeface="+mn-lt"/>
                <a:ea typeface="+mn-ea"/>
                <a:cs typeface="+mn-cs"/>
              </a:rPr>
              <a:t>Confirm that data could be collected at various points around the net</a:t>
            </a:r>
          </a:p>
          <a:p>
            <a:pPr marL="457200" lvl="1" indent="-171450" algn="l" defTabSz="914400" rtl="0" eaLnBrk="1" latinLnBrk="0" hangingPunct="1">
              <a:buFont typeface="Arial" panose="020B0604020202020204" pitchFamily="34" charset="0"/>
              <a:buChar char="•"/>
            </a:pPr>
            <a:r>
              <a:rPr lang="en-AU" sz="1200" kern="1200" dirty="0">
                <a:solidFill>
                  <a:schemeClr val="tx1"/>
                </a:solidFill>
                <a:latin typeface="+mn-lt"/>
                <a:ea typeface="+mn-ea"/>
                <a:cs typeface="+mn-cs"/>
              </a:rPr>
              <a:t>Confirm that the class could perform the shots and collect the data</a:t>
            </a:r>
          </a:p>
          <a:p>
            <a:pPr marL="457200" lvl="1" indent="-171450" algn="l" defTabSz="914400" rtl="0" eaLnBrk="1" latinLnBrk="0" hangingPunct="1">
              <a:buFont typeface="Arial" panose="020B0604020202020204" pitchFamily="34" charset="0"/>
              <a:buChar char="•"/>
            </a:pPr>
            <a:r>
              <a:rPr lang="en-AU" sz="1200" kern="1200" dirty="0">
                <a:solidFill>
                  <a:schemeClr val="tx1"/>
                </a:solidFill>
                <a:latin typeface="+mn-lt"/>
                <a:ea typeface="+mn-ea"/>
                <a:cs typeface="+mn-cs"/>
              </a:rPr>
              <a:t>Confirm that students could analyse the data to see if 3-pointers (taken further from the net) can be just as accurate as those shots taken closer to the net.</a:t>
            </a:r>
          </a:p>
          <a:p>
            <a:pPr marL="457200" lvl="1" indent="-171450" algn="l" defTabSz="914400" rtl="0" eaLnBrk="1" latinLnBrk="0" hangingPunct="1">
              <a:buFont typeface="Arial" panose="020B0604020202020204" pitchFamily="34" charset="0"/>
              <a:buChar char="•"/>
            </a:pPr>
            <a:r>
              <a:rPr lang="en-AU" sz="1200" kern="1200" dirty="0">
                <a:solidFill>
                  <a:schemeClr val="tx1"/>
                </a:solidFill>
                <a:latin typeface="+mn-lt"/>
                <a:ea typeface="+mn-ea"/>
                <a:cs typeface="+mn-cs"/>
              </a:rPr>
              <a:t>How could they design the experiment to collect the most data points.</a:t>
            </a:r>
          </a:p>
          <a:p>
            <a:pPr marL="0" indent="0" algn="l" defTabSz="914400" rtl="0" eaLnBrk="1" latinLnBrk="0" hangingPunct="1">
              <a:buFont typeface="Arial" panose="020B0604020202020204" pitchFamily="34" charset="0"/>
              <a:buNone/>
            </a:pPr>
            <a:endParaRPr lang="en-AU" sz="1200" kern="1200" dirty="0">
              <a:solidFill>
                <a:schemeClr val="tx1"/>
              </a:solidFill>
              <a:latin typeface="+mn-lt"/>
              <a:ea typeface="+mn-ea"/>
              <a:cs typeface="+mn-cs"/>
            </a:endParaRPr>
          </a:p>
          <a:p>
            <a:pPr marL="0" indent="0" algn="l" defTabSz="914400" rtl="0" eaLnBrk="1" latinLnBrk="0" hangingPunct="1">
              <a:buFont typeface="Arial" panose="020B0604020202020204" pitchFamily="34" charset="0"/>
              <a:buNone/>
            </a:pPr>
            <a:r>
              <a:rPr lang="en-AU" sz="1200" kern="1200" dirty="0">
                <a:solidFill>
                  <a:schemeClr val="tx1"/>
                </a:solidFill>
                <a:latin typeface="+mn-lt"/>
                <a:ea typeface="+mn-ea"/>
                <a:cs typeface="+mn-cs"/>
              </a:rPr>
              <a:t>7. Go to the next slide, slide 3</a:t>
            </a:r>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801344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AU" dirty="0"/>
              <a:t>Introduce the learning intention and success criteria. They are described together in this slide; however, the lesson plan gives further descriptions.</a:t>
            </a:r>
          </a:p>
          <a:p>
            <a:pPr marL="228600" indent="-228600">
              <a:buFont typeface="+mj-lt"/>
              <a:buAutoNum type="arabicPeriod"/>
            </a:pPr>
            <a:r>
              <a:rPr lang="en-AU" dirty="0"/>
              <a:t>Students can select the LI/SC most appropriate for them and write it in their exercise books underneath the title. This is an independent goal set by the student and teacher. </a:t>
            </a:r>
            <a:r>
              <a:rPr lang="en-AU" sz="1200" kern="1200" dirty="0">
                <a:solidFill>
                  <a:schemeClr val="tx1"/>
                </a:solidFill>
                <a:latin typeface="+mn-lt"/>
                <a:ea typeface="+mn-ea"/>
                <a:cs typeface="+mn-cs"/>
              </a:rPr>
              <a:t>A skills check is provided on slide 4 and 5 to perform the calculations using percentages required for the investigation. </a:t>
            </a:r>
            <a:endParaRPr lang="en-AU" dirty="0"/>
          </a:p>
          <a:p>
            <a:pPr marL="228600" indent="-228600">
              <a:buFont typeface="+mj-lt"/>
              <a:buAutoNum type="arabicPeriod"/>
            </a:pPr>
            <a:r>
              <a:rPr lang="en-AU" sz="1200" kern="1200" dirty="0">
                <a:solidFill>
                  <a:schemeClr val="tx1"/>
                </a:solidFill>
                <a:latin typeface="+mn-lt"/>
                <a:ea typeface="+mn-ea"/>
                <a:cs typeface="+mn-cs"/>
              </a:rPr>
              <a:t>If you haven’t already covered this in slide 2, pose more specific questions and prompts related to the LI and SCs, such as:  </a:t>
            </a:r>
          </a:p>
          <a:p>
            <a:pPr marL="628650" lvl="1" indent="-171450">
              <a:buFont typeface="Arial" panose="020B0604020202020204" pitchFamily="34" charset="0"/>
              <a:buChar char="•"/>
            </a:pPr>
            <a:r>
              <a:rPr lang="en-AU" sz="1200" kern="1200" dirty="0">
                <a:solidFill>
                  <a:schemeClr val="tx1"/>
                </a:solidFill>
                <a:latin typeface="+mn-lt"/>
                <a:ea typeface="+mn-ea"/>
                <a:cs typeface="+mn-cs"/>
              </a:rPr>
              <a:t>what sorts of calculations might they perform in their data analysis.</a:t>
            </a:r>
          </a:p>
          <a:p>
            <a:pPr marL="628650" lvl="1" indent="-171450">
              <a:buFont typeface="Arial" panose="020B0604020202020204" pitchFamily="34" charset="0"/>
              <a:buChar char="•"/>
            </a:pPr>
            <a:r>
              <a:rPr lang="en-AU" sz="1200" kern="1200" dirty="0">
                <a:solidFill>
                  <a:schemeClr val="tx1"/>
                </a:solidFill>
                <a:latin typeface="+mn-lt"/>
                <a:ea typeface="+mn-ea"/>
                <a:cs typeface="+mn-cs"/>
              </a:rPr>
              <a:t>if they had a table full of data on scoring shots, what would they do next? </a:t>
            </a:r>
          </a:p>
          <a:p>
            <a:pPr marL="628650" lvl="1" indent="-171450">
              <a:buFont typeface="Arial" panose="020B0604020202020204" pitchFamily="34" charset="0"/>
              <a:buChar char="•"/>
            </a:pPr>
            <a:r>
              <a:rPr lang="en-AU" sz="1200" kern="1200" dirty="0">
                <a:solidFill>
                  <a:schemeClr val="tx1"/>
                </a:solidFill>
                <a:latin typeface="+mn-lt"/>
                <a:ea typeface="+mn-ea"/>
                <a:cs typeface="+mn-cs"/>
              </a:rPr>
              <a:t>Lead students to say they could visualise the data, look for trends … but what would they do after that? </a:t>
            </a:r>
          </a:p>
          <a:p>
            <a:pPr marL="628650" lvl="1" indent="-171450">
              <a:buFont typeface="Arial" panose="020B0604020202020204" pitchFamily="34" charset="0"/>
              <a:buChar char="•"/>
            </a:pPr>
            <a:r>
              <a:rPr lang="en-AU" sz="1200" kern="1200" dirty="0">
                <a:solidFill>
                  <a:schemeClr val="tx1"/>
                </a:solidFill>
                <a:latin typeface="+mn-lt"/>
                <a:ea typeface="+mn-ea"/>
                <a:cs typeface="+mn-cs"/>
              </a:rPr>
              <a:t>Might they ‘compare’ the data? How would you compare the data? </a:t>
            </a:r>
          </a:p>
          <a:p>
            <a:pPr marL="0" indent="0">
              <a:buFont typeface="Arial" panose="020B0604020202020204" pitchFamily="34" charset="0"/>
              <a:buNone/>
            </a:pPr>
            <a:r>
              <a:rPr lang="en-AU" sz="1200" kern="1200" dirty="0">
                <a:solidFill>
                  <a:schemeClr val="tx1"/>
                </a:solidFill>
                <a:latin typeface="+mn-lt"/>
                <a:ea typeface="+mn-ea"/>
                <a:cs typeface="+mn-cs"/>
              </a:rPr>
              <a:t>4. Leave the discussion here and go to the next slide 4.</a:t>
            </a:r>
          </a:p>
          <a:p>
            <a:r>
              <a:rPr lang="en-AU" dirty="0"/>
              <a:t> </a:t>
            </a:r>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12600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Images: </a:t>
            </a:r>
            <a:r>
              <a:rPr lang="en-AU" sz="1800" b="0" i="0" dirty="0">
                <a:solidFill>
                  <a:srgbClr val="000000"/>
                </a:solidFill>
                <a:effectLst/>
                <a:latin typeface="Calibri" panose="020F0502020204030204" pitchFamily="34" charset="0"/>
              </a:rPr>
              <a:t>Rob Masefield (masey.co) CC BY-NC-ND-</a:t>
            </a:r>
            <a:r>
              <a:rPr lang="en-AU" sz="1800" b="0" i="0" dirty="0" err="1">
                <a:solidFill>
                  <a:srgbClr val="000000"/>
                </a:solidFill>
                <a:effectLst/>
                <a:latin typeface="Calibri" panose="020F0502020204030204" pitchFamily="34" charset="0"/>
              </a:rPr>
              <a:t>NoDerivs</a:t>
            </a:r>
            <a:r>
              <a:rPr lang="en-AU" sz="1800" b="0" i="0" dirty="0">
                <a:solidFill>
                  <a:srgbClr val="000000"/>
                </a:solidFill>
                <a:effectLst/>
                <a:latin typeface="Calibri" panose="020F0502020204030204" pitchFamily="34" charset="0"/>
              </a:rPr>
              <a:t> 2.0 Generic; </a:t>
            </a:r>
            <a:r>
              <a:rPr lang="en-US" sz="2800" b="0" i="0" dirty="0">
                <a:solidFill>
                  <a:srgbClr val="000000"/>
                </a:solidFill>
                <a:effectLst/>
                <a:latin typeface="Calibri" panose="020F0502020204030204" pitchFamily="34" charset="0"/>
              </a:rPr>
              <a:t>By </a:t>
            </a:r>
            <a:r>
              <a:rPr lang="en-US" sz="2800" b="0" i="0" dirty="0" err="1">
                <a:solidFill>
                  <a:srgbClr val="000000"/>
                </a:solidFill>
                <a:effectLst/>
                <a:latin typeface="Calibri" panose="020F0502020204030204" pitchFamily="34" charset="0"/>
              </a:rPr>
              <a:t>Bidgee</a:t>
            </a:r>
            <a:r>
              <a:rPr lang="en-US" sz="2800" b="0" i="0" dirty="0">
                <a:solidFill>
                  <a:srgbClr val="000000"/>
                </a:solidFill>
                <a:effectLst/>
                <a:latin typeface="Calibri" panose="020F0502020204030204" pitchFamily="34" charset="0"/>
              </a:rPr>
              <a:t>, CC BY-SA 3.0 au</a:t>
            </a: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Field goals: is any shot at goal that is not taken from the free-line. Depending where it is taken on the court indicates how many points the </a:t>
            </a:r>
            <a:r>
              <a:rPr lang="en-US"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goal is worth.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This lesson gives teachers the opportunity to guide students through the mathematical-modelling process. The problem and investigation is pre-determined in this activity; however, students are guided along the path step by step. Teachers are encouraged to take a Classroom dialogue and Questioning teaching approach to have students use critical thinking skills to uncover the reasons for the approach taken. Use the ‘</a:t>
            </a:r>
            <a:r>
              <a:rPr lang="en-US"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How’ questions to help students suggest the next step and answer why they are taking this step, whether it be construction of the problem or performing a calculation.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4 and 5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are designed to test prerequisite knowledge, specifically percentages, decimals and proportional reasoning. These are skills taught in Year 7; however, they are important arithmetic skills to consolidate. Ensure you can connect the arithmetic to the investigation, so that students can access deeper mathematical thinking skills. </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 through the slide questions as a class where students are expected to provide full sentences within the basketball context in their notes. An extension question is also provided. Answers are provided below, including a fist-to-5 temperature test to identify those students requiring support or extension.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i="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0" i="0" u="none" dirty="0"/>
              <a:t>Do these as a class but have students write their answers in their exercise books. </a:t>
            </a:r>
            <a:endParaRPr lang="en-AU" b="0" i="0" u="sng" dirty="0"/>
          </a:p>
          <a:p>
            <a:pPr marL="0" indent="0">
              <a:buNone/>
            </a:pPr>
            <a:endParaRPr lang="en-AU" b="1" i="1" dirty="0"/>
          </a:p>
          <a:p>
            <a:pPr marL="228600" indent="-228600">
              <a:buAutoNum type="arabicPeriod"/>
            </a:pPr>
            <a:r>
              <a:rPr lang="en-AU" dirty="0"/>
              <a:t>7/13 is approximately equal to 54%.</a:t>
            </a:r>
          </a:p>
          <a:p>
            <a:pPr marL="228600" indent="-228600">
              <a:buAutoNum type="arabicPeriod"/>
            </a:pPr>
            <a:r>
              <a:rPr lang="en-AU" dirty="0"/>
              <a:t>a) 5/8 is equal to 62.5%</a:t>
            </a:r>
            <a:br>
              <a:rPr lang="en-AU" dirty="0"/>
            </a:br>
            <a:r>
              <a:rPr lang="en-AU" dirty="0"/>
              <a:t>b) 25 – (5*3) = 10, therefore Patty scored 10/2 = 5 regular field goals. 5+5 = 10 total made shots and 8+7 = 15 total attempts. 10/15 is approximately equal to 67%.</a:t>
            </a:r>
          </a:p>
          <a:p>
            <a:pPr marL="0" indent="0">
              <a:buNone/>
            </a:pPr>
            <a:endParaRPr lang="en-AU" dirty="0"/>
          </a:p>
          <a:p>
            <a:pPr marL="0" indent="0">
              <a:buNone/>
            </a:pPr>
            <a:r>
              <a:rPr lang="en-AU" dirty="0"/>
              <a:t>Students should be expected to present their answers in full sentences that provide context for the solution. </a:t>
            </a:r>
          </a:p>
          <a:p>
            <a:pPr marL="0" indent="0">
              <a:buNone/>
            </a:pPr>
            <a:endParaRPr lang="en-AU" dirty="0"/>
          </a:p>
          <a:p>
            <a:pPr marL="0" indent="0">
              <a:buNone/>
            </a:pPr>
            <a:r>
              <a:rPr lang="en-AU" b="1" u="none" dirty="0"/>
              <a:t>Differentiation (support): </a:t>
            </a:r>
            <a:r>
              <a:rPr lang="en-AU" b="0" u="none" dirty="0"/>
              <a:t>Have practice worksheets ready on percentages for those students who require further scaffolding and practise.</a:t>
            </a:r>
          </a:p>
          <a:p>
            <a:pPr marL="0" indent="0">
              <a:buNone/>
            </a:pPr>
            <a:r>
              <a:rPr lang="en-AU" b="1" u="none" dirty="0"/>
              <a:t>Differentiation (extension or expansion): </a:t>
            </a:r>
            <a:r>
              <a:rPr lang="en-AU" u="none" dirty="0"/>
              <a:t>Create a list of the 5 Australian NBA/WNBA players with the highest career 3-point shooting accuracy. Select one of these players and list five possible individual game performances that would closely match their career average. E.g., a player with a career average of 37% may have shot 3-of-8 on a given night.</a:t>
            </a:r>
            <a:endParaRPr lang="en-AU" u="sng"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AU" u="none" dirty="0"/>
              <a:t>Provide students with an appropriate amount of time to complete these questions independently. Display a timer to support their time-management skills.</a:t>
            </a:r>
          </a:p>
          <a:p>
            <a:pPr marL="228600" indent="-228600">
              <a:buFont typeface="+mj-lt"/>
              <a:buAutoNum type="arabicPeriod"/>
            </a:pPr>
            <a:r>
              <a:rPr lang="en-AU" u="none" dirty="0"/>
              <a:t>Work through solutions on the board while the students mark their own or a peer’s answers. </a:t>
            </a:r>
          </a:p>
          <a:p>
            <a:pPr marL="228600" indent="-228600">
              <a:buFont typeface="+mj-lt"/>
              <a:buAutoNum type="arabicPeriod"/>
            </a:pPr>
            <a:r>
              <a:rPr lang="en-AU" u="none" dirty="0"/>
              <a:t>Fist-to-5. Ask students to close their eyes and then hold up the same number of fingers as questions answered correctly. This allows you to quickly assess whether the class are proficient in the core skills of the investigation. You may use this data to identify students for additional support or extension.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AU" u="none" dirty="0"/>
              <a:t>Worded questions should be answered contextually. </a:t>
            </a:r>
          </a:p>
          <a:p>
            <a:pPr marL="0" indent="0">
              <a:buFont typeface="Arial" panose="020B0604020202020204" pitchFamily="34" charset="0"/>
              <a:buNone/>
            </a:pPr>
            <a:endParaRPr lang="en-AU" u="none" dirty="0"/>
          </a:p>
          <a:p>
            <a:pPr marL="0" indent="0">
              <a:buNone/>
            </a:pPr>
            <a:endParaRPr lang="en-AU" u="none" dirty="0"/>
          </a:p>
          <a:p>
            <a:pPr marL="228600" indent="-228600">
              <a:buAutoNum type="arabicPeriod"/>
            </a:pPr>
            <a:r>
              <a:rPr lang="en-AU" u="none" dirty="0"/>
              <a:t>0.3*160=48</a:t>
            </a:r>
          </a:p>
          <a:p>
            <a:pPr marL="228600" indent="-228600">
              <a:buAutoNum type="arabicPeriod"/>
            </a:pPr>
            <a:r>
              <a:rPr lang="en-AU" u="none" dirty="0"/>
              <a:t>0.15*8000=1200</a:t>
            </a:r>
          </a:p>
          <a:p>
            <a:pPr marL="228600" indent="-228600">
              <a:buAutoNum type="arabicPeriod"/>
            </a:pPr>
            <a:r>
              <a:rPr lang="en-AU" u="none" dirty="0"/>
              <a:t>552/600=92% and 344/400=86% therefore the Boomers shot better.</a:t>
            </a:r>
          </a:p>
          <a:p>
            <a:pPr marL="228600" indent="-228600">
              <a:buAutoNum type="arabicPeriod"/>
            </a:pPr>
            <a:r>
              <a:rPr lang="en-AU" u="none" dirty="0"/>
              <a:t>1/5 of 25 = 5 therefore 20 students passed.</a:t>
            </a:r>
          </a:p>
          <a:p>
            <a:pPr marL="228600" indent="-228600">
              <a:buAutoNum type="arabicPeriod"/>
            </a:pPr>
            <a:r>
              <a:rPr lang="en-AU" u="none" dirty="0"/>
              <a:t>4600/x = 0.92</a:t>
            </a:r>
            <a:br>
              <a:rPr lang="en-AU" u="none" dirty="0"/>
            </a:br>
            <a:r>
              <a:rPr lang="en-AU" u="none" dirty="0"/>
              <a:t>0.92x = 4600</a:t>
            </a:r>
            <a:br>
              <a:rPr lang="en-AU" u="none" dirty="0"/>
            </a:br>
            <a:r>
              <a:rPr lang="en-AU" u="none" dirty="0"/>
              <a:t>x = 4600/0.92</a:t>
            </a:r>
            <a:br>
              <a:rPr lang="en-AU" u="none" dirty="0"/>
            </a:br>
            <a:r>
              <a:rPr lang="en-AU" u="none" dirty="0"/>
              <a:t>x = 5000</a:t>
            </a:r>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3797582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20000"/>
              </a:lnSpc>
              <a:buFont typeface="+mj-lt"/>
              <a:buAutoNum type="arabicPeriod"/>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Circulate the </a:t>
            </a: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Shooting three-pointers assessment and the data collection handouts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 students. Inform the class they will be working in groups. It is suggested to predetermine groups for this task, given there is a physical and sporting aspect to it, but also to have students collaborate and support their peers who are at different levels of mathematical achievement.</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Introduce the task problem from the handout by reading it out to the class.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startAt="3"/>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Remind students that this task is an </a:t>
            </a: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investigation</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one in which they will (with guidance) breakdown the investigative question to formulate a mathematical model to test the conjecture proposed. Students will produce and collect their own data, present the data in an organised matter, correctly use calculations (involving percentages), plot data effectively, provide written analysis that is relevant and accurate, communicate results as a group in a logical manner, support logic with mathematical evidence, consider feedback and compose a persuasive email that identifies both the strengths and weaknesses of the model used.</a:t>
            </a:r>
          </a:p>
          <a:p>
            <a:pPr marL="342900" lvl="0" indent="-342900">
              <a:lnSpc>
                <a:spcPct val="120000"/>
              </a:lnSpc>
              <a:buFont typeface="+mj-lt"/>
              <a:buAutoNum type="arabicPeriod" startAt="3"/>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Since there are a lot of clues in the question, bring up the earlier discussion you may have had with the class before the skill check. Focus on identifying the problem. </a:t>
            </a:r>
          </a:p>
          <a:p>
            <a:pPr marL="742950" lvl="1" indent="-285750">
              <a:lnSpc>
                <a:spcPct val="120000"/>
              </a:lnSpc>
              <a:buFont typeface="Arial" panose="020B0604020202020204" pitchFamily="34" charset="0"/>
              <a:buChar cha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statistical strategies might mathematicians who work for professional basketball teams use to maximise their scores to win games?</a:t>
            </a:r>
          </a:p>
          <a:p>
            <a:pPr marL="0" indent="0">
              <a:buNone/>
            </a:pPr>
            <a:r>
              <a:rPr lang="en-AU" b="0" u="none" dirty="0"/>
              <a:t>5. Go to slide 7</a:t>
            </a:r>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2075155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AU" sz="1800" u="none" dirty="0"/>
              <a:t>Image: </a:t>
            </a:r>
            <a:r>
              <a:rPr lang="en-US" sz="2800" b="0" i="0" dirty="0" err="1">
                <a:solidFill>
                  <a:srgbClr val="000000"/>
                </a:solidFill>
                <a:effectLst/>
                <a:latin typeface="Calibri" panose="020F0502020204030204" pitchFamily="34" charset="0"/>
              </a:rPr>
              <a:t>NielsF</a:t>
            </a:r>
            <a:r>
              <a:rPr lang="en-US" sz="2800" b="0" i="0" dirty="0">
                <a:solidFill>
                  <a:srgbClr val="000000"/>
                </a:solidFill>
                <a:effectLst/>
                <a:latin typeface="Calibri" panose="020F0502020204030204" pitchFamily="34" charset="0"/>
              </a:rPr>
              <a:t> CC BY-SA 3.0 DEED</a:t>
            </a:r>
            <a:endParaRPr lang="en-AU" sz="1800" u="none" dirty="0"/>
          </a:p>
          <a:p>
            <a:pPr marL="0" indent="0">
              <a:buFont typeface="+mj-lt"/>
              <a:buNone/>
            </a:pPr>
            <a:r>
              <a:rPr lang="en-AU" sz="1800" u="none" dirty="0"/>
              <a:t>The focus on this part of lesson is planning the statistical investigation: </a:t>
            </a:r>
            <a:r>
              <a:rPr lang="en-AU" sz="1800" u="none" strike="noStrike" dirty="0">
                <a:solidFill>
                  <a:srgbClr val="046190"/>
                </a:solidFill>
                <a:effectLst/>
                <a:latin typeface="Calibri Light" panose="020F0302020204030204" pitchFamily="34" charset="0"/>
                <a:ea typeface="Calibri" panose="020F0502020204030204" pitchFamily="34" charset="0"/>
                <a:cs typeface="Times New Roman" panose="02020603050405020304" pitchFamily="18" charset="0"/>
                <a:hlinkClick r:id="rId3"/>
              </a:rPr>
              <a:t>AC9M8ST04</a:t>
            </a:r>
            <a:endParaRPr lang="en-AU" sz="1800" u="none" dirty="0"/>
          </a:p>
          <a:p>
            <a:pPr marL="342900" indent="-342900">
              <a:buFont typeface="+mj-lt"/>
              <a:buAutoNum type="arabicPeriod"/>
            </a:pPr>
            <a:r>
              <a:rPr lang="en-AU" sz="1800" u="none" dirty="0"/>
              <a:t>Have the kids organised in their groups with their exercise books ready.</a:t>
            </a:r>
          </a:p>
          <a:p>
            <a:pPr marL="342900" indent="-342900">
              <a:buFont typeface="+mj-lt"/>
              <a:buAutoNum type="arabicPeriod"/>
            </a:pPr>
            <a:r>
              <a:rPr lang="en-AU" sz="1800" u="none" dirty="0"/>
              <a:t>Explain the main elements of the basketball court using the language of the game, as shown in the slide, to cover those unfamiliar with the game. You do not need to have any further knowledge of the game rules other than this.</a:t>
            </a:r>
          </a:p>
          <a:p>
            <a:pPr marL="342900" indent="-342900">
              <a:buFont typeface="+mj-lt"/>
              <a:buAutoNum type="arabicPeriod"/>
            </a:pPr>
            <a:r>
              <a:rPr lang="en-AU" sz="1800" u="none" dirty="0"/>
              <a:t>Have the students discuss the problem and what they should do in their groups. Rough ideas here are ok.</a:t>
            </a:r>
          </a:p>
          <a:p>
            <a:pPr marL="342900" indent="-342900">
              <a:buFont typeface="+mj-lt"/>
              <a:buAutoNum type="arabicPeriod"/>
            </a:pPr>
            <a:r>
              <a:rPr lang="en-AU" sz="1800" u="none" dirty="0"/>
              <a:t>Walk around the groups and ask guiding questions about the investigative problem depending on the discussions you here. Suggestions are:</a:t>
            </a:r>
          </a:p>
          <a:p>
            <a:pPr marL="742950" lvl="1" indent="-285750">
              <a:spcBef>
                <a:spcPts val="400"/>
              </a:spcBef>
              <a:spcAft>
                <a:spcPts val="400"/>
              </a:spcAft>
              <a:buFont typeface="Arial" panose="020B0604020202020204" pitchFamily="34" charset="0"/>
              <a:buChar cha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 you think all shots in basketball have the same accuracy or success rate?</a:t>
            </a:r>
          </a:p>
          <a:p>
            <a:pPr marL="742950" lvl="1" indent="-285750">
              <a:spcBef>
                <a:spcPts val="400"/>
              </a:spcBef>
              <a:spcAft>
                <a:spcPts val="400"/>
              </a:spcAft>
              <a:buFont typeface="Arial" panose="020B0604020202020204" pitchFamily="34" charset="0"/>
              <a:buChar cha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might the location of the shot on the court influence its value or success rate?</a:t>
            </a:r>
          </a:p>
          <a:p>
            <a:pPr marL="742950" marR="0" lvl="1" indent="-285750" algn="l" defTabSz="914400" rtl="0" eaLnBrk="1" fontAlgn="auto" latinLnBrk="0" hangingPunct="1">
              <a:lnSpc>
                <a:spcPct val="100000"/>
              </a:lnSpc>
              <a:spcBef>
                <a:spcPts val="400"/>
              </a:spcBef>
              <a:spcAft>
                <a:spcPts val="400"/>
              </a:spcAft>
              <a:buClrTx/>
              <a:buSzTx/>
              <a:buFont typeface="Arial" panose="020B0604020202020204" pitchFamily="34" charset="0"/>
              <a:buChar char="•"/>
              <a:tabLst/>
              <a:defRP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could we test the success/accuracy rate of shots from different locations on a basketball court?</a:t>
            </a:r>
          </a:p>
          <a:p>
            <a:pPr marL="742950" lvl="1" indent="-285750">
              <a:spcBef>
                <a:spcPts val="400"/>
              </a:spcBef>
              <a:spcAft>
                <a:spcPts val="400"/>
              </a:spcAft>
              <a:buFont typeface="Arial" panose="020B0604020202020204" pitchFamily="34" charset="0"/>
              <a:buChar cha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would be a good way to ensure our test results are consistent and reliable?</a:t>
            </a:r>
          </a:p>
          <a:p>
            <a:pPr marL="742950" lvl="1" indent="-285750">
              <a:spcBef>
                <a:spcPts val="400"/>
              </a:spcBef>
              <a:spcAft>
                <a:spcPts val="400"/>
              </a:spcAft>
              <a:buFont typeface="Arial" panose="020B0604020202020204" pitchFamily="34" charset="0"/>
              <a:buChar cha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many times should each shot be attempted to get a good average? Why?</a:t>
            </a:r>
          </a:p>
          <a:p>
            <a:pPr marL="742950" lvl="1" indent="-285750">
              <a:spcBef>
                <a:spcPts val="400"/>
              </a:spcBef>
              <a:spcAft>
                <a:spcPts val="400"/>
              </a:spcAft>
              <a:buFont typeface="Arial" panose="020B0604020202020204" pitchFamily="34" charset="0"/>
              <a:buChar cha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factors might influence the success rate of each shot, and how can we control for them in our experiment?</a:t>
            </a:r>
          </a:p>
          <a:p>
            <a:pPr marL="742950" lvl="1" indent="-285750">
              <a:spcBef>
                <a:spcPts val="400"/>
              </a:spcBef>
              <a:spcAft>
                <a:spcPts val="400"/>
              </a:spcAft>
              <a:buFont typeface="Arial" panose="020B0604020202020204" pitchFamily="34" charset="0"/>
              <a:buChar char="•"/>
            </a:pPr>
            <a:endParaRPr lang="en-AU"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AU" sz="1800" u="none" dirty="0"/>
              <a:t>After 5 to 10 minutes ask students to stop and listen. Have groups call out some of their ideas.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AU" sz="1800" u="none" dirty="0"/>
              <a:t>Click your mouse to bring up the text. (This slide is animated.) Together decide on the number of locations and number of shots that students need to take to collect data. This lesson suggests 6 locations and 10 shots each.</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AU" sz="1800" u="none" dirty="0"/>
              <a:t>Ask to students to assign each of their locations a name, such as: Lay-up 2, Short 2, Mid 2, Long 2, Short 3, Long 3.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AU" sz="1800" u="none" dirty="0"/>
              <a:t>Have students draw a half-court diagram showing locations, labels and approximate distances from the basket/ring.</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AU" sz="1800" u="none" dirty="0"/>
              <a:t>Go to slide 8. </a:t>
            </a:r>
          </a:p>
          <a:p>
            <a:pPr marL="0" indent="0">
              <a:buNone/>
            </a:pPr>
            <a:endParaRPr lang="en-AU" u="none" dirty="0"/>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826538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20000"/>
              </a:lnSpc>
              <a:spcBef>
                <a:spcPts val="0"/>
              </a:spcBef>
              <a:spcAft>
                <a:spcPts val="0"/>
              </a:spcAft>
              <a:buClrTx/>
              <a:buSzTx/>
              <a:buFont typeface="+mj-lt"/>
              <a:buAutoNum type="arabicPeriod"/>
              <a:tabLst/>
              <a:defRP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image won’t show first but ask the class whether in groups have ideas for recording data before clicking the mouse. </a:t>
            </a:r>
          </a:p>
          <a:p>
            <a:pPr marL="342900" marR="0" lvl="0" indent="-342900" algn="l" defTabSz="914400" rtl="0" eaLnBrk="1" fontAlgn="auto" latinLnBrk="0" hangingPunct="1">
              <a:lnSpc>
                <a:spcPct val="120000"/>
              </a:lnSpc>
              <a:spcBef>
                <a:spcPts val="0"/>
              </a:spcBef>
              <a:spcAft>
                <a:spcPts val="0"/>
              </a:spcAft>
              <a:buClrTx/>
              <a:buSzTx/>
              <a:buFont typeface="+mj-lt"/>
              <a:buAutoNum type="arabicPeriod"/>
              <a:tabLst/>
              <a:defRP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From here promote a discussion on considerations of data collection.</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en-AU"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Guiding questions:</a:t>
            </a:r>
          </a:p>
          <a:p>
            <a:pPr marL="285750" marR="0" lvl="0" indent="-28575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Ask how should we record the results of our shots?</a:t>
            </a:r>
          </a:p>
          <a:p>
            <a:pPr marL="285750" lvl="0" indent="-285750">
              <a:lnSpc>
                <a:spcPct val="120000"/>
              </a:lnSpc>
              <a:buFont typeface="Arial" panose="020B0604020202020204" pitchFamily="34" charset="0"/>
              <a:buChar char="•"/>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Talk about data: question students on sampling and the type of data collection best suits this task (random, non-random, qualitative, quantitative) </a:t>
            </a:r>
          </a:p>
          <a:p>
            <a:pPr marL="285750" lvl="0" indent="-285750">
              <a:lnSpc>
                <a:spcPct val="120000"/>
              </a:lnSpc>
              <a:buFont typeface="Arial" panose="020B0604020202020204" pitchFamily="34" charset="0"/>
              <a:buChar char="•"/>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Discuss the implications and advantages of different ways to collect data for this scenario </a:t>
            </a:r>
          </a:p>
          <a:p>
            <a:pPr marL="285750" lvl="0" indent="-285750">
              <a:lnSpc>
                <a:spcPct val="120000"/>
              </a:lnSpc>
              <a:buFont typeface="Arial" panose="020B0604020202020204" pitchFamily="34" charset="0"/>
              <a:buChar char="•"/>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Discuss how a team should organise the data so that it is collected meaningfully (should they use a table, spreadsheet, tally) </a:t>
            </a:r>
          </a:p>
          <a:p>
            <a:pPr marL="285750" lvl="0" indent="-285750">
              <a:lnSpc>
                <a:spcPct val="120000"/>
              </a:lnSpc>
              <a:buFont typeface="Arial" panose="020B0604020202020204" pitchFamily="34" charset="0"/>
              <a:buChar char="•"/>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Could they use digital tech to collect data?  </a:t>
            </a:r>
            <a:endParaRPr lang="en-AU"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startAt="2"/>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Click the mouse to bring up the image of the spreadsheet. This is a suggestion but edit this slide to suit your group and your intention for this investigation.</a:t>
            </a:r>
          </a:p>
          <a:p>
            <a:pPr marL="342900" lvl="0" indent="-342900">
              <a:lnSpc>
                <a:spcPct val="120000"/>
              </a:lnSpc>
              <a:buFont typeface="+mj-lt"/>
              <a:buAutoNum type="arabicPeriod" startAt="2"/>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Show students how they will collect data. It is suggested to have the actual Excel spreadsheet opened in another window so you can display it on the board. If you class is not using spreadsheet software, have students make recording tables instead.</a:t>
            </a:r>
          </a:p>
          <a:p>
            <a:pPr marL="342900" lvl="0" indent="-342900">
              <a:lnSpc>
                <a:spcPct val="120000"/>
              </a:lnSpc>
              <a:buFont typeface="+mj-lt"/>
              <a:buAutoNum type="arabicPeriod" startAt="2"/>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Demonstrate where they will enter data for their team members and reiterate the language of maths: number of shots will be recorded as a decimal (since they are taking ten shots). Ensure students understand this point. (Talk about ten shots, decimals and percentages if you like.)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startAt="2"/>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Share the spreadsheet with each group, and have the group set-up their spreadsheets, typing in names of each group member in the relevant row. </a:t>
            </a:r>
          </a:p>
          <a:p>
            <a:pPr marL="342900" lvl="0" indent="-342900">
              <a:lnSpc>
                <a:spcPct val="120000"/>
              </a:lnSpc>
              <a:buFont typeface="+mj-lt"/>
              <a:buAutoNum type="arabicPeriod" startAt="2"/>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Ensure students save the spreadsheet to their device to quickly access it the following lesson.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startAt="2"/>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This is a natural end to Part I of the investigation. </a:t>
            </a:r>
          </a:p>
          <a:p>
            <a:pPr marL="0" lvl="0" indent="0">
              <a:lnSpc>
                <a:spcPct val="120000"/>
              </a:lnSpc>
              <a:buFontTx/>
              <a:buNone/>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OR if there is time</a:t>
            </a:r>
          </a:p>
          <a:p>
            <a:pPr marL="342900" lvl="0" indent="-342900">
              <a:lnSpc>
                <a:spcPct val="120000"/>
              </a:lnSpc>
              <a:buFont typeface="+mj-lt"/>
              <a:buAutoNum type="arabicPeriod"/>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 to the basketball courts to collect data. </a:t>
            </a:r>
            <a:r>
              <a:rPr lang="en-AU" sz="1800" u="none" dirty="0"/>
              <a:t>This stage is likely to require a good amount of time. It is important to organise the require materials beforehand such as booking the basketball court and collecting cones and balls. </a:t>
            </a: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mj-lt"/>
              <a:buAutoNum type="arabicPeriod"/>
            </a:pPr>
            <a:r>
              <a:rPr lang="en-US" sz="1800" dirty="0"/>
              <a:t>Each group marks out their 6 locations on the school’s basketball court with cones.</a:t>
            </a: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45415" marR="0" lvl="0" indent="-342900" algn="l" defTabSz="914400" rtl="0" eaLnBrk="1" fontAlgn="auto" latinLnBrk="0" hangingPunct="1">
              <a:lnSpc>
                <a:spcPct val="120000"/>
              </a:lnSpc>
              <a:spcBef>
                <a:spcPts val="0"/>
              </a:spcBef>
              <a:spcAft>
                <a:spcPts val="0"/>
              </a:spcAft>
              <a:buClrTx/>
              <a:buSzTx/>
              <a:buFont typeface="+mj-lt"/>
              <a:buAutoNum type="arabicPeriod"/>
              <a:tabLst/>
              <a:defRPr/>
            </a:pPr>
            <a:r>
              <a:rPr lang="en-US" sz="1800" dirty="0"/>
              <a:t>All students in the group attempt 10 shots from each location and use spreadsheet software to record the accuracy of the group’s shooting.</a:t>
            </a:r>
          </a:p>
          <a:p>
            <a:pPr marL="145415" marR="0" lvl="0" indent="-342900" algn="l" defTabSz="914400" rtl="0" eaLnBrk="1" fontAlgn="auto" latinLnBrk="0" hangingPunct="1">
              <a:lnSpc>
                <a:spcPct val="120000"/>
              </a:lnSpc>
              <a:spcBef>
                <a:spcPts val="0"/>
              </a:spcBef>
              <a:spcAft>
                <a:spcPts val="0"/>
              </a:spcAft>
              <a:buClrTx/>
              <a:buSzTx/>
              <a:buFont typeface="+mj-lt"/>
              <a:buAutoNum type="arabicPeriod"/>
              <a:tabLst/>
              <a:defRPr/>
            </a:pPr>
            <a:r>
              <a:rPr lang="en-AU" sz="1800" u="none" dirty="0"/>
              <a:t>Each student should have their spreadsheet verified at the end of the lesson to ensure everyone has collected the required data. Students who were absent during this lesson will be able to transpose the spreadsheet of another group member. </a:t>
            </a:r>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4083831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30/12/2023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30/12/2023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30/12/2023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30/12/2023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1.png"/><Relationship Id="rId10" Type="http://schemas.openxmlformats.org/officeDocument/2006/relationships/image" Target="../media/image13.jpeg"/><Relationship Id="rId4" Type="http://schemas.openxmlformats.org/officeDocument/2006/relationships/image" Target="../media/image10.png"/><Relationship Id="rId9" Type="http://schemas.openxmlformats.org/officeDocument/2006/relationships/image" Target="../media/image12.jpeg"/></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14.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6.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3.jpeg"/><Relationship Id="rId5" Type="http://schemas.openxmlformats.org/officeDocument/2006/relationships/image" Target="../media/image17.png"/><Relationship Id="rId10" Type="http://schemas.openxmlformats.org/officeDocument/2006/relationships/image" Target="../media/image19.jpeg"/><Relationship Id="rId4" Type="http://schemas.openxmlformats.org/officeDocument/2006/relationships/image" Target="../media/image14.png"/><Relationship Id="rId9" Type="http://schemas.openxmlformats.org/officeDocument/2006/relationships/image" Target="../media/image18.jpe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6.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7.png"/><Relationship Id="rId10" Type="http://schemas.openxmlformats.org/officeDocument/2006/relationships/hyperlink" Target="https://www.mathematicshub.edu.au/" TargetMode="External"/><Relationship Id="rId4" Type="http://schemas.openxmlformats.org/officeDocument/2006/relationships/image" Target="../media/image14.png"/><Relationship Id="rId9" Type="http://schemas.openxmlformats.org/officeDocument/2006/relationships/image" Target="../media/image13.jpe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3.jpeg"/><Relationship Id="rId3" Type="http://schemas.openxmlformats.org/officeDocument/2006/relationships/image" Target="../media/image16.png"/><Relationship Id="rId7" Type="http://schemas.openxmlformats.org/officeDocument/2006/relationships/image" Target="../media/image5.png"/><Relationship Id="rId12" Type="http://schemas.openxmlformats.org/officeDocument/2006/relationships/image" Target="../media/image23.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22.png"/><Relationship Id="rId5" Type="http://schemas.openxmlformats.org/officeDocument/2006/relationships/image" Target="../media/image17.png"/><Relationship Id="rId10" Type="http://schemas.openxmlformats.org/officeDocument/2006/relationships/image" Target="../media/image21.svg"/><Relationship Id="rId4" Type="http://schemas.openxmlformats.org/officeDocument/2006/relationships/image" Target="../media/image14.png"/><Relationship Id="rId9" Type="http://schemas.openxmlformats.org/officeDocument/2006/relationships/image" Target="../media/image20.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6.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17.png"/><Relationship Id="rId10" Type="http://schemas.openxmlformats.org/officeDocument/2006/relationships/image" Target="../media/image13.jpeg"/><Relationship Id="rId4" Type="http://schemas.openxmlformats.org/officeDocument/2006/relationships/image" Target="../media/image14.png"/><Relationship Id="rId9" Type="http://schemas.openxmlformats.org/officeDocument/2006/relationships/image" Target="../media/image24.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6.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7.png"/><Relationship Id="rId10" Type="http://schemas.openxmlformats.org/officeDocument/2006/relationships/image" Target="../media/image13.jpeg"/><Relationship Id="rId4" Type="http://schemas.openxmlformats.org/officeDocument/2006/relationships/image" Target="../media/image14.png"/><Relationship Id="rId9"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 name="Title 1">
            <a:extLst>
              <a:ext uri="{FF2B5EF4-FFF2-40B4-BE49-F238E27FC236}">
                <a16:creationId xmlns:a16="http://schemas.microsoft.com/office/drawing/2014/main" id="{8F20A250-1CCD-D624-C159-94E9992F5B54}"/>
              </a:ext>
            </a:extLst>
          </p:cNvPr>
          <p:cNvSpPr>
            <a:spLocks noGrp="1"/>
          </p:cNvSpPr>
          <p:nvPr>
            <p:ph type="ctrTitle"/>
          </p:nvPr>
        </p:nvSpPr>
        <p:spPr>
          <a:xfrm>
            <a:off x="685800" y="2130425"/>
            <a:ext cx="7772400" cy="1470025"/>
          </a:xfrm>
        </p:spPr>
        <p:txBody>
          <a:bodyPr>
            <a:noAutofit/>
          </a:bodyPr>
          <a:lstStyle/>
          <a:p>
            <a:pPr>
              <a:spcBef>
                <a:spcPts val="400"/>
              </a:spcBef>
              <a:spcAft>
                <a:spcPts val="1200"/>
              </a:spcAft>
            </a:pPr>
            <a:r>
              <a:rPr lang="en-AU" sz="3200" b="1" dirty="0">
                <a:solidFill>
                  <a:srgbClr val="0E1D41"/>
                </a:solidFill>
                <a:latin typeface="Roboto" panose="02000000000000000000" pitchFamily="2" charset="0"/>
                <a:ea typeface="Calibri" panose="020F0502020204030204" pitchFamily="34" charset="0"/>
                <a:cs typeface="Cordia New" panose="020B0304020202020204" pitchFamily="34" charset="-34"/>
              </a:rPr>
              <a:t>Shooting 3-pointers: </a:t>
            </a:r>
            <a:r>
              <a:rPr lang="en-AU" sz="3200" b="1" dirty="0">
                <a:solidFill>
                  <a:srgbClr val="0E1D41"/>
                </a:solidFill>
                <a:effectLst/>
                <a:latin typeface="Roboto" panose="02000000000000000000" pitchFamily="2" charset="0"/>
                <a:ea typeface="Calibri" panose="020F0502020204030204" pitchFamily="34" charset="0"/>
                <a:cs typeface="Cordia New" panose="020B0304020202020204" pitchFamily="34" charset="-34"/>
              </a:rPr>
              <a:t>Part 1</a:t>
            </a:r>
            <a:endParaRPr lang="en-GB" sz="3200" b="1" dirty="0">
              <a:solidFill>
                <a:srgbClr val="0E1D41"/>
              </a:solidFill>
              <a:effectLst/>
              <a:latin typeface="Roboto" panose="02000000000000000000" pitchFamily="2" charset="0"/>
              <a:ea typeface="Calibri" panose="020F0502020204030204" pitchFamily="34" charset="0"/>
              <a:cs typeface="Cordia New" panose="020B0304020202020204" pitchFamily="34" charset="-34"/>
            </a:endParaRPr>
          </a:p>
        </p:txBody>
      </p:sp>
    </p:spTree>
    <p:extLst>
      <p:ext uri="{BB962C8B-B14F-4D97-AF65-F5344CB8AC3E}">
        <p14:creationId xmlns:p14="http://schemas.microsoft.com/office/powerpoint/2010/main" val="4005678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a:extLst>
              <a:ext uri="{C183D7F6-B498-43B3-948B-1728B52AA6E4}">
                <adec:decorative xmlns:adec="http://schemas.microsoft.com/office/drawing/2017/decorative" val="1"/>
              </a:ext>
            </a:extLst>
          </p:cNvPr>
          <p:cNvPicPr>
            <a:picLocks noChangeAspect="1" noChangeArrowheads="1"/>
          </p:cNvPicPr>
          <p:nvPr/>
        </p:nvPicPr>
        <p:blipFill rotWithShape="1">
          <a:blip r:embed="rId3">
            <a:alphaModFix amt="20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a:noFill/>
          </a:ln>
          <a:effectLst>
            <a:glow>
              <a:schemeClr val="accent1"/>
            </a:glo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07504" y="2457872"/>
            <a:ext cx="6238212" cy="1143000"/>
          </a:xfrm>
        </p:spPr>
        <p:txBody>
          <a:bodyPr>
            <a:normAutofit fontScale="90000"/>
          </a:bodyPr>
          <a:lstStyle/>
          <a:p>
            <a:r>
              <a:rPr lang="en-AU" dirty="0">
                <a:solidFill>
                  <a:schemeClr val="tx2"/>
                </a:solidFill>
              </a:rPr>
              <a:t>Why do basketballer players shoot so many </a:t>
            </a:r>
            <a:br>
              <a:rPr lang="en-AU" dirty="0">
                <a:solidFill>
                  <a:schemeClr val="tx2"/>
                </a:solidFill>
              </a:rPr>
            </a:br>
            <a:r>
              <a:rPr lang="en-AU" dirty="0">
                <a:solidFill>
                  <a:schemeClr val="tx2"/>
                </a:solidFill>
              </a:rPr>
              <a:t>three-pointers?</a:t>
            </a:r>
          </a:p>
        </p:txBody>
      </p:sp>
      <p:pic>
        <p:nvPicPr>
          <p:cNvPr id="6" name="Content Placeholder 12">
            <a:extLst>
              <a:ext uri="{C183D7F6-B498-43B3-948B-1728B52AA6E4}">
                <adec:decorative xmlns:adec="http://schemas.microsoft.com/office/drawing/2017/decorative" val="1"/>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16228" y="6381328"/>
            <a:ext cx="750172" cy="476672"/>
          </a:xfrm>
          <a:prstGeom prst="rect">
            <a:avLst/>
          </a:prstGeom>
        </p:spPr>
      </p:pic>
      <p:pic>
        <p:nvPicPr>
          <p:cNvPr id="7" name="Content Placeholder 6">
            <a:extLst>
              <a:ext uri="{C183D7F6-B498-43B3-948B-1728B52AA6E4}">
                <adec:decorative xmlns:adec="http://schemas.microsoft.com/office/drawing/2017/decorative" val="1"/>
              </a:ext>
            </a:extLst>
          </p:cNvPr>
          <p:cNvPicPr>
            <a:picLocks noGrp="1" noChangeAspect="1"/>
          </p:cNvPicPr>
          <p:nvPr>
            <p:ph idx="1"/>
          </p:nvPr>
        </p:nvPicPr>
        <p:blipFill>
          <a:blip r:embed="rId5" cstate="print">
            <a:biLevel thresh="25000"/>
            <a:extLst>
              <a:ext uri="{28A0092B-C50C-407E-A947-70E740481C1C}">
                <a14:useLocalDpi xmlns:a14="http://schemas.microsoft.com/office/drawing/2010/main" val="0"/>
              </a:ext>
            </a:extLst>
          </a:blip>
          <a:stretch>
            <a:fillRect/>
          </a:stretch>
        </p:blipFill>
        <p:spPr>
          <a:xfrm>
            <a:off x="7201998" y="5866639"/>
            <a:ext cx="542860" cy="536923"/>
          </a:xfrm>
          <a:prstGeom prst="rect">
            <a:avLst/>
          </a:prstGeom>
        </p:spPr>
      </p:pic>
      <p:pic>
        <p:nvPicPr>
          <p:cNvPr id="8" name="Picture 7">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88502" y="6062881"/>
            <a:ext cx="546257" cy="546257"/>
          </a:xfrm>
          <a:prstGeom prst="rect">
            <a:avLst/>
          </a:prstGeo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848203" y="6260982"/>
            <a:ext cx="856560" cy="539365"/>
          </a:xfrm>
          <a:prstGeom prst="rect">
            <a:avLst/>
          </a:prstGeom>
        </p:spPr>
      </p:pic>
      <p:pic>
        <p:nvPicPr>
          <p:cNvPr id="10" name="Picture 9">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151513" y="6159835"/>
            <a:ext cx="554625" cy="706388"/>
          </a:xfrm>
          <a:prstGeom prst="rect">
            <a:avLst/>
          </a:prstGeom>
        </p:spPr>
      </p:pic>
      <p:pic>
        <p:nvPicPr>
          <p:cNvPr id="1026" name="Picture 2" descr="Photo of Stephen Curry shooting">
            <a:extLst>
              <a:ext uri="{FF2B5EF4-FFF2-40B4-BE49-F238E27FC236}">
                <a16:creationId xmlns:a16="http://schemas.microsoft.com/office/drawing/2014/main" id="{4E726AB9-1F1C-354A-FA0F-92FD4105F2F2}"/>
              </a:ext>
              <a:ext uri="{C183D7F6-B498-43B3-948B-1728B52AA6E4}">
                <adec:decorative xmlns:adec="http://schemas.microsoft.com/office/drawing/2017/decorative" val="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35233" y="1619672"/>
            <a:ext cx="1619250" cy="2819400"/>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1">
            <a:extLst>
              <a:ext uri="{FF2B5EF4-FFF2-40B4-BE49-F238E27FC236}">
                <a16:creationId xmlns:a16="http://schemas.microsoft.com/office/drawing/2014/main" id="{6ED65EB4-68A4-714E-6ED1-26562DE632EF}"/>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4" name="Picture 3">
            <a:extLst>
              <a:ext uri="{FF2B5EF4-FFF2-40B4-BE49-F238E27FC236}">
                <a16:creationId xmlns:a16="http://schemas.microsoft.com/office/drawing/2014/main" id="{04036633-F917-489B-63CD-B2A4297F6989}"/>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5" name="Picture 4">
            <a:hlinkClick r:id="rId11"/>
            <a:extLst>
              <a:ext uri="{FF2B5EF4-FFF2-40B4-BE49-F238E27FC236}">
                <a16:creationId xmlns:a16="http://schemas.microsoft.com/office/drawing/2014/main" id="{23F674CF-5437-846B-FA4F-98BBE3F88900}"/>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1" name="TextBox 10">
            <a:extLst>
              <a:ext uri="{FF2B5EF4-FFF2-40B4-BE49-F238E27FC236}">
                <a16:creationId xmlns:a16="http://schemas.microsoft.com/office/drawing/2014/main" id="{5A832499-B96B-B00A-DABD-CEE77982508A}"/>
              </a:ext>
            </a:extLst>
          </p:cNvPr>
          <p:cNvSpPr txBox="1"/>
          <p:nvPr/>
        </p:nvSpPr>
        <p:spPr>
          <a:xfrm>
            <a:off x="7299390" y="4452329"/>
            <a:ext cx="1334020" cy="215444"/>
          </a:xfrm>
          <a:prstGeom prst="rect">
            <a:avLst/>
          </a:prstGeom>
          <a:noFill/>
        </p:spPr>
        <p:txBody>
          <a:bodyPr wrap="none" rtlCol="0">
            <a:spAutoFit/>
          </a:bodyPr>
          <a:lstStyle/>
          <a:p>
            <a:r>
              <a:rPr lang="en-AU" sz="800" b="0" i="0" dirty="0">
                <a:solidFill>
                  <a:srgbClr val="000000"/>
                </a:solidFill>
                <a:effectLst/>
                <a:latin typeface="Calibri" panose="020F0502020204030204" pitchFamily="34" charset="0"/>
              </a:rPr>
              <a:t>Keith Allison/ CC-BY-SA-2.0 </a:t>
            </a:r>
            <a:endParaRPr lang="en-GB" sz="800" dirty="0"/>
          </a:p>
        </p:txBody>
      </p:sp>
    </p:spTree>
    <p:extLst>
      <p:ext uri="{BB962C8B-B14F-4D97-AF65-F5344CB8AC3E}">
        <p14:creationId xmlns:p14="http://schemas.microsoft.com/office/powerpoint/2010/main" val="94566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379" y="279561"/>
            <a:ext cx="8075240" cy="1143000"/>
          </a:xfrm>
        </p:spPr>
        <p:txBody>
          <a:bodyPr>
            <a:normAutofit fontScale="90000"/>
          </a:bodyPr>
          <a:lstStyle/>
          <a:p>
            <a:r>
              <a:rPr lang="en-AU" dirty="0"/>
              <a:t>Learning intention / Success criteria</a:t>
            </a:r>
          </a:p>
        </p:txBody>
      </p:sp>
      <p:pic>
        <p:nvPicPr>
          <p:cNvPr id="4" name="Content Placeholder 12">
            <a:extLst>
              <a:ext uri="{C183D7F6-B498-43B3-948B-1728B52AA6E4}">
                <adec:decorative xmlns:adec="http://schemas.microsoft.com/office/drawing/2017/decorative" val="1"/>
              </a:ext>
            </a:extLst>
          </p:cNvPr>
          <p:cNvPicPr>
            <a:picLocks noChangeAspect="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aphicFrame>
        <p:nvGraphicFramePr>
          <p:cNvPr id="9" name="Table 9">
            <a:extLst>
              <a:ext uri="{FF2B5EF4-FFF2-40B4-BE49-F238E27FC236}">
                <a16:creationId xmlns:a16="http://schemas.microsoft.com/office/drawing/2014/main" id="{FC7CCE4D-7916-3C4F-7DE5-8A67FD11AFE2}"/>
              </a:ext>
            </a:extLst>
          </p:cNvPr>
          <p:cNvGraphicFramePr>
            <a:graphicFrameLocks noGrp="1"/>
          </p:cNvGraphicFramePr>
          <p:nvPr>
            <p:extLst>
              <p:ext uri="{D42A27DB-BD31-4B8C-83A1-F6EECF244321}">
                <p14:modId xmlns:p14="http://schemas.microsoft.com/office/powerpoint/2010/main" val="1822428709"/>
              </p:ext>
            </p:extLst>
          </p:nvPr>
        </p:nvGraphicFramePr>
        <p:xfrm>
          <a:off x="197538" y="1508794"/>
          <a:ext cx="8748921" cy="3968294"/>
        </p:xfrm>
        <a:graphic>
          <a:graphicData uri="http://schemas.openxmlformats.org/drawingml/2006/table">
            <a:tbl>
              <a:tblPr firstRow="1" bandRow="1">
                <a:tableStyleId>{3B4B98B0-60AC-42C2-AFA5-B58CD77FA1E5}</a:tableStyleId>
              </a:tblPr>
              <a:tblGrid>
                <a:gridCol w="2916307">
                  <a:extLst>
                    <a:ext uri="{9D8B030D-6E8A-4147-A177-3AD203B41FA5}">
                      <a16:colId xmlns:a16="http://schemas.microsoft.com/office/drawing/2014/main" val="1488980305"/>
                    </a:ext>
                  </a:extLst>
                </a:gridCol>
                <a:gridCol w="2916307">
                  <a:extLst>
                    <a:ext uri="{9D8B030D-6E8A-4147-A177-3AD203B41FA5}">
                      <a16:colId xmlns:a16="http://schemas.microsoft.com/office/drawing/2014/main" val="4201715181"/>
                    </a:ext>
                  </a:extLst>
                </a:gridCol>
                <a:gridCol w="2916307">
                  <a:extLst>
                    <a:ext uri="{9D8B030D-6E8A-4147-A177-3AD203B41FA5}">
                      <a16:colId xmlns:a16="http://schemas.microsoft.com/office/drawing/2014/main" val="3324240253"/>
                    </a:ext>
                  </a:extLst>
                </a:gridCol>
              </a:tblGrid>
              <a:tr h="414351">
                <a:tc>
                  <a:txBody>
                    <a:bodyPr/>
                    <a:lstStyle/>
                    <a:p>
                      <a:pPr algn="ctr"/>
                      <a:r>
                        <a:rPr lang="en-US" dirty="0"/>
                        <a:t>Approaching</a:t>
                      </a:r>
                    </a:p>
                  </a:txBody>
                  <a:tcPr/>
                </a:tc>
                <a:tc>
                  <a:txBody>
                    <a:bodyPr/>
                    <a:lstStyle/>
                    <a:p>
                      <a:pPr algn="ctr"/>
                      <a:r>
                        <a:rPr lang="en-US" dirty="0"/>
                        <a:t>At standard</a:t>
                      </a:r>
                    </a:p>
                  </a:txBody>
                  <a:tcPr/>
                </a:tc>
                <a:tc>
                  <a:txBody>
                    <a:bodyPr/>
                    <a:lstStyle/>
                    <a:p>
                      <a:pPr algn="ctr"/>
                      <a:r>
                        <a:rPr lang="en-US" dirty="0"/>
                        <a:t>Above</a:t>
                      </a:r>
                    </a:p>
                  </a:txBody>
                  <a:tcPr/>
                </a:tc>
                <a:extLst>
                  <a:ext uri="{0D108BD9-81ED-4DB2-BD59-A6C34878D82A}">
                    <a16:rowId xmlns:a16="http://schemas.microsoft.com/office/drawing/2014/main" val="1623146323"/>
                  </a:ext>
                </a:extLst>
              </a:tr>
              <a:tr h="1816583">
                <a:tc>
                  <a:txBody>
                    <a:bodyPr/>
                    <a:lstStyle/>
                    <a:p>
                      <a:r>
                        <a:rPr lang="en-US" dirty="0"/>
                        <a:t>I can perform the calculations involving rational numbers and percentages and explain their connection to the investigation.</a:t>
                      </a:r>
                    </a:p>
                  </a:txBody>
                  <a:tcPr/>
                </a:tc>
                <a:tc>
                  <a:txBody>
                    <a:bodyPr/>
                    <a:lstStyle/>
                    <a:p>
                      <a:r>
                        <a:rPr lang="en-US" dirty="0"/>
                        <a:t>I can communicate a reasoned solution to the investigative question and support it with mathematical evidence that I have produced. </a:t>
                      </a:r>
                    </a:p>
                  </a:txBody>
                  <a:tcPr/>
                </a:tc>
                <a:tc>
                  <a:txBody>
                    <a:bodyPr/>
                    <a:lstStyle/>
                    <a:p>
                      <a:r>
                        <a:rPr lang="en-US" dirty="0"/>
                        <a:t>+ I can formulate an additional question for the investigation and propose the relevant calculation strategies and digital tools that could help answer it.</a:t>
                      </a:r>
                    </a:p>
                  </a:txBody>
                  <a:tcPr/>
                </a:tc>
                <a:extLst>
                  <a:ext uri="{0D108BD9-81ED-4DB2-BD59-A6C34878D82A}">
                    <a16:rowId xmlns:a16="http://schemas.microsoft.com/office/drawing/2014/main" val="741015773"/>
                  </a:ext>
                </a:extLst>
              </a:tr>
              <a:tr h="1657403">
                <a:tc>
                  <a:txBody>
                    <a:bodyPr/>
                    <a:lstStyle/>
                    <a:p>
                      <a:r>
                        <a:rPr lang="en-US" dirty="0"/>
                        <a:t>I have evidence of the data I collected and the calculations I performed.</a:t>
                      </a:r>
                    </a:p>
                  </a:txBody>
                  <a:tcPr/>
                </a:tc>
                <a:tc>
                  <a:txBody>
                    <a:bodyPr/>
                    <a:lstStyle/>
                    <a:p>
                      <a:r>
                        <a:rPr lang="en-US" dirty="0"/>
                        <a:t>I produced tabular and graphical representations of the data collected and a presentation to effectively communicate my solution and review the model. </a:t>
                      </a:r>
                    </a:p>
                  </a:txBody>
                  <a:tcPr/>
                </a:tc>
                <a:tc>
                  <a:txBody>
                    <a:bodyPr/>
                    <a:lstStyle/>
                    <a:p>
                      <a:r>
                        <a:rPr lang="en-US" dirty="0"/>
                        <a:t>+ I collected additional data and performed additional calculations to enhance the model’s effectiveness and communicated these in my presentation.</a:t>
                      </a:r>
                    </a:p>
                  </a:txBody>
                  <a:tcPr/>
                </a:tc>
                <a:extLst>
                  <a:ext uri="{0D108BD9-81ED-4DB2-BD59-A6C34878D82A}">
                    <a16:rowId xmlns:a16="http://schemas.microsoft.com/office/drawing/2014/main" val="564232863"/>
                  </a:ext>
                </a:extLst>
              </a:tr>
            </a:tbl>
          </a:graphicData>
        </a:graphic>
      </p:graphicFrame>
      <p:sp>
        <p:nvSpPr>
          <p:cNvPr id="3" name="Footer Placeholder 1">
            <a:extLst>
              <a:ext uri="{FF2B5EF4-FFF2-40B4-BE49-F238E27FC236}">
                <a16:creationId xmlns:a16="http://schemas.microsoft.com/office/drawing/2014/main" id="{187A54E2-51CF-8E14-3090-B6511AA7A267}"/>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10" name="Picture 9">
            <a:extLst>
              <a:ext uri="{FF2B5EF4-FFF2-40B4-BE49-F238E27FC236}">
                <a16:creationId xmlns:a16="http://schemas.microsoft.com/office/drawing/2014/main" id="{E8EE2D63-7250-7467-31C3-D5E53560DB95}"/>
              </a:ext>
              <a:ext uri="{C183D7F6-B498-43B3-948B-1728B52AA6E4}">
                <adec:decorative xmlns:adec="http://schemas.microsoft.com/office/drawing/2017/decorative" val="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Tree>
    <p:extLst>
      <p:ext uri="{BB962C8B-B14F-4D97-AF65-F5344CB8AC3E}">
        <p14:creationId xmlns:p14="http://schemas.microsoft.com/office/powerpoint/2010/main" val="1570513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49" y="0"/>
            <a:ext cx="9173121" cy="6891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764704"/>
            <a:ext cx="8229600" cy="1143000"/>
          </a:xfrm>
        </p:spPr>
        <p:txBody>
          <a:bodyPr/>
          <a:lstStyle/>
          <a:p>
            <a:r>
              <a:rPr lang="en-AU">
                <a:solidFill>
                  <a:srgbClr val="002060"/>
                </a:solidFill>
              </a:rPr>
              <a:t>Skills </a:t>
            </a:r>
            <a:r>
              <a:rPr lang="en-AU" dirty="0">
                <a:solidFill>
                  <a:srgbClr val="002060"/>
                </a:solidFill>
              </a:rPr>
              <a:t>check</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3" name="TextBox 2">
            <a:extLst>
              <a:ext uri="{FF2B5EF4-FFF2-40B4-BE49-F238E27FC236}">
                <a16:creationId xmlns:a16="http://schemas.microsoft.com/office/drawing/2014/main" id="{48A8DD0F-DA85-D3E7-8E11-08CCB79E3574}"/>
              </a:ext>
            </a:extLst>
          </p:cNvPr>
          <p:cNvSpPr txBox="1"/>
          <p:nvPr/>
        </p:nvSpPr>
        <p:spPr>
          <a:xfrm>
            <a:off x="485211" y="3034715"/>
            <a:ext cx="8003232" cy="2862322"/>
          </a:xfrm>
          <a:prstGeom prst="rect">
            <a:avLst/>
          </a:prstGeom>
          <a:noFill/>
          <a:effectLst/>
        </p:spPr>
        <p:txBody>
          <a:bodyPr wrap="square" rtlCol="0">
            <a:spAutoFit/>
          </a:bodyPr>
          <a:lstStyle/>
          <a:p>
            <a:pPr marL="342900" indent="-342900">
              <a:buFont typeface="+mj-lt"/>
              <a:buAutoNum type="arabicPeriod"/>
            </a:pPr>
            <a:r>
              <a:rPr lang="en-US" sz="2000" dirty="0">
                <a:solidFill>
                  <a:srgbClr val="002060"/>
                </a:solidFill>
              </a:rPr>
              <a:t>Lauren attempted 13 field goals and made 7 of them. Express her accuracy as a percentage.</a:t>
            </a:r>
            <a:br>
              <a:rPr lang="en-US" sz="2000" dirty="0">
                <a:solidFill>
                  <a:srgbClr val="002060"/>
                </a:solidFill>
              </a:rPr>
            </a:br>
            <a:endParaRPr lang="en-US" sz="2000" dirty="0">
              <a:solidFill>
                <a:srgbClr val="002060"/>
              </a:solidFill>
            </a:endParaRPr>
          </a:p>
          <a:p>
            <a:pPr marL="342900" indent="-342900">
              <a:buFont typeface="+mj-lt"/>
              <a:buAutoNum type="arabicPeriod"/>
            </a:pPr>
            <a:r>
              <a:rPr lang="en-US" sz="2000" dirty="0">
                <a:solidFill>
                  <a:srgbClr val="002060"/>
                </a:solidFill>
              </a:rPr>
              <a:t>At the Tokyo Olympics, Patty Mills led Australia to a win over Nigeria by scoring 25 points. He made 5 of 8 from beyond the arc.</a:t>
            </a:r>
          </a:p>
          <a:p>
            <a:pPr marL="800100" lvl="1" indent="-342900">
              <a:buFont typeface="+mj-lt"/>
              <a:buAutoNum type="alphaLcPeriod"/>
            </a:pPr>
            <a:r>
              <a:rPr lang="en-US" sz="2000" dirty="0">
                <a:solidFill>
                  <a:srgbClr val="002060"/>
                </a:solidFill>
              </a:rPr>
              <a:t>What was his three-point shooting percentage?</a:t>
            </a:r>
          </a:p>
          <a:p>
            <a:pPr marL="800100" lvl="1" indent="-342900">
              <a:buFont typeface="+mj-lt"/>
              <a:buAutoNum type="alphaLcPeriod"/>
            </a:pPr>
            <a:r>
              <a:rPr lang="en-US" sz="2000" dirty="0">
                <a:solidFill>
                  <a:srgbClr val="002060"/>
                </a:solidFill>
              </a:rPr>
              <a:t>If he scored the rest of his points as field goals within the arc, and attempted 7 shots from this range, what was his overall shooting percentage?</a:t>
            </a:r>
          </a:p>
        </p:txBody>
      </p:sp>
      <p:pic>
        <p:nvPicPr>
          <p:cNvPr id="2050" name="Picture 2" descr="Photo of Patty Mills on the court playing for Australia">
            <a:extLst>
              <a:ext uri="{FF2B5EF4-FFF2-40B4-BE49-F238E27FC236}">
                <a16:creationId xmlns:a16="http://schemas.microsoft.com/office/drawing/2014/main" id="{A28DFB29-9855-C319-8E28-94AF2FB23B02}"/>
              </a:ext>
              <a:ext uri="{C183D7F6-B498-43B3-948B-1728B52AA6E4}">
                <adec:decorative xmlns:adec="http://schemas.microsoft.com/office/drawing/2017/decorative" val="0"/>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28265"/>
          <a:stretch/>
        </p:blipFill>
        <p:spPr bwMode="auto">
          <a:xfrm rot="21139656">
            <a:off x="674869" y="326919"/>
            <a:ext cx="1705350" cy="223838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hoto of Lauren Jackson in the Australian uniform">
            <a:extLst>
              <a:ext uri="{FF2B5EF4-FFF2-40B4-BE49-F238E27FC236}">
                <a16:creationId xmlns:a16="http://schemas.microsoft.com/office/drawing/2014/main" id="{CDD5E687-18A4-A9B2-3241-5CCA97F86941}"/>
              </a:ext>
              <a:ext uri="{C183D7F6-B498-43B3-948B-1728B52AA6E4}">
                <adec:decorative xmlns:adec="http://schemas.microsoft.com/office/drawing/2017/decorative" val="0"/>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rot="696920">
            <a:off x="6944607" y="543641"/>
            <a:ext cx="1785885" cy="2013314"/>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1">
            <a:extLst>
              <a:ext uri="{FF2B5EF4-FFF2-40B4-BE49-F238E27FC236}">
                <a16:creationId xmlns:a16="http://schemas.microsoft.com/office/drawing/2014/main" id="{50DFC497-59C9-4B53-EC8C-2DCE240DF869}"/>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5" name="Picture 4">
            <a:extLst>
              <a:ext uri="{FF2B5EF4-FFF2-40B4-BE49-F238E27FC236}">
                <a16:creationId xmlns:a16="http://schemas.microsoft.com/office/drawing/2014/main" id="{B890E7EB-C5FF-AC7A-0151-7D487D4679F5}"/>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6" name="TextBox 5">
            <a:extLst>
              <a:ext uri="{FF2B5EF4-FFF2-40B4-BE49-F238E27FC236}">
                <a16:creationId xmlns:a16="http://schemas.microsoft.com/office/drawing/2014/main" id="{A2E5552D-1E4D-BCFA-C97C-039B22E41CD5}"/>
              </a:ext>
            </a:extLst>
          </p:cNvPr>
          <p:cNvSpPr txBox="1"/>
          <p:nvPr/>
        </p:nvSpPr>
        <p:spPr>
          <a:xfrm rot="691188">
            <a:off x="7258873" y="2588053"/>
            <a:ext cx="1334020" cy="215444"/>
          </a:xfrm>
          <a:prstGeom prst="rect">
            <a:avLst/>
          </a:prstGeom>
          <a:noFill/>
        </p:spPr>
        <p:txBody>
          <a:bodyPr wrap="none" rtlCol="0">
            <a:spAutoFit/>
          </a:bodyPr>
          <a:lstStyle/>
          <a:p>
            <a:r>
              <a:rPr lang="en-US" sz="800" b="0" i="0" dirty="0">
                <a:solidFill>
                  <a:srgbClr val="000000"/>
                </a:solidFill>
                <a:effectLst/>
                <a:latin typeface="Calibri" panose="020F0502020204030204" pitchFamily="34" charset="0"/>
              </a:rPr>
              <a:t>By </a:t>
            </a:r>
            <a:r>
              <a:rPr lang="en-US" sz="800" b="0" i="0" dirty="0" err="1">
                <a:solidFill>
                  <a:srgbClr val="000000"/>
                </a:solidFill>
                <a:effectLst/>
                <a:latin typeface="Calibri" panose="020F0502020204030204" pitchFamily="34" charset="0"/>
              </a:rPr>
              <a:t>Bidgee</a:t>
            </a:r>
            <a:r>
              <a:rPr lang="en-US" sz="800" b="0" i="0" dirty="0">
                <a:solidFill>
                  <a:srgbClr val="000000"/>
                </a:solidFill>
                <a:effectLst/>
                <a:latin typeface="Calibri" panose="020F0502020204030204" pitchFamily="34" charset="0"/>
              </a:rPr>
              <a:t>, CC BY-SA 3.0 au</a:t>
            </a:r>
            <a:endParaRPr lang="en-GB" sz="800" dirty="0"/>
          </a:p>
        </p:txBody>
      </p:sp>
      <p:sp>
        <p:nvSpPr>
          <p:cNvPr id="7" name="TextBox 6">
            <a:extLst>
              <a:ext uri="{FF2B5EF4-FFF2-40B4-BE49-F238E27FC236}">
                <a16:creationId xmlns:a16="http://schemas.microsoft.com/office/drawing/2014/main" id="{57377D82-3D83-5E65-2073-E1B5E76826F4}"/>
              </a:ext>
            </a:extLst>
          </p:cNvPr>
          <p:cNvSpPr txBox="1"/>
          <p:nvPr/>
        </p:nvSpPr>
        <p:spPr>
          <a:xfrm rot="21115761">
            <a:off x="610438" y="2514842"/>
            <a:ext cx="2054939" cy="338554"/>
          </a:xfrm>
          <a:prstGeom prst="rect">
            <a:avLst/>
          </a:prstGeom>
          <a:noFill/>
        </p:spPr>
        <p:txBody>
          <a:bodyPr wrap="square" rtlCol="0">
            <a:spAutoFit/>
          </a:bodyPr>
          <a:lstStyle/>
          <a:p>
            <a:pPr lvl="1" algn="r"/>
            <a:r>
              <a:rPr lang="en-AU" sz="800" b="0" i="0" dirty="0">
                <a:solidFill>
                  <a:srgbClr val="000000"/>
                </a:solidFill>
                <a:effectLst/>
                <a:latin typeface="Calibri" panose="020F0502020204030204" pitchFamily="34" charset="0"/>
              </a:rPr>
              <a:t>Rob Masefield (masey.co) CC BY-NC-ND-</a:t>
            </a:r>
            <a:r>
              <a:rPr lang="en-AU" sz="800" b="0" i="0" dirty="0" err="1">
                <a:solidFill>
                  <a:srgbClr val="000000"/>
                </a:solidFill>
                <a:effectLst/>
                <a:latin typeface="Calibri" panose="020F0502020204030204" pitchFamily="34" charset="0"/>
              </a:rPr>
              <a:t>NoDerivs</a:t>
            </a:r>
            <a:r>
              <a:rPr lang="en-AU" sz="800" b="0" i="0" dirty="0">
                <a:solidFill>
                  <a:srgbClr val="000000"/>
                </a:solidFill>
                <a:effectLst/>
                <a:latin typeface="Calibri" panose="020F0502020204030204" pitchFamily="34" charset="0"/>
              </a:rPr>
              <a:t> 2.0 Generic</a:t>
            </a:r>
            <a:endParaRPr lang="en-GB" sz="800" dirty="0"/>
          </a:p>
        </p:txBody>
      </p:sp>
    </p:spTree>
    <p:extLst>
      <p:ext uri="{BB962C8B-B14F-4D97-AF65-F5344CB8AC3E}">
        <p14:creationId xmlns:p14="http://schemas.microsoft.com/office/powerpoint/2010/main" val="11083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49" y="0"/>
            <a:ext cx="9173121" cy="6891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41611" y="398979"/>
            <a:ext cx="8229600" cy="1143000"/>
          </a:xfrm>
        </p:spPr>
        <p:txBody>
          <a:bodyPr/>
          <a:lstStyle/>
          <a:p>
            <a:r>
              <a:rPr lang="en-AU" dirty="0">
                <a:solidFill>
                  <a:srgbClr val="002060"/>
                </a:solidFill>
              </a:rPr>
              <a:t>More warm-up questions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4" name="TextBox 3">
            <a:extLst>
              <a:ext uri="{FF2B5EF4-FFF2-40B4-BE49-F238E27FC236}">
                <a16:creationId xmlns:a16="http://schemas.microsoft.com/office/drawing/2014/main" id="{407B0418-0AA6-D1C0-B306-D03BF48823EA}"/>
              </a:ext>
              <a:ext uri="{C183D7F6-B498-43B3-948B-1728B52AA6E4}">
                <adec:decorative xmlns:adec="http://schemas.microsoft.com/office/drawing/2017/decorative" val="1"/>
              </a:ext>
            </a:extLst>
          </p:cNvPr>
          <p:cNvSpPr txBox="1"/>
          <p:nvPr/>
        </p:nvSpPr>
        <p:spPr>
          <a:xfrm>
            <a:off x="210344" y="1602033"/>
            <a:ext cx="8291264" cy="4955203"/>
          </a:xfrm>
          <a:prstGeom prst="rect">
            <a:avLst/>
          </a:prstGeom>
          <a:noFill/>
        </p:spPr>
        <p:txBody>
          <a:bodyPr wrap="square" rtlCol="0">
            <a:spAutoFit/>
          </a:bodyPr>
          <a:lstStyle/>
          <a:p>
            <a:pPr marL="342900" indent="-342900">
              <a:buFont typeface="+mj-lt"/>
              <a:buAutoNum type="arabicPeriod"/>
            </a:pPr>
            <a:r>
              <a:rPr lang="en-US" sz="2000" dirty="0">
                <a:solidFill>
                  <a:srgbClr val="002060"/>
                </a:solidFill>
              </a:rPr>
              <a:t>What is 30% of 160?</a:t>
            </a:r>
            <a:br>
              <a:rPr lang="en-US" sz="2000" dirty="0">
                <a:solidFill>
                  <a:srgbClr val="002060"/>
                </a:solidFill>
              </a:rPr>
            </a:br>
            <a:endParaRPr lang="en-US" sz="2000" dirty="0">
              <a:solidFill>
                <a:srgbClr val="002060"/>
              </a:solidFill>
            </a:endParaRPr>
          </a:p>
          <a:p>
            <a:pPr marL="342900" indent="-342900">
              <a:buFont typeface="+mj-lt"/>
              <a:buAutoNum type="arabicPeriod"/>
            </a:pPr>
            <a:r>
              <a:rPr lang="en-US" sz="2000" dirty="0">
                <a:solidFill>
                  <a:srgbClr val="002060"/>
                </a:solidFill>
              </a:rPr>
              <a:t>15% of the 8,000 tickets to a game were sold to tourists. How many tourists are in the crowd? </a:t>
            </a:r>
            <a:br>
              <a:rPr lang="en-US" sz="2000" dirty="0">
                <a:solidFill>
                  <a:srgbClr val="002060"/>
                </a:solidFill>
              </a:rPr>
            </a:br>
            <a:endParaRPr lang="en-US" sz="2000" dirty="0">
              <a:solidFill>
                <a:srgbClr val="002060"/>
              </a:solidFill>
            </a:endParaRPr>
          </a:p>
          <a:p>
            <a:pPr marL="342900" indent="-342900">
              <a:buFont typeface="+mj-lt"/>
              <a:buAutoNum type="arabicPeriod"/>
            </a:pPr>
            <a:r>
              <a:rPr lang="en-US" sz="2000" dirty="0">
                <a:solidFill>
                  <a:srgbClr val="002060"/>
                </a:solidFill>
              </a:rPr>
              <a:t>The Boomers scored 552 out of 600 foul shots at the Olympics while the Opals made 344 out of 400 free throws. Which team had a better percentage?</a:t>
            </a:r>
            <a:br>
              <a:rPr lang="en-US" sz="2000" dirty="0">
                <a:solidFill>
                  <a:srgbClr val="002060"/>
                </a:solidFill>
              </a:rPr>
            </a:br>
            <a:endParaRPr lang="en-US" sz="2000" dirty="0">
              <a:solidFill>
                <a:srgbClr val="002060"/>
              </a:solidFill>
            </a:endParaRPr>
          </a:p>
          <a:p>
            <a:pPr marL="342900" indent="-342900">
              <a:buFont typeface="+mj-lt"/>
              <a:buAutoNum type="arabicPeriod"/>
            </a:pPr>
            <a:r>
              <a:rPr lang="en-US" sz="2000" dirty="0">
                <a:solidFill>
                  <a:srgbClr val="002060"/>
                </a:solidFill>
              </a:rPr>
              <a:t>In a class of 25 students the fail rate for a test was 20%. How many students passed the test?</a:t>
            </a:r>
            <a:br>
              <a:rPr lang="en-US" sz="2000" dirty="0">
                <a:solidFill>
                  <a:srgbClr val="002060"/>
                </a:solidFill>
              </a:rPr>
            </a:br>
            <a:endParaRPr lang="en-US" sz="2000" dirty="0">
              <a:solidFill>
                <a:srgbClr val="002060"/>
              </a:solidFill>
            </a:endParaRPr>
          </a:p>
          <a:p>
            <a:pPr marL="342900" indent="-342900">
              <a:buFont typeface="+mj-lt"/>
              <a:buAutoNum type="arabicPeriod"/>
            </a:pPr>
            <a:r>
              <a:rPr lang="en-US" sz="2000" dirty="0">
                <a:solidFill>
                  <a:srgbClr val="002060"/>
                </a:solidFill>
              </a:rPr>
              <a:t>Vikram achieved 92% of his steps goal on a particular day. On that day he completed 4,600 steps. What was his goal?</a:t>
            </a:r>
            <a:br>
              <a:rPr lang="en-US" dirty="0">
                <a:solidFill>
                  <a:srgbClr val="002060"/>
                </a:solidFill>
              </a:rPr>
            </a:br>
            <a:endParaRPr lang="en-US" dirty="0">
              <a:solidFill>
                <a:srgbClr val="002060"/>
              </a:solidFill>
            </a:endParaRPr>
          </a:p>
          <a:p>
            <a:pPr marL="342900" indent="-342900">
              <a:buFont typeface="+mj-lt"/>
              <a:buAutoNum type="arabicPeriod"/>
            </a:pPr>
            <a:endParaRPr lang="en-US" dirty="0">
              <a:solidFill>
                <a:srgbClr val="002060"/>
              </a:solidFill>
            </a:endParaRPr>
          </a:p>
        </p:txBody>
      </p:sp>
      <p:sp>
        <p:nvSpPr>
          <p:cNvPr id="3" name="Footer Placeholder 1">
            <a:extLst>
              <a:ext uri="{FF2B5EF4-FFF2-40B4-BE49-F238E27FC236}">
                <a16:creationId xmlns:a16="http://schemas.microsoft.com/office/drawing/2014/main" id="{A4985A7D-CB5B-ADD7-578A-43FF15C79B78}"/>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5" name="Picture 4">
            <a:extLst>
              <a:ext uri="{FF2B5EF4-FFF2-40B4-BE49-F238E27FC236}">
                <a16:creationId xmlns:a16="http://schemas.microsoft.com/office/drawing/2014/main" id="{1A6D9530-EA31-64D9-4372-879D55453A1C}"/>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6" name="Picture 5">
            <a:hlinkClick r:id="rId10"/>
            <a:extLst>
              <a:ext uri="{FF2B5EF4-FFF2-40B4-BE49-F238E27FC236}">
                <a16:creationId xmlns:a16="http://schemas.microsoft.com/office/drawing/2014/main" id="{8DC93A4F-65DD-2CA1-13B0-58CDCCE800E0}"/>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298745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92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089368" y="114342"/>
            <a:ext cx="4675275" cy="1143000"/>
          </a:xfrm>
        </p:spPr>
        <p:txBody>
          <a:bodyPr/>
          <a:lstStyle/>
          <a:p>
            <a:r>
              <a:rPr lang="en-AU" dirty="0">
                <a:solidFill>
                  <a:srgbClr val="002060"/>
                </a:solidFill>
              </a:rPr>
              <a:t>The task!</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3" name="TextBox 2">
            <a:extLst>
              <a:ext uri="{FF2B5EF4-FFF2-40B4-BE49-F238E27FC236}">
                <a16:creationId xmlns:a16="http://schemas.microsoft.com/office/drawing/2014/main" id="{748CA664-E669-9A75-7400-CB031FAB1231}"/>
              </a:ext>
            </a:extLst>
          </p:cNvPr>
          <p:cNvSpPr txBox="1"/>
          <p:nvPr/>
        </p:nvSpPr>
        <p:spPr>
          <a:xfrm>
            <a:off x="692454" y="1306835"/>
            <a:ext cx="8191142" cy="4444871"/>
          </a:xfrm>
          <a:prstGeom prst="rect">
            <a:avLst/>
          </a:prstGeom>
          <a:noFill/>
        </p:spPr>
        <p:txBody>
          <a:bodyPr wrap="square" rtlCol="0">
            <a:spAutoFit/>
          </a:bodyPr>
          <a:lstStyle/>
          <a:p>
            <a:pPr>
              <a:lnSpc>
                <a:spcPct val="107000"/>
              </a:lnSpc>
              <a:spcAft>
                <a:spcPts val="800"/>
              </a:spcAft>
            </a:pPr>
            <a:r>
              <a:rPr lang="en-US"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As a budding young mathematician and fan, you decide to send a basketball coach an email with a suggested winning strategy. You’ve noticed recently that your team doesn’t shoot many three-pointers, even though most of the players shoot two-pointers with a high degree of accuracy.</a:t>
            </a:r>
            <a:endParaRPr lang="en-AU"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Write a convincing email to the coach to </a:t>
            </a:r>
            <a:r>
              <a:rPr lang="en-US" sz="18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persuade</a:t>
            </a:r>
            <a:r>
              <a:rPr lang="en-US"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him that shooting three-pointers is a </a:t>
            </a:r>
            <a:r>
              <a:rPr lang="en-US" sz="18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good</a:t>
            </a:r>
            <a:r>
              <a:rPr lang="en-US"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idea</a:t>
            </a:r>
            <a:r>
              <a:rPr lang="en-US"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The coach is notoriously skeptical and can only be swayed by strong evidence. </a:t>
            </a:r>
          </a:p>
          <a:p>
            <a:pPr>
              <a:lnSpc>
                <a:spcPct val="107000"/>
              </a:lnSpc>
              <a:spcAft>
                <a:spcPts val="800"/>
              </a:spcAft>
            </a:pPr>
            <a:r>
              <a:rPr lang="en-US"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Therefore, your email must include: </a:t>
            </a:r>
          </a:p>
          <a:p>
            <a:pPr marL="742950" lvl="1" indent="-285750">
              <a:lnSpc>
                <a:spcPct val="107000"/>
              </a:lnSpc>
              <a:spcAft>
                <a:spcPts val="400"/>
              </a:spcAft>
              <a:buFont typeface="Arial" panose="020B0604020202020204" pitchFamily="34" charset="0"/>
              <a:buChar char="•"/>
            </a:pPr>
            <a:r>
              <a:rPr lang="en-US"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data </a:t>
            </a:r>
          </a:p>
          <a:p>
            <a:pPr marL="742950" lvl="1" indent="-285750">
              <a:lnSpc>
                <a:spcPct val="107000"/>
              </a:lnSpc>
              <a:spcAft>
                <a:spcPts val="400"/>
              </a:spcAft>
              <a:buFont typeface="Arial" panose="020B0604020202020204" pitchFamily="34" charset="0"/>
              <a:buChar char="•"/>
            </a:pPr>
            <a:r>
              <a:rPr lang="en-US"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calculations </a:t>
            </a:r>
          </a:p>
          <a:p>
            <a:pPr marL="742950" lvl="1" indent="-285750">
              <a:lnSpc>
                <a:spcPct val="107000"/>
              </a:lnSpc>
              <a:spcAft>
                <a:spcPts val="400"/>
              </a:spcAft>
              <a:buFont typeface="Arial" panose="020B0604020202020204" pitchFamily="34" charset="0"/>
              <a:buChar char="•"/>
            </a:pPr>
            <a:r>
              <a:rPr lang="en-US"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graphs </a:t>
            </a:r>
          </a:p>
          <a:p>
            <a:pPr marL="742950" lvl="1" indent="-285750">
              <a:lnSpc>
                <a:spcPct val="107000"/>
              </a:lnSpc>
              <a:spcAft>
                <a:spcPts val="400"/>
              </a:spcAft>
              <a:buFont typeface="Arial" panose="020B0604020202020204" pitchFamily="34" charset="0"/>
              <a:buChar char="•"/>
            </a:pPr>
            <a:r>
              <a:rPr lang="en-US"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relevant analysis of them. </a:t>
            </a:r>
          </a:p>
          <a:p>
            <a:pPr>
              <a:lnSpc>
                <a:spcPct val="107000"/>
              </a:lnSpc>
              <a:spcAft>
                <a:spcPts val="800"/>
              </a:spcAft>
            </a:pPr>
            <a:r>
              <a:rPr lang="en-US"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To submit, send this email to your teacher.</a:t>
            </a:r>
            <a:endParaRPr lang="en-AU" sz="18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Graphic 8">
            <a:extLst>
              <a:ext uri="{FF2B5EF4-FFF2-40B4-BE49-F238E27FC236}">
                <a16:creationId xmlns:a16="http://schemas.microsoft.com/office/drawing/2014/main" id="{F1A33ED1-F576-3920-4CC6-5EB8F18CB603}"/>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54632" y="14294"/>
            <a:ext cx="1549816" cy="1549816"/>
          </a:xfrm>
          <a:prstGeom prst="rect">
            <a:avLst/>
          </a:prstGeom>
        </p:spPr>
      </p:pic>
      <p:pic>
        <p:nvPicPr>
          <p:cNvPr id="11" name="Graphic 10">
            <a:extLst>
              <a:ext uri="{FF2B5EF4-FFF2-40B4-BE49-F238E27FC236}">
                <a16:creationId xmlns:a16="http://schemas.microsoft.com/office/drawing/2014/main" id="{4CD47E5C-255C-B6C7-2E32-6BD75605D9BC}"/>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06295" y="228642"/>
            <a:ext cx="914400" cy="914400"/>
          </a:xfrm>
          <a:prstGeom prst="rect">
            <a:avLst/>
          </a:prstGeom>
        </p:spPr>
      </p:pic>
      <p:sp>
        <p:nvSpPr>
          <p:cNvPr id="4" name="Footer Placeholder 1">
            <a:extLst>
              <a:ext uri="{FF2B5EF4-FFF2-40B4-BE49-F238E27FC236}">
                <a16:creationId xmlns:a16="http://schemas.microsoft.com/office/drawing/2014/main" id="{53851A13-7402-F9FA-34E6-2990498DF555}"/>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5" name="Picture 4">
            <a:extLst>
              <a:ext uri="{FF2B5EF4-FFF2-40B4-BE49-F238E27FC236}">
                <a16:creationId xmlns:a16="http://schemas.microsoft.com/office/drawing/2014/main" id="{0112A5AA-FEFB-4F49-A987-654005DF50E3}"/>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Tree>
    <p:extLst>
      <p:ext uri="{BB962C8B-B14F-4D97-AF65-F5344CB8AC3E}">
        <p14:creationId xmlns:p14="http://schemas.microsoft.com/office/powerpoint/2010/main" val="284031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434" y="-124904"/>
            <a:ext cx="9340190" cy="6982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253007" y="-232494"/>
            <a:ext cx="4675275" cy="1143000"/>
          </a:xfrm>
        </p:spPr>
        <p:txBody>
          <a:bodyPr/>
          <a:lstStyle/>
          <a:p>
            <a:r>
              <a:rPr lang="en-AU" dirty="0">
                <a:solidFill>
                  <a:srgbClr val="002060"/>
                </a:solidFill>
              </a:rPr>
              <a:t>Data collection</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pic>
        <p:nvPicPr>
          <p:cNvPr id="3076" name="Picture 4" descr="Diagram of a basketball court labelled with the backboard, basket, back line, free throw line, key, 3-point line, centre line, side line">
            <a:extLst>
              <a:ext uri="{FF2B5EF4-FFF2-40B4-BE49-F238E27FC236}">
                <a16:creationId xmlns:a16="http://schemas.microsoft.com/office/drawing/2014/main" id="{48EDFB88-AA31-A179-7EB3-AC51C719D74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0417" y="125133"/>
            <a:ext cx="3667125" cy="5705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48CA664-E669-9A75-7400-CB031FAB1231}"/>
              </a:ext>
            </a:extLst>
          </p:cNvPr>
          <p:cNvSpPr txBox="1"/>
          <p:nvPr/>
        </p:nvSpPr>
        <p:spPr>
          <a:xfrm>
            <a:off x="4150671" y="950292"/>
            <a:ext cx="4892364" cy="4247317"/>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2060"/>
                </a:solidFill>
              </a:rPr>
              <a:t>Select six locations on the court with the following criteria.</a:t>
            </a:r>
          </a:p>
          <a:p>
            <a:pPr marL="742950" lvl="1" indent="-285750">
              <a:buFont typeface="Arial" panose="020B0604020202020204" pitchFamily="34" charset="0"/>
              <a:buChar char="•"/>
            </a:pPr>
            <a:r>
              <a:rPr lang="en-US" dirty="0">
                <a:solidFill>
                  <a:srgbClr val="002060"/>
                </a:solidFill>
              </a:rPr>
              <a:t>One location must be very close to the basket (‘lay-up’).</a:t>
            </a:r>
          </a:p>
          <a:p>
            <a:pPr marL="742950" lvl="1" indent="-285750">
              <a:buFont typeface="Arial" panose="020B0604020202020204" pitchFamily="34" charset="0"/>
              <a:buChar char="•"/>
            </a:pPr>
            <a:r>
              <a:rPr lang="en-US" dirty="0">
                <a:solidFill>
                  <a:srgbClr val="002060"/>
                </a:solidFill>
              </a:rPr>
              <a:t>Two locations must be beyond the three-point line (</a:t>
            </a:r>
            <a:r>
              <a:rPr lang="en-US" u="sng" dirty="0">
                <a:solidFill>
                  <a:srgbClr val="002060"/>
                </a:solidFill>
              </a:rPr>
              <a:t>&gt;</a:t>
            </a:r>
            <a:r>
              <a:rPr lang="en-US" dirty="0">
                <a:solidFill>
                  <a:srgbClr val="002060"/>
                </a:solidFill>
              </a:rPr>
              <a:t> 6.02m). </a:t>
            </a:r>
          </a:p>
          <a:p>
            <a:pPr marL="742950" lvl="1" indent="-285750">
              <a:buFont typeface="Arial" panose="020B0604020202020204" pitchFamily="34" charset="0"/>
              <a:buChar char="•"/>
            </a:pPr>
            <a:r>
              <a:rPr lang="en-US" dirty="0">
                <a:solidFill>
                  <a:schemeClr val="accent6">
                    <a:lumMod val="50000"/>
                  </a:schemeClr>
                </a:solidFill>
              </a:rPr>
              <a:t>Hint: three-point shots are shortest when they are perpendicular from the basket and longest when they are straight ahead of the basket. Why is that?</a:t>
            </a:r>
          </a:p>
          <a:p>
            <a:pPr marL="742950" lvl="1" indent="-285750">
              <a:buFont typeface="Arial" panose="020B0604020202020204" pitchFamily="34" charset="0"/>
              <a:buChar char="•"/>
            </a:pPr>
            <a:r>
              <a:rPr lang="en-US" dirty="0">
                <a:solidFill>
                  <a:srgbClr val="002060"/>
                </a:solidFill>
              </a:rPr>
              <a:t>The locations must cover a range of different distances from the basket.</a:t>
            </a:r>
          </a:p>
          <a:p>
            <a:pPr marL="285750" indent="-285750">
              <a:buFont typeface="Arial" panose="020B0604020202020204" pitchFamily="34" charset="0"/>
              <a:buChar char="•"/>
            </a:pPr>
            <a:r>
              <a:rPr lang="en-US" dirty="0">
                <a:solidFill>
                  <a:srgbClr val="002060"/>
                </a:solidFill>
              </a:rPr>
              <a:t>Now draw a half-court diagram displaying your group’s locations and approximate distance from the basket/ring.</a:t>
            </a:r>
          </a:p>
        </p:txBody>
      </p:sp>
      <p:sp>
        <p:nvSpPr>
          <p:cNvPr id="4" name="Footer Placeholder 1">
            <a:extLst>
              <a:ext uri="{FF2B5EF4-FFF2-40B4-BE49-F238E27FC236}">
                <a16:creationId xmlns:a16="http://schemas.microsoft.com/office/drawing/2014/main" id="{05488F66-32AD-AB60-E320-95181D75C5DA}"/>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5" name="Picture 4">
            <a:extLst>
              <a:ext uri="{FF2B5EF4-FFF2-40B4-BE49-F238E27FC236}">
                <a16:creationId xmlns:a16="http://schemas.microsoft.com/office/drawing/2014/main" id="{2A1419F5-169F-4285-F46F-A583EC270F03}"/>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6" name="TextBox 5">
            <a:extLst>
              <a:ext uri="{FF2B5EF4-FFF2-40B4-BE49-F238E27FC236}">
                <a16:creationId xmlns:a16="http://schemas.microsoft.com/office/drawing/2014/main" id="{E353376D-B5DB-5A43-8B8E-48E70449B56C}"/>
              </a:ext>
            </a:extLst>
          </p:cNvPr>
          <p:cNvSpPr txBox="1"/>
          <p:nvPr/>
        </p:nvSpPr>
        <p:spPr>
          <a:xfrm>
            <a:off x="2606283" y="5845835"/>
            <a:ext cx="1231427" cy="215444"/>
          </a:xfrm>
          <a:prstGeom prst="rect">
            <a:avLst/>
          </a:prstGeom>
          <a:noFill/>
        </p:spPr>
        <p:txBody>
          <a:bodyPr wrap="none" rtlCol="0">
            <a:spAutoFit/>
          </a:bodyPr>
          <a:lstStyle/>
          <a:p>
            <a:pPr marL="0" indent="0">
              <a:buFont typeface="+mj-lt"/>
              <a:buNone/>
            </a:pPr>
            <a:r>
              <a:rPr lang="en-US" sz="800" b="0" i="0" dirty="0" err="1">
                <a:solidFill>
                  <a:srgbClr val="000000"/>
                </a:solidFill>
                <a:effectLst/>
                <a:latin typeface="Calibri" panose="020F0502020204030204" pitchFamily="34" charset="0"/>
              </a:rPr>
              <a:t>NielsF</a:t>
            </a:r>
            <a:r>
              <a:rPr lang="en-US" sz="800" b="0" i="0" dirty="0">
                <a:solidFill>
                  <a:srgbClr val="000000"/>
                </a:solidFill>
                <a:effectLst/>
                <a:latin typeface="Calibri" panose="020F0502020204030204" pitchFamily="34" charset="0"/>
              </a:rPr>
              <a:t> CC BY-SA 3.0 DEED</a:t>
            </a:r>
            <a:endParaRPr lang="en-AU" sz="800" u="none" dirty="0"/>
          </a:p>
        </p:txBody>
      </p:sp>
    </p:spTree>
    <p:extLst>
      <p:ext uri="{BB962C8B-B14F-4D97-AF65-F5344CB8AC3E}">
        <p14:creationId xmlns:p14="http://schemas.microsoft.com/office/powerpoint/2010/main" val="364267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21" y="-33794"/>
            <a:ext cx="9173121" cy="6891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41611" y="398979"/>
            <a:ext cx="8229600" cy="1143000"/>
          </a:xfrm>
        </p:spPr>
        <p:txBody>
          <a:bodyPr/>
          <a:lstStyle/>
          <a:p>
            <a:r>
              <a:rPr lang="en-AU" dirty="0">
                <a:solidFill>
                  <a:srgbClr val="002060"/>
                </a:solidFill>
              </a:rPr>
              <a:t>Data collection example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3892" y="6275526"/>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9292" y="5699462"/>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3035" y="5972590"/>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2203" y="6239564"/>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50583" y="5892523"/>
            <a:ext cx="554625" cy="706388"/>
          </a:xfrm>
          <a:prstGeom prst="rect">
            <a:avLst/>
          </a:prstGeom>
        </p:spPr>
      </p:pic>
      <p:pic>
        <p:nvPicPr>
          <p:cNvPr id="8" name="Picture 7" descr="Example of data collection showing different positions on the court, different students, and their rate of scoring">
            <a:extLst>
              <a:ext uri="{FF2B5EF4-FFF2-40B4-BE49-F238E27FC236}">
                <a16:creationId xmlns:a16="http://schemas.microsoft.com/office/drawing/2014/main" id="{07FDA820-69AA-50E4-619C-237D541DBD5C}"/>
              </a:ext>
            </a:extLst>
          </p:cNvPr>
          <p:cNvPicPr>
            <a:picLocks noChangeAspect="1"/>
          </p:cNvPicPr>
          <p:nvPr/>
        </p:nvPicPr>
        <p:blipFill>
          <a:blip r:embed="rId9"/>
          <a:stretch>
            <a:fillRect/>
          </a:stretch>
        </p:blipFill>
        <p:spPr>
          <a:xfrm>
            <a:off x="677528" y="2421611"/>
            <a:ext cx="7757766" cy="1795275"/>
          </a:xfrm>
          <a:prstGeom prst="rect">
            <a:avLst/>
          </a:prstGeom>
        </p:spPr>
      </p:pic>
      <p:sp>
        <p:nvSpPr>
          <p:cNvPr id="3" name="Footer Placeholder 1">
            <a:extLst>
              <a:ext uri="{FF2B5EF4-FFF2-40B4-BE49-F238E27FC236}">
                <a16:creationId xmlns:a16="http://schemas.microsoft.com/office/drawing/2014/main" id="{8D782157-0969-842E-EAB3-6BD4413737BB}"/>
              </a:ext>
              <a:ext uri="{C183D7F6-B498-43B3-948B-1728B52AA6E4}">
                <adec:decorative xmlns:adec="http://schemas.microsoft.com/office/drawing/2017/decorative" val="1"/>
              </a:ext>
            </a:extLst>
          </p:cNvPr>
          <p:cNvSpPr>
            <a:spLocks noGrp="1"/>
          </p:cNvSpPr>
          <p:nvPr>
            <p:ph type="ftr" sz="quarter" idx="11"/>
          </p:nvPr>
        </p:nvSpPr>
        <p:spPr>
          <a:xfrm>
            <a:off x="107504" y="6366819"/>
            <a:ext cx="2895600" cy="365125"/>
          </a:xfrm>
        </p:spPr>
        <p:txBody>
          <a:bodyPr/>
          <a:lstStyle/>
          <a:p>
            <a:pPr algn="l"/>
            <a:r>
              <a:rPr lang="en-US" dirty="0"/>
              <a:t>© 2023 Commonwealth of Australia, unless otherwise indicated. Creative Commons Attribution 4.0, unless otherwise indicated. </a:t>
            </a:r>
            <a:endParaRPr lang="en-AU" dirty="0"/>
          </a:p>
        </p:txBody>
      </p:sp>
      <p:pic>
        <p:nvPicPr>
          <p:cNvPr id="4" name="Picture 3">
            <a:extLst>
              <a:ext uri="{FF2B5EF4-FFF2-40B4-BE49-F238E27FC236}">
                <a16:creationId xmlns:a16="http://schemas.microsoft.com/office/drawing/2014/main" id="{053B9A20-E513-643F-3232-D821D7F6600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pic>
        <p:nvPicPr>
          <p:cNvPr id="5" name="Picture 4">
            <a:hlinkClick r:id="rId11"/>
            <a:extLst>
              <a:ext uri="{FF2B5EF4-FFF2-40B4-BE49-F238E27FC236}">
                <a16:creationId xmlns:a16="http://schemas.microsoft.com/office/drawing/2014/main" id="{98AA49E0-047B-2FDD-74E6-8D674F806E47}"/>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92644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4154</TotalTime>
  <Words>3284</Words>
  <Application>Microsoft Office PowerPoint</Application>
  <PresentationFormat>On-screen Show (4:3)</PresentationFormat>
  <Paragraphs>180</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Roboto</vt:lpstr>
      <vt:lpstr>Symbol</vt:lpstr>
      <vt:lpstr>Office Theme</vt:lpstr>
      <vt:lpstr>Shooting 3-pointers: Part 1</vt:lpstr>
      <vt:lpstr>Why do basketballer players shoot so many  three-pointers?</vt:lpstr>
      <vt:lpstr>Learning intention / Success criteria</vt:lpstr>
      <vt:lpstr>Skills check</vt:lpstr>
      <vt:lpstr>More warm-up questions</vt:lpstr>
      <vt:lpstr>The task!</vt:lpstr>
      <vt:lpstr>Data collection</vt:lpstr>
      <vt:lpstr>Data collection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35</cp:revision>
  <dcterms:created xsi:type="dcterms:W3CDTF">2021-03-16T22:56:28Z</dcterms:created>
  <dcterms:modified xsi:type="dcterms:W3CDTF">2023-12-30T00:21:45Z</dcterms:modified>
</cp:coreProperties>
</file>