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3" r:id="rId2"/>
    <p:sldId id="257" r:id="rId3"/>
    <p:sldId id="260" r:id="rId4"/>
    <p:sldId id="259" r:id="rId5"/>
    <p:sldId id="258"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F87EAE-6CC1-99D4-8E31-202EF7FA06F2}" name="Trish Wilson" initials="TW" userId="1a8d7cc3620296f7"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91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62107" autoAdjust="0"/>
  </p:normalViewPr>
  <p:slideViewPr>
    <p:cSldViewPr>
      <p:cViewPr varScale="1">
        <p:scale>
          <a:sx n="68" d="100"/>
          <a:sy n="68" d="100"/>
        </p:scale>
        <p:origin x="168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sh Wilson" userId="1a8d7cc3620296f7" providerId="LiveId" clId="{F80D3BF4-6389-438A-80F6-1F8C330C9E31}"/>
    <pc:docChg chg="custSel modSld">
      <pc:chgData name="Trish Wilson" userId="1a8d7cc3620296f7" providerId="LiveId" clId="{F80D3BF4-6389-438A-80F6-1F8C330C9E31}" dt="2024-01-08T20:48:52.369" v="32" actId="948"/>
      <pc:docMkLst>
        <pc:docMk/>
      </pc:docMkLst>
      <pc:sldChg chg="modSp mod">
        <pc:chgData name="Trish Wilson" userId="1a8d7cc3620296f7" providerId="LiveId" clId="{F80D3BF4-6389-438A-80F6-1F8C330C9E31}" dt="2024-01-08T20:47:21.403" v="27" actId="1076"/>
        <pc:sldMkLst>
          <pc:docMk/>
          <pc:sldMk cId="945667224" sldId="259"/>
        </pc:sldMkLst>
        <pc:spChg chg="mod">
          <ac:chgData name="Trish Wilson" userId="1a8d7cc3620296f7" providerId="LiveId" clId="{F80D3BF4-6389-438A-80F6-1F8C330C9E31}" dt="2024-01-08T20:47:21.403" v="27" actId="1076"/>
          <ac:spMkLst>
            <pc:docMk/>
            <pc:sldMk cId="945667224" sldId="259"/>
            <ac:spMk id="15" creationId="{F2C494DC-249D-6A48-A744-E5B9F1B18E81}"/>
          </ac:spMkLst>
        </pc:spChg>
      </pc:sldChg>
      <pc:sldChg chg="modSp mod">
        <pc:chgData name="Trish Wilson" userId="1a8d7cc3620296f7" providerId="LiveId" clId="{F80D3BF4-6389-438A-80F6-1F8C330C9E31}" dt="2024-01-08T20:40:06.835" v="2" actId="20577"/>
        <pc:sldMkLst>
          <pc:docMk/>
          <pc:sldMk cId="1332395413" sldId="260"/>
        </pc:sldMkLst>
        <pc:spChg chg="mod">
          <ac:chgData name="Trish Wilson" userId="1a8d7cc3620296f7" providerId="LiveId" clId="{F80D3BF4-6389-438A-80F6-1F8C330C9E31}" dt="2024-01-08T20:40:06.835" v="2" actId="20577"/>
          <ac:spMkLst>
            <pc:docMk/>
            <pc:sldMk cId="1332395413" sldId="260"/>
            <ac:spMk id="27" creationId="{9BEC5AA8-99BB-6D67-648A-E28ACD6DE7E6}"/>
          </ac:spMkLst>
        </pc:spChg>
      </pc:sldChg>
      <pc:sldChg chg="modSp mod">
        <pc:chgData name="Trish Wilson" userId="1a8d7cc3620296f7" providerId="LiveId" clId="{F80D3BF4-6389-438A-80F6-1F8C330C9E31}" dt="2024-01-08T20:47:56.069" v="28" actId="1076"/>
        <pc:sldMkLst>
          <pc:docMk/>
          <pc:sldMk cId="1060617969" sldId="261"/>
        </pc:sldMkLst>
        <pc:spChg chg="mod">
          <ac:chgData name="Trish Wilson" userId="1a8d7cc3620296f7" providerId="LiveId" clId="{F80D3BF4-6389-438A-80F6-1F8C330C9E31}" dt="2024-01-08T20:47:56.069" v="28" actId="1076"/>
          <ac:spMkLst>
            <pc:docMk/>
            <pc:sldMk cId="1060617969" sldId="261"/>
            <ac:spMk id="11" creationId="{96D25B07-CC89-9226-8256-F879E3914440}"/>
          </ac:spMkLst>
        </pc:spChg>
      </pc:sldChg>
      <pc:sldChg chg="modSp mod">
        <pc:chgData name="Trish Wilson" userId="1a8d7cc3620296f7" providerId="LiveId" clId="{F80D3BF4-6389-438A-80F6-1F8C330C9E31}" dt="2024-01-08T20:48:52.369" v="32" actId="948"/>
        <pc:sldMkLst>
          <pc:docMk/>
          <pc:sldMk cId="1095265841" sldId="262"/>
        </pc:sldMkLst>
        <pc:spChg chg="mod">
          <ac:chgData name="Trish Wilson" userId="1a8d7cc3620296f7" providerId="LiveId" clId="{F80D3BF4-6389-438A-80F6-1F8C330C9E31}" dt="2024-01-08T20:48:52.369" v="32" actId="948"/>
          <ac:spMkLst>
            <pc:docMk/>
            <pc:sldMk cId="1095265841" sldId="262"/>
            <ac:spMk id="11" creationId="{E0B936F2-2FFB-CE24-4528-7682024D5FBB}"/>
          </ac:spMkLst>
        </pc:spChg>
      </pc:sldChg>
      <pc:sldChg chg="addCm">
        <pc:chgData name="Trish Wilson" userId="1a8d7cc3620296f7" providerId="LiveId" clId="{F80D3BF4-6389-438A-80F6-1F8C330C9E31}" dt="2024-01-08T02:35:26.504" v="0"/>
        <pc:sldMkLst>
          <pc:docMk/>
          <pc:sldMk cId="1733835474" sldId="263"/>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Users\denisehalliday\Desktop\ESA%20lessons\Secondary%20-%20Denise\Batch2\Off%20the%20scale!.docx!_1763533750"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denisehalliday\Desktop\ESA%20lessons\Secondary%20-%20Denise\Batch2\Off%20the%20scale!.docx!_1763533750"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solidFill>
                  <a:schemeClr val="tx2"/>
                </a:solidFill>
              </a:rPr>
              <a:t>Australia - New cases</a:t>
            </a:r>
            <a:r>
              <a:rPr lang="en-GB" baseline="0" dirty="0">
                <a:solidFill>
                  <a:schemeClr val="tx2"/>
                </a:solidFill>
              </a:rPr>
              <a:t> by month - linear scale</a:t>
            </a:r>
            <a:endParaRPr lang="en-GB" dirty="0">
              <a:solidFill>
                <a:schemeClr val="tx2"/>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numRef>
              <c:f>'[Worksheet in Off the scale!.docx]By state'!$AJ$3:$AJ$33</c:f>
              <c:numCache>
                <c:formatCode>mmm\-yy</c:formatCode>
                <c:ptCount val="31"/>
                <c:pt idx="0">
                  <c:v>43862</c:v>
                </c:pt>
                <c:pt idx="1">
                  <c:v>43891</c:v>
                </c:pt>
                <c:pt idx="2">
                  <c:v>43922</c:v>
                </c:pt>
                <c:pt idx="3">
                  <c:v>43952</c:v>
                </c:pt>
                <c:pt idx="4">
                  <c:v>43983</c:v>
                </c:pt>
                <c:pt idx="5">
                  <c:v>44013</c:v>
                </c:pt>
                <c:pt idx="6">
                  <c:v>44044</c:v>
                </c:pt>
                <c:pt idx="7">
                  <c:v>44075</c:v>
                </c:pt>
                <c:pt idx="8">
                  <c:v>44105</c:v>
                </c:pt>
                <c:pt idx="9">
                  <c:v>44136</c:v>
                </c:pt>
                <c:pt idx="10">
                  <c:v>44166</c:v>
                </c:pt>
                <c:pt idx="11">
                  <c:v>44197</c:v>
                </c:pt>
                <c:pt idx="12">
                  <c:v>44228</c:v>
                </c:pt>
                <c:pt idx="13">
                  <c:v>44256</c:v>
                </c:pt>
                <c:pt idx="14">
                  <c:v>44287</c:v>
                </c:pt>
                <c:pt idx="15">
                  <c:v>44317</c:v>
                </c:pt>
                <c:pt idx="16">
                  <c:v>44348</c:v>
                </c:pt>
                <c:pt idx="17">
                  <c:v>44378</c:v>
                </c:pt>
                <c:pt idx="18">
                  <c:v>44409</c:v>
                </c:pt>
                <c:pt idx="19">
                  <c:v>44440</c:v>
                </c:pt>
                <c:pt idx="20">
                  <c:v>44470</c:v>
                </c:pt>
                <c:pt idx="21">
                  <c:v>44501</c:v>
                </c:pt>
                <c:pt idx="22">
                  <c:v>44531</c:v>
                </c:pt>
                <c:pt idx="23">
                  <c:v>44562</c:v>
                </c:pt>
                <c:pt idx="24">
                  <c:v>44593</c:v>
                </c:pt>
                <c:pt idx="25">
                  <c:v>44621</c:v>
                </c:pt>
                <c:pt idx="26">
                  <c:v>44652</c:v>
                </c:pt>
                <c:pt idx="27">
                  <c:v>44682</c:v>
                </c:pt>
                <c:pt idx="28">
                  <c:v>44713</c:v>
                </c:pt>
                <c:pt idx="29">
                  <c:v>44743</c:v>
                </c:pt>
                <c:pt idx="30">
                  <c:v>44774</c:v>
                </c:pt>
              </c:numCache>
            </c:numRef>
          </c:cat>
          <c:val>
            <c:numRef>
              <c:f>'[Worksheet in Off the scale!.docx]By state'!$AK$3:$AK$33</c:f>
              <c:numCache>
                <c:formatCode>_(* #,##0_);_(* \(#,##0\);_(* "-"??_);_(@_)</c:formatCode>
                <c:ptCount val="31"/>
                <c:pt idx="0">
                  <c:v>16</c:v>
                </c:pt>
                <c:pt idx="1">
                  <c:v>4536</c:v>
                </c:pt>
                <c:pt idx="2">
                  <c:v>2383</c:v>
                </c:pt>
                <c:pt idx="3">
                  <c:v>435</c:v>
                </c:pt>
                <c:pt idx="4">
                  <c:v>632</c:v>
                </c:pt>
                <c:pt idx="5">
                  <c:v>8869</c:v>
                </c:pt>
                <c:pt idx="6">
                  <c:v>8866</c:v>
                </c:pt>
                <c:pt idx="7">
                  <c:v>1332</c:v>
                </c:pt>
                <c:pt idx="8">
                  <c:v>512</c:v>
                </c:pt>
                <c:pt idx="9">
                  <c:v>313</c:v>
                </c:pt>
                <c:pt idx="10">
                  <c:v>504</c:v>
                </c:pt>
                <c:pt idx="11">
                  <c:v>405</c:v>
                </c:pt>
                <c:pt idx="12">
                  <c:v>158</c:v>
                </c:pt>
                <c:pt idx="13">
                  <c:v>335</c:v>
                </c:pt>
                <c:pt idx="14">
                  <c:v>496</c:v>
                </c:pt>
                <c:pt idx="15">
                  <c:v>305</c:v>
                </c:pt>
                <c:pt idx="16">
                  <c:v>505</c:v>
                </c:pt>
                <c:pt idx="17">
                  <c:v>3520</c:v>
                </c:pt>
                <c:pt idx="18">
                  <c:v>19720</c:v>
                </c:pt>
                <c:pt idx="19">
                  <c:v>51272</c:v>
                </c:pt>
                <c:pt idx="20">
                  <c:v>65335</c:v>
                </c:pt>
                <c:pt idx="21">
                  <c:v>39780</c:v>
                </c:pt>
                <c:pt idx="22">
                  <c:v>185268</c:v>
                </c:pt>
                <c:pt idx="23">
                  <c:v>1802574</c:v>
                </c:pt>
                <c:pt idx="24">
                  <c:v>647744</c:v>
                </c:pt>
                <c:pt idx="25">
                  <c:v>1480963</c:v>
                </c:pt>
                <c:pt idx="26">
                  <c:v>1415568</c:v>
                </c:pt>
                <c:pt idx="27">
                  <c:v>1529692</c:v>
                </c:pt>
                <c:pt idx="28">
                  <c:v>860166</c:v>
                </c:pt>
                <c:pt idx="29">
                  <c:v>1273983</c:v>
                </c:pt>
                <c:pt idx="30">
                  <c:v>624925</c:v>
                </c:pt>
              </c:numCache>
            </c:numRef>
          </c:val>
          <c:smooth val="0"/>
          <c:extLst>
            <c:ext xmlns:c16="http://schemas.microsoft.com/office/drawing/2014/chart" uri="{C3380CC4-5D6E-409C-BE32-E72D297353CC}">
              <c16:uniqueId val="{00000000-8AB6-B342-AB30-CB3DFA318282}"/>
            </c:ext>
          </c:extLst>
        </c:ser>
        <c:dLbls>
          <c:showLegendKey val="0"/>
          <c:showVal val="0"/>
          <c:showCatName val="0"/>
          <c:showSerName val="0"/>
          <c:showPercent val="0"/>
          <c:showBubbleSize val="0"/>
        </c:dLbls>
        <c:marker val="1"/>
        <c:smooth val="0"/>
        <c:axId val="1904825215"/>
        <c:axId val="1493971103"/>
      </c:lineChart>
      <c:dateAx>
        <c:axId val="1904825215"/>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3971103"/>
        <c:crosses val="autoZero"/>
        <c:auto val="1"/>
        <c:lblOffset val="100"/>
        <c:baseTimeUnit val="months"/>
      </c:dateAx>
      <c:valAx>
        <c:axId val="149397110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Number</a:t>
                </a:r>
                <a:r>
                  <a:rPr lang="en-GB" baseline="0"/>
                  <a:t> of new cases</a:t>
                </a: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48252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solidFill>
                  <a:schemeClr val="tx2"/>
                </a:solidFill>
              </a:rPr>
              <a:t>Australia - New cases by month - log scale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numRef>
              <c:f>'[Worksheet in Off the scale!.docx]By state'!$AJ$3:$AJ$33</c:f>
              <c:numCache>
                <c:formatCode>mmm\-yy</c:formatCode>
                <c:ptCount val="31"/>
                <c:pt idx="0">
                  <c:v>43862</c:v>
                </c:pt>
                <c:pt idx="1">
                  <c:v>43891</c:v>
                </c:pt>
                <c:pt idx="2">
                  <c:v>43922</c:v>
                </c:pt>
                <c:pt idx="3">
                  <c:v>43952</c:v>
                </c:pt>
                <c:pt idx="4">
                  <c:v>43983</c:v>
                </c:pt>
                <c:pt idx="5">
                  <c:v>44013</c:v>
                </c:pt>
                <c:pt idx="6">
                  <c:v>44044</c:v>
                </c:pt>
                <c:pt idx="7">
                  <c:v>44075</c:v>
                </c:pt>
                <c:pt idx="8">
                  <c:v>44105</c:v>
                </c:pt>
                <c:pt idx="9">
                  <c:v>44136</c:v>
                </c:pt>
                <c:pt idx="10">
                  <c:v>44166</c:v>
                </c:pt>
                <c:pt idx="11">
                  <c:v>44197</c:v>
                </c:pt>
                <c:pt idx="12">
                  <c:v>44228</c:v>
                </c:pt>
                <c:pt idx="13">
                  <c:v>44256</c:v>
                </c:pt>
                <c:pt idx="14">
                  <c:v>44287</c:v>
                </c:pt>
                <c:pt idx="15">
                  <c:v>44317</c:v>
                </c:pt>
                <c:pt idx="16">
                  <c:v>44348</c:v>
                </c:pt>
                <c:pt idx="17">
                  <c:v>44378</c:v>
                </c:pt>
                <c:pt idx="18">
                  <c:v>44409</c:v>
                </c:pt>
                <c:pt idx="19">
                  <c:v>44440</c:v>
                </c:pt>
                <c:pt idx="20">
                  <c:v>44470</c:v>
                </c:pt>
                <c:pt idx="21">
                  <c:v>44501</c:v>
                </c:pt>
                <c:pt idx="22">
                  <c:v>44531</c:v>
                </c:pt>
                <c:pt idx="23">
                  <c:v>44562</c:v>
                </c:pt>
                <c:pt idx="24">
                  <c:v>44593</c:v>
                </c:pt>
                <c:pt idx="25">
                  <c:v>44621</c:v>
                </c:pt>
                <c:pt idx="26">
                  <c:v>44652</c:v>
                </c:pt>
                <c:pt idx="27">
                  <c:v>44682</c:v>
                </c:pt>
                <c:pt idx="28">
                  <c:v>44713</c:v>
                </c:pt>
                <c:pt idx="29">
                  <c:v>44743</c:v>
                </c:pt>
                <c:pt idx="30">
                  <c:v>44774</c:v>
                </c:pt>
              </c:numCache>
            </c:numRef>
          </c:cat>
          <c:val>
            <c:numRef>
              <c:f>'[Worksheet in Off the scale!.docx]By state'!$AK$3:$AK$33</c:f>
              <c:numCache>
                <c:formatCode>_(* #,##0_);_(* \(#,##0\);_(* "-"??_);_(@_)</c:formatCode>
                <c:ptCount val="31"/>
                <c:pt idx="0">
                  <c:v>16</c:v>
                </c:pt>
                <c:pt idx="1">
                  <c:v>4536</c:v>
                </c:pt>
                <c:pt idx="2">
                  <c:v>2383</c:v>
                </c:pt>
                <c:pt idx="3">
                  <c:v>435</c:v>
                </c:pt>
                <c:pt idx="4">
                  <c:v>632</c:v>
                </c:pt>
                <c:pt idx="5">
                  <c:v>8869</c:v>
                </c:pt>
                <c:pt idx="6">
                  <c:v>8866</c:v>
                </c:pt>
                <c:pt idx="7">
                  <c:v>1332</c:v>
                </c:pt>
                <c:pt idx="8">
                  <c:v>512</c:v>
                </c:pt>
                <c:pt idx="9">
                  <c:v>313</c:v>
                </c:pt>
                <c:pt idx="10">
                  <c:v>504</c:v>
                </c:pt>
                <c:pt idx="11">
                  <c:v>405</c:v>
                </c:pt>
                <c:pt idx="12">
                  <c:v>158</c:v>
                </c:pt>
                <c:pt idx="13">
                  <c:v>335</c:v>
                </c:pt>
                <c:pt idx="14">
                  <c:v>496</c:v>
                </c:pt>
                <c:pt idx="15">
                  <c:v>305</c:v>
                </c:pt>
                <c:pt idx="16">
                  <c:v>505</c:v>
                </c:pt>
                <c:pt idx="17">
                  <c:v>3520</c:v>
                </c:pt>
                <c:pt idx="18">
                  <c:v>19720</c:v>
                </c:pt>
                <c:pt idx="19">
                  <c:v>51272</c:v>
                </c:pt>
                <c:pt idx="20">
                  <c:v>65335</c:v>
                </c:pt>
                <c:pt idx="21">
                  <c:v>39780</c:v>
                </c:pt>
                <c:pt idx="22">
                  <c:v>185268</c:v>
                </c:pt>
                <c:pt idx="23">
                  <c:v>1802574</c:v>
                </c:pt>
                <c:pt idx="24">
                  <c:v>647744</c:v>
                </c:pt>
                <c:pt idx="25">
                  <c:v>1480963</c:v>
                </c:pt>
                <c:pt idx="26">
                  <c:v>1415568</c:v>
                </c:pt>
                <c:pt idx="27">
                  <c:v>1529692</c:v>
                </c:pt>
                <c:pt idx="28">
                  <c:v>860166</c:v>
                </c:pt>
                <c:pt idx="29">
                  <c:v>1273983</c:v>
                </c:pt>
                <c:pt idx="30">
                  <c:v>624925</c:v>
                </c:pt>
              </c:numCache>
            </c:numRef>
          </c:val>
          <c:smooth val="0"/>
          <c:extLst>
            <c:ext xmlns:c16="http://schemas.microsoft.com/office/drawing/2014/chart" uri="{C3380CC4-5D6E-409C-BE32-E72D297353CC}">
              <c16:uniqueId val="{00000000-D808-7C41-A468-AC902D4F92E6}"/>
            </c:ext>
          </c:extLst>
        </c:ser>
        <c:dLbls>
          <c:showLegendKey val="0"/>
          <c:showVal val="0"/>
          <c:showCatName val="0"/>
          <c:showSerName val="0"/>
          <c:showPercent val="0"/>
          <c:showBubbleSize val="0"/>
        </c:dLbls>
        <c:marker val="1"/>
        <c:smooth val="0"/>
        <c:axId val="1904825215"/>
        <c:axId val="1493971103"/>
      </c:lineChart>
      <c:dateAx>
        <c:axId val="1904825215"/>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3971103"/>
        <c:crosses val="autoZero"/>
        <c:auto val="1"/>
        <c:lblOffset val="100"/>
        <c:baseTimeUnit val="months"/>
      </c:dateAx>
      <c:valAx>
        <c:axId val="1493971103"/>
        <c:scaling>
          <c:logBase val="10"/>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000" b="0" i="0" u="none" strike="noStrike" kern="1200" baseline="0">
                    <a:solidFill>
                      <a:sysClr val="windowText" lastClr="000000">
                        <a:lumMod val="65000"/>
                        <a:lumOff val="35000"/>
                      </a:sysClr>
                    </a:solidFill>
                  </a:rPr>
                  <a:t>Number of new cases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48252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29/01/2024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9.australiancurriculum.edu.au/f-10-curriculum/learning-areas/mathematics/year-10/content-description?subject-identifier=MATMATY10&amp;content-description-code=AC9M10M02&amp;detailed-content-descriptions=0&amp;hide-ccp=0&amp;hide-gc=0&amp;side-by-side=1&amp;strands-start-index=0&amp;subjects-start-index=0&amp;view=quick"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v9.australiancurriculum.edu.au/f-10-curriculum/learning-areas/mathematics/year-10/content-description?subject-identifier=MATMATY10&amp;content-description-code=AC9M10ST01&amp;detailed-content-descriptions=0&amp;hide-ccp=0&amp;hide-gc=0&amp;side-by-side=1&amp;strands-start-index=2&amp;subjects-start-index=0&amp;view=quick"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ovid19.who.int/"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covid19data.com.au/states-and-territories"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Image created in Canva.com</a:t>
            </a:r>
          </a:p>
          <a:p>
            <a:pPr marL="0" lvl="0" indent="0">
              <a:lnSpc>
                <a:spcPct val="120000"/>
              </a:lnSpc>
              <a:buFont typeface="Symbol" panose="05050102010706020507" pitchFamily="18" charset="2"/>
              <a:buNone/>
            </a:pPr>
            <a:r>
              <a:rPr lang="en-US" sz="1800" dirty="0">
                <a:effectLst/>
                <a:latin typeface="Calibri" panose="020F0502020204030204" pitchFamily="34" charset="0"/>
                <a:ea typeface="DengXian" panose="02010600030101010101" pitchFamily="2" charset="-122"/>
              </a:rPr>
              <a:t>Year 10, Measurement/Statistics, 60 mins, </a:t>
            </a:r>
            <a:r>
              <a:rPr lang="en-AU" sz="1800" u="sng" dirty="0">
                <a:solidFill>
                  <a:srgbClr val="0000FF"/>
                </a:solidFill>
                <a:effectLst/>
                <a:latin typeface="Calibri" panose="020F0502020204030204" pitchFamily="34" charset="0"/>
                <a:ea typeface="Times New Roman" panose="02020603050405020304" pitchFamily="18" charset="0"/>
                <a:hlinkClick r:id="rId3"/>
              </a:rPr>
              <a:t>AC9M10M02</a:t>
            </a:r>
            <a:r>
              <a:rPr lang="en-AU" sz="1800" u="none" strike="noStrike" dirty="0">
                <a:solidFill>
                  <a:srgbClr val="0000FF"/>
                </a:solidFill>
                <a:effectLst/>
                <a:latin typeface="Calibri" panose="020F0502020204030204" pitchFamily="34" charset="0"/>
                <a:ea typeface="Times New Roman" panose="02020603050405020304" pitchFamily="18" charset="0"/>
              </a:rPr>
              <a:t>, </a:t>
            </a:r>
            <a:r>
              <a:rPr lang="en-AU" sz="1800" u="sng" dirty="0">
                <a:solidFill>
                  <a:srgbClr val="0000FF"/>
                </a:solidFill>
                <a:effectLst/>
                <a:latin typeface="Calibri" panose="020F0502020204030204" pitchFamily="34" charset="0"/>
                <a:ea typeface="Times New Roman" panose="02020603050405020304" pitchFamily="18" charset="0"/>
                <a:hlinkClick r:id="rId4"/>
              </a:rPr>
              <a:t>AC9M10ST01</a:t>
            </a:r>
            <a:endParaRPr lang="en-AU" dirty="0"/>
          </a:p>
          <a:p>
            <a:endParaRPr lang="en-AU" dirty="0"/>
          </a:p>
          <a:p>
            <a:r>
              <a:rPr lang="en-AU" b="1" dirty="0"/>
              <a:t>Lesson summary</a:t>
            </a:r>
          </a:p>
          <a:p>
            <a:r>
              <a:rPr lang="en-AU" sz="1800" dirty="0">
                <a:effectLst/>
                <a:latin typeface="Calibri" panose="020F0502020204030204" pitchFamily="34" charset="0"/>
                <a:ea typeface="Times New Roman" panose="02020603050405020304" pitchFamily="18" charset="0"/>
              </a:rPr>
              <a:t>This lesson introduces students to the idea of a log scale, a seemingly perplexing way to present data, by beginning with an exploration of examples when a linear scale is inappropriate and concluding with a plotting activity using authentic data from the COVID-19 pandemic.</a:t>
            </a:r>
          </a:p>
          <a:p>
            <a:endParaRPr lang="en-AU" sz="1800" dirty="0">
              <a:effectLst/>
              <a:latin typeface="Calibri" panose="020F0502020204030204" pitchFamily="34" charset="0"/>
            </a:endParaRPr>
          </a:p>
          <a:p>
            <a:r>
              <a:rPr lang="en-AU" sz="1800" b="1" dirty="0">
                <a:effectLst/>
                <a:latin typeface="Calibri" panose="020F0502020204030204" pitchFamily="34" charset="0"/>
              </a:rPr>
              <a:t>Why are we learning this?</a:t>
            </a:r>
          </a:p>
          <a:p>
            <a:r>
              <a:rPr lang="en-AU" sz="1800" dirty="0">
                <a:effectLst/>
                <a:latin typeface="Calibri" panose="020F0502020204030204" pitchFamily="34" charset="0"/>
                <a:ea typeface="Times New Roman" panose="02020603050405020304" pitchFamily="18" charset="0"/>
              </a:rPr>
              <a:t>Log scales have many real-world applications, being used extensively when analysing or measuring variables that change by significant orders of magnitude, such as for earthquakes (Richter Scale) and pH (acidity). For data analysis they are used when rates of change are of prime interest and by epidemiologists monitoring patterns of disease. Most recently log graphs entered the general public arena when graphs of COVID-19 cases were regularly presented and discussed by governments and in the media. Such graphs can form the basis of models to help predict the future spread of disease, evaluate the impact of interventions and shape health policy.</a:t>
            </a:r>
          </a:p>
          <a:p>
            <a:endParaRPr lang="en-AU" sz="1800" dirty="0">
              <a:effectLst/>
              <a:latin typeface="Calibri" panose="020F0502020204030204" pitchFamily="34" charset="0"/>
            </a:endParaRPr>
          </a:p>
          <a:p>
            <a:r>
              <a:rPr lang="en-AU" sz="1800" b="1" dirty="0">
                <a:effectLst/>
                <a:latin typeface="Calibri" panose="020F0502020204030204" pitchFamily="34" charset="0"/>
              </a:rPr>
              <a:t>Learning intention</a:t>
            </a:r>
          </a:p>
          <a:p>
            <a:r>
              <a:rPr lang="en-US" sz="1800" dirty="0">
                <a:effectLst/>
                <a:latin typeface="Calibri" panose="020F0502020204030204" pitchFamily="34" charset="0"/>
                <a:ea typeface="DengXian" panose="02010600030101010101" pitchFamily="2" charset="-122"/>
              </a:rPr>
              <a:t>Students gain knowledge and understanding of what a log scale is. </a:t>
            </a:r>
          </a:p>
          <a:p>
            <a:r>
              <a:rPr lang="en-US" sz="1800" dirty="0">
                <a:effectLst/>
                <a:latin typeface="Calibri" panose="020F0502020204030204" pitchFamily="34" charset="0"/>
                <a:ea typeface="DengXian" panose="02010600030101010101" pitchFamily="2" charset="-122"/>
              </a:rPr>
              <a:t>Students discover how logs are used in the real world. </a:t>
            </a:r>
            <a:endParaRPr lang="en-GB" sz="1800" dirty="0">
              <a:effectLst/>
              <a:latin typeface="Times New Roman" panose="02020603050405020304" pitchFamily="18" charset="0"/>
              <a:ea typeface="DengXian" panose="02010600030101010101" pitchFamily="2" charset="-122"/>
            </a:endParaRPr>
          </a:p>
          <a:p>
            <a:r>
              <a:rPr lang="en-AU" sz="1800" dirty="0">
                <a:effectLst/>
                <a:latin typeface="Calibri" panose="020F0502020204030204" pitchFamily="34" charset="0"/>
                <a:ea typeface="Times New Roman" panose="02020603050405020304" pitchFamily="18" charset="0"/>
              </a:rPr>
              <a:t>Students compare how they can represent and analyse data using a log scale, in contrast with the more familiar linear scale.</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Image created in Canva.com</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DengXian" panose="02010600030101010101" pitchFamily="2" charset="-122"/>
              </a:rPr>
              <a:t>Note that while this is accurate, it is not very helpful to have a scale marked with 1, 3.2,5.6, 10 if we want to plot points. So instead explain that it would be really useful if we could find the different powers to put onto 10 to get values like 2, 3, 4, 5 … and note that is what mathematicians have done in the creation of log graph paper.</a:t>
            </a:r>
            <a:endParaRPr lang="en-GB" sz="1800" dirty="0">
              <a:effectLst/>
              <a:latin typeface="Times New Roman" panose="02020603050405020304" pitchFamily="18" charset="0"/>
              <a:ea typeface="DengXian" panose="02010600030101010101" pitchFamily="2" charset="-122"/>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126009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Note that this slide is animated. With each mouse click more information appears.</a:t>
            </a:r>
          </a:p>
          <a:p>
            <a:endParaRPr lang="en-US" sz="1800" dirty="0">
              <a:effectLst/>
              <a:latin typeface="Calibri" panose="020F0502020204030204" pitchFamily="34" charset="0"/>
              <a:ea typeface="DengXian" panose="02010600030101010101" pitchFamily="2" charset="-122"/>
            </a:endParaRPr>
          </a:p>
          <a:p>
            <a:r>
              <a:rPr lang="en-US" sz="1800" dirty="0">
                <a:effectLst/>
                <a:latin typeface="Calibri" panose="020F0502020204030204" pitchFamily="34" charset="0"/>
                <a:ea typeface="DengXian" panose="02010600030101010101" pitchFamily="2" charset="-122"/>
              </a:rPr>
              <a:t>Explain how the scale operates. Note that technically this is </a:t>
            </a:r>
            <a:r>
              <a:rPr lang="en-US" sz="1800" i="1" dirty="0">
                <a:effectLst/>
                <a:latin typeface="Calibri" panose="020F0502020204030204" pitchFamily="34" charset="0"/>
                <a:ea typeface="DengXian" panose="02010600030101010101" pitchFamily="2" charset="-122"/>
              </a:rPr>
              <a:t>semi-log</a:t>
            </a:r>
            <a:r>
              <a:rPr lang="en-US" sz="1800" dirty="0">
                <a:effectLst/>
                <a:latin typeface="Calibri" panose="020F0502020204030204" pitchFamily="34" charset="0"/>
                <a:ea typeface="DengXian" panose="02010600030101010101" pitchFamily="2" charset="-122"/>
              </a:rPr>
              <a:t> paper as only half the axes are on a log scale: the vertical axis is a log scale, but the horizontal axis is linear.</a:t>
            </a:r>
            <a:endParaRPr lang="en-GB" sz="1800" dirty="0">
              <a:effectLst/>
              <a:latin typeface="Times New Roman" panose="02020603050405020304" pitchFamily="18" charset="0"/>
              <a:ea typeface="DengXian" panose="02010600030101010101" pitchFamily="2" charset="-122"/>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1070064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0955" indent="-215900">
              <a:lnSpc>
                <a:spcPct val="120000"/>
              </a:lnSpc>
            </a:pPr>
            <a:r>
              <a:rPr lang="en-US" sz="1800" dirty="0">
                <a:effectLst/>
                <a:latin typeface="Calibri" panose="020F0502020204030204" pitchFamily="34" charset="0"/>
                <a:ea typeface="DengXian" panose="02010600030101010101" pitchFamily="2" charset="-122"/>
              </a:rPr>
              <a:t>Explain that during COVID-19 was the first time that data using a log scale was very widely seen and talked about in the media. New case numbers were reported and monitored daily, by state/territory, national governments, and global bodies like the World Health Organization. </a:t>
            </a:r>
            <a:endParaRPr lang="en-GB" sz="1800" dirty="0">
              <a:effectLst/>
              <a:latin typeface="Times New Roman" panose="02020603050405020304" pitchFamily="18" charset="0"/>
              <a:ea typeface="DengXian" panose="02010600030101010101" pitchFamily="2" charset="-122"/>
            </a:endParaRPr>
          </a:p>
          <a:p>
            <a:pPr marL="20955" indent="-215900">
              <a:lnSpc>
                <a:spcPct val="120000"/>
              </a:lnSpc>
            </a:pPr>
            <a:r>
              <a:rPr lang="en-US" sz="1800" dirty="0">
                <a:effectLst/>
                <a:latin typeface="Calibri" panose="020F0502020204030204" pitchFamily="34" charset="0"/>
                <a:ea typeface="DengXian" panose="02010600030101010101" pitchFamily="2" charset="-122"/>
              </a:rPr>
              <a:t>A log scale was often used as some rapid increases were seen and there was a focus on the rate of increase to try and understand how quickly the disease was spreading and whether measures like masks, border closures and lockdowns were working. </a:t>
            </a:r>
            <a:endParaRPr lang="en-GB" sz="1800" dirty="0">
              <a:effectLst/>
              <a:latin typeface="Times New Roman" panose="02020603050405020304" pitchFamily="18" charset="0"/>
              <a:ea typeface="DengXian" panose="02010600030101010101" pitchFamily="2" charset="-122"/>
            </a:endParaRPr>
          </a:p>
          <a:p>
            <a:pPr marL="20955" indent="-215900">
              <a:lnSpc>
                <a:spcPct val="120000"/>
              </a:lnSpc>
            </a:pPr>
            <a:r>
              <a:rPr lang="en-US" sz="1800" dirty="0">
                <a:effectLst/>
                <a:latin typeface="Calibri" panose="020F0502020204030204" pitchFamily="34" charset="0"/>
                <a:ea typeface="DengXian" panose="02010600030101010101" pitchFamily="2" charset="-122"/>
              </a:rPr>
              <a:t>While epidemiologists who study patterns of disease regularly use log graphs, many members of the general public (and government) struggled to understand the log graphs presented.</a:t>
            </a:r>
            <a:endParaRPr lang="en-GB" sz="1800" dirty="0">
              <a:effectLst/>
              <a:latin typeface="Times New Roman" panose="02020603050405020304" pitchFamily="18" charset="0"/>
              <a:ea typeface="DengXian" panose="02010600030101010101" pitchFamily="2" charset="-122"/>
            </a:endParaRPr>
          </a:p>
          <a:p>
            <a:pPr marL="20955" indent="-215900">
              <a:lnSpc>
                <a:spcPct val="120000"/>
              </a:lnSpc>
            </a:pPr>
            <a:r>
              <a:rPr lang="en-US" sz="1800" dirty="0">
                <a:effectLst/>
                <a:latin typeface="Calibri" panose="020F0502020204030204" pitchFamily="34" charset="0"/>
                <a:ea typeface="DengXian" panose="02010600030101010101" pitchFamily="2" charset="-122"/>
              </a:rPr>
              <a:t>This activity asks students to create their own log graph to try and understand the rate of increase using actual data for the time, but consolidated into months (to reduce the number of data points to a manageable total).</a:t>
            </a:r>
            <a:endParaRPr lang="en-GB" sz="1800" dirty="0">
              <a:effectLst/>
              <a:latin typeface="Times New Roman" panose="02020603050405020304" pitchFamily="18" charset="0"/>
              <a:ea typeface="DengXian" panose="02010600030101010101" pitchFamily="2" charset="-122"/>
            </a:endParaRPr>
          </a:p>
          <a:p>
            <a:pPr marL="20955" indent="-215900">
              <a:lnSpc>
                <a:spcPct val="120000"/>
              </a:lnSpc>
            </a:pPr>
            <a:r>
              <a:rPr lang="en-US" sz="1800" dirty="0">
                <a:effectLst/>
                <a:latin typeface="Calibri" panose="020F0502020204030204" pitchFamily="34" charset="0"/>
                <a:ea typeface="DengXian" panose="02010600030101010101" pitchFamily="2" charset="-122"/>
              </a:rPr>
              <a:t>Organise students into pairs and distribute a copy of Log graph and data worksheet one between. The dates have been chosen as they cover the period when daily case number data was being reported in Australia.</a:t>
            </a:r>
            <a:endParaRPr lang="en-GB" sz="1800" dirty="0">
              <a:effectLst/>
              <a:latin typeface="Times New Roman" panose="02020603050405020304" pitchFamily="18" charset="0"/>
              <a:ea typeface="DengXian" panose="02010600030101010101" pitchFamily="2" charset="-122"/>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801344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20000"/>
              </a:lnSpc>
              <a:buFont typeface="Symbol" panose="05050102010706020507" pitchFamily="18" charset="2"/>
              <a:buChar char=""/>
            </a:pPr>
            <a:r>
              <a:rPr lang="en-US" sz="1800" dirty="0">
                <a:effectLst/>
                <a:latin typeface="Calibri" panose="020F0502020204030204" pitchFamily="34" charset="0"/>
                <a:ea typeface="DengXian" panose="02010600030101010101" pitchFamily="2" charset="-122"/>
              </a:rPr>
              <a:t>‘Which scale is easiest to understand?’- expect answers such as ‘The linear graph is easier to understand, because we are used to seeing scales like that and it goes up evenly’</a:t>
            </a:r>
            <a:endParaRPr lang="en-GB" sz="1800" dirty="0">
              <a:effectLst/>
              <a:latin typeface="Times New Roman" panose="02020603050405020304" pitchFamily="18" charset="0"/>
              <a:ea typeface="DengXian" panose="02010600030101010101" pitchFamily="2" charset="-122"/>
            </a:endParaRPr>
          </a:p>
          <a:p>
            <a:pPr marL="342900" lvl="0" indent="-342900">
              <a:lnSpc>
                <a:spcPct val="120000"/>
              </a:lnSpc>
              <a:buFont typeface="Symbol" panose="05050102010706020507" pitchFamily="18" charset="2"/>
              <a:buChar char=""/>
            </a:pPr>
            <a:r>
              <a:rPr lang="en-US" sz="1800" dirty="0">
                <a:effectLst/>
                <a:latin typeface="Calibri" panose="020F0502020204030204" pitchFamily="34" charset="0"/>
                <a:ea typeface="DengXian" panose="02010600030101010101" pitchFamily="2" charset="-122"/>
              </a:rPr>
              <a:t>‘Which graph gives more helpful information about the first year of the pandemic?’- ‘It’s hard to see what is happening in the first year on the linear graph because the numbers are so small, so the log graph might be better’</a:t>
            </a:r>
            <a:endParaRPr lang="en-GB" sz="1800" dirty="0">
              <a:effectLst/>
              <a:latin typeface="Times New Roman" panose="02020603050405020304" pitchFamily="18" charset="0"/>
              <a:ea typeface="DengXian" panose="02010600030101010101" pitchFamily="2" charset="-122"/>
            </a:endParaRPr>
          </a:p>
          <a:p>
            <a:pPr marL="342900" lvl="0" indent="-342900">
              <a:lnSpc>
                <a:spcPct val="120000"/>
              </a:lnSpc>
              <a:buFont typeface="Symbol" panose="05050102010706020507" pitchFamily="18" charset="2"/>
              <a:buChar char=""/>
            </a:pPr>
            <a:r>
              <a:rPr lang="en-US" sz="1800" dirty="0">
                <a:effectLst/>
                <a:latin typeface="Calibri" panose="020F0502020204030204" pitchFamily="34" charset="0"/>
                <a:ea typeface="DengXian" panose="02010600030101010101" pitchFamily="2" charset="-122"/>
              </a:rPr>
              <a:t>‘Which graph would be more likely to convince you that masks, vaccinations etc. are a good idea?’- On the log graph, the initial numbers appear bigger so that might make you more likely to support measures to stop the spread’</a:t>
            </a:r>
            <a:endParaRPr lang="en-GB" sz="1800" dirty="0">
              <a:effectLst/>
              <a:latin typeface="Times New Roman" panose="02020603050405020304" pitchFamily="18" charset="0"/>
              <a:ea typeface="DengXian" panose="02010600030101010101" pitchFamily="2" charset="-122"/>
            </a:endParaRPr>
          </a:p>
          <a:p>
            <a:pPr marL="342900" lvl="0" indent="-342900">
              <a:lnSpc>
                <a:spcPct val="120000"/>
              </a:lnSpc>
              <a:buFont typeface="Symbol" panose="05050102010706020507" pitchFamily="18" charset="2"/>
              <a:buChar char=""/>
            </a:pPr>
            <a:r>
              <a:rPr lang="en-US" sz="1800" dirty="0">
                <a:effectLst/>
                <a:latin typeface="Calibri" panose="020F0502020204030204" pitchFamily="34" charset="0"/>
                <a:ea typeface="DengXian" panose="02010600030101010101" pitchFamily="2" charset="-122"/>
              </a:rPr>
              <a:t>‘How are the graphs different?’ and ‘How do they tell a different story?’ – ‘On the log graph, it looks like numbers are pretty flat towards the end period, but on the linear graph they seem to be coming down so this is a bit inconsistent / confusing’ or ‘The log graph seems to show a generally steady increase, then flattening at the end, whereas the linear graph shows nothing for the first 1.5 years and then massive numbers’</a:t>
            </a:r>
            <a:endParaRPr lang="en-GB" sz="1800" dirty="0">
              <a:effectLst/>
              <a:latin typeface="Times New Roman" panose="02020603050405020304" pitchFamily="18" charset="0"/>
              <a:ea typeface="DengXian" panose="02010600030101010101" pitchFamily="2" charset="-122"/>
            </a:endParaRPr>
          </a:p>
          <a:p>
            <a:pPr marL="342900" lvl="0" indent="-342900">
              <a:lnSpc>
                <a:spcPct val="120000"/>
              </a:lnSpc>
              <a:buFont typeface="Symbol" panose="05050102010706020507" pitchFamily="18" charset="2"/>
              <a:buChar char=""/>
            </a:pPr>
            <a:r>
              <a:rPr lang="en-US" sz="1800" dirty="0">
                <a:effectLst/>
                <a:latin typeface="Calibri" panose="020F0502020204030204" pitchFamily="34" charset="0"/>
                <a:ea typeface="DengXian" panose="02010600030101010101" pitchFamily="2" charset="-122"/>
              </a:rPr>
              <a:t>‘How might the different graphs be used?’- ‘epidemiologists need to study the rate of increase so would definitely use a log graph, but perhaps they are too confusing for non-specialists to understand’ or ‘data is always used for a specific purpose so you have to be careful what the person or body showing you the graph believes and wants you to believe as that could influence how they present the data’</a:t>
            </a:r>
            <a:endParaRPr lang="en-GB" sz="1800" dirty="0">
              <a:effectLst/>
              <a:latin typeface="Times New Roman" panose="02020603050405020304" pitchFamily="18" charset="0"/>
              <a:ea typeface="DengXian" panose="02010600030101010101" pitchFamily="2" charset="-122"/>
            </a:endParaRPr>
          </a:p>
          <a:p>
            <a:pPr marL="18415" indent="-215900">
              <a:lnSpc>
                <a:spcPct val="120000"/>
              </a:lnSpc>
            </a:pPr>
            <a:r>
              <a:rPr lang="en-US" sz="1800" dirty="0">
                <a:effectLst/>
                <a:latin typeface="Calibri" panose="020F0502020204030204" pitchFamily="34" charset="0"/>
                <a:ea typeface="DengXian" panose="02010600030101010101" pitchFamily="2" charset="-122"/>
              </a:rPr>
              <a:t>Note that current sources of public information on case numbers such as the </a:t>
            </a:r>
            <a:r>
              <a:rPr lang="en-US" sz="1800" u="sng" dirty="0">
                <a:solidFill>
                  <a:srgbClr val="0000FF"/>
                </a:solidFill>
                <a:effectLst/>
                <a:latin typeface="Calibri" panose="020F0502020204030204" pitchFamily="34" charset="0"/>
                <a:ea typeface="DengXian" panose="02010600030101010101" pitchFamily="2" charset="-122"/>
                <a:hlinkClick r:id="rId3"/>
              </a:rPr>
              <a:t>World Health Organization’s Coronavirus Dashboard</a:t>
            </a:r>
            <a:r>
              <a:rPr lang="en-US" sz="1800" dirty="0">
                <a:effectLst/>
                <a:latin typeface="Calibri" panose="020F0502020204030204" pitchFamily="34" charset="0"/>
                <a:ea typeface="DengXian" panose="02010600030101010101" pitchFamily="2" charset="-122"/>
              </a:rPr>
              <a:t> and the Australian non for profit </a:t>
            </a:r>
            <a:r>
              <a:rPr lang="en-US" sz="1800" u="sng" dirty="0" err="1">
                <a:solidFill>
                  <a:srgbClr val="0000FF"/>
                </a:solidFill>
                <a:effectLst/>
                <a:latin typeface="Calibri" panose="020F0502020204030204" pitchFamily="34" charset="0"/>
                <a:ea typeface="DengXian" panose="02010600030101010101" pitchFamily="2" charset="-122"/>
                <a:hlinkClick r:id="rId4"/>
              </a:rPr>
              <a:t>Fairfacts</a:t>
            </a:r>
            <a:r>
              <a:rPr lang="en-US" sz="1800" u="sng" dirty="0">
                <a:solidFill>
                  <a:srgbClr val="0000FF"/>
                </a:solidFill>
                <a:effectLst/>
                <a:latin typeface="Calibri" panose="020F0502020204030204" pitchFamily="34" charset="0"/>
                <a:ea typeface="DengXian" panose="02010600030101010101" pitchFamily="2" charset="-122"/>
                <a:hlinkClick r:id="rId4"/>
              </a:rPr>
              <a:t> Data</a:t>
            </a:r>
            <a:r>
              <a:rPr lang="en-US" sz="1800" dirty="0">
                <a:effectLst/>
                <a:latin typeface="Calibri" panose="020F0502020204030204" pitchFamily="34" charset="0"/>
                <a:ea typeface="DengXian" panose="02010600030101010101" pitchFamily="2" charset="-122"/>
              </a:rPr>
              <a:t> have reverted to using a linear scale, most probably because of a lack of understanding of log scales among the public.</a:t>
            </a:r>
            <a:endParaRPr lang="en-GB" sz="1800" dirty="0">
              <a:effectLst/>
              <a:latin typeface="Times New Roman" panose="02020603050405020304" pitchFamily="18" charset="0"/>
              <a:ea typeface="DengXian" panose="02010600030101010101" pitchFamily="2" charset="-122"/>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2834818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415" indent="-215900">
              <a:lnSpc>
                <a:spcPct val="120000"/>
              </a:lnSpc>
            </a:pPr>
            <a:r>
              <a:rPr lang="en-US" sz="1800" dirty="0">
                <a:effectLst/>
                <a:latin typeface="Calibri" panose="020F0502020204030204" pitchFamily="34" charset="0"/>
                <a:ea typeface="DengXian" panose="02010600030101010101" pitchFamily="2" charset="-122"/>
              </a:rPr>
              <a:t>Explain that log scales are not just used for data for epidemics. When something is being measured that increases by significant orders of magnitude, a log scale is used. Ask students if they can guess these log scales from the images.</a:t>
            </a:r>
            <a:endParaRPr lang="en-GB" sz="1800" dirty="0">
              <a:effectLst/>
              <a:latin typeface="Times New Roman" panose="02020603050405020304" pitchFamily="18" charset="0"/>
              <a:ea typeface="DengXian" panose="02010600030101010101" pitchFamily="2" charset="-122"/>
            </a:endParaRPr>
          </a:p>
          <a:p>
            <a:r>
              <a:rPr lang="en-AU" sz="1800" dirty="0">
                <a:effectLst/>
                <a:latin typeface="Calibri" panose="020F0502020204030204" pitchFamily="34" charset="0"/>
                <a:ea typeface="Times New Roman" panose="02020603050405020304" pitchFamily="18" charset="0"/>
              </a:rPr>
              <a:t>Examples include earthquakes, which are measured on the logarithmic Richter Scale, pH or the acidity / basicity of a chemical, the loudness of sound, which is measured on a log scale in decibels, and in measuring photography light exposure.</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3509046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dirty="0">
                <a:effectLst/>
                <a:latin typeface="Calibri" panose="020F0502020204030204" pitchFamily="34" charset="0"/>
                <a:ea typeface="Times New Roman" panose="02020603050405020304" pitchFamily="18" charset="0"/>
              </a:rPr>
              <a:t>Ask students to imagine they are tasked with explaining today's lesson to a friend who missed class. How would they summarise the key points in three bullet points.</a:t>
            </a:r>
          </a:p>
          <a:p>
            <a:r>
              <a:rPr lang="en-AU" sz="1800" dirty="0">
                <a:effectLst/>
                <a:latin typeface="Calibri" panose="020F0502020204030204" pitchFamily="34" charset="0"/>
              </a:rPr>
              <a:t>Note that you can print and download the exit ticket from the What you need section from the online section, or students can answer in their exercise books.</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1428690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29/01/2024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29/01/2024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29/01/2024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29/01/2024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29/01/2024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29/01/2024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29/01/2024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29/01/2024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29/01/2024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29/01/2024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29/01/2024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29/01/2024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18" Type="http://schemas.openxmlformats.org/officeDocument/2006/relationships/image" Target="../media/image25.png"/><Relationship Id="rId3" Type="http://schemas.openxmlformats.org/officeDocument/2006/relationships/image" Target="../media/image10.png"/><Relationship Id="rId21" Type="http://schemas.openxmlformats.org/officeDocument/2006/relationships/image" Target="../media/image28.png"/><Relationship Id="rId7" Type="http://schemas.openxmlformats.org/officeDocument/2006/relationships/image" Target="../media/image14.png"/><Relationship Id="rId12" Type="http://schemas.openxmlformats.org/officeDocument/2006/relationships/image" Target="../media/image19.png"/><Relationship Id="rId17" Type="http://schemas.openxmlformats.org/officeDocument/2006/relationships/image" Target="../media/image24.png"/><Relationship Id="rId2" Type="http://schemas.openxmlformats.org/officeDocument/2006/relationships/notesSlide" Target="../notesSlides/notesSlide2.xml"/><Relationship Id="rId16" Type="http://schemas.openxmlformats.org/officeDocument/2006/relationships/image" Target="../media/image23.png"/><Relationship Id="rId20" Type="http://schemas.openxmlformats.org/officeDocument/2006/relationships/image" Target="../media/image27.sv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24" Type="http://schemas.openxmlformats.org/officeDocument/2006/relationships/image" Target="../media/image8.jpeg"/><Relationship Id="rId5" Type="http://schemas.openxmlformats.org/officeDocument/2006/relationships/image" Target="../media/image12.png"/><Relationship Id="rId15" Type="http://schemas.openxmlformats.org/officeDocument/2006/relationships/image" Target="../media/image22.png"/><Relationship Id="rId23" Type="http://schemas.openxmlformats.org/officeDocument/2006/relationships/image" Target="../media/image7.png"/><Relationship Id="rId10" Type="http://schemas.openxmlformats.org/officeDocument/2006/relationships/image" Target="../media/image17.png"/><Relationship Id="rId19" Type="http://schemas.openxmlformats.org/officeDocument/2006/relationships/image" Target="../media/image26.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 Id="rId22" Type="http://schemas.openxmlformats.org/officeDocument/2006/relationships/hyperlink" Target="https://www.mathematicshub.edu.au/"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36.png"/><Relationship Id="rId3" Type="http://schemas.openxmlformats.org/officeDocument/2006/relationships/image" Target="../media/image29.png"/><Relationship Id="rId7" Type="http://schemas.openxmlformats.org/officeDocument/2006/relationships/image" Target="../media/image5.png"/><Relationship Id="rId12" Type="http://schemas.openxmlformats.org/officeDocument/2006/relationships/image" Target="../media/image35.png"/><Relationship Id="rId2" Type="http://schemas.openxmlformats.org/officeDocument/2006/relationships/notesSlide" Target="../notesSlides/notesSlide3.xml"/><Relationship Id="rId16"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34.png"/><Relationship Id="rId5" Type="http://schemas.openxmlformats.org/officeDocument/2006/relationships/image" Target="../media/image31.png"/><Relationship Id="rId15" Type="http://schemas.openxmlformats.org/officeDocument/2006/relationships/image" Target="../media/image7.png"/><Relationship Id="rId10" Type="http://schemas.openxmlformats.org/officeDocument/2006/relationships/image" Target="../media/image33.png"/><Relationship Id="rId4" Type="http://schemas.openxmlformats.org/officeDocument/2006/relationships/image" Target="../media/image30.png"/><Relationship Id="rId9" Type="http://schemas.openxmlformats.org/officeDocument/2006/relationships/image" Target="../media/image32.png"/><Relationship Id="rId14" Type="http://schemas.openxmlformats.org/officeDocument/2006/relationships/hyperlink" Target="https://www.mathematicshub.edu.au/"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7.png"/><Relationship Id="rId7" Type="http://schemas.openxmlformats.org/officeDocument/2006/relationships/image" Target="../media/image6.png"/><Relationship Id="rId12"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hyperlink" Target="https://www.mathematicshub.edu.au/" TargetMode="External"/><Relationship Id="rId4" Type="http://schemas.openxmlformats.org/officeDocument/2006/relationships/image" Target="../media/image38.png"/><Relationship Id="rId9" Type="http://schemas.openxmlformats.org/officeDocument/2006/relationships/image" Target="../media/image39.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9.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40.png"/><Relationship Id="rId10" Type="http://schemas.openxmlformats.org/officeDocument/2006/relationships/chart" Target="../charts/chart2.xml"/><Relationship Id="rId4" Type="http://schemas.openxmlformats.org/officeDocument/2006/relationships/image" Target="../media/image30.png"/><Relationship Id="rId9" Type="http://schemas.openxmlformats.org/officeDocument/2006/relationships/chart" Target="../charts/chart1.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3" name="Title 22">
            <a:extLst>
              <a:ext uri="{FF2B5EF4-FFF2-40B4-BE49-F238E27FC236}">
                <a16:creationId xmlns:a16="http://schemas.microsoft.com/office/drawing/2014/main" id="{47DCFF94-4FCF-109B-7CF6-58BAEE1432C4}"/>
              </a:ext>
            </a:extLst>
          </p:cNvPr>
          <p:cNvSpPr>
            <a:spLocks noGrp="1"/>
          </p:cNvSpPr>
          <p:nvPr>
            <p:ph type="ctrTitle"/>
          </p:nvPr>
        </p:nvSpPr>
        <p:spPr>
          <a:xfrm>
            <a:off x="685799" y="1004722"/>
            <a:ext cx="7772400" cy="1470025"/>
          </a:xfrm>
        </p:spPr>
        <p:txBody>
          <a:bodyPr/>
          <a:lstStyle/>
          <a:p>
            <a:r>
              <a:rPr lang="en-AU" dirty="0">
                <a:solidFill>
                  <a:schemeClr val="tx2"/>
                </a:solidFill>
              </a:rPr>
              <a:t>Off the scale</a:t>
            </a:r>
            <a:endParaRPr lang="en-GB" dirty="0">
              <a:solidFill>
                <a:schemeClr val="tx2"/>
              </a:solidFill>
            </a:endParaRPr>
          </a:p>
        </p:txBody>
      </p:sp>
      <p:pic>
        <p:nvPicPr>
          <p:cNvPr id="2" name="Picture 1">
            <a:extLst>
              <a:ext uri="{FF2B5EF4-FFF2-40B4-BE49-F238E27FC236}">
                <a16:creationId xmlns:a16="http://schemas.microsoft.com/office/drawing/2014/main" id="{2BAE9F96-6CE2-7FF5-F59F-1C0AD258EA89}"/>
              </a:ext>
              <a:ext uri="{C183D7F6-B498-43B3-948B-1728B52AA6E4}">
                <adec:decorative xmlns:adec="http://schemas.microsoft.com/office/drawing/2017/decorative" val="1"/>
              </a:ext>
            </a:extLst>
          </p:cNvPr>
          <p:cNvPicPr>
            <a:picLocks noChangeAspect="1"/>
          </p:cNvPicPr>
          <p:nvPr/>
        </p:nvPicPr>
        <p:blipFill>
          <a:blip r:embed="rId12"/>
          <a:stretch>
            <a:fillRect/>
          </a:stretch>
        </p:blipFill>
        <p:spPr>
          <a:xfrm>
            <a:off x="2921350" y="2368497"/>
            <a:ext cx="3301299" cy="3101046"/>
          </a:xfrm>
          <a:prstGeom prst="rect">
            <a:avLst/>
          </a:prstGeom>
        </p:spPr>
      </p:pic>
    </p:spTree>
    <p:extLst>
      <p:ext uri="{BB962C8B-B14F-4D97-AF65-F5344CB8AC3E}">
        <p14:creationId xmlns:p14="http://schemas.microsoft.com/office/powerpoint/2010/main" val="1733835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C183D7F6-B498-43B3-948B-1728B52AA6E4}">
                <adec:decorative xmlns:adec="http://schemas.microsoft.com/office/drawing/2017/decorative" val="0"/>
              </a:ext>
            </a:extLst>
          </p:cNvPr>
          <p:cNvSpPr>
            <a:spLocks noGrp="1"/>
          </p:cNvSpPr>
          <p:nvPr>
            <p:ph type="title"/>
          </p:nvPr>
        </p:nvSpPr>
        <p:spPr>
          <a:xfrm>
            <a:off x="179512" y="-166505"/>
            <a:ext cx="8229600" cy="1143000"/>
          </a:xfrm>
        </p:spPr>
        <p:txBody>
          <a:bodyPr>
            <a:normAutofit/>
          </a:bodyPr>
          <a:lstStyle/>
          <a:p>
            <a:pPr algn="l"/>
            <a:r>
              <a:rPr lang="en-AU" sz="3600" dirty="0">
                <a:solidFill>
                  <a:schemeClr val="tx2"/>
                </a:solidFill>
              </a:rPr>
              <a:t>Log paper</a:t>
            </a:r>
          </a:p>
        </p:txBody>
      </p:sp>
      <p:pic>
        <p:nvPicPr>
          <p:cNvPr id="9" name="Picture 8" descr="Example of logarithmic graph paper">
            <a:extLst>
              <a:ext uri="{FF2B5EF4-FFF2-40B4-BE49-F238E27FC236}">
                <a16:creationId xmlns:a16="http://schemas.microsoft.com/office/drawing/2014/main" id="{4850AFF0-1A0C-3040-B22B-E1C7E60BD199}"/>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rot="16200000">
            <a:off x="3288836" y="248805"/>
            <a:ext cx="5505970" cy="5457918"/>
          </a:xfrm>
          <a:prstGeom prst="rect">
            <a:avLst/>
          </a:prstGeom>
        </p:spPr>
      </p:pic>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BF414566-F582-B02B-90F8-EC129E9A534A}"/>
                  </a:ext>
                  <a:ext uri="{C183D7F6-B498-43B3-948B-1728B52AA6E4}">
                    <adec:decorative xmlns:adec="http://schemas.microsoft.com/office/drawing/2017/decorative" val="1"/>
                  </a:ext>
                </a:extLst>
              </p:cNvPr>
              <p:cNvSpPr txBox="1"/>
              <p:nvPr/>
            </p:nvSpPr>
            <p:spPr>
              <a:xfrm>
                <a:off x="2879686" y="2494328"/>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1600" i="1" smtClean="0">
                              <a:latin typeface="Cambria Math" panose="02040503050406030204" pitchFamily="18" charset="0"/>
                            </a:rPr>
                          </m:ctrlPr>
                        </m:sSupPr>
                        <m:e>
                          <m:r>
                            <a:rPr lang="en-AU" sz="1600" b="0" i="1" smtClean="0">
                              <a:latin typeface="Cambria Math" panose="02040503050406030204" pitchFamily="18" charset="0"/>
                            </a:rPr>
                            <m:t>10</m:t>
                          </m:r>
                        </m:e>
                        <m:sup>
                          <m:r>
                            <a:rPr lang="en-AU" sz="1600" b="0" i="1" smtClean="0">
                              <a:latin typeface="Cambria Math" panose="02040503050406030204" pitchFamily="18" charset="0"/>
                            </a:rPr>
                            <m:t>4</m:t>
                          </m:r>
                        </m:sup>
                      </m:sSup>
                    </m:oMath>
                  </m:oMathPara>
                </a14:m>
                <a:endParaRPr lang="en-US" sz="1600" dirty="0"/>
              </a:p>
            </p:txBody>
          </p:sp>
        </mc:Choice>
        <mc:Fallback xmlns="">
          <p:sp>
            <p:nvSpPr>
              <p:cNvPr id="10" name="TextBox 9">
                <a:extLst>
                  <a:ext uri="{FF2B5EF4-FFF2-40B4-BE49-F238E27FC236}">
                    <a16:creationId xmlns:a16="http://schemas.microsoft.com/office/drawing/2014/main" id="{BF414566-F582-B02B-90F8-EC129E9A534A}"/>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879686" y="2494328"/>
                <a:ext cx="541062" cy="33855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2601693-6581-3350-CCC7-E7BC5966D5F0}"/>
                  </a:ext>
                  <a:ext uri="{C183D7F6-B498-43B3-948B-1728B52AA6E4}">
                    <adec:decorative xmlns:adec="http://schemas.microsoft.com/office/drawing/2017/decorative" val="1"/>
                  </a:ext>
                </a:extLst>
              </p:cNvPr>
              <p:cNvSpPr txBox="1"/>
              <p:nvPr/>
            </p:nvSpPr>
            <p:spPr>
              <a:xfrm>
                <a:off x="2870505" y="3233179"/>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1600" i="1" smtClean="0">
                              <a:latin typeface="Cambria Math" panose="02040503050406030204" pitchFamily="18" charset="0"/>
                            </a:rPr>
                          </m:ctrlPr>
                        </m:sSupPr>
                        <m:e>
                          <m:r>
                            <a:rPr lang="en-AU" sz="1600" b="0" i="1" smtClean="0">
                              <a:latin typeface="Cambria Math" panose="02040503050406030204" pitchFamily="18" charset="0"/>
                            </a:rPr>
                            <m:t>10</m:t>
                          </m:r>
                        </m:e>
                        <m:sup>
                          <m:r>
                            <a:rPr lang="en-AU" sz="1600" b="0" i="1" smtClean="0">
                              <a:latin typeface="Cambria Math" panose="02040503050406030204" pitchFamily="18" charset="0"/>
                            </a:rPr>
                            <m:t>3</m:t>
                          </m:r>
                        </m:sup>
                      </m:sSup>
                    </m:oMath>
                  </m:oMathPara>
                </a14:m>
                <a:endParaRPr lang="en-US" sz="1600" dirty="0"/>
              </a:p>
            </p:txBody>
          </p:sp>
        </mc:Choice>
        <mc:Fallback xmlns="">
          <p:sp>
            <p:nvSpPr>
              <p:cNvPr id="11" name="TextBox 10">
                <a:extLst>
                  <a:ext uri="{FF2B5EF4-FFF2-40B4-BE49-F238E27FC236}">
                    <a16:creationId xmlns:a16="http://schemas.microsoft.com/office/drawing/2014/main" id="{32601693-6581-3350-CCC7-E7BC5966D5F0}"/>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870505" y="3233179"/>
                <a:ext cx="541062" cy="338554"/>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E9A916CC-0D37-73C2-61BA-5FA485879308}"/>
                  </a:ext>
                  <a:ext uri="{C183D7F6-B498-43B3-948B-1728B52AA6E4}">
                    <adec:decorative xmlns:adec="http://schemas.microsoft.com/office/drawing/2017/decorative" val="1"/>
                  </a:ext>
                </a:extLst>
              </p:cNvPr>
              <p:cNvSpPr txBox="1"/>
              <p:nvPr/>
            </p:nvSpPr>
            <p:spPr>
              <a:xfrm>
                <a:off x="2878810" y="4033773"/>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1600" i="1" smtClean="0">
                              <a:latin typeface="Cambria Math" panose="02040503050406030204" pitchFamily="18" charset="0"/>
                            </a:rPr>
                          </m:ctrlPr>
                        </m:sSupPr>
                        <m:e>
                          <m:r>
                            <a:rPr lang="en-AU" sz="1600" b="0" i="1" smtClean="0">
                              <a:latin typeface="Cambria Math" panose="02040503050406030204" pitchFamily="18" charset="0"/>
                            </a:rPr>
                            <m:t>10</m:t>
                          </m:r>
                        </m:e>
                        <m:sup>
                          <m:r>
                            <a:rPr lang="en-AU" sz="1600" b="0" i="1" smtClean="0">
                              <a:latin typeface="Cambria Math" panose="02040503050406030204" pitchFamily="18" charset="0"/>
                            </a:rPr>
                            <m:t>2</m:t>
                          </m:r>
                        </m:sup>
                      </m:sSup>
                    </m:oMath>
                  </m:oMathPara>
                </a14:m>
                <a:endParaRPr lang="en-US" sz="1600" dirty="0"/>
              </a:p>
            </p:txBody>
          </p:sp>
        </mc:Choice>
        <mc:Fallback xmlns="">
          <p:sp>
            <p:nvSpPr>
              <p:cNvPr id="12" name="TextBox 11">
                <a:extLst>
                  <a:ext uri="{FF2B5EF4-FFF2-40B4-BE49-F238E27FC236}">
                    <a16:creationId xmlns:a16="http://schemas.microsoft.com/office/drawing/2014/main" id="{E9A916CC-0D37-73C2-61BA-5FA485879308}"/>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878810" y="4033773"/>
                <a:ext cx="541062" cy="338554"/>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2DFE6E35-5323-D29E-FC53-1FB4ADB2F7A5}"/>
                  </a:ext>
                  <a:ext uri="{C183D7F6-B498-43B3-948B-1728B52AA6E4}">
                    <adec:decorative xmlns:adec="http://schemas.microsoft.com/office/drawing/2017/decorative" val="1"/>
                  </a:ext>
                </a:extLst>
              </p:cNvPr>
              <p:cNvSpPr txBox="1"/>
              <p:nvPr/>
            </p:nvSpPr>
            <p:spPr>
              <a:xfrm>
                <a:off x="2870505" y="4762950"/>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1600" i="1" smtClean="0">
                              <a:latin typeface="Cambria Math" panose="02040503050406030204" pitchFamily="18" charset="0"/>
                            </a:rPr>
                          </m:ctrlPr>
                        </m:sSupPr>
                        <m:e>
                          <m:r>
                            <a:rPr lang="en-AU" sz="1600" b="0" i="1" smtClean="0">
                              <a:latin typeface="Cambria Math" panose="02040503050406030204" pitchFamily="18" charset="0"/>
                            </a:rPr>
                            <m:t>10</m:t>
                          </m:r>
                        </m:e>
                        <m:sup>
                          <m:r>
                            <a:rPr lang="en-AU" sz="1600" b="0" i="1" smtClean="0">
                              <a:latin typeface="Cambria Math" panose="02040503050406030204" pitchFamily="18" charset="0"/>
                            </a:rPr>
                            <m:t>1</m:t>
                          </m:r>
                        </m:sup>
                      </m:sSup>
                    </m:oMath>
                  </m:oMathPara>
                </a14:m>
                <a:endParaRPr lang="en-US" sz="1600" dirty="0"/>
              </a:p>
            </p:txBody>
          </p:sp>
        </mc:Choice>
        <mc:Fallback xmlns="">
          <p:sp>
            <p:nvSpPr>
              <p:cNvPr id="13" name="TextBox 12">
                <a:extLst>
                  <a:ext uri="{FF2B5EF4-FFF2-40B4-BE49-F238E27FC236}">
                    <a16:creationId xmlns:a16="http://schemas.microsoft.com/office/drawing/2014/main" id="{2DFE6E35-5323-D29E-FC53-1FB4ADB2F7A5}"/>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870505" y="4762950"/>
                <a:ext cx="541062" cy="338554"/>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6BD3BFC5-8039-FF38-183F-A8732B49A1C7}"/>
                  </a:ext>
                  <a:ext uri="{C183D7F6-B498-43B3-948B-1728B52AA6E4}">
                    <adec:decorative xmlns:adec="http://schemas.microsoft.com/office/drawing/2017/decorative" val="1"/>
                  </a:ext>
                </a:extLst>
              </p:cNvPr>
              <p:cNvSpPr txBox="1"/>
              <p:nvPr/>
            </p:nvSpPr>
            <p:spPr>
              <a:xfrm>
                <a:off x="2870505" y="5538989"/>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1600" i="1" smtClean="0">
                              <a:latin typeface="Cambria Math" panose="02040503050406030204" pitchFamily="18" charset="0"/>
                            </a:rPr>
                          </m:ctrlPr>
                        </m:sSupPr>
                        <m:e>
                          <m:r>
                            <a:rPr lang="en-AU" sz="1600" b="0" i="1" smtClean="0">
                              <a:latin typeface="Cambria Math" panose="02040503050406030204" pitchFamily="18" charset="0"/>
                            </a:rPr>
                            <m:t>10</m:t>
                          </m:r>
                        </m:e>
                        <m:sup>
                          <m:r>
                            <a:rPr lang="en-AU" sz="1600" b="0" i="1" smtClean="0">
                              <a:latin typeface="Cambria Math" panose="02040503050406030204" pitchFamily="18" charset="0"/>
                            </a:rPr>
                            <m:t>0</m:t>
                          </m:r>
                        </m:sup>
                      </m:sSup>
                    </m:oMath>
                  </m:oMathPara>
                </a14:m>
                <a:endParaRPr lang="en-US" sz="1600" dirty="0"/>
              </a:p>
            </p:txBody>
          </p:sp>
        </mc:Choice>
        <mc:Fallback xmlns="">
          <p:sp>
            <p:nvSpPr>
              <p:cNvPr id="14" name="TextBox 13">
                <a:extLst>
                  <a:ext uri="{FF2B5EF4-FFF2-40B4-BE49-F238E27FC236}">
                    <a16:creationId xmlns:a16="http://schemas.microsoft.com/office/drawing/2014/main" id="{6BD3BFC5-8039-FF38-183F-A8732B49A1C7}"/>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870505" y="5538989"/>
                <a:ext cx="541062" cy="338554"/>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352C958F-757D-67A8-1DFE-DFC3FFA5CAEA}"/>
                  </a:ext>
                  <a:ext uri="{C183D7F6-B498-43B3-948B-1728B52AA6E4}">
                    <adec:decorative xmlns:adec="http://schemas.microsoft.com/office/drawing/2017/decorative" val="1"/>
                  </a:ext>
                </a:extLst>
              </p:cNvPr>
              <p:cNvSpPr txBox="1"/>
              <p:nvPr/>
            </p:nvSpPr>
            <p:spPr>
              <a:xfrm>
                <a:off x="2861054" y="902814"/>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1600" i="1" smtClean="0">
                              <a:latin typeface="Cambria Math" panose="02040503050406030204" pitchFamily="18" charset="0"/>
                            </a:rPr>
                          </m:ctrlPr>
                        </m:sSupPr>
                        <m:e>
                          <m:r>
                            <a:rPr lang="en-AU" sz="1600" b="0" i="1" smtClean="0">
                              <a:latin typeface="Cambria Math" panose="02040503050406030204" pitchFamily="18" charset="0"/>
                            </a:rPr>
                            <m:t>10</m:t>
                          </m:r>
                        </m:e>
                        <m:sup>
                          <m:r>
                            <a:rPr lang="en-AU" sz="1600" b="0" i="1" smtClean="0">
                              <a:latin typeface="Cambria Math" panose="02040503050406030204" pitchFamily="18" charset="0"/>
                            </a:rPr>
                            <m:t>6</m:t>
                          </m:r>
                        </m:sup>
                      </m:sSup>
                    </m:oMath>
                  </m:oMathPara>
                </a14:m>
                <a:endParaRPr lang="en-US" sz="1600" dirty="0"/>
              </a:p>
            </p:txBody>
          </p:sp>
        </mc:Choice>
        <mc:Fallback xmlns="">
          <p:sp>
            <p:nvSpPr>
              <p:cNvPr id="15" name="TextBox 14">
                <a:extLst>
                  <a:ext uri="{FF2B5EF4-FFF2-40B4-BE49-F238E27FC236}">
                    <a16:creationId xmlns:a16="http://schemas.microsoft.com/office/drawing/2014/main" id="{352C958F-757D-67A8-1DFE-DFC3FFA5CAEA}"/>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861054" y="902814"/>
                <a:ext cx="541062" cy="338554"/>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46F7B35D-A99C-22FB-1299-7CB39AFBACAC}"/>
                  </a:ext>
                  <a:ext uri="{C183D7F6-B498-43B3-948B-1728B52AA6E4}">
                    <adec:decorative xmlns:adec="http://schemas.microsoft.com/office/drawing/2017/decorative" val="1"/>
                  </a:ext>
                </a:extLst>
              </p:cNvPr>
              <p:cNvSpPr txBox="1"/>
              <p:nvPr/>
            </p:nvSpPr>
            <p:spPr>
              <a:xfrm>
                <a:off x="2865906" y="1703408"/>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1600" i="1" smtClean="0">
                              <a:latin typeface="Cambria Math" panose="02040503050406030204" pitchFamily="18" charset="0"/>
                            </a:rPr>
                          </m:ctrlPr>
                        </m:sSupPr>
                        <m:e>
                          <m:r>
                            <a:rPr lang="en-AU" sz="1600" b="0" i="1" smtClean="0">
                              <a:latin typeface="Cambria Math" panose="02040503050406030204" pitchFamily="18" charset="0"/>
                            </a:rPr>
                            <m:t>10</m:t>
                          </m:r>
                        </m:e>
                        <m:sup>
                          <m:r>
                            <a:rPr lang="en-AU" sz="1600" b="0" i="1" smtClean="0">
                              <a:latin typeface="Cambria Math" panose="02040503050406030204" pitchFamily="18" charset="0"/>
                            </a:rPr>
                            <m:t>5</m:t>
                          </m:r>
                        </m:sup>
                      </m:sSup>
                    </m:oMath>
                  </m:oMathPara>
                </a14:m>
                <a:endParaRPr lang="en-US" sz="1600" dirty="0"/>
              </a:p>
            </p:txBody>
          </p:sp>
        </mc:Choice>
        <mc:Fallback xmlns="">
          <p:sp>
            <p:nvSpPr>
              <p:cNvPr id="16" name="TextBox 15">
                <a:extLst>
                  <a:ext uri="{FF2B5EF4-FFF2-40B4-BE49-F238E27FC236}">
                    <a16:creationId xmlns:a16="http://schemas.microsoft.com/office/drawing/2014/main" id="{46F7B35D-A99C-22FB-1299-7CB39AFBACAC}"/>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865906" y="1703408"/>
                <a:ext cx="541062" cy="338554"/>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26100061-FCC4-016F-58BF-3361F8FA6D58}"/>
                  </a:ext>
                  <a:ext uri="{C183D7F6-B498-43B3-948B-1728B52AA6E4}">
                    <adec:decorative xmlns:adec="http://schemas.microsoft.com/office/drawing/2017/decorative" val="1"/>
                  </a:ext>
                </a:extLst>
              </p:cNvPr>
              <p:cNvSpPr txBox="1"/>
              <p:nvPr/>
            </p:nvSpPr>
            <p:spPr>
              <a:xfrm>
                <a:off x="2843808" y="138118"/>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1600" i="1" smtClean="0">
                              <a:latin typeface="Cambria Math" panose="02040503050406030204" pitchFamily="18" charset="0"/>
                            </a:rPr>
                          </m:ctrlPr>
                        </m:sSupPr>
                        <m:e>
                          <m:r>
                            <a:rPr lang="en-AU" sz="1600" b="0" i="1" smtClean="0">
                              <a:latin typeface="Cambria Math" panose="02040503050406030204" pitchFamily="18" charset="0"/>
                            </a:rPr>
                            <m:t>10</m:t>
                          </m:r>
                        </m:e>
                        <m:sup>
                          <m:r>
                            <a:rPr lang="en-AU" sz="1600" b="0" i="1" smtClean="0">
                              <a:latin typeface="Cambria Math" panose="02040503050406030204" pitchFamily="18" charset="0"/>
                            </a:rPr>
                            <m:t>7</m:t>
                          </m:r>
                        </m:sup>
                      </m:sSup>
                    </m:oMath>
                  </m:oMathPara>
                </a14:m>
                <a:endParaRPr lang="en-US" sz="1600" dirty="0"/>
              </a:p>
            </p:txBody>
          </p:sp>
        </mc:Choice>
        <mc:Fallback xmlns="">
          <p:sp>
            <p:nvSpPr>
              <p:cNvPr id="17" name="TextBox 16">
                <a:extLst>
                  <a:ext uri="{FF2B5EF4-FFF2-40B4-BE49-F238E27FC236}">
                    <a16:creationId xmlns:a16="http://schemas.microsoft.com/office/drawing/2014/main" id="{26100061-FCC4-016F-58BF-3361F8FA6D58}"/>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843808" y="138118"/>
                <a:ext cx="541062" cy="338554"/>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3EC0743A-6A77-E806-57F6-831F45846190}"/>
                  </a:ext>
                  <a:ext uri="{C183D7F6-B498-43B3-948B-1728B52AA6E4}">
                    <adec:decorative xmlns:adec="http://schemas.microsoft.com/office/drawing/2017/decorative" val="1"/>
                  </a:ext>
                </a:extLst>
              </p:cNvPr>
              <p:cNvSpPr txBox="1"/>
              <p:nvPr/>
            </p:nvSpPr>
            <p:spPr>
              <a:xfrm>
                <a:off x="2383316" y="5542810"/>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1600" i="1" smtClean="0">
                          <a:latin typeface="Cambria Math" panose="02040503050406030204" pitchFamily="18" charset="0"/>
                        </a:rPr>
                        <m:t>1</m:t>
                      </m:r>
                    </m:oMath>
                  </m:oMathPara>
                </a14:m>
                <a:endParaRPr lang="en-US" sz="1600" dirty="0"/>
              </a:p>
            </p:txBody>
          </p:sp>
        </mc:Choice>
        <mc:Fallback xmlns="">
          <p:sp>
            <p:nvSpPr>
              <p:cNvPr id="18" name="TextBox 17">
                <a:extLst>
                  <a:ext uri="{FF2B5EF4-FFF2-40B4-BE49-F238E27FC236}">
                    <a16:creationId xmlns:a16="http://schemas.microsoft.com/office/drawing/2014/main" id="{3EC0743A-6A77-E806-57F6-831F45846190}"/>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383316" y="5542810"/>
                <a:ext cx="541062" cy="338554"/>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B7D196CE-BCEB-441E-AB76-EA1F3A922BDC}"/>
                  </a:ext>
                  <a:ext uri="{C183D7F6-B498-43B3-948B-1728B52AA6E4}">
                    <adec:decorative xmlns:adec="http://schemas.microsoft.com/office/drawing/2017/decorative" val="1"/>
                  </a:ext>
                </a:extLst>
              </p:cNvPr>
              <p:cNvSpPr txBox="1"/>
              <p:nvPr/>
            </p:nvSpPr>
            <p:spPr>
              <a:xfrm>
                <a:off x="2393276" y="4777552"/>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1600" i="1" smtClean="0">
                          <a:latin typeface="Cambria Math" panose="02040503050406030204" pitchFamily="18" charset="0"/>
                        </a:rPr>
                        <m:t>1</m:t>
                      </m:r>
                      <m:r>
                        <a:rPr lang="en-AU" sz="1600" b="0" i="1" smtClean="0">
                          <a:latin typeface="Cambria Math" panose="02040503050406030204" pitchFamily="18" charset="0"/>
                        </a:rPr>
                        <m:t>0</m:t>
                      </m:r>
                    </m:oMath>
                  </m:oMathPara>
                </a14:m>
                <a:endParaRPr lang="en-US" sz="1600" dirty="0"/>
              </a:p>
            </p:txBody>
          </p:sp>
        </mc:Choice>
        <mc:Fallback xmlns="">
          <p:sp>
            <p:nvSpPr>
              <p:cNvPr id="19" name="TextBox 18">
                <a:extLst>
                  <a:ext uri="{FF2B5EF4-FFF2-40B4-BE49-F238E27FC236}">
                    <a16:creationId xmlns:a16="http://schemas.microsoft.com/office/drawing/2014/main" id="{B7D196CE-BCEB-441E-AB76-EA1F3A922BDC}"/>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393276" y="4777552"/>
                <a:ext cx="541062" cy="338554"/>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CCE210F1-EBA6-035F-A659-6E1985D2AA9F}"/>
                  </a:ext>
                  <a:ext uri="{C183D7F6-B498-43B3-948B-1728B52AA6E4}">
                    <adec:decorative xmlns:adec="http://schemas.microsoft.com/office/drawing/2017/decorative" val="1"/>
                  </a:ext>
                </a:extLst>
              </p:cNvPr>
              <p:cNvSpPr txBox="1"/>
              <p:nvPr/>
            </p:nvSpPr>
            <p:spPr>
              <a:xfrm>
                <a:off x="2383316" y="4049638"/>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1600" i="1" smtClean="0">
                          <a:latin typeface="Cambria Math" panose="02040503050406030204" pitchFamily="18" charset="0"/>
                        </a:rPr>
                        <m:t>1</m:t>
                      </m:r>
                      <m:r>
                        <a:rPr lang="en-AU" sz="1600" b="0" i="1" smtClean="0">
                          <a:latin typeface="Cambria Math" panose="02040503050406030204" pitchFamily="18" charset="0"/>
                        </a:rPr>
                        <m:t>00</m:t>
                      </m:r>
                    </m:oMath>
                  </m:oMathPara>
                </a14:m>
                <a:endParaRPr lang="en-US" sz="1600" dirty="0"/>
              </a:p>
            </p:txBody>
          </p:sp>
        </mc:Choice>
        <mc:Fallback xmlns="">
          <p:sp>
            <p:nvSpPr>
              <p:cNvPr id="20" name="TextBox 19">
                <a:extLst>
                  <a:ext uri="{FF2B5EF4-FFF2-40B4-BE49-F238E27FC236}">
                    <a16:creationId xmlns:a16="http://schemas.microsoft.com/office/drawing/2014/main" id="{CCE210F1-EBA6-035F-A659-6E1985D2AA9F}"/>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383316" y="4049638"/>
                <a:ext cx="541062"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119A2995-FD73-E5CA-419F-5AC10548C9AE}"/>
                  </a:ext>
                  <a:ext uri="{C183D7F6-B498-43B3-948B-1728B52AA6E4}">
                    <adec:decorative xmlns:adec="http://schemas.microsoft.com/office/drawing/2017/decorative" val="1"/>
                  </a:ext>
                </a:extLst>
              </p:cNvPr>
              <p:cNvSpPr txBox="1"/>
              <p:nvPr/>
            </p:nvSpPr>
            <p:spPr>
              <a:xfrm>
                <a:off x="2230738" y="3233179"/>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1600" i="1" smtClean="0">
                          <a:latin typeface="Cambria Math" panose="02040503050406030204" pitchFamily="18" charset="0"/>
                        </a:rPr>
                        <m:t>1</m:t>
                      </m:r>
                      <m:r>
                        <a:rPr lang="en-AU" sz="1600" b="0" i="1" smtClean="0">
                          <a:latin typeface="Cambria Math" panose="02040503050406030204" pitchFamily="18" charset="0"/>
                        </a:rPr>
                        <m:t> 000</m:t>
                      </m:r>
                    </m:oMath>
                  </m:oMathPara>
                </a14:m>
                <a:endParaRPr lang="en-US" sz="1600" dirty="0"/>
              </a:p>
            </p:txBody>
          </p:sp>
        </mc:Choice>
        <mc:Fallback xmlns="">
          <p:sp>
            <p:nvSpPr>
              <p:cNvPr id="21" name="TextBox 20">
                <a:extLst>
                  <a:ext uri="{FF2B5EF4-FFF2-40B4-BE49-F238E27FC236}">
                    <a16:creationId xmlns:a16="http://schemas.microsoft.com/office/drawing/2014/main" id="{119A2995-FD73-E5CA-419F-5AC10548C9AE}"/>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230738" y="3233179"/>
                <a:ext cx="541062" cy="338554"/>
              </a:xfrm>
              <a:prstGeom prst="rect">
                <a:avLst/>
              </a:prstGeom>
              <a:blipFill>
                <a:blip r:embed="rId15"/>
                <a:stretch>
                  <a:fillRect r="-1910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E47CBC04-DAA0-D3D8-0482-4F214FAA4B96}"/>
                  </a:ext>
                  <a:ext uri="{C183D7F6-B498-43B3-948B-1728B52AA6E4}">
                    <adec:decorative xmlns:adec="http://schemas.microsoft.com/office/drawing/2017/decorative" val="1"/>
                  </a:ext>
                </a:extLst>
              </p:cNvPr>
              <p:cNvSpPr txBox="1"/>
              <p:nvPr/>
            </p:nvSpPr>
            <p:spPr>
              <a:xfrm>
                <a:off x="2123728" y="2494328"/>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1600" i="1" smtClean="0">
                          <a:latin typeface="Cambria Math" panose="02040503050406030204" pitchFamily="18" charset="0"/>
                        </a:rPr>
                        <m:t>1</m:t>
                      </m:r>
                      <m:r>
                        <a:rPr lang="en-AU" sz="1600" b="0" i="1" smtClean="0">
                          <a:latin typeface="Cambria Math" panose="02040503050406030204" pitchFamily="18" charset="0"/>
                        </a:rPr>
                        <m:t>0 000</m:t>
                      </m:r>
                    </m:oMath>
                  </m:oMathPara>
                </a14:m>
                <a:endParaRPr lang="en-US" sz="1600" dirty="0"/>
              </a:p>
            </p:txBody>
          </p:sp>
        </mc:Choice>
        <mc:Fallback xmlns="">
          <p:sp>
            <p:nvSpPr>
              <p:cNvPr id="22" name="TextBox 21">
                <a:extLst>
                  <a:ext uri="{FF2B5EF4-FFF2-40B4-BE49-F238E27FC236}">
                    <a16:creationId xmlns:a16="http://schemas.microsoft.com/office/drawing/2014/main" id="{E47CBC04-DAA0-D3D8-0482-4F214FAA4B96}"/>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123728" y="2494328"/>
                <a:ext cx="541062" cy="338554"/>
              </a:xfrm>
              <a:prstGeom prst="rect">
                <a:avLst/>
              </a:prstGeom>
              <a:blipFill>
                <a:blip r:embed="rId16"/>
                <a:stretch>
                  <a:fillRect r="-4157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452FA721-FA5B-89D2-C1B2-9FD91A317FA4}"/>
                  </a:ext>
                  <a:ext uri="{C183D7F6-B498-43B3-948B-1728B52AA6E4}">
                    <adec:decorative xmlns:adec="http://schemas.microsoft.com/office/drawing/2017/decorative" val="1"/>
                  </a:ext>
                </a:extLst>
              </p:cNvPr>
              <p:cNvSpPr txBox="1"/>
              <p:nvPr/>
            </p:nvSpPr>
            <p:spPr>
              <a:xfrm>
                <a:off x="2024290" y="1721510"/>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1600" i="1" smtClean="0">
                          <a:latin typeface="Cambria Math" panose="02040503050406030204" pitchFamily="18" charset="0"/>
                        </a:rPr>
                        <m:t>1</m:t>
                      </m:r>
                      <m:r>
                        <a:rPr lang="en-AU" sz="1600" b="0" i="1" smtClean="0">
                          <a:latin typeface="Cambria Math" panose="02040503050406030204" pitchFamily="18" charset="0"/>
                        </a:rPr>
                        <m:t>00 000</m:t>
                      </m:r>
                    </m:oMath>
                  </m:oMathPara>
                </a14:m>
                <a:endParaRPr lang="en-US" sz="1600" dirty="0"/>
              </a:p>
            </p:txBody>
          </p:sp>
        </mc:Choice>
        <mc:Fallback xmlns="">
          <p:sp>
            <p:nvSpPr>
              <p:cNvPr id="23" name="TextBox 22">
                <a:extLst>
                  <a:ext uri="{FF2B5EF4-FFF2-40B4-BE49-F238E27FC236}">
                    <a16:creationId xmlns:a16="http://schemas.microsoft.com/office/drawing/2014/main" id="{452FA721-FA5B-89D2-C1B2-9FD91A317FA4}"/>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024290" y="1721510"/>
                <a:ext cx="541062" cy="338554"/>
              </a:xfrm>
              <a:prstGeom prst="rect">
                <a:avLst/>
              </a:prstGeom>
              <a:blipFill>
                <a:blip r:embed="rId17"/>
                <a:stretch>
                  <a:fillRect r="-6179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4FEFBF89-8B29-E319-DC5C-78EB2CB36C6A}"/>
                  </a:ext>
                  <a:ext uri="{C183D7F6-B498-43B3-948B-1728B52AA6E4}">
                    <adec:decorative xmlns:adec="http://schemas.microsoft.com/office/drawing/2017/decorative" val="1"/>
                  </a:ext>
                </a:extLst>
              </p:cNvPr>
              <p:cNvSpPr txBox="1"/>
              <p:nvPr/>
            </p:nvSpPr>
            <p:spPr>
              <a:xfrm>
                <a:off x="1820861" y="924914"/>
                <a:ext cx="541062"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1600" i="1" smtClean="0">
                          <a:latin typeface="Cambria Math" panose="02040503050406030204" pitchFamily="18" charset="0"/>
                        </a:rPr>
                        <m:t>1</m:t>
                      </m:r>
                      <m:r>
                        <a:rPr lang="en-AU" sz="1600" b="0" i="1" smtClean="0">
                          <a:latin typeface="Cambria Math" panose="02040503050406030204" pitchFamily="18" charset="0"/>
                        </a:rPr>
                        <m:t> 000 000</m:t>
                      </m:r>
                    </m:oMath>
                  </m:oMathPara>
                </a14:m>
                <a:endParaRPr lang="en-US" sz="1600" dirty="0"/>
              </a:p>
            </p:txBody>
          </p:sp>
        </mc:Choice>
        <mc:Fallback xmlns="">
          <p:sp>
            <p:nvSpPr>
              <p:cNvPr id="24" name="TextBox 23">
                <a:extLst>
                  <a:ext uri="{FF2B5EF4-FFF2-40B4-BE49-F238E27FC236}">
                    <a16:creationId xmlns:a16="http://schemas.microsoft.com/office/drawing/2014/main" id="{4FEFBF89-8B29-E319-DC5C-78EB2CB36C6A}"/>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1820861" y="924914"/>
                <a:ext cx="541062" cy="338554"/>
              </a:xfrm>
              <a:prstGeom prst="rect">
                <a:avLst/>
              </a:prstGeom>
              <a:blipFill>
                <a:blip r:embed="rId18"/>
                <a:stretch>
                  <a:fillRect r="-92045"/>
                </a:stretch>
              </a:blipFill>
            </p:spPr>
            <p:txBody>
              <a:bodyPr/>
              <a:lstStyle/>
              <a:p>
                <a:r>
                  <a:rPr lang="en-GB">
                    <a:noFill/>
                  </a:rPr>
                  <a:t> </a:t>
                </a:r>
              </a:p>
            </p:txBody>
          </p:sp>
        </mc:Fallback>
      </mc:AlternateContent>
      <p:pic>
        <p:nvPicPr>
          <p:cNvPr id="26" name="Graphic 25">
            <a:extLst>
              <a:ext uri="{FF2B5EF4-FFF2-40B4-BE49-F238E27FC236}">
                <a16:creationId xmlns:a16="http://schemas.microsoft.com/office/drawing/2014/main" id="{741DC5C9-69A6-60B9-5839-12E8225A757F}"/>
              </a:ext>
              <a:ext uri="{C183D7F6-B498-43B3-948B-1728B52AA6E4}">
                <adec:decorative xmlns:adec="http://schemas.microsoft.com/office/drawing/2017/decorative" val="1"/>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flipH="1">
            <a:off x="1211814" y="4121143"/>
            <a:ext cx="2855662" cy="2995567"/>
          </a:xfrm>
          <a:prstGeom prst="rect">
            <a:avLst/>
          </a:prstGeom>
        </p:spPr>
      </p:pic>
      <p:sp>
        <p:nvSpPr>
          <p:cNvPr id="27" name="Cloud Callout 26">
            <a:extLst>
              <a:ext uri="{FF2B5EF4-FFF2-40B4-BE49-F238E27FC236}">
                <a16:creationId xmlns:a16="http://schemas.microsoft.com/office/drawing/2014/main" id="{FFDD86BB-E66E-AFCE-B960-432C2D9C7281}"/>
              </a:ext>
              <a:ext uri="{C183D7F6-B498-43B3-948B-1728B52AA6E4}">
                <adec:decorative xmlns:adec="http://schemas.microsoft.com/office/drawing/2017/decorative" val="0"/>
              </a:ext>
            </a:extLst>
          </p:cNvPr>
          <p:cNvSpPr/>
          <p:nvPr/>
        </p:nvSpPr>
        <p:spPr>
          <a:xfrm>
            <a:off x="4508963" y="1543504"/>
            <a:ext cx="3491386" cy="1308237"/>
          </a:xfrm>
          <a:prstGeom prst="cloudCallout">
            <a:avLst>
              <a:gd name="adj1" fmla="val -66578"/>
              <a:gd name="adj2" fmla="val -9511"/>
            </a:avLst>
          </a:prstGeom>
          <a:solidFill>
            <a:srgbClr val="5C91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t>The powers increase on a log scale</a:t>
            </a:r>
          </a:p>
        </p:txBody>
      </p:sp>
      <p:sp>
        <p:nvSpPr>
          <p:cNvPr id="29" name="Curved Left Arrow 28">
            <a:extLst>
              <a:ext uri="{FF2B5EF4-FFF2-40B4-BE49-F238E27FC236}">
                <a16:creationId xmlns:a16="http://schemas.microsoft.com/office/drawing/2014/main" id="{DB6CF43C-1876-4058-7919-E25635A4EDA7}"/>
              </a:ext>
              <a:ext uri="{C183D7F6-B498-43B3-948B-1728B52AA6E4}">
                <adec:decorative xmlns:adec="http://schemas.microsoft.com/office/drawing/2017/decorative" val="1"/>
              </a:ext>
            </a:extLst>
          </p:cNvPr>
          <p:cNvSpPr/>
          <p:nvPr/>
        </p:nvSpPr>
        <p:spPr>
          <a:xfrm rot="10580301">
            <a:off x="1643918" y="1929554"/>
            <a:ext cx="423109" cy="772818"/>
          </a:xfrm>
          <a:prstGeom prst="curvedLeftArrow">
            <a:avLst/>
          </a:prstGeom>
          <a:solidFill>
            <a:srgbClr val="5C91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Rounded Rectangular Callout 29">
            <a:extLst>
              <a:ext uri="{FF2B5EF4-FFF2-40B4-BE49-F238E27FC236}">
                <a16:creationId xmlns:a16="http://schemas.microsoft.com/office/drawing/2014/main" id="{4311A62F-AB72-4EA0-2AED-9433A1871169}"/>
              </a:ext>
              <a:ext uri="{C183D7F6-B498-43B3-948B-1728B52AA6E4}">
                <adec:decorative xmlns:adec="http://schemas.microsoft.com/office/drawing/2017/decorative" val="0"/>
              </a:ext>
            </a:extLst>
          </p:cNvPr>
          <p:cNvSpPr/>
          <p:nvPr/>
        </p:nvSpPr>
        <p:spPr>
          <a:xfrm>
            <a:off x="263915" y="3141598"/>
            <a:ext cx="1652794" cy="1440160"/>
          </a:xfrm>
          <a:prstGeom prst="wedgeRoundRectCallout">
            <a:avLst>
              <a:gd name="adj1" fmla="val 30803"/>
              <a:gd name="adj2" fmla="val -96656"/>
              <a:gd name="adj3" fmla="val 16667"/>
            </a:avLst>
          </a:prstGeom>
          <a:solidFill>
            <a:srgbClr val="5C91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dirty="0"/>
              <a:t>Which means the numbers multiply by 10</a:t>
            </a:r>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A1890C86-FB16-CED9-4D8C-F3FEFC2E1550}"/>
                  </a:ext>
                  <a:ext uri="{C183D7F6-B498-43B3-948B-1728B52AA6E4}">
                    <adec:decorative xmlns:adec="http://schemas.microsoft.com/office/drawing/2017/decorative" val="1"/>
                  </a:ext>
                </a:extLst>
              </p:cNvPr>
              <p:cNvSpPr txBox="1"/>
              <p:nvPr/>
            </p:nvSpPr>
            <p:spPr>
              <a:xfrm>
                <a:off x="1112728" y="2150462"/>
                <a:ext cx="47448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10</m:t>
                      </m:r>
                    </m:oMath>
                  </m:oMathPara>
                </a14:m>
                <a:endParaRPr lang="en-US" dirty="0"/>
              </a:p>
            </p:txBody>
          </p:sp>
        </mc:Choice>
        <mc:Fallback xmlns="">
          <p:sp>
            <p:nvSpPr>
              <p:cNvPr id="31" name="TextBox 30">
                <a:extLst>
                  <a:ext uri="{FF2B5EF4-FFF2-40B4-BE49-F238E27FC236}">
                    <a16:creationId xmlns:a16="http://schemas.microsoft.com/office/drawing/2014/main" id="{A1890C86-FB16-CED9-4D8C-F3FEFC2E1550}"/>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1112728" y="2150462"/>
                <a:ext cx="474489" cy="276999"/>
              </a:xfrm>
              <a:prstGeom prst="rect">
                <a:avLst/>
              </a:prstGeom>
              <a:blipFill>
                <a:blip r:embed="rId21"/>
                <a:stretch>
                  <a:fillRect l="-14286" r="-18182" b="-6667"/>
                </a:stretch>
              </a:blipFill>
            </p:spPr>
            <p:txBody>
              <a:bodyPr/>
              <a:lstStyle/>
              <a:p>
                <a:r>
                  <a:rPr lang="en-GB">
                    <a:noFill/>
                  </a:rPr>
                  <a:t> </a:t>
                </a:r>
              </a:p>
            </p:txBody>
          </p:sp>
        </mc:Fallback>
      </mc:AlternateContent>
      <p:sp>
        <p:nvSpPr>
          <p:cNvPr id="32" name="Curved Left Arrow 31">
            <a:extLst>
              <a:ext uri="{FF2B5EF4-FFF2-40B4-BE49-F238E27FC236}">
                <a16:creationId xmlns:a16="http://schemas.microsoft.com/office/drawing/2014/main" id="{C9728168-F7DF-E11B-BB4D-6195262AE463}"/>
              </a:ext>
              <a:ext uri="{C183D7F6-B498-43B3-948B-1728B52AA6E4}">
                <adec:decorative xmlns:adec="http://schemas.microsoft.com/office/drawing/2017/decorative" val="1"/>
              </a:ext>
            </a:extLst>
          </p:cNvPr>
          <p:cNvSpPr/>
          <p:nvPr/>
        </p:nvSpPr>
        <p:spPr>
          <a:xfrm rot="10580301" flipH="1">
            <a:off x="3338320" y="1710507"/>
            <a:ext cx="371318" cy="916695"/>
          </a:xfrm>
          <a:prstGeom prst="curvedLeftArrow">
            <a:avLst/>
          </a:prstGeom>
          <a:solidFill>
            <a:srgbClr val="5C91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25" name="Picture 24">
            <a:hlinkClick r:id="rId22"/>
            <a:extLst>
              <a:ext uri="{FF2B5EF4-FFF2-40B4-BE49-F238E27FC236}">
                <a16:creationId xmlns:a16="http://schemas.microsoft.com/office/drawing/2014/main" id="{6D243577-2207-F2A6-33B8-9D8D4A114B31}"/>
              </a:ext>
              <a:ext uri="{C183D7F6-B498-43B3-948B-1728B52AA6E4}">
                <adec:decorative xmlns:adec="http://schemas.microsoft.com/office/drawing/2017/decorative" val="1"/>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23178" y="6027938"/>
            <a:ext cx="1409307" cy="830062"/>
          </a:xfrm>
          <a:prstGeom prst="rect">
            <a:avLst/>
          </a:prstGeom>
        </p:spPr>
      </p:pic>
      <p:sp>
        <p:nvSpPr>
          <p:cNvPr id="33" name="Footer Placeholder 12">
            <a:extLst>
              <a:ext uri="{FF2B5EF4-FFF2-40B4-BE49-F238E27FC236}">
                <a16:creationId xmlns:a16="http://schemas.microsoft.com/office/drawing/2014/main" id="{E12F840F-A176-2975-5517-30CD16D9827F}"/>
              </a:ext>
              <a:ext uri="{C183D7F6-B498-43B3-948B-1728B52AA6E4}">
                <adec:decorative xmlns:adec="http://schemas.microsoft.com/office/drawing/2017/decorative" val="1"/>
              </a:ext>
            </a:extLst>
          </p:cNvPr>
          <p:cNvSpPr>
            <a:spLocks noGrp="1"/>
          </p:cNvSpPr>
          <p:nvPr>
            <p:ph type="ftr" sz="quarter" idx="11"/>
          </p:nvPr>
        </p:nvSpPr>
        <p:spPr>
          <a:xfrm>
            <a:off x="6765334" y="6244015"/>
            <a:ext cx="2333704" cy="559607"/>
          </a:xfrm>
        </p:spPr>
        <p:txBody>
          <a:bodyPr/>
          <a:lstStyle/>
          <a:p>
            <a:pPr algn="r"/>
            <a:r>
              <a:rPr lang="en-US" sz="900" dirty="0"/>
              <a:t>mathematicshub.edu.au</a:t>
            </a:r>
          </a:p>
          <a:p>
            <a:pPr algn="r"/>
            <a:r>
              <a:rPr lang="en-US" sz="900" dirty="0"/>
              <a:t>© 2023 Commonwealth of Australia, unless otherwise indicated. Creative Commons Attribution 4.0, unless otherwise indicated. </a:t>
            </a:r>
            <a:endParaRPr lang="en-AU" sz="900" dirty="0"/>
          </a:p>
        </p:txBody>
      </p:sp>
      <p:pic>
        <p:nvPicPr>
          <p:cNvPr id="34" name="Picture 33">
            <a:extLst>
              <a:ext uri="{FF2B5EF4-FFF2-40B4-BE49-F238E27FC236}">
                <a16:creationId xmlns:a16="http://schemas.microsoft.com/office/drawing/2014/main" id="{E760E6C2-9042-AE77-001A-94666FD8E890}"/>
              </a:ext>
              <a:ext uri="{C183D7F6-B498-43B3-948B-1728B52AA6E4}">
                <adec:decorative xmlns:adec="http://schemas.microsoft.com/office/drawing/2017/decorative" val="1"/>
              </a:ext>
            </a:extLst>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6254656" y="6604277"/>
            <a:ext cx="559435" cy="198755"/>
          </a:xfrm>
          <a:prstGeom prst="rect">
            <a:avLst/>
          </a:prstGeom>
        </p:spPr>
      </p:pic>
    </p:spTree>
    <p:extLst>
      <p:ext uri="{BB962C8B-B14F-4D97-AF65-F5344CB8AC3E}">
        <p14:creationId xmlns:p14="http://schemas.microsoft.com/office/powerpoint/2010/main" val="157051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P spid="30" grpId="0" animBg="1"/>
      <p:bldP spid="31" grpId="0"/>
      <p:bldP spid="3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4">
            <a:extLst>
              <a:ext uri="{FF2B5EF4-FFF2-40B4-BE49-F238E27FC236}">
                <a16:creationId xmlns:a16="http://schemas.microsoft.com/office/drawing/2014/main" id="{D98AA969-B0CC-1A1C-7FD7-7DAAA06CEE5C}"/>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24" y="-12670"/>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 name="Group 2">
            <a:extLst>
              <a:ext uri="{FF2B5EF4-FFF2-40B4-BE49-F238E27FC236}">
                <a16:creationId xmlns:a16="http://schemas.microsoft.com/office/drawing/2014/main" id="{9BDE93E1-93E5-DB5B-A30E-02785DC8BD53}"/>
              </a:ext>
              <a:ext uri="{C183D7F6-B498-43B3-948B-1728B52AA6E4}">
                <adec:decorative xmlns:adec="http://schemas.microsoft.com/office/drawing/2017/decorative" val="1"/>
              </a:ext>
            </a:extLst>
          </p:cNvPr>
          <p:cNvGrpSpPr/>
          <p:nvPr/>
        </p:nvGrpSpPr>
        <p:grpSpPr>
          <a:xfrm>
            <a:off x="5167683" y="5805262"/>
            <a:ext cx="2735152" cy="1052738"/>
            <a:chOff x="5167683" y="5805262"/>
            <a:chExt cx="2735152" cy="1052738"/>
          </a:xfrm>
        </p:grpSpPr>
        <p:pic>
          <p:nvPicPr>
            <p:cNvPr id="4"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6" name="Picture 5"/>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8" name="Picture 7"/>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
        <p:nvSpPr>
          <p:cNvPr id="27" name="Title 26">
            <a:extLst>
              <a:ext uri="{FF2B5EF4-FFF2-40B4-BE49-F238E27FC236}">
                <a16:creationId xmlns:a16="http://schemas.microsoft.com/office/drawing/2014/main" id="{9BEC5AA8-99BB-6D67-648A-E28ACD6DE7E6}"/>
              </a:ext>
            </a:extLst>
          </p:cNvPr>
          <p:cNvSpPr>
            <a:spLocks noGrp="1"/>
          </p:cNvSpPr>
          <p:nvPr>
            <p:ph type="title"/>
          </p:nvPr>
        </p:nvSpPr>
        <p:spPr>
          <a:xfrm>
            <a:off x="1885939" y="-47174"/>
            <a:ext cx="4188396" cy="1143000"/>
          </a:xfrm>
        </p:spPr>
        <p:txBody>
          <a:bodyPr>
            <a:normAutofit fontScale="90000"/>
          </a:bodyPr>
          <a:lstStyle/>
          <a:p>
            <a:pPr algn="l"/>
            <a:r>
              <a:rPr lang="en-US" dirty="0">
                <a:solidFill>
                  <a:schemeClr val="tx2"/>
                </a:solidFill>
              </a:rPr>
              <a:t>Log paper close-up</a:t>
            </a:r>
          </a:p>
        </p:txBody>
      </p:sp>
      <p:pic>
        <p:nvPicPr>
          <p:cNvPr id="43" name="Picture 42" descr="Representation of a semi-log graph (y-axis)">
            <a:extLst>
              <a:ext uri="{FF2B5EF4-FFF2-40B4-BE49-F238E27FC236}">
                <a16:creationId xmlns:a16="http://schemas.microsoft.com/office/drawing/2014/main" id="{B01B3F4B-16DC-F2CF-8B96-F12B94E5BB71}"/>
              </a:ext>
            </a:extLst>
          </p:cNvPr>
          <p:cNvPicPr>
            <a:picLocks noChangeAspect="1"/>
          </p:cNvPicPr>
          <p:nvPr/>
        </p:nvPicPr>
        <p:blipFill>
          <a:blip r:embed="rId9"/>
          <a:stretch>
            <a:fillRect/>
          </a:stretch>
        </p:blipFill>
        <p:spPr>
          <a:xfrm>
            <a:off x="3787227" y="1495493"/>
            <a:ext cx="3526153" cy="3900139"/>
          </a:xfrm>
          <a:prstGeom prst="rect">
            <a:avLst/>
          </a:prstGeom>
        </p:spPr>
      </p:pic>
      <p:sp>
        <p:nvSpPr>
          <p:cNvPr id="38" name="Oval Callout 37">
            <a:extLst>
              <a:ext uri="{FF2B5EF4-FFF2-40B4-BE49-F238E27FC236}">
                <a16:creationId xmlns:a16="http://schemas.microsoft.com/office/drawing/2014/main" id="{36F449CD-8D95-A4F7-666B-2ECC93FCED80}"/>
              </a:ext>
            </a:extLst>
          </p:cNvPr>
          <p:cNvSpPr/>
          <p:nvPr/>
        </p:nvSpPr>
        <p:spPr>
          <a:xfrm>
            <a:off x="6309280" y="327549"/>
            <a:ext cx="2217743" cy="1281038"/>
          </a:xfrm>
          <a:prstGeom prst="wedgeEllipseCallout">
            <a:avLst>
              <a:gd name="adj1" fmla="val -20448"/>
              <a:gd name="adj2" fmla="val 71293"/>
            </a:avLst>
          </a:prstGeom>
          <a:solidFill>
            <a:srgbClr val="5C91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t>The gaps get smaller and smaller</a:t>
            </a:r>
          </a:p>
        </p:txBody>
      </p:sp>
      <p:sp>
        <p:nvSpPr>
          <p:cNvPr id="37" name="Oval Callout 36">
            <a:extLst>
              <a:ext uri="{FF2B5EF4-FFF2-40B4-BE49-F238E27FC236}">
                <a16:creationId xmlns:a16="http://schemas.microsoft.com/office/drawing/2014/main" id="{79167F1A-28E4-3A1E-CE77-45228CF54832}"/>
              </a:ext>
            </a:extLst>
          </p:cNvPr>
          <p:cNvSpPr/>
          <p:nvPr/>
        </p:nvSpPr>
        <p:spPr>
          <a:xfrm>
            <a:off x="142548" y="3406182"/>
            <a:ext cx="3024337" cy="1280661"/>
          </a:xfrm>
          <a:prstGeom prst="wedgeEllipseCallout">
            <a:avLst>
              <a:gd name="adj1" fmla="val 77677"/>
              <a:gd name="adj2" fmla="val 47865"/>
            </a:avLst>
          </a:prstGeom>
          <a:solidFill>
            <a:srgbClr val="5C91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t>The gaps between numbers are large at first</a:t>
            </a:r>
          </a:p>
        </p:txBody>
      </p:sp>
      <mc:AlternateContent xmlns:mc="http://schemas.openxmlformats.org/markup-compatibility/2006" xmlns:a14="http://schemas.microsoft.com/office/drawing/2010/main">
        <mc:Choice Requires="a14">
          <p:sp>
            <p:nvSpPr>
              <p:cNvPr id="44" name="TextBox 43">
                <a:extLst>
                  <a:ext uri="{FF2B5EF4-FFF2-40B4-BE49-F238E27FC236}">
                    <a16:creationId xmlns:a16="http://schemas.microsoft.com/office/drawing/2014/main" id="{99FD6D4C-86FD-389A-F244-4CD0CE2EB9FC}"/>
                  </a:ext>
                  <a:ext uri="{C183D7F6-B498-43B3-948B-1728B52AA6E4}">
                    <adec:decorative xmlns:adec="http://schemas.microsoft.com/office/drawing/2017/decorative" val="1"/>
                  </a:ext>
                </a:extLst>
              </p:cNvPr>
              <p:cNvSpPr txBox="1"/>
              <p:nvPr/>
            </p:nvSpPr>
            <p:spPr>
              <a:xfrm>
                <a:off x="2859548" y="1524827"/>
                <a:ext cx="541062"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3600" i="1" smtClean="0">
                              <a:latin typeface="Cambria Math" panose="02040503050406030204" pitchFamily="18" charset="0"/>
                            </a:rPr>
                          </m:ctrlPr>
                        </m:sSupPr>
                        <m:e>
                          <m:r>
                            <a:rPr lang="en-AU" sz="3600" b="0" i="1" smtClean="0">
                              <a:latin typeface="Cambria Math" panose="02040503050406030204" pitchFamily="18" charset="0"/>
                            </a:rPr>
                            <m:t>10</m:t>
                          </m:r>
                        </m:e>
                        <m:sup>
                          <m:r>
                            <a:rPr lang="en-AU" sz="3600" b="0" i="1" smtClean="0">
                              <a:latin typeface="Cambria Math" panose="02040503050406030204" pitchFamily="18" charset="0"/>
                            </a:rPr>
                            <m:t>1</m:t>
                          </m:r>
                        </m:sup>
                      </m:sSup>
                    </m:oMath>
                  </m:oMathPara>
                </a14:m>
                <a:endParaRPr lang="en-US" sz="3600" dirty="0"/>
              </a:p>
            </p:txBody>
          </p:sp>
        </mc:Choice>
        <mc:Fallback xmlns="">
          <p:sp>
            <p:nvSpPr>
              <p:cNvPr id="44" name="TextBox 43">
                <a:extLst>
                  <a:ext uri="{FF2B5EF4-FFF2-40B4-BE49-F238E27FC236}">
                    <a16:creationId xmlns:a16="http://schemas.microsoft.com/office/drawing/2014/main" id="{99FD6D4C-86FD-389A-F244-4CD0CE2EB9FC}"/>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859548" y="1524827"/>
                <a:ext cx="541062" cy="646331"/>
              </a:xfrm>
              <a:prstGeom prst="rect">
                <a:avLst/>
              </a:prstGeom>
              <a:blipFill>
                <a:blip r:embed="rId10"/>
                <a:stretch>
                  <a:fillRect r="-4044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BC9607FD-FA60-D4A3-63CE-1841E2F731CC}"/>
                  </a:ext>
                  <a:ext uri="{C183D7F6-B498-43B3-948B-1728B52AA6E4}">
                    <adec:decorative xmlns:adec="http://schemas.microsoft.com/office/drawing/2017/decorative" val="1"/>
                  </a:ext>
                </a:extLst>
              </p:cNvPr>
              <p:cNvSpPr txBox="1"/>
              <p:nvPr/>
            </p:nvSpPr>
            <p:spPr>
              <a:xfrm>
                <a:off x="2809262" y="4771722"/>
                <a:ext cx="322578"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3600" i="1" smtClean="0">
                              <a:latin typeface="Cambria Math" panose="02040503050406030204" pitchFamily="18" charset="0"/>
                            </a:rPr>
                          </m:ctrlPr>
                        </m:sSupPr>
                        <m:e>
                          <m:r>
                            <a:rPr lang="en-AU" sz="3600" b="0" i="1" smtClean="0">
                              <a:latin typeface="Cambria Math" panose="02040503050406030204" pitchFamily="18" charset="0"/>
                            </a:rPr>
                            <m:t>10</m:t>
                          </m:r>
                        </m:e>
                        <m:sup>
                          <m:r>
                            <a:rPr lang="en-AU" sz="3600" b="0" i="1" smtClean="0">
                              <a:latin typeface="Cambria Math" panose="02040503050406030204" pitchFamily="18" charset="0"/>
                            </a:rPr>
                            <m:t>0</m:t>
                          </m:r>
                        </m:sup>
                      </m:sSup>
                    </m:oMath>
                  </m:oMathPara>
                </a14:m>
                <a:endParaRPr lang="en-US" sz="3600" dirty="0"/>
              </a:p>
            </p:txBody>
          </p:sp>
        </mc:Choice>
        <mc:Fallback xmlns="">
          <p:sp>
            <p:nvSpPr>
              <p:cNvPr id="45" name="TextBox 44">
                <a:extLst>
                  <a:ext uri="{FF2B5EF4-FFF2-40B4-BE49-F238E27FC236}">
                    <a16:creationId xmlns:a16="http://schemas.microsoft.com/office/drawing/2014/main" id="{BC9607FD-FA60-D4A3-63CE-1841E2F731CC}"/>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809262" y="4771722"/>
                <a:ext cx="322578" cy="646331"/>
              </a:xfrm>
              <a:prstGeom prst="rect">
                <a:avLst/>
              </a:prstGeom>
              <a:blipFill>
                <a:blip r:embed="rId11"/>
                <a:stretch>
                  <a:fillRect r="-13962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10C96E3A-D006-5C84-87B6-F57B70E4BF74}"/>
                  </a:ext>
                  <a:ext uri="{C183D7F6-B498-43B3-948B-1728B52AA6E4}">
                    <adec:decorative xmlns:adec="http://schemas.microsoft.com/office/drawing/2017/decorative" val="1"/>
                  </a:ext>
                </a:extLst>
              </p:cNvPr>
              <p:cNvSpPr txBox="1"/>
              <p:nvPr/>
            </p:nvSpPr>
            <p:spPr>
              <a:xfrm>
                <a:off x="2101828" y="4771721"/>
                <a:ext cx="541062"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3600" i="1" smtClean="0">
                          <a:latin typeface="Cambria Math" panose="02040503050406030204" pitchFamily="18" charset="0"/>
                        </a:rPr>
                        <m:t>1</m:t>
                      </m:r>
                    </m:oMath>
                  </m:oMathPara>
                </a14:m>
                <a:endParaRPr lang="en-US" sz="3600" dirty="0"/>
              </a:p>
            </p:txBody>
          </p:sp>
        </mc:Choice>
        <mc:Fallback xmlns="">
          <p:sp>
            <p:nvSpPr>
              <p:cNvPr id="46" name="TextBox 45">
                <a:extLst>
                  <a:ext uri="{FF2B5EF4-FFF2-40B4-BE49-F238E27FC236}">
                    <a16:creationId xmlns:a16="http://schemas.microsoft.com/office/drawing/2014/main" id="{10C96E3A-D006-5C84-87B6-F57B70E4BF74}"/>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101828" y="4771721"/>
                <a:ext cx="541062" cy="646331"/>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E03C2EA7-F9EB-1BB6-E236-027CE23844BD}"/>
                  </a:ext>
                  <a:ext uri="{C183D7F6-B498-43B3-948B-1728B52AA6E4}">
                    <adec:decorative xmlns:adec="http://schemas.microsoft.com/office/drawing/2017/decorative" val="1"/>
                  </a:ext>
                </a:extLst>
              </p:cNvPr>
              <p:cNvSpPr txBox="1"/>
              <p:nvPr/>
            </p:nvSpPr>
            <p:spPr>
              <a:xfrm>
                <a:off x="2060825" y="1524827"/>
                <a:ext cx="541062"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sz="3600" i="1" smtClean="0">
                          <a:latin typeface="Cambria Math" panose="02040503050406030204" pitchFamily="18" charset="0"/>
                        </a:rPr>
                        <m:t>1</m:t>
                      </m:r>
                      <m:r>
                        <a:rPr lang="en-AU" sz="3600" b="0" i="1" smtClean="0">
                          <a:latin typeface="Cambria Math" panose="02040503050406030204" pitchFamily="18" charset="0"/>
                        </a:rPr>
                        <m:t>0</m:t>
                      </m:r>
                    </m:oMath>
                  </m:oMathPara>
                </a14:m>
                <a:endParaRPr lang="en-US" sz="3600" dirty="0"/>
              </a:p>
            </p:txBody>
          </p:sp>
        </mc:Choice>
        <mc:Fallback xmlns="">
          <p:sp>
            <p:nvSpPr>
              <p:cNvPr id="47" name="TextBox 46">
                <a:extLst>
                  <a:ext uri="{FF2B5EF4-FFF2-40B4-BE49-F238E27FC236}">
                    <a16:creationId xmlns:a16="http://schemas.microsoft.com/office/drawing/2014/main" id="{E03C2EA7-F9EB-1BB6-E236-027CE23844BD}"/>
                  </a:ext>
                  <a:ext uri="{C183D7F6-B498-43B3-948B-1728B52AA6E4}">
                    <adec:decorative xmlns:adec="http://schemas.microsoft.com/office/drawing/2017/decorative" val="1"/>
                  </a:ext>
                </a:extLst>
              </p:cNvPr>
              <p:cNvSpPr txBox="1">
                <a:spLocks noRot="1" noChangeAspect="1" noMove="1" noResize="1" noEditPoints="1" noAdjustHandles="1" noChangeArrowheads="1" noChangeShapeType="1" noTextEdit="1"/>
              </p:cNvSpPr>
              <p:nvPr/>
            </p:nvSpPr>
            <p:spPr>
              <a:xfrm>
                <a:off x="2060825" y="1524827"/>
                <a:ext cx="541062" cy="646331"/>
              </a:xfrm>
              <a:prstGeom prst="rect">
                <a:avLst/>
              </a:prstGeom>
              <a:blipFill>
                <a:blip r:embed="rId13"/>
                <a:stretch>
                  <a:fillRect r="-5618"/>
                </a:stretch>
              </a:blipFill>
            </p:spPr>
            <p:txBody>
              <a:bodyPr/>
              <a:lstStyle/>
              <a:p>
                <a:r>
                  <a:rPr lang="en-GB">
                    <a:noFill/>
                  </a:rPr>
                  <a:t> </a:t>
                </a:r>
              </a:p>
            </p:txBody>
          </p:sp>
        </mc:Fallback>
      </mc:AlternateContent>
      <p:sp>
        <p:nvSpPr>
          <p:cNvPr id="29" name="TextBox 28">
            <a:extLst>
              <a:ext uri="{FF2B5EF4-FFF2-40B4-BE49-F238E27FC236}">
                <a16:creationId xmlns:a16="http://schemas.microsoft.com/office/drawing/2014/main" id="{FE0B8B4A-75D5-5BAE-1158-FD54AB720AF7}"/>
              </a:ext>
              <a:ext uri="{C183D7F6-B498-43B3-948B-1728B52AA6E4}">
                <adec:decorative xmlns:adec="http://schemas.microsoft.com/office/drawing/2017/decorative" val="1"/>
              </a:ext>
            </a:extLst>
          </p:cNvPr>
          <p:cNvSpPr txBox="1"/>
          <p:nvPr/>
        </p:nvSpPr>
        <p:spPr>
          <a:xfrm>
            <a:off x="3739054" y="3885748"/>
            <a:ext cx="1089019" cy="461665"/>
          </a:xfrm>
          <a:prstGeom prst="rect">
            <a:avLst/>
          </a:prstGeom>
          <a:noFill/>
        </p:spPr>
        <p:txBody>
          <a:bodyPr wrap="square" rtlCol="0">
            <a:spAutoFit/>
          </a:bodyPr>
          <a:lstStyle/>
          <a:p>
            <a:r>
              <a:rPr lang="en-US" sz="2400" dirty="0">
                <a:solidFill>
                  <a:srgbClr val="5C9199"/>
                </a:solidFill>
              </a:rPr>
              <a:t>2</a:t>
            </a:r>
          </a:p>
        </p:txBody>
      </p:sp>
      <p:sp>
        <p:nvSpPr>
          <p:cNvPr id="30" name="TextBox 29">
            <a:extLst>
              <a:ext uri="{FF2B5EF4-FFF2-40B4-BE49-F238E27FC236}">
                <a16:creationId xmlns:a16="http://schemas.microsoft.com/office/drawing/2014/main" id="{9524B254-479F-3B8B-5BF4-5AA85BC6B543}"/>
              </a:ext>
              <a:ext uri="{C183D7F6-B498-43B3-948B-1728B52AA6E4}">
                <adec:decorative xmlns:adec="http://schemas.microsoft.com/office/drawing/2017/decorative" val="1"/>
              </a:ext>
            </a:extLst>
          </p:cNvPr>
          <p:cNvSpPr txBox="1"/>
          <p:nvPr/>
        </p:nvSpPr>
        <p:spPr>
          <a:xfrm>
            <a:off x="3739054" y="3259466"/>
            <a:ext cx="1089019" cy="461665"/>
          </a:xfrm>
          <a:prstGeom prst="rect">
            <a:avLst/>
          </a:prstGeom>
          <a:noFill/>
        </p:spPr>
        <p:txBody>
          <a:bodyPr wrap="square" rtlCol="0">
            <a:spAutoFit/>
          </a:bodyPr>
          <a:lstStyle/>
          <a:p>
            <a:r>
              <a:rPr lang="en-US" sz="2400" dirty="0">
                <a:solidFill>
                  <a:srgbClr val="5C9199"/>
                </a:solidFill>
              </a:rPr>
              <a:t>3</a:t>
            </a:r>
          </a:p>
        </p:txBody>
      </p:sp>
      <p:sp>
        <p:nvSpPr>
          <p:cNvPr id="31" name="TextBox 30">
            <a:extLst>
              <a:ext uri="{FF2B5EF4-FFF2-40B4-BE49-F238E27FC236}">
                <a16:creationId xmlns:a16="http://schemas.microsoft.com/office/drawing/2014/main" id="{6527F73B-A151-CE0D-2448-1C89D2743049}"/>
              </a:ext>
              <a:ext uri="{C183D7F6-B498-43B3-948B-1728B52AA6E4}">
                <adec:decorative xmlns:adec="http://schemas.microsoft.com/office/drawing/2017/decorative" val="1"/>
              </a:ext>
            </a:extLst>
          </p:cNvPr>
          <p:cNvSpPr txBox="1"/>
          <p:nvPr/>
        </p:nvSpPr>
        <p:spPr>
          <a:xfrm>
            <a:off x="3790130" y="4894676"/>
            <a:ext cx="1089019" cy="461665"/>
          </a:xfrm>
          <a:prstGeom prst="rect">
            <a:avLst/>
          </a:prstGeom>
          <a:noFill/>
        </p:spPr>
        <p:txBody>
          <a:bodyPr wrap="square" rtlCol="0">
            <a:spAutoFit/>
          </a:bodyPr>
          <a:lstStyle/>
          <a:p>
            <a:r>
              <a:rPr lang="en-US" sz="2400" dirty="0">
                <a:solidFill>
                  <a:srgbClr val="5C9199"/>
                </a:solidFill>
              </a:rPr>
              <a:t>1</a:t>
            </a:r>
          </a:p>
        </p:txBody>
      </p:sp>
      <p:sp>
        <p:nvSpPr>
          <p:cNvPr id="32" name="TextBox 31">
            <a:extLst>
              <a:ext uri="{FF2B5EF4-FFF2-40B4-BE49-F238E27FC236}">
                <a16:creationId xmlns:a16="http://schemas.microsoft.com/office/drawing/2014/main" id="{AAE15C5F-6BEF-E8A1-D90F-540DA237F161}"/>
              </a:ext>
              <a:ext uri="{C183D7F6-B498-43B3-948B-1728B52AA6E4}">
                <adec:decorative xmlns:adec="http://schemas.microsoft.com/office/drawing/2017/decorative" val="1"/>
              </a:ext>
            </a:extLst>
          </p:cNvPr>
          <p:cNvSpPr txBox="1"/>
          <p:nvPr/>
        </p:nvSpPr>
        <p:spPr>
          <a:xfrm>
            <a:off x="3605992" y="1584845"/>
            <a:ext cx="1089019" cy="461665"/>
          </a:xfrm>
          <a:prstGeom prst="rect">
            <a:avLst/>
          </a:prstGeom>
          <a:noFill/>
        </p:spPr>
        <p:txBody>
          <a:bodyPr wrap="square" rtlCol="0">
            <a:spAutoFit/>
          </a:bodyPr>
          <a:lstStyle/>
          <a:p>
            <a:r>
              <a:rPr lang="en-US" sz="2400" dirty="0">
                <a:solidFill>
                  <a:srgbClr val="5C9199"/>
                </a:solidFill>
              </a:rPr>
              <a:t>10</a:t>
            </a:r>
          </a:p>
        </p:txBody>
      </p:sp>
      <p:sp>
        <p:nvSpPr>
          <p:cNvPr id="33" name="TextBox 32">
            <a:extLst>
              <a:ext uri="{FF2B5EF4-FFF2-40B4-BE49-F238E27FC236}">
                <a16:creationId xmlns:a16="http://schemas.microsoft.com/office/drawing/2014/main" id="{FF614886-3F3E-89F6-D436-35BE92C58C63}"/>
              </a:ext>
              <a:ext uri="{C183D7F6-B498-43B3-948B-1728B52AA6E4}">
                <adec:decorative xmlns:adec="http://schemas.microsoft.com/office/drawing/2017/decorative" val="1"/>
              </a:ext>
            </a:extLst>
          </p:cNvPr>
          <p:cNvSpPr txBox="1"/>
          <p:nvPr/>
        </p:nvSpPr>
        <p:spPr>
          <a:xfrm>
            <a:off x="3739053" y="2813086"/>
            <a:ext cx="1089019" cy="461665"/>
          </a:xfrm>
          <a:prstGeom prst="rect">
            <a:avLst/>
          </a:prstGeom>
          <a:noFill/>
        </p:spPr>
        <p:txBody>
          <a:bodyPr wrap="square" rtlCol="0">
            <a:spAutoFit/>
          </a:bodyPr>
          <a:lstStyle/>
          <a:p>
            <a:r>
              <a:rPr lang="en-US" sz="2400" dirty="0">
                <a:solidFill>
                  <a:srgbClr val="5C9199"/>
                </a:solidFill>
              </a:rPr>
              <a:t>4</a:t>
            </a:r>
          </a:p>
        </p:txBody>
      </p:sp>
      <p:sp>
        <p:nvSpPr>
          <p:cNvPr id="34" name="TextBox 33">
            <a:extLst>
              <a:ext uri="{FF2B5EF4-FFF2-40B4-BE49-F238E27FC236}">
                <a16:creationId xmlns:a16="http://schemas.microsoft.com/office/drawing/2014/main" id="{96C3C8EE-FEAF-BAF9-F30A-A13FD3022BAA}"/>
              </a:ext>
              <a:ext uri="{C183D7F6-B498-43B3-948B-1728B52AA6E4}">
                <adec:decorative xmlns:adec="http://schemas.microsoft.com/office/drawing/2017/decorative" val="1"/>
              </a:ext>
            </a:extLst>
          </p:cNvPr>
          <p:cNvSpPr txBox="1"/>
          <p:nvPr/>
        </p:nvSpPr>
        <p:spPr>
          <a:xfrm>
            <a:off x="3739053" y="2535529"/>
            <a:ext cx="1089019" cy="461665"/>
          </a:xfrm>
          <a:prstGeom prst="rect">
            <a:avLst/>
          </a:prstGeom>
          <a:noFill/>
        </p:spPr>
        <p:txBody>
          <a:bodyPr wrap="square" rtlCol="0">
            <a:spAutoFit/>
          </a:bodyPr>
          <a:lstStyle/>
          <a:p>
            <a:r>
              <a:rPr lang="en-US" sz="2400" dirty="0">
                <a:solidFill>
                  <a:srgbClr val="5C9199"/>
                </a:solidFill>
              </a:rPr>
              <a:t>5</a:t>
            </a:r>
          </a:p>
        </p:txBody>
      </p:sp>
      <p:sp>
        <p:nvSpPr>
          <p:cNvPr id="35" name="TextBox 34">
            <a:extLst>
              <a:ext uri="{FF2B5EF4-FFF2-40B4-BE49-F238E27FC236}">
                <a16:creationId xmlns:a16="http://schemas.microsoft.com/office/drawing/2014/main" id="{B53688EB-62BA-C51E-CA92-88717A88A5F7}"/>
              </a:ext>
              <a:ext uri="{C183D7F6-B498-43B3-948B-1728B52AA6E4}">
                <adec:decorative xmlns:adec="http://schemas.microsoft.com/office/drawing/2017/decorative" val="1"/>
              </a:ext>
            </a:extLst>
          </p:cNvPr>
          <p:cNvSpPr txBox="1"/>
          <p:nvPr/>
        </p:nvSpPr>
        <p:spPr>
          <a:xfrm>
            <a:off x="3746452" y="2020493"/>
            <a:ext cx="1089019" cy="461665"/>
          </a:xfrm>
          <a:prstGeom prst="rect">
            <a:avLst/>
          </a:prstGeom>
          <a:noFill/>
        </p:spPr>
        <p:txBody>
          <a:bodyPr wrap="square" rtlCol="0">
            <a:spAutoFit/>
          </a:bodyPr>
          <a:lstStyle/>
          <a:p>
            <a:r>
              <a:rPr lang="en-US" sz="2400" dirty="0">
                <a:solidFill>
                  <a:srgbClr val="5C9199"/>
                </a:solidFill>
              </a:rPr>
              <a:t>7</a:t>
            </a:r>
          </a:p>
        </p:txBody>
      </p:sp>
      <p:sp>
        <p:nvSpPr>
          <p:cNvPr id="48" name="Rounded Rectangular Callout 47">
            <a:extLst>
              <a:ext uri="{FF2B5EF4-FFF2-40B4-BE49-F238E27FC236}">
                <a16:creationId xmlns:a16="http://schemas.microsoft.com/office/drawing/2014/main" id="{39258C3C-C2B4-36AC-9A67-B540832085DA}"/>
              </a:ext>
            </a:extLst>
          </p:cNvPr>
          <p:cNvSpPr/>
          <p:nvPr/>
        </p:nvSpPr>
        <p:spPr>
          <a:xfrm>
            <a:off x="4594076" y="5300776"/>
            <a:ext cx="3634120" cy="478143"/>
          </a:xfrm>
          <a:prstGeom prst="wedgeRoundRectCallout">
            <a:avLst>
              <a:gd name="adj1" fmla="val -63292"/>
              <a:gd name="adj2" fmla="val -74852"/>
              <a:gd name="adj3" fmla="val 16667"/>
            </a:avLst>
          </a:prstGeom>
          <a:solidFill>
            <a:srgbClr val="5C91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t>Log scales start at 1 not 0 !</a:t>
            </a:r>
          </a:p>
        </p:txBody>
      </p:sp>
      <p:pic>
        <p:nvPicPr>
          <p:cNvPr id="2" name="Picture 1">
            <a:hlinkClick r:id="rId14"/>
            <a:extLst>
              <a:ext uri="{FF2B5EF4-FFF2-40B4-BE49-F238E27FC236}">
                <a16:creationId xmlns:a16="http://schemas.microsoft.com/office/drawing/2014/main" id="{28551ED2-B919-8370-C9C0-E443DE296D1A}"/>
              </a:ext>
              <a:ext uri="{C183D7F6-B498-43B3-948B-1728B52AA6E4}">
                <adec:decorative xmlns:adec="http://schemas.microsoft.com/office/drawing/2017/decorative" val="1"/>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9" name="Footer Placeholder 12">
            <a:extLst>
              <a:ext uri="{FF2B5EF4-FFF2-40B4-BE49-F238E27FC236}">
                <a16:creationId xmlns:a16="http://schemas.microsoft.com/office/drawing/2014/main" id="{C15F3140-8383-0C9F-3986-DF5013BDE7EA}"/>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10" name="Picture 9">
            <a:extLst>
              <a:ext uri="{FF2B5EF4-FFF2-40B4-BE49-F238E27FC236}">
                <a16:creationId xmlns:a16="http://schemas.microsoft.com/office/drawing/2014/main" id="{57326D71-12C6-F388-528B-C3C943D04834}"/>
              </a:ext>
              <a:ext uri="{C183D7F6-B498-43B3-948B-1728B52AA6E4}">
                <adec:decorative xmlns:adec="http://schemas.microsoft.com/office/drawing/2017/decorative" val="1"/>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cxnSp>
        <p:nvCxnSpPr>
          <p:cNvPr id="26" name="Straight Connector 25">
            <a:extLst>
              <a:ext uri="{FF2B5EF4-FFF2-40B4-BE49-F238E27FC236}">
                <a16:creationId xmlns:a16="http://schemas.microsoft.com/office/drawing/2014/main" id="{804D8296-6386-F702-8CC7-8F81C2CE5447}"/>
              </a:ext>
              <a:ext uri="{C183D7F6-B498-43B3-948B-1728B52AA6E4}">
                <adec:decorative xmlns:adec="http://schemas.microsoft.com/office/drawing/2017/decorative" val="1"/>
              </a:ext>
            </a:extLst>
          </p:cNvPr>
          <p:cNvCxnSpPr/>
          <p:nvPr/>
        </p:nvCxnSpPr>
        <p:spPr>
          <a:xfrm flipV="1">
            <a:off x="4075169" y="2016975"/>
            <a:ext cx="3245436" cy="33956"/>
          </a:xfrm>
          <a:prstGeom prst="line">
            <a:avLst/>
          </a:prstGeom>
        </p:spPr>
        <p:style>
          <a:lnRef idx="2">
            <a:schemeClr val="dk1"/>
          </a:lnRef>
          <a:fillRef idx="0">
            <a:schemeClr val="dk1"/>
          </a:fillRef>
          <a:effectRef idx="1">
            <a:schemeClr val="dk1"/>
          </a:effectRef>
          <a:fontRef idx="minor">
            <a:schemeClr val="tx1"/>
          </a:fontRef>
        </p:style>
      </p:cxnSp>
      <p:grpSp>
        <p:nvGrpSpPr>
          <p:cNvPr id="39" name="Group 38">
            <a:extLst>
              <a:ext uri="{FF2B5EF4-FFF2-40B4-BE49-F238E27FC236}">
                <a16:creationId xmlns:a16="http://schemas.microsoft.com/office/drawing/2014/main" id="{BC867903-F31C-64C1-0E91-C45000F40CD5}"/>
              </a:ext>
              <a:ext uri="{C183D7F6-B498-43B3-948B-1728B52AA6E4}">
                <adec:decorative xmlns:adec="http://schemas.microsoft.com/office/drawing/2017/decorative" val="1"/>
              </a:ext>
            </a:extLst>
          </p:cNvPr>
          <p:cNvGrpSpPr/>
          <p:nvPr/>
        </p:nvGrpSpPr>
        <p:grpSpPr>
          <a:xfrm>
            <a:off x="4047981" y="1467703"/>
            <a:ext cx="3296608" cy="3617481"/>
            <a:chOff x="4047981" y="1467703"/>
            <a:chExt cx="3296608" cy="3617481"/>
          </a:xfrm>
        </p:grpSpPr>
        <p:cxnSp>
          <p:nvCxnSpPr>
            <p:cNvPr id="12" name="Straight Connector 11">
              <a:extLst>
                <a:ext uri="{FF2B5EF4-FFF2-40B4-BE49-F238E27FC236}">
                  <a16:creationId xmlns:a16="http://schemas.microsoft.com/office/drawing/2014/main" id="{D05BF2BC-308F-FBCD-86BE-E601CBCB0E06}"/>
                </a:ext>
              </a:extLst>
            </p:cNvPr>
            <p:cNvCxnSpPr/>
            <p:nvPr/>
          </p:nvCxnSpPr>
          <p:spPr>
            <a:xfrm>
              <a:off x="4067944" y="1501659"/>
              <a:ext cx="0" cy="3583525"/>
            </a:xfrm>
            <a:prstGeom prst="line">
              <a:avLst/>
            </a:prstGeom>
          </p:spPr>
          <p:style>
            <a:lnRef idx="2">
              <a:schemeClr val="dk1"/>
            </a:lnRef>
            <a:fillRef idx="0">
              <a:schemeClr val="dk1"/>
            </a:fillRef>
            <a:effectRef idx="1">
              <a:schemeClr val="dk1"/>
            </a:effectRef>
            <a:fontRef idx="minor">
              <a:schemeClr val="tx1"/>
            </a:fontRef>
          </p:style>
        </p:cxnSp>
        <p:cxnSp>
          <p:nvCxnSpPr>
            <p:cNvPr id="13" name="Straight Connector 12">
              <a:extLst>
                <a:ext uri="{FF2B5EF4-FFF2-40B4-BE49-F238E27FC236}">
                  <a16:creationId xmlns:a16="http://schemas.microsoft.com/office/drawing/2014/main" id="{5A0F707B-F7B4-9A4E-3A90-FF748EEE2E87}"/>
                </a:ext>
              </a:extLst>
            </p:cNvPr>
            <p:cNvCxnSpPr/>
            <p:nvPr/>
          </p:nvCxnSpPr>
          <p:spPr>
            <a:xfrm>
              <a:off x="4719873" y="1501659"/>
              <a:ext cx="0" cy="3583525"/>
            </a:xfrm>
            <a:prstGeom prst="line">
              <a:avLst/>
            </a:prstGeom>
          </p:spPr>
          <p:style>
            <a:lnRef idx="2">
              <a:schemeClr val="dk1"/>
            </a:lnRef>
            <a:fillRef idx="0">
              <a:schemeClr val="dk1"/>
            </a:fillRef>
            <a:effectRef idx="1">
              <a:schemeClr val="dk1"/>
            </a:effectRef>
            <a:fontRef idx="minor">
              <a:schemeClr val="tx1"/>
            </a:fontRef>
          </p:style>
        </p:cxnSp>
        <p:cxnSp>
          <p:nvCxnSpPr>
            <p:cNvPr id="14" name="Straight Connector 13">
              <a:extLst>
                <a:ext uri="{FF2B5EF4-FFF2-40B4-BE49-F238E27FC236}">
                  <a16:creationId xmlns:a16="http://schemas.microsoft.com/office/drawing/2014/main" id="{0231E915-19E1-9923-869C-A88CF728A281}"/>
                </a:ext>
              </a:extLst>
            </p:cNvPr>
            <p:cNvCxnSpPr/>
            <p:nvPr/>
          </p:nvCxnSpPr>
          <p:spPr>
            <a:xfrm>
              <a:off x="5364088" y="1482988"/>
              <a:ext cx="0" cy="3583525"/>
            </a:xfrm>
            <a:prstGeom prst="line">
              <a:avLst/>
            </a:prstGeom>
          </p:spPr>
          <p:style>
            <a:lnRef idx="2">
              <a:schemeClr val="dk1"/>
            </a:lnRef>
            <a:fillRef idx="0">
              <a:schemeClr val="dk1"/>
            </a:fillRef>
            <a:effectRef idx="1">
              <a:schemeClr val="dk1"/>
            </a:effectRef>
            <a:fontRef idx="minor">
              <a:schemeClr val="tx1"/>
            </a:fontRef>
          </p:style>
        </p:cxnSp>
        <p:cxnSp>
          <p:nvCxnSpPr>
            <p:cNvPr id="15" name="Straight Connector 14">
              <a:extLst>
                <a:ext uri="{FF2B5EF4-FFF2-40B4-BE49-F238E27FC236}">
                  <a16:creationId xmlns:a16="http://schemas.microsoft.com/office/drawing/2014/main" id="{3822A027-6DDD-27E6-7072-77006F8E4E02}"/>
                </a:ext>
              </a:extLst>
            </p:cNvPr>
            <p:cNvCxnSpPr/>
            <p:nvPr/>
          </p:nvCxnSpPr>
          <p:spPr>
            <a:xfrm>
              <a:off x="6012160" y="1482988"/>
              <a:ext cx="0" cy="3583525"/>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Connector 15">
              <a:extLst>
                <a:ext uri="{FF2B5EF4-FFF2-40B4-BE49-F238E27FC236}">
                  <a16:creationId xmlns:a16="http://schemas.microsoft.com/office/drawing/2014/main" id="{347D09A8-2B1A-0EC0-2C41-54F7F360F5CD}"/>
                </a:ext>
              </a:extLst>
            </p:cNvPr>
            <p:cNvCxnSpPr/>
            <p:nvPr/>
          </p:nvCxnSpPr>
          <p:spPr>
            <a:xfrm>
              <a:off x="6672194" y="1501659"/>
              <a:ext cx="0" cy="3583525"/>
            </a:xfrm>
            <a:prstGeom prst="line">
              <a:avLst/>
            </a:prstGeom>
          </p:spPr>
          <p:style>
            <a:lnRef idx="2">
              <a:schemeClr val="dk1"/>
            </a:lnRef>
            <a:fillRef idx="0">
              <a:schemeClr val="dk1"/>
            </a:fillRef>
            <a:effectRef idx="1">
              <a:schemeClr val="dk1"/>
            </a:effectRef>
            <a:fontRef idx="minor">
              <a:schemeClr val="tx1"/>
            </a:fontRef>
          </p:style>
        </p:cxnSp>
        <p:cxnSp>
          <p:nvCxnSpPr>
            <p:cNvPr id="17" name="Straight Connector 16">
              <a:extLst>
                <a:ext uri="{FF2B5EF4-FFF2-40B4-BE49-F238E27FC236}">
                  <a16:creationId xmlns:a16="http://schemas.microsoft.com/office/drawing/2014/main" id="{C8B40F19-2E54-A7E1-8DD8-DA57D024B732}"/>
                </a:ext>
              </a:extLst>
            </p:cNvPr>
            <p:cNvCxnSpPr/>
            <p:nvPr/>
          </p:nvCxnSpPr>
          <p:spPr>
            <a:xfrm>
              <a:off x="7302383" y="1467703"/>
              <a:ext cx="0" cy="3583525"/>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Connector 18">
              <a:extLst>
                <a:ext uri="{FF2B5EF4-FFF2-40B4-BE49-F238E27FC236}">
                  <a16:creationId xmlns:a16="http://schemas.microsoft.com/office/drawing/2014/main" id="{2E2DEAB6-FD99-B288-E4E4-314C69C3939B}"/>
                </a:ext>
              </a:extLst>
            </p:cNvPr>
            <p:cNvCxnSpPr/>
            <p:nvPr/>
          </p:nvCxnSpPr>
          <p:spPr>
            <a:xfrm flipV="1">
              <a:off x="4067944" y="5051228"/>
              <a:ext cx="3245436" cy="33956"/>
            </a:xfrm>
            <a:prstGeom prst="line">
              <a:avLst/>
            </a:prstGeom>
          </p:spPr>
          <p:style>
            <a:lnRef idx="2">
              <a:schemeClr val="dk1"/>
            </a:lnRef>
            <a:fillRef idx="0">
              <a:schemeClr val="dk1"/>
            </a:fillRef>
            <a:effectRef idx="1">
              <a:schemeClr val="dk1"/>
            </a:effectRef>
            <a:fontRef idx="minor">
              <a:schemeClr val="tx1"/>
            </a:fontRef>
          </p:style>
        </p:cxnSp>
        <p:cxnSp>
          <p:nvCxnSpPr>
            <p:cNvPr id="20" name="Straight Connector 19">
              <a:extLst>
                <a:ext uri="{FF2B5EF4-FFF2-40B4-BE49-F238E27FC236}">
                  <a16:creationId xmlns:a16="http://schemas.microsoft.com/office/drawing/2014/main" id="{CF8E836A-CC02-A2BD-3C05-AD4D256C56E9}"/>
                </a:ext>
              </a:extLst>
            </p:cNvPr>
            <p:cNvCxnSpPr/>
            <p:nvPr/>
          </p:nvCxnSpPr>
          <p:spPr>
            <a:xfrm flipV="1">
              <a:off x="4070557" y="4058737"/>
              <a:ext cx="3245436" cy="33956"/>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a:extLst>
                <a:ext uri="{FF2B5EF4-FFF2-40B4-BE49-F238E27FC236}">
                  <a16:creationId xmlns:a16="http://schemas.microsoft.com/office/drawing/2014/main" id="{6E1BB64D-994F-8B86-552E-60DD65E566CC}"/>
                </a:ext>
              </a:extLst>
            </p:cNvPr>
            <p:cNvCxnSpPr/>
            <p:nvPr/>
          </p:nvCxnSpPr>
          <p:spPr>
            <a:xfrm flipV="1">
              <a:off x="4047981" y="3055607"/>
              <a:ext cx="3245436" cy="33956"/>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a:extLst>
                <a:ext uri="{FF2B5EF4-FFF2-40B4-BE49-F238E27FC236}">
                  <a16:creationId xmlns:a16="http://schemas.microsoft.com/office/drawing/2014/main" id="{86B3A4A4-859E-8D9A-E9C4-26AF0C168CB5}"/>
                </a:ext>
              </a:extLst>
            </p:cNvPr>
            <p:cNvCxnSpPr/>
            <p:nvPr/>
          </p:nvCxnSpPr>
          <p:spPr>
            <a:xfrm flipV="1">
              <a:off x="4053615" y="3442044"/>
              <a:ext cx="3245436" cy="33956"/>
            </a:xfrm>
            <a:prstGeom prst="line">
              <a:avLst/>
            </a:prstGeom>
          </p:spPr>
          <p:style>
            <a:lnRef idx="2">
              <a:schemeClr val="dk1"/>
            </a:lnRef>
            <a:fillRef idx="0">
              <a:schemeClr val="dk1"/>
            </a:fillRef>
            <a:effectRef idx="1">
              <a:schemeClr val="dk1"/>
            </a:effectRef>
            <a:fontRef idx="minor">
              <a:schemeClr val="tx1"/>
            </a:fontRef>
          </p:style>
        </p:cxnSp>
        <p:cxnSp>
          <p:nvCxnSpPr>
            <p:cNvPr id="23" name="Straight Connector 22">
              <a:extLst>
                <a:ext uri="{FF2B5EF4-FFF2-40B4-BE49-F238E27FC236}">
                  <a16:creationId xmlns:a16="http://schemas.microsoft.com/office/drawing/2014/main" id="{165096F6-1D38-8592-41F8-8E1E78AB5907}"/>
                </a:ext>
              </a:extLst>
            </p:cNvPr>
            <p:cNvCxnSpPr/>
            <p:nvPr/>
          </p:nvCxnSpPr>
          <p:spPr>
            <a:xfrm flipV="1">
              <a:off x="4076910" y="2741726"/>
              <a:ext cx="3245436" cy="33956"/>
            </a:xfrm>
            <a:prstGeom prst="line">
              <a:avLst/>
            </a:prstGeom>
          </p:spPr>
          <p:style>
            <a:lnRef idx="2">
              <a:schemeClr val="dk1"/>
            </a:lnRef>
            <a:fillRef idx="0">
              <a:schemeClr val="dk1"/>
            </a:fillRef>
            <a:effectRef idx="1">
              <a:schemeClr val="dk1"/>
            </a:effectRef>
            <a:fontRef idx="minor">
              <a:schemeClr val="tx1"/>
            </a:fontRef>
          </p:style>
        </p:cxnSp>
        <p:cxnSp>
          <p:nvCxnSpPr>
            <p:cNvPr id="24" name="Straight Connector 23">
              <a:extLst>
                <a:ext uri="{FF2B5EF4-FFF2-40B4-BE49-F238E27FC236}">
                  <a16:creationId xmlns:a16="http://schemas.microsoft.com/office/drawing/2014/main" id="{9D502585-10C6-5D96-E31E-D4A555579C21}"/>
                </a:ext>
              </a:extLst>
            </p:cNvPr>
            <p:cNvCxnSpPr/>
            <p:nvPr/>
          </p:nvCxnSpPr>
          <p:spPr>
            <a:xfrm flipV="1">
              <a:off x="4099153" y="2460383"/>
              <a:ext cx="3245436" cy="33956"/>
            </a:xfrm>
            <a:prstGeom prst="line">
              <a:avLst/>
            </a:prstGeom>
          </p:spPr>
          <p:style>
            <a:lnRef idx="2">
              <a:schemeClr val="dk1"/>
            </a:lnRef>
            <a:fillRef idx="0">
              <a:schemeClr val="dk1"/>
            </a:fillRef>
            <a:effectRef idx="1">
              <a:schemeClr val="dk1"/>
            </a:effectRef>
            <a:fontRef idx="minor">
              <a:schemeClr val="tx1"/>
            </a:fontRef>
          </p:style>
        </p:cxnSp>
        <p:cxnSp>
          <p:nvCxnSpPr>
            <p:cNvPr id="25" name="Straight Connector 24">
              <a:extLst>
                <a:ext uri="{FF2B5EF4-FFF2-40B4-BE49-F238E27FC236}">
                  <a16:creationId xmlns:a16="http://schemas.microsoft.com/office/drawing/2014/main" id="{385D1A44-D565-5F85-5E70-6D7F3D132F3E}"/>
                </a:ext>
              </a:extLst>
            </p:cNvPr>
            <p:cNvCxnSpPr/>
            <p:nvPr/>
          </p:nvCxnSpPr>
          <p:spPr>
            <a:xfrm flipV="1">
              <a:off x="4058979" y="2191943"/>
              <a:ext cx="3245436" cy="33956"/>
            </a:xfrm>
            <a:prstGeom prst="line">
              <a:avLst/>
            </a:prstGeom>
          </p:spPr>
          <p:style>
            <a:lnRef idx="2">
              <a:schemeClr val="dk1"/>
            </a:lnRef>
            <a:fillRef idx="0">
              <a:schemeClr val="dk1"/>
            </a:fillRef>
            <a:effectRef idx="1">
              <a:schemeClr val="dk1"/>
            </a:effectRef>
            <a:fontRef idx="minor">
              <a:schemeClr val="tx1"/>
            </a:fontRef>
          </p:style>
        </p:cxnSp>
        <p:cxnSp>
          <p:nvCxnSpPr>
            <p:cNvPr id="28" name="Straight Connector 27">
              <a:extLst>
                <a:ext uri="{FF2B5EF4-FFF2-40B4-BE49-F238E27FC236}">
                  <a16:creationId xmlns:a16="http://schemas.microsoft.com/office/drawing/2014/main" id="{FA723F05-C24C-B01A-C16B-DA632FBA0DCF}"/>
                </a:ext>
              </a:extLst>
            </p:cNvPr>
            <p:cNvCxnSpPr/>
            <p:nvPr/>
          </p:nvCxnSpPr>
          <p:spPr>
            <a:xfrm flipV="1">
              <a:off x="4060280" y="1909885"/>
              <a:ext cx="3245436" cy="33956"/>
            </a:xfrm>
            <a:prstGeom prst="line">
              <a:avLst/>
            </a:prstGeom>
          </p:spPr>
          <p:style>
            <a:lnRef idx="2">
              <a:schemeClr val="dk1"/>
            </a:lnRef>
            <a:fillRef idx="0">
              <a:schemeClr val="dk1"/>
            </a:fillRef>
            <a:effectRef idx="1">
              <a:schemeClr val="dk1"/>
            </a:effectRef>
            <a:fontRef idx="minor">
              <a:schemeClr val="tx1"/>
            </a:fontRef>
          </p:style>
        </p:cxnSp>
      </p:grpSp>
      <p:cxnSp>
        <p:nvCxnSpPr>
          <p:cNvPr id="36" name="Straight Connector 35">
            <a:extLst>
              <a:ext uri="{FF2B5EF4-FFF2-40B4-BE49-F238E27FC236}">
                <a16:creationId xmlns:a16="http://schemas.microsoft.com/office/drawing/2014/main" id="{287DA6FC-77A3-10A6-2DA3-37874ECBA936}"/>
              </a:ext>
              <a:ext uri="{C183D7F6-B498-43B3-948B-1728B52AA6E4}">
                <adec:decorative xmlns:adec="http://schemas.microsoft.com/office/drawing/2017/decorative" val="1"/>
              </a:ext>
            </a:extLst>
          </p:cNvPr>
          <p:cNvCxnSpPr/>
          <p:nvPr/>
        </p:nvCxnSpPr>
        <p:spPr>
          <a:xfrm flipV="1">
            <a:off x="4058979" y="1800277"/>
            <a:ext cx="3245436" cy="33956"/>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33239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7" grpId="0" animBg="1"/>
      <p:bldP spid="29" grpId="0"/>
      <p:bldP spid="30" grpId="0"/>
      <p:bldP spid="31" grpId="0"/>
      <p:bldP spid="32" grpId="0"/>
      <p:bldP spid="33" grpId="0"/>
      <p:bldP spid="34" grpId="0"/>
      <p:bldP spid="35" grpId="0"/>
      <p:bldP spid="4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836"/>
            <a:ext cx="8229600" cy="1143000"/>
          </a:xfrm>
        </p:spPr>
        <p:txBody>
          <a:bodyPr/>
          <a:lstStyle/>
          <a:p>
            <a:r>
              <a:rPr lang="en-AU" dirty="0">
                <a:solidFill>
                  <a:schemeClr val="tx2"/>
                </a:solidFill>
              </a:rPr>
              <a:t>COVID-19 cases</a:t>
            </a:r>
          </a:p>
        </p:txBody>
      </p:sp>
      <p:grpSp>
        <p:nvGrpSpPr>
          <p:cNvPr id="13" name="Group 12">
            <a:extLst>
              <a:ext uri="{FF2B5EF4-FFF2-40B4-BE49-F238E27FC236}">
                <a16:creationId xmlns:a16="http://schemas.microsoft.com/office/drawing/2014/main" id="{CCD42D4F-A605-0DAA-98D1-DF2910F83F6F}"/>
              </a:ext>
              <a:ext uri="{C183D7F6-B498-43B3-948B-1728B52AA6E4}">
                <adec:decorative xmlns:adec="http://schemas.microsoft.com/office/drawing/2017/decorative" val="1"/>
              </a:ext>
            </a:extLst>
          </p:cNvPr>
          <p:cNvGrpSpPr/>
          <p:nvPr/>
        </p:nvGrpSpPr>
        <p:grpSpPr>
          <a:xfrm>
            <a:off x="5220072" y="5927853"/>
            <a:ext cx="2814887" cy="999584"/>
            <a:chOff x="5218121" y="5936972"/>
            <a:chExt cx="2814887" cy="999584"/>
          </a:xfrm>
        </p:grpSpPr>
        <p:pic>
          <p:nvPicPr>
            <p:cNvPr id="3" name="Content Placeholder 12">
              <a:extLst>
                <a:ext uri="{FF2B5EF4-FFF2-40B4-BE49-F238E27FC236}">
                  <a16:creationId xmlns:a16="http://schemas.microsoft.com/office/drawing/2014/main" id="{11F1C9CE-3625-CF06-CC45-1E91C75AA5CE}"/>
                </a:ext>
              </a:extLst>
            </p:cNvPr>
            <p:cNvPicPr>
              <a:picLocks noChangeAspect="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282836" y="6451661"/>
              <a:ext cx="750172" cy="476672"/>
            </a:xfrm>
            <a:prstGeom prst="rect">
              <a:avLst/>
            </a:prstGeom>
          </p:spPr>
        </p:pic>
        <p:pic>
          <p:nvPicPr>
            <p:cNvPr id="4" name="Content Placeholder 6">
              <a:extLst>
                <a:ext uri="{FF2B5EF4-FFF2-40B4-BE49-F238E27FC236}">
                  <a16:creationId xmlns:a16="http://schemas.microsoft.com/office/drawing/2014/main" id="{D811CDFE-CAFA-6AD4-50EC-8D1B9FF05393}"/>
                </a:ext>
              </a:extLst>
            </p:cNvPr>
            <p:cNvPicPr>
              <a:picLocks noChangeAspect="1"/>
            </p:cNvPicPr>
            <p:nvPr/>
          </p:nvPicPr>
          <p:blipFill>
            <a:blip r:embed="rId4" cstate="print">
              <a:biLevel thresh="25000"/>
              <a:extLst>
                <a:ext uri="{28A0092B-C50C-407E-A947-70E740481C1C}">
                  <a14:useLocalDpi xmlns:a14="http://schemas.microsoft.com/office/drawing/2010/main" val="0"/>
                </a:ext>
              </a:extLst>
            </a:blip>
            <a:stretch>
              <a:fillRect/>
            </a:stretch>
          </p:blipFill>
          <p:spPr>
            <a:xfrm>
              <a:off x="7268606" y="5936972"/>
              <a:ext cx="542860" cy="536923"/>
            </a:xfrm>
            <a:prstGeom prst="rect">
              <a:avLst/>
            </a:prstGeom>
          </p:spPr>
        </p:pic>
        <p:pic>
          <p:nvPicPr>
            <p:cNvPr id="5" name="Picture 4">
              <a:extLst>
                <a:ext uri="{FF2B5EF4-FFF2-40B4-BE49-F238E27FC236}">
                  <a16:creationId xmlns:a16="http://schemas.microsoft.com/office/drawing/2014/main" id="{D6A50854-90B5-5BFA-168E-A89215460FE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55110" y="6133214"/>
              <a:ext cx="546257" cy="546257"/>
            </a:xfrm>
            <a:prstGeom prst="rect">
              <a:avLst/>
            </a:prstGeom>
          </p:spPr>
        </p:pic>
        <p:pic>
          <p:nvPicPr>
            <p:cNvPr id="11" name="Picture 10">
              <a:extLst>
                <a:ext uri="{FF2B5EF4-FFF2-40B4-BE49-F238E27FC236}">
                  <a16:creationId xmlns:a16="http://schemas.microsoft.com/office/drawing/2014/main" id="{2E44C883-E62E-E05A-9C30-E2FC496010AB}"/>
                </a:ext>
              </a:extLst>
            </p:cNvPr>
            <p:cNvPicPr>
              <a:picLocks noChangeAspect="1"/>
            </p:cNvPicPr>
            <p:nvPr/>
          </p:nvPicPr>
          <p:blipFill>
            <a:blip r:embed="rId6"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914811" y="6331315"/>
              <a:ext cx="856560" cy="539365"/>
            </a:xfrm>
            <a:prstGeom prst="rect">
              <a:avLst/>
            </a:prstGeom>
          </p:spPr>
        </p:pic>
        <p:pic>
          <p:nvPicPr>
            <p:cNvPr id="12" name="Picture 11">
              <a:extLst>
                <a:ext uri="{FF2B5EF4-FFF2-40B4-BE49-F238E27FC236}">
                  <a16:creationId xmlns:a16="http://schemas.microsoft.com/office/drawing/2014/main" id="{BDAC9350-5816-93FB-9821-B2C198AAA7E6}"/>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745021">
              <a:off x="5218121" y="6230168"/>
              <a:ext cx="554625" cy="706388"/>
            </a:xfrm>
            <a:prstGeom prst="rect">
              <a:avLst/>
            </a:prstGeom>
          </p:spPr>
        </p:pic>
      </p:grpSp>
      <p:sp>
        <p:nvSpPr>
          <p:cNvPr id="15" name="Content Placeholder 14">
            <a:extLst>
              <a:ext uri="{FF2B5EF4-FFF2-40B4-BE49-F238E27FC236}">
                <a16:creationId xmlns:a16="http://schemas.microsoft.com/office/drawing/2014/main" id="{F2C494DC-249D-6A48-A744-E5B9F1B18E81}"/>
              </a:ext>
            </a:extLst>
          </p:cNvPr>
          <p:cNvSpPr>
            <a:spLocks noGrp="1"/>
          </p:cNvSpPr>
          <p:nvPr>
            <p:ph idx="1"/>
          </p:nvPr>
        </p:nvSpPr>
        <p:spPr>
          <a:xfrm>
            <a:off x="200367" y="1403075"/>
            <a:ext cx="4532193" cy="5088855"/>
          </a:xfrm>
        </p:spPr>
        <p:txBody>
          <a:bodyPr>
            <a:normAutofit fontScale="85000" lnSpcReduction="20000"/>
          </a:bodyPr>
          <a:lstStyle/>
          <a:p>
            <a:pPr>
              <a:spcAft>
                <a:spcPts val="300"/>
              </a:spcAft>
            </a:pPr>
            <a:r>
              <a:rPr lang="en-AU" sz="2400" dirty="0">
                <a:solidFill>
                  <a:schemeClr val="tx2"/>
                </a:solidFill>
              </a:rPr>
              <a:t>In your pair, you should have two sheets: log graph paper and Data file: new COVID-19 cases.</a:t>
            </a:r>
          </a:p>
          <a:p>
            <a:pPr>
              <a:spcAft>
                <a:spcPts val="300"/>
              </a:spcAft>
            </a:pPr>
            <a:r>
              <a:rPr lang="en-AU" sz="2400" dirty="0">
                <a:solidFill>
                  <a:schemeClr val="tx2"/>
                </a:solidFill>
              </a:rPr>
              <a:t>Mark the vertical scale on your log paper starting at 1, multiplying by 10 for each darker line.</a:t>
            </a:r>
          </a:p>
          <a:p>
            <a:pPr>
              <a:spcAft>
                <a:spcPts val="300"/>
              </a:spcAft>
            </a:pPr>
            <a:r>
              <a:rPr lang="en-AU" sz="2400" dirty="0">
                <a:solidFill>
                  <a:schemeClr val="tx2"/>
                </a:solidFill>
              </a:rPr>
              <a:t>On the horizontal axis mark Feb-20 for the first mark and a different month for each mark up to Aug-22.</a:t>
            </a:r>
          </a:p>
          <a:p>
            <a:pPr>
              <a:spcAft>
                <a:spcPts val="300"/>
              </a:spcAft>
            </a:pPr>
            <a:r>
              <a:rPr lang="en-AU" sz="2400" dirty="0">
                <a:solidFill>
                  <a:schemeClr val="tx2"/>
                </a:solidFill>
              </a:rPr>
              <a:t>Choose a state or territory, or Total (all Australia). </a:t>
            </a:r>
          </a:p>
          <a:p>
            <a:pPr>
              <a:spcAft>
                <a:spcPts val="300"/>
              </a:spcAft>
            </a:pPr>
            <a:r>
              <a:rPr lang="en-AU" sz="2400" dirty="0">
                <a:solidFill>
                  <a:schemeClr val="tx2"/>
                </a:solidFill>
              </a:rPr>
              <a:t>Plot the new COVID-19 cases for that month for your state or territory. </a:t>
            </a:r>
          </a:p>
          <a:p>
            <a:pPr>
              <a:spcAft>
                <a:spcPts val="300"/>
              </a:spcAft>
            </a:pPr>
            <a:r>
              <a:rPr lang="en-AU" sz="2400" dirty="0">
                <a:solidFill>
                  <a:schemeClr val="tx2"/>
                </a:solidFill>
              </a:rPr>
              <a:t>Join your points with a curved (freehand) line.</a:t>
            </a:r>
          </a:p>
          <a:p>
            <a:r>
              <a:rPr lang="en-AU" sz="2400" dirty="0">
                <a:solidFill>
                  <a:schemeClr val="tx2"/>
                </a:solidFill>
                <a:effectLst/>
                <a:ea typeface="Times New Roman" panose="02020603050405020304" pitchFamily="18" charset="0"/>
              </a:rPr>
              <a:t>Write a few sentences explaining what your data shows.</a:t>
            </a:r>
          </a:p>
          <a:p>
            <a:pPr marL="0" indent="0">
              <a:buNone/>
            </a:pPr>
            <a:endParaRPr lang="en-AU" sz="2400" dirty="0"/>
          </a:p>
        </p:txBody>
      </p:sp>
      <p:pic>
        <p:nvPicPr>
          <p:cNvPr id="6" name="Picture 5">
            <a:extLst>
              <a:ext uri="{FF2B5EF4-FFF2-40B4-BE49-F238E27FC236}">
                <a16:creationId xmlns:a16="http://schemas.microsoft.com/office/drawing/2014/main" id="{E186E23A-6F14-91EB-F9DB-8C0E3F245096}"/>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rot="16200000">
            <a:off x="5707844" y="2821087"/>
            <a:ext cx="3022828" cy="2996447"/>
          </a:xfrm>
          <a:prstGeom prst="rect">
            <a:avLst/>
          </a:prstGeom>
        </p:spPr>
      </p:pic>
      <p:pic>
        <p:nvPicPr>
          <p:cNvPr id="7" name="Picture 6">
            <a:extLst>
              <a:ext uri="{FF2B5EF4-FFF2-40B4-BE49-F238E27FC236}">
                <a16:creationId xmlns:a16="http://schemas.microsoft.com/office/drawing/2014/main" id="{8342B6A8-4989-20D9-4B26-FE7DA4FAAC3E}"/>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5292702" y="1403075"/>
            <a:ext cx="3706440" cy="1282519"/>
          </a:xfrm>
          <a:prstGeom prst="rect">
            <a:avLst/>
          </a:prstGeom>
        </p:spPr>
      </p:pic>
      <p:pic>
        <p:nvPicPr>
          <p:cNvPr id="8" name="Picture 7">
            <a:hlinkClick r:id="rId10"/>
            <a:extLst>
              <a:ext uri="{FF2B5EF4-FFF2-40B4-BE49-F238E27FC236}">
                <a16:creationId xmlns:a16="http://schemas.microsoft.com/office/drawing/2014/main" id="{3454624B-3EA0-238C-0003-542C08703439}"/>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9" name="Footer Placeholder 12">
            <a:extLst>
              <a:ext uri="{FF2B5EF4-FFF2-40B4-BE49-F238E27FC236}">
                <a16:creationId xmlns:a16="http://schemas.microsoft.com/office/drawing/2014/main" id="{118FFCA8-EA6B-A865-8D85-CAB2AB3F1414}"/>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10" name="Picture 9">
            <a:extLst>
              <a:ext uri="{FF2B5EF4-FFF2-40B4-BE49-F238E27FC236}">
                <a16:creationId xmlns:a16="http://schemas.microsoft.com/office/drawing/2014/main" id="{9EC3472A-9BED-7D4D-E46F-29EEAEFAF31E}"/>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945667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514"/>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5" name="Title 4">
            <a:extLst>
              <a:ext uri="{FF2B5EF4-FFF2-40B4-BE49-F238E27FC236}">
                <a16:creationId xmlns:a16="http://schemas.microsoft.com/office/drawing/2014/main" id="{F41E759D-AE5B-D089-5C30-533D667265DB}"/>
              </a:ext>
            </a:extLst>
          </p:cNvPr>
          <p:cNvSpPr txBox="1">
            <a:spLocks noGrp="1"/>
          </p:cNvSpPr>
          <p:nvPr>
            <p:ph type="title" idx="4294967295"/>
          </p:nvPr>
        </p:nvSpPr>
        <p:spPr>
          <a:xfrm>
            <a:off x="5347931" y="1047610"/>
            <a:ext cx="3444125"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chemeClr val="tx2"/>
                </a:solidFill>
                <a:effectLst/>
                <a:uLnTx/>
                <a:uFillTx/>
                <a:latin typeface="+mn-lt"/>
                <a:ea typeface="+mn-ea"/>
                <a:cs typeface="+mn-cs"/>
              </a:rPr>
              <a:t>Which scale is best?</a:t>
            </a:r>
          </a:p>
        </p:txBody>
      </p:sp>
      <p:graphicFrame>
        <p:nvGraphicFramePr>
          <p:cNvPr id="3" name="Chart 2" descr="Graph showing Covid cases by month on a linear scale">
            <a:extLst>
              <a:ext uri="{FF2B5EF4-FFF2-40B4-BE49-F238E27FC236}">
                <a16:creationId xmlns:a16="http://schemas.microsoft.com/office/drawing/2014/main" id="{F174C038-ED46-48B6-91E2-3E380111C6F3}"/>
              </a:ext>
            </a:extLst>
          </p:cNvPr>
          <p:cNvGraphicFramePr>
            <a:graphicFrameLocks/>
          </p:cNvGraphicFramePr>
          <p:nvPr>
            <p:extLst>
              <p:ext uri="{D42A27DB-BD31-4B8C-83A1-F6EECF244321}">
                <p14:modId xmlns:p14="http://schemas.microsoft.com/office/powerpoint/2010/main" val="1324758347"/>
              </p:ext>
            </p:extLst>
          </p:nvPr>
        </p:nvGraphicFramePr>
        <p:xfrm>
          <a:off x="117406" y="260648"/>
          <a:ext cx="5101681" cy="3050315"/>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 name="Chart 3" descr="Graph showing Covid cases by month on a log scale">
            <a:extLst>
              <a:ext uri="{FF2B5EF4-FFF2-40B4-BE49-F238E27FC236}">
                <a16:creationId xmlns:a16="http://schemas.microsoft.com/office/drawing/2014/main" id="{2C67A154-96AF-0643-BA34-39EB8FB8BDEA}"/>
              </a:ext>
            </a:extLst>
          </p:cNvPr>
          <p:cNvGraphicFramePr>
            <a:graphicFrameLocks/>
          </p:cNvGraphicFramePr>
          <p:nvPr>
            <p:extLst>
              <p:ext uri="{D42A27DB-BD31-4B8C-83A1-F6EECF244321}">
                <p14:modId xmlns:p14="http://schemas.microsoft.com/office/powerpoint/2010/main" val="539076411"/>
              </p:ext>
            </p:extLst>
          </p:nvPr>
        </p:nvGraphicFramePr>
        <p:xfrm>
          <a:off x="3469980" y="3185829"/>
          <a:ext cx="5526154" cy="2732106"/>
        </p:xfrm>
        <a:graphic>
          <a:graphicData uri="http://schemas.openxmlformats.org/drawingml/2006/chart">
            <c:chart xmlns:c="http://schemas.openxmlformats.org/drawingml/2006/chart" xmlns:r="http://schemas.openxmlformats.org/officeDocument/2006/relationships" r:id="rId10"/>
          </a:graphicData>
        </a:graphic>
      </p:graphicFrame>
      <p:pic>
        <p:nvPicPr>
          <p:cNvPr id="6" name="Picture 5">
            <a:hlinkClick r:id="rId11"/>
            <a:extLst>
              <a:ext uri="{FF2B5EF4-FFF2-40B4-BE49-F238E27FC236}">
                <a16:creationId xmlns:a16="http://schemas.microsoft.com/office/drawing/2014/main" id="{6FB1CAE3-9CF2-DD01-677B-F1029C7CA312}"/>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734693" y="58942"/>
            <a:ext cx="1409307" cy="830062"/>
          </a:xfrm>
          <a:prstGeom prst="rect">
            <a:avLst/>
          </a:prstGeom>
        </p:spPr>
      </p:pic>
    </p:spTree>
    <p:extLst>
      <p:ext uri="{BB962C8B-B14F-4D97-AF65-F5344CB8AC3E}">
        <p14:creationId xmlns:p14="http://schemas.microsoft.com/office/powerpoint/2010/main" val="110837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ED8A3F2-CF56-DD84-DECB-55E0CDF4F95D}"/>
              </a:ext>
              <a:ext uri="{C183D7F6-B498-43B3-948B-1728B52AA6E4}">
                <adec:decorative xmlns:adec="http://schemas.microsoft.com/office/drawing/2017/decorative" val="1"/>
              </a:ext>
            </a:extLst>
          </p:cNvPr>
          <p:cNvGrpSpPr/>
          <p:nvPr/>
        </p:nvGrpSpPr>
        <p:grpSpPr>
          <a:xfrm>
            <a:off x="-10824" y="-171400"/>
            <a:ext cx="9154824" cy="7073971"/>
            <a:chOff x="-10824" y="33692"/>
            <a:chExt cx="9154824" cy="6868879"/>
          </a:xfrm>
        </p:grpSpPr>
        <p:pic>
          <p:nvPicPr>
            <p:cNvPr id="2050"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4" y="33692"/>
              <a:ext cx="9154824" cy="686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sp>
        <p:nvSpPr>
          <p:cNvPr id="11" name="Title 10">
            <a:extLst>
              <a:ext uri="{FF2B5EF4-FFF2-40B4-BE49-F238E27FC236}">
                <a16:creationId xmlns:a16="http://schemas.microsoft.com/office/drawing/2014/main" id="{96D25B07-CC89-9226-8256-F879E3914440}"/>
              </a:ext>
            </a:extLst>
          </p:cNvPr>
          <p:cNvSpPr txBox="1">
            <a:spLocks noGrp="1"/>
          </p:cNvSpPr>
          <p:nvPr>
            <p:ph type="title" idx="4294967295"/>
          </p:nvPr>
        </p:nvSpPr>
        <p:spPr>
          <a:xfrm>
            <a:off x="2819206" y="57001"/>
            <a:ext cx="4696094" cy="769441"/>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400" b="0" i="0" u="none" strike="noStrike" kern="1200" cap="none" spc="0" normalizeH="0" baseline="0" noProof="0" dirty="0">
                <a:ln>
                  <a:noFill/>
                </a:ln>
                <a:solidFill>
                  <a:schemeClr val="tx2"/>
                </a:solidFill>
                <a:effectLst/>
                <a:uLnTx/>
                <a:uFillTx/>
                <a:latin typeface="+mn-lt"/>
                <a:ea typeface="+mn-ea"/>
                <a:cs typeface="+mn-cs"/>
              </a:rPr>
              <a:t>When logs are used</a:t>
            </a:r>
            <a:endParaRPr kumimoji="0" lang="en-GB" sz="4400" b="0" i="0" u="none" strike="noStrike" kern="1200" cap="none" spc="0" normalizeH="0" baseline="0" noProof="0" dirty="0">
              <a:ln>
                <a:noFill/>
              </a:ln>
              <a:solidFill>
                <a:schemeClr val="tx2"/>
              </a:solidFill>
              <a:effectLst/>
              <a:uLnTx/>
              <a:uFillTx/>
              <a:latin typeface="+mn-lt"/>
              <a:ea typeface="+mn-ea"/>
              <a:cs typeface="+mn-cs"/>
            </a:endParaRPr>
          </a:p>
        </p:txBody>
      </p:sp>
      <p:pic>
        <p:nvPicPr>
          <p:cNvPr id="13" name="Picture 12">
            <a:extLst>
              <a:ext uri="{FF2B5EF4-FFF2-40B4-BE49-F238E27FC236}">
                <a16:creationId xmlns:a16="http://schemas.microsoft.com/office/drawing/2014/main" id="{B60C97EF-C8B3-EF68-CBC0-80ACE4B29BB7}"/>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2058537" y="1261230"/>
            <a:ext cx="4723642" cy="4437112"/>
          </a:xfrm>
          <a:prstGeom prst="rect">
            <a:avLst/>
          </a:prstGeom>
        </p:spPr>
      </p:pic>
      <p:sp>
        <p:nvSpPr>
          <p:cNvPr id="12" name="Footer Placeholder 12">
            <a:extLst>
              <a:ext uri="{FF2B5EF4-FFF2-40B4-BE49-F238E27FC236}">
                <a16:creationId xmlns:a16="http://schemas.microsoft.com/office/drawing/2014/main" id="{95F17312-9172-827D-B1BE-A64F532566C5}"/>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14" name="Picture 13">
            <a:extLst>
              <a:ext uri="{FF2B5EF4-FFF2-40B4-BE49-F238E27FC236}">
                <a16:creationId xmlns:a16="http://schemas.microsoft.com/office/drawing/2014/main" id="{EBD7BD40-DDD9-7452-4A53-7013E27108C6}"/>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1060617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ED8A3F2-CF56-DD84-DECB-55E0CDF4F95D}"/>
              </a:ext>
              <a:ext uri="{C183D7F6-B498-43B3-948B-1728B52AA6E4}">
                <adec:decorative xmlns:adec="http://schemas.microsoft.com/office/drawing/2017/decorative" val="1"/>
              </a:ext>
            </a:extLst>
          </p:cNvPr>
          <p:cNvGrpSpPr/>
          <p:nvPr/>
        </p:nvGrpSpPr>
        <p:grpSpPr>
          <a:xfrm>
            <a:off x="-10824" y="-107986"/>
            <a:ext cx="9154824" cy="7073971"/>
            <a:chOff x="-10824" y="33692"/>
            <a:chExt cx="9154824" cy="6868879"/>
          </a:xfrm>
        </p:grpSpPr>
        <p:pic>
          <p:nvPicPr>
            <p:cNvPr id="2050"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4" y="33692"/>
              <a:ext cx="9154824" cy="686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sp>
        <p:nvSpPr>
          <p:cNvPr id="12" name="Title 11">
            <a:extLst>
              <a:ext uri="{FF2B5EF4-FFF2-40B4-BE49-F238E27FC236}">
                <a16:creationId xmlns:a16="http://schemas.microsoft.com/office/drawing/2014/main" id="{6A8AE4D9-B591-FAE6-68A5-0B05F928D627}"/>
              </a:ext>
            </a:extLst>
          </p:cNvPr>
          <p:cNvSpPr txBox="1">
            <a:spLocks noGrp="1"/>
          </p:cNvSpPr>
          <p:nvPr>
            <p:ph type="title" idx="4294967295"/>
          </p:nvPr>
        </p:nvSpPr>
        <p:spPr>
          <a:xfrm>
            <a:off x="3347864" y="19308"/>
            <a:ext cx="3444125"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chemeClr val="tx2"/>
                </a:solidFill>
                <a:effectLst/>
                <a:uLnTx/>
                <a:uFillTx/>
                <a:latin typeface="+mn-lt"/>
                <a:ea typeface="+mn-ea"/>
                <a:cs typeface="+mn-cs"/>
              </a:rPr>
              <a:t>Exit ticket</a:t>
            </a:r>
          </a:p>
        </p:txBody>
      </p:sp>
      <p:sp>
        <p:nvSpPr>
          <p:cNvPr id="11" name="Rounded Rectangle 10">
            <a:extLst>
              <a:ext uri="{FF2B5EF4-FFF2-40B4-BE49-F238E27FC236}">
                <a16:creationId xmlns:a16="http://schemas.microsoft.com/office/drawing/2014/main" id="{E0B936F2-2FFB-CE24-4528-7682024D5FBB}"/>
              </a:ext>
            </a:extLst>
          </p:cNvPr>
          <p:cNvSpPr/>
          <p:nvPr/>
        </p:nvSpPr>
        <p:spPr>
          <a:xfrm>
            <a:off x="1470244" y="1869713"/>
            <a:ext cx="6192688" cy="3240360"/>
          </a:xfrm>
          <a:prstGeom prst="roundRect">
            <a:avLst/>
          </a:prstGeom>
          <a:solidFill>
            <a:srgbClr val="5C91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Aft>
                <a:spcPts val="600"/>
              </a:spcAft>
            </a:pPr>
            <a:r>
              <a:rPr lang="en-AU" sz="2400" dirty="0">
                <a:effectLst/>
                <a:latin typeface="Calibri" panose="020F0502020204030204" pitchFamily="34" charset="0"/>
                <a:ea typeface="Times New Roman" panose="02020603050405020304" pitchFamily="18" charset="0"/>
              </a:rPr>
              <a:t>Imagine you are tasked with explaining today's lesson to a friend who missed class. How would you summarise the key points in three bullet points</a:t>
            </a:r>
            <a:r>
              <a:rPr lang="en-AU" sz="2400" dirty="0">
                <a:latin typeface="Calibri" panose="020F0502020204030204" pitchFamily="34" charset="0"/>
                <a:ea typeface="Times New Roman" panose="02020603050405020304" pitchFamily="18" charset="0"/>
              </a:rPr>
              <a:t>?</a:t>
            </a:r>
            <a:endParaRPr lang="en-AU" sz="2400" dirty="0">
              <a:effectLst/>
            </a:endParaRPr>
          </a:p>
          <a:p>
            <a:pPr marL="285750" indent="-285750">
              <a:buFont typeface="Arial" panose="020B0604020202020204" pitchFamily="34" charset="0"/>
              <a:buChar char="•"/>
            </a:pPr>
            <a:r>
              <a:rPr lang="en-AU" sz="2400" dirty="0"/>
              <a:t> </a:t>
            </a:r>
          </a:p>
          <a:p>
            <a:pPr marL="285750" indent="-285750">
              <a:buFont typeface="Arial" panose="020B0604020202020204" pitchFamily="34" charset="0"/>
              <a:buChar char="•"/>
            </a:pPr>
            <a:r>
              <a:rPr lang="en-AU" sz="2400" dirty="0"/>
              <a:t> </a:t>
            </a:r>
          </a:p>
          <a:p>
            <a:pPr marL="285750" indent="-285750">
              <a:buFont typeface="Arial" panose="020B0604020202020204" pitchFamily="34" charset="0"/>
              <a:buChar char="•"/>
            </a:pPr>
            <a:r>
              <a:rPr lang="en-AU" sz="2400" dirty="0"/>
              <a:t> </a:t>
            </a:r>
            <a:endParaRPr lang="en-US" sz="2400" dirty="0"/>
          </a:p>
        </p:txBody>
      </p:sp>
      <p:sp>
        <p:nvSpPr>
          <p:cNvPr id="13" name="Footer Placeholder 12">
            <a:extLst>
              <a:ext uri="{FF2B5EF4-FFF2-40B4-BE49-F238E27FC236}">
                <a16:creationId xmlns:a16="http://schemas.microsoft.com/office/drawing/2014/main" id="{4D0B51C1-9715-841C-7C46-AA1B605EB235}"/>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14" name="Picture 13">
            <a:extLst>
              <a:ext uri="{FF2B5EF4-FFF2-40B4-BE49-F238E27FC236}">
                <a16:creationId xmlns:a16="http://schemas.microsoft.com/office/drawing/2014/main" id="{705A9002-14E3-6F81-262A-DAD890FF7647}"/>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10952658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520</TotalTime>
  <Words>1479</Words>
  <Application>Microsoft Office PowerPoint</Application>
  <PresentationFormat>On-screen Show (4:3)</PresentationFormat>
  <Paragraphs>107</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Cambria Math</vt:lpstr>
      <vt:lpstr>Symbol</vt:lpstr>
      <vt:lpstr>Times New Roman</vt:lpstr>
      <vt:lpstr>Office Theme</vt:lpstr>
      <vt:lpstr>Off the scale</vt:lpstr>
      <vt:lpstr>Log paper</vt:lpstr>
      <vt:lpstr>Log paper close-up</vt:lpstr>
      <vt:lpstr>COVID-19 cases</vt:lpstr>
      <vt:lpstr>Which scale is best?</vt:lpstr>
      <vt:lpstr>When logs are used</vt:lpstr>
      <vt:lpstr>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16</cp:revision>
  <dcterms:created xsi:type="dcterms:W3CDTF">2021-03-16T22:56:28Z</dcterms:created>
  <dcterms:modified xsi:type="dcterms:W3CDTF">2024-01-28T23:26:09Z</dcterms:modified>
</cp:coreProperties>
</file>