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9" r:id="rId4"/>
    <p:sldId id="258" r:id="rId5"/>
    <p:sldId id="260" r:id="rId6"/>
    <p:sldId id="262" r:id="rId7"/>
    <p:sldId id="261"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717" autoAdjust="0"/>
  </p:normalViewPr>
  <p:slideViewPr>
    <p:cSldViewPr>
      <p:cViewPr varScale="1">
        <p:scale>
          <a:sx n="61" d="100"/>
          <a:sy n="61" d="100"/>
        </p:scale>
        <p:origin x="11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19/12/2023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v9.australiancurriculum.edu.au/f-10-curriculum/learning-areas/mathematics/year-7/content-description?subject-identifier=MATMATY7&amp;content-description-code=AC9M7N04&amp;load-extra-subject=MATMATY7&amp;detailed-content-descriptions=0&amp;hide-ccp=0&amp;hide-gc=0&amp;achievement-standard=e8cf72a7-fe7a-458a-a047-35203c17fa90&amp;side-by-side=1&amp;strands-start-index=0&amp;subjects-start-index=0&amp;view=quick"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Year 7/Number/Number sequences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45–60 mins</a:t>
            </a:r>
          </a:p>
          <a:p>
            <a:pPr>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r>
              <a:rPr lang="en-AU" sz="18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3"/>
              </a:rPr>
              <a:t>AC9M7N04</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Find equivalent representations of rational numbers and represent rational numbers on a number line</a:t>
            </a:r>
          </a:p>
          <a:p>
            <a:pPr marL="0" marR="0" lvl="0" indent="0" algn="l" defTabSz="914400" rtl="0" eaLnBrk="1" fontAlgn="auto" latinLnBrk="0" hangingPunct="1">
              <a:lnSpc>
                <a:spcPct val="100000"/>
              </a:lnSpc>
              <a:spcBef>
                <a:spcPts val="400"/>
              </a:spcBef>
              <a:spcAft>
                <a:spcPts val="400"/>
              </a:spcAft>
              <a:buClrTx/>
              <a:buSzTx/>
              <a:buFontTx/>
              <a:buNone/>
              <a:tabLst/>
              <a:defRPr/>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Lesson summary</a:t>
            </a:r>
          </a:p>
          <a:p>
            <a:pPr marL="0" marR="0" lvl="0" indent="0" algn="l" defTabSz="914400" rtl="0" eaLnBrk="1" fontAlgn="auto" latinLnBrk="0" hangingPunct="1">
              <a:lnSpc>
                <a:spcPct val="100000"/>
              </a:lnSpc>
              <a:spcBef>
                <a:spcPts val="400"/>
              </a:spcBef>
              <a:spcAft>
                <a:spcPts val="400"/>
              </a:spcAft>
              <a:buClrTx/>
              <a:buSzTx/>
              <a:buFontTx/>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 this lesson, students use mathematical modelling in measurement (comparing and evaluating sports results) to explain equivalence between fractions, decimals and percentages, and represent rational numbers on a number line.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spcBef>
                <a:spcPts val="400"/>
              </a:spcBef>
              <a:buFont typeface="Symbol" panose="05050102010706020507" pitchFamily="18" charset="2"/>
              <a:buNone/>
            </a:pPr>
            <a:r>
              <a:rPr lang="en-AU" sz="1800" b="1" dirty="0">
                <a:solidFill>
                  <a:srgbClr val="1F3864"/>
                </a:solidFill>
                <a:effectLst/>
                <a:latin typeface="Roboto" panose="02000000000000000000" pitchFamily="2" charset="0"/>
                <a:ea typeface="Calibri" panose="020F0502020204030204" pitchFamily="34" charset="0"/>
                <a:cs typeface="Times New Roman" panose="02020603050405020304" pitchFamily="18" charset="0"/>
              </a:rPr>
              <a:t>Resources required for lesson</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Mathletes in motion lesson plan</a:t>
            </a: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Blu Tack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Vertical whiteboards or A3 blank paper</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Springboard maths concepts </a:t>
            </a:r>
            <a:r>
              <a:rPr lang="en-US"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r>
              <a:rPr lang="en-US" sz="180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Decimals fractions</a:t>
            </a: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Mix and match order game card templates printed on A4 card and cut out to make 4 unique card sets of 8 rational numbers (It is recommended to laminate these to use again.)</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 x each Number line printed on A3 paper</a:t>
            </a: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Exploring sporty rational numbers worksheet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200"/>
              </a:spcBef>
              <a:spcAft>
                <a:spcPts val="200"/>
              </a:spcAft>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AU" sz="1800" b="1" dirty="0">
                <a:solidFill>
                  <a:srgbClr val="1F3864"/>
                </a:solidFill>
                <a:effectLst/>
                <a:latin typeface="Roboto" panose="02000000000000000000" pitchFamily="2" charset="0"/>
                <a:ea typeface="Calibri" panose="020F0502020204030204" pitchFamily="34" charset="0"/>
                <a:cs typeface="Times New Roman" panose="02020603050405020304" pitchFamily="18" charset="0"/>
              </a:rPr>
              <a:t>Prerequisite student knowledge and language</a:t>
            </a: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Compares and orders fractions and represents these on a number line</a:t>
            </a:r>
            <a:endPar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Orders numbers with more than one decimal place</a:t>
            </a:r>
            <a:endPar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Connects familiar percentages and fractions to their decimal equivalent</a:t>
            </a:r>
          </a:p>
          <a:p>
            <a:pPr marL="342900" lvl="0" indent="-342900">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Locates integers on a number line</a:t>
            </a:r>
          </a:p>
          <a:p>
            <a:pPr>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20000"/>
              </a:lnSpc>
              <a:spcBef>
                <a:spcPts val="0"/>
              </a:spcBef>
              <a:spcAft>
                <a:spcPts val="0"/>
              </a:spcAft>
              <a:buClrTx/>
              <a:buSzTx/>
              <a:buFont typeface="Symbol" panose="05050102010706020507" pitchFamily="18" charset="2"/>
              <a:buNone/>
              <a:tabLst/>
              <a:defRPr/>
            </a:pPr>
            <a:r>
              <a:rPr lang="en-AU" b="1" dirty="0"/>
              <a:t>Note to teacher: </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Pre-prepare by printing the downloadable number lines for this task for the different sporting groups. You may wish to laminate these to be used again in the future. Blue Tack them to the walls in the classroom around the room. </a:t>
            </a:r>
          </a:p>
          <a:p>
            <a:pPr marL="0" marR="0" lvl="0" indent="0" algn="just" defTabSz="914400" rtl="0" eaLnBrk="1" fontAlgn="auto" latinLnBrk="0" hangingPunct="1">
              <a:lnSpc>
                <a:spcPct val="120000"/>
              </a:lnSpc>
              <a:spcBef>
                <a:spcPts val="0"/>
              </a:spcBef>
              <a:spcAft>
                <a:spcPts val="0"/>
              </a:spcAft>
              <a:buClrTx/>
              <a:buSzTx/>
              <a:buFont typeface="Symbol" panose="05050102010706020507" pitchFamily="18" charset="2"/>
              <a:buNone/>
              <a:tabLst/>
              <a:defRPr/>
            </a:pPr>
            <a:endPar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Have a tab open and link to: ESA Maths Hub Springboard maths concepts video: Decimals fractions.</a:t>
            </a:r>
          </a:p>
          <a:p>
            <a:pPr marL="285750" marR="0" lvl="0" indent="-2857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Pause</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0:23</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‘What is your estimate of the mass of the apples?’ Students are encouraged to think about (not call out) their estimate.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just"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Now play the video to view the tenths example.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Pause</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0:49</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‘Were your estimates close?’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Play video and </a:t>
            </a:r>
            <a:r>
              <a:rPr lang="en-US" sz="1800" b="1"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pause</a:t>
            </a:r>
            <a:r>
              <a:rPr lang="en-US"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t>
            </a:r>
            <a:r>
              <a:rPr lang="en-US" sz="1800" b="1"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1:17</a:t>
            </a:r>
            <a:r>
              <a:rPr lang="en-US"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‘What is your estimate of the length of the long jump?’ Students are encouraged to think about (not call out) their estimate.</a:t>
            </a:r>
            <a:endParaRPr lang="en-AU"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Play the video to view the hundredths decimal place example and pause at the </a:t>
            </a:r>
            <a:r>
              <a:rPr lang="en-US" sz="1800" u="none"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rPr>
              <a:t>5 and 35 hundredths exampl</a:t>
            </a:r>
            <a:r>
              <a:rPr lang="en-US"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 (</a:t>
            </a:r>
            <a:r>
              <a:rPr lang="en-US" sz="1800" b="1"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1:59</a:t>
            </a:r>
            <a:r>
              <a:rPr lang="en-US"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800" u="none"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rPr>
              <a:t>Explicitly demonstrate on the board (this could be written down before the start of the lesson) how 5 35/100 can also be written as 5 7/20 using cancelling. </a:t>
            </a:r>
            <a:endParaRPr lang="en-AU"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u="none"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rPr>
              <a:t>Play video and pause at </a:t>
            </a:r>
            <a:r>
              <a:rPr lang="en-US" sz="1800" b="1" u="none"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rPr>
              <a:t>2:18</a:t>
            </a:r>
            <a:r>
              <a:rPr lang="en-US" sz="1800" u="none"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rPr>
              <a:t>. Discuss with your partner (group), ‘Who has the winning jump? ‘</a:t>
            </a:r>
            <a:endParaRPr lang="en-AU"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u="none"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rPr>
              <a:t>Play the video to view example on how to choose the winning jump. Common decimal misconceptions are highlighted.</a:t>
            </a:r>
            <a:endParaRPr lang="en-AU" sz="1800" u="non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lnSpc>
                <a:spcPct val="120000"/>
              </a:lnSpc>
              <a:buFont typeface="Symbol" panose="05050102010706020507" pitchFamily="18" charset="2"/>
              <a:buNone/>
            </a:pP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10</a:t>
            </a:fld>
            <a:endParaRPr lang="en-AU"/>
          </a:p>
        </p:txBody>
      </p:sp>
    </p:spTree>
    <p:extLst>
      <p:ext uri="{BB962C8B-B14F-4D97-AF65-F5344CB8AC3E}">
        <p14:creationId xmlns:p14="http://schemas.microsoft.com/office/powerpoint/2010/main" val="40539665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Instruct students to combine with the other group that has cards from the </a:t>
            </a:r>
            <a:r>
              <a:rPr lang="en-AU" sz="1200" b="1"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measurement </a:t>
            </a:r>
            <a:r>
              <a:rPr lang="en-AU" sz="1200" b="0"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and have them arrange themselves in numerical order.</a:t>
            </a:r>
            <a:endParaRPr lang="en-AU" sz="1200" b="0" u="none" strike="noStrik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AU" sz="1200" u="none" strike="noStrik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a:p>
            <a:r>
              <a:rPr lang="en-AU" sz="1200" u="none" strike="noStrik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Using Blu Tack, students</a:t>
            </a:r>
            <a:r>
              <a:rPr lang="en-AU" sz="1200"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 collaborate to place their card number on their respective number line (printed on A3 paper) with an arrow clearly pointing to its place on the number line. An example is above shown. </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11</a:t>
            </a:fld>
            <a:endParaRPr lang="en-AU"/>
          </a:p>
        </p:txBody>
      </p:sp>
    </p:spTree>
    <p:extLst>
      <p:ext uri="{BB962C8B-B14F-4D97-AF65-F5344CB8AC3E}">
        <p14:creationId xmlns:p14="http://schemas.microsoft.com/office/powerpoint/2010/main" val="3052301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180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Provide solutions to one member of each sport group so students can check their placement of the rational numbers on the number line. Encourage students to use reasoning to justify their answers against the solutions, especially if answers are incorrectly placed.</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20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Students then complete a gallery walk of the other number lines. Ask students the following prompt questions for reflection and extension of the task.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What is similar/different about the numbers in each group? Is there a number type that we haven’t used? Why are there no arrows on the AFL number line?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Can we combine all these measures on one number line? (Leading to a discussion that comparisons are only possible with same measures.)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What would you expect the numerical probabilities on the eight AFL Premiership chances to add up to? Can you check with and without a calculator they add up to 1? Why do they add up to 1?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Could you make up a set of eight numbers that includes negatives? Percentages? What context would you use?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Can you think of a time in life when we need to know negative fractions on a number line?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And, for a paradox statement: ‘Between each two points on a number line is an infinite number of points.’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12</a:t>
            </a:fld>
            <a:endParaRPr lang="en-AU"/>
          </a:p>
        </p:txBody>
      </p:sp>
    </p:spTree>
    <p:extLst>
      <p:ext uri="{BB962C8B-B14F-4D97-AF65-F5344CB8AC3E}">
        <p14:creationId xmlns:p14="http://schemas.microsoft.com/office/powerpoint/2010/main" val="588349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Success criteria</a:t>
            </a:r>
          </a:p>
          <a:p>
            <a:pPr marL="21590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By the end of this lesson, students can:</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justify the location of a rational number on a number line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model the comparison of rational numbers in practical problems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use knowledge of place value to partition numbers in different ways</a:t>
            </a: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communicate equivalence between different representations of rational numbers.</a:t>
            </a:r>
          </a:p>
          <a:p>
            <a:pPr marL="342900" lvl="0" indent="-342900">
              <a:lnSpc>
                <a:spcPct val="120000"/>
              </a:lnSpc>
              <a:buFont typeface="Symbol" panose="05050102010706020507" pitchFamily="18" charset="2"/>
              <a:buChar char=""/>
            </a:pPr>
            <a:endParaRPr lang="en-AU" sz="1800" dirty="0">
              <a:solidFill>
                <a:srgbClr val="000000"/>
              </a:solidFill>
              <a:effectLst/>
              <a:latin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126009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120000"/>
              </a:lnSpc>
              <a:buFont typeface="Symbol" panose="05050102010706020507" pitchFamily="18" charset="2"/>
              <a:buNone/>
            </a:pPr>
            <a:r>
              <a:rPr lang="en-AU" sz="1200" b="1" dirty="0">
                <a:solidFill>
                  <a:srgbClr val="000000"/>
                </a:solidFill>
                <a:effectLst/>
                <a:latin typeface="Calibri" panose="020F0502020204030204" pitchFamily="34" charset="0"/>
                <a:cs typeface="Times New Roman" panose="02020603050405020304" pitchFamily="18" charset="0"/>
              </a:rPr>
              <a:t>Why are we learning about this?</a:t>
            </a:r>
          </a:p>
          <a:p>
            <a:pPr marL="0" lvl="0" indent="0">
              <a:lnSpc>
                <a:spcPct val="120000"/>
              </a:lnSpc>
              <a:buFont typeface="Symbol" panose="05050102010706020507" pitchFamily="18" charset="2"/>
              <a:buNone/>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 this lesson, we will compare quantities and probabilities in sporting contexts. Learning about this not only helps us to make decisions about sporting records, but the same comparisons could be used in other types of problems, for example, dividing up different-sized easter eggs between friends or comparing supermarket pricing. </a:t>
            </a:r>
            <a:endParaRPr lang="en-AU" dirty="0"/>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801344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198120" indent="-215900">
                  <a:lnSpc>
                    <a:spcPct val="120000"/>
                  </a:lnSpc>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role of zero</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Verbal prompt: Three students looked on the board in the next classroom and saw: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0.5</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0.05</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0.50</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Write these numbers on the board</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Student 1: ‘Those three numbers all mean exactly the same!’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Students 2: ‘No they don’t! Only two are the same and the other is something really different.’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Student 3: ‘I think you’re both wrong. They all have to mean something different, they can’t be the same amount!’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Who do you think is right?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to give their answers. Explain or review what the numbers mean and say how they are the same or different. Use a diagram to help explain.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How would you write these decimal numbers as fractions?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Number sequences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gn="l">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to enter a decimal number or fractional number between 1 and 30 on their calculators. Ask each group to order themselves from the greatest number displayed to the lowest number. </a:t>
                </a:r>
              </a:p>
              <a:p>
                <a:pPr marL="198120" indent="-215900" algn="l">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Then have two groups combine and repeat the process. Combine groups again and repeat. When two large groups remain, ask one group to read its sequence. </a:t>
                </a:r>
              </a:p>
              <a:p>
                <a:pPr marL="198120" indent="-215900" algn="l">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in the second group to think about where their numbers will fit in the sequence, before combining the groups in one sequence.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More than, less than</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to work with a partner to compare their explanations about the order of numbers and then decide whether they are correct.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Invite students to explain what is wrong with explanations, such as these: 0.038 &gt; 0.2 because 38 is more than 2; 8.05257 &gt; 8.514 because it has more places; 17.353 &lt; 17.35 because when you change them into fractions is bigger than </a:t>
                </a:r>
                <a14:m>
                  <m:oMath xmlns:m="http://schemas.openxmlformats.org/officeDocument/2006/math">
                    <m:f>
                      <m:fPr>
                        <m:ctrlPr>
                          <a:rPr lang="en-AU"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355</m:t>
                        </m:r>
                      </m:num>
                      <m:den>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1000</m:t>
                        </m:r>
                      </m:den>
                    </m:f>
                  </m:oMath>
                </a14:m>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mc:Choice>
        <mc:Fallback xmlns="">
          <p:sp>
            <p:nvSpPr>
              <p:cNvPr id="3" name="Notes Placeholder 2"/>
              <p:cNvSpPr>
                <a:spLocks noGrp="1"/>
              </p:cNvSpPr>
              <p:nvPr>
                <p:ph type="body" idx="1"/>
              </p:nvPr>
            </p:nvSpPr>
            <p:spPr/>
            <p:txBody>
              <a:bodyPr/>
              <a:lstStyle/>
              <a:p>
                <a:pPr marL="198120" indent="-215900">
                  <a:lnSpc>
                    <a:spcPct val="120000"/>
                  </a:lnSpc>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role of zero</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Verbal prompt: Three students looked on the board in the next classroom and saw: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0.5</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0.05</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0.50</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Write these numbers on the board</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Student 1: ‘Those three numbers all mean exactly the same!’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Students 2: ‘No they don’t! Only two are the same and the other is something really different.’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Student 3: ‘I think you’re both wrong. They all have to mean something different, they can’t be the same amount!’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Who do you think is right?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to give their answers. Explain or review what the numbers mean and say how they are the same or different. Use a diagram to help explain.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How would you write these decimal numbers as fractions?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Number sequences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to enter a decimal number or fractional number between 1 and 30 on their calculators. Ask each group to order themselves from the greatest number displayed to the lowest number. Then have two groups combine and repeat the process. Combine groups again and repeat. When two large groups remain, ask one group to read its sequence. Ask students in the second group to think about where their numbers will fit in the sequence, before combining the groups in one sequence.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More than, less than</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to work with a partner to compare their explanations about the order of numbers and then decide whether they are correct. Invite students to explain what is wrong with explanations, such as these: 0.038 &gt; 0.2 because 38 is more than 2; 8.05257 &gt; 8.514 because it has more places; 17.353 &lt; 17.35 because when you change them into fractions is bigger than </a:t>
                </a:r>
                <a:r>
                  <a:rPr lang="en-US" sz="1800" i="0">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a:t>355</a:t>
                </a:r>
                <a:r>
                  <a:rPr lang="en-AU" sz="1800" i="0">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a:t>/</a:t>
                </a:r>
                <a:r>
                  <a:rPr lang="en-US" sz="1800" i="0">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a:t>1000</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mc:Fallback>
      </mc:AlternateContent>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2834818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Explain or review what the numbers mean and say how they are the same or different. Use a diagram to help explain.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How would you write these decimal numbers as fractions?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endPar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Note: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Slides 5-7 </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are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optional</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and are designed to clear up the common misconceptions before this progression level.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You may wish to skip these slides and go straight to slide 8.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Alternatively, use these quick reviews as a way of knowing more about your students so you can provide scaffolding for the lesson ahead.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3137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8120" indent="-215900">
              <a:lnSpc>
                <a:spcPct val="120000"/>
              </a:lnSpc>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Number sequences (optional)</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to enter a decimal number or fractional number between 1 and 30 on their calculators.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each group to order themselves from the greatest number displayed to the lowest number.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Then have two groups combine and repeat the process. Combine groups again and repeat.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When two large groups remain, ask one group to read its sequence.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in the second group to think about where their numbers will fit in the sequence, before combining the groups in one sequence.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2736969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198120" indent="-215900">
                  <a:lnSpc>
                    <a:spcPct val="120000"/>
                  </a:lnSpc>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More than, less than (optional)</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to work with a partner to compare their explanations about the order of numbers and then decide whether they are correct.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Invite students to explain what is wrong with explanations, such as these: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0.038 &gt; 0.2 because 38 is more than 2</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8.05257 &gt; 8.514 because it has more places</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17.353 &lt; 17.35 because when you change them into fractions </a:t>
                </a:r>
                <a14:m>
                  <m:oMath xmlns:m="http://schemas.openxmlformats.org/officeDocument/2006/math">
                    <m:f>
                      <m:fPr>
                        <m:ctrlPr>
                          <a:rPr lang="en-AU" sz="1800" i="1" smtClean="0">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35</m:t>
                        </m:r>
                      </m:num>
                      <m:den>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100</m:t>
                        </m:r>
                      </m:den>
                    </m:f>
                  </m:oMath>
                </a14:m>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is bigger than </a:t>
                </a:r>
                <a14:m>
                  <m:oMath xmlns:m="http://schemas.openxmlformats.org/officeDocument/2006/math">
                    <m:f>
                      <m:fPr>
                        <m:ctrlPr>
                          <a:rPr lang="en-AU"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35</m:t>
                        </m:r>
                        <m:r>
                          <a:rPr lang="en-AU" sz="1800" b="0" i="1" smtClean="0">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3</m:t>
                        </m:r>
                      </m:num>
                      <m:den>
                        <m:r>
                          <a:rPr lang="en-US" sz="1800" i="1">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m:t>1000</m:t>
                        </m:r>
                      </m:den>
                    </m:f>
                  </m:oMath>
                </a14:m>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mc:Choice>
        <mc:Fallback xmlns="">
          <p:sp>
            <p:nvSpPr>
              <p:cNvPr id="3" name="Notes Placeholder 2"/>
              <p:cNvSpPr>
                <a:spLocks noGrp="1"/>
              </p:cNvSpPr>
              <p:nvPr>
                <p:ph type="body" idx="1"/>
              </p:nvPr>
            </p:nvSpPr>
            <p:spPr/>
            <p:txBody>
              <a:bodyPr/>
              <a:lstStyle/>
              <a:p>
                <a:pPr marL="198120" indent="-215900">
                  <a:lnSpc>
                    <a:spcPct val="120000"/>
                  </a:lnSpc>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More than, less than (optional)</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to work with a partner to compare their explanations about the order of numbers and then decide whether they are correct.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Invite students to explain what is wrong with explanations, such as these: </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0.038 &gt; 0.2 because 38 is more than 2</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8.05257 &gt; 8.514 because it has more places</a:t>
                </a:r>
              </a:p>
              <a:p>
                <a:pPr marL="19812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17.353 &lt; 17.35 because when you change them into fractions is bigger than </a:t>
                </a:r>
                <a:r>
                  <a:rPr lang="en-US" sz="1800" i="0">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a:t>355</a:t>
                </a:r>
                <a:r>
                  <a:rPr lang="en-AU" sz="1800" i="0">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a:t>/</a:t>
                </a:r>
                <a:r>
                  <a:rPr lang="en-US" sz="1800" i="0">
                    <a:solidFill>
                      <a:srgbClr val="000000"/>
                    </a:solidFill>
                    <a:effectLst/>
                    <a:latin typeface="Cambria Math" panose="02040503050406030204" pitchFamily="18" charset="0"/>
                    <a:ea typeface="Times New Roman" panose="02020603050405020304" pitchFamily="18" charset="0"/>
                    <a:cs typeface="Times New Roman" panose="02020603050405020304" pitchFamily="18" charset="0"/>
                  </a:rPr>
                  <a:t>1000</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mc:Fallback>
      </mc:AlternateContent>
      <p:sp>
        <p:nvSpPr>
          <p:cNvPr id="4" name="Slide Number Placeholder 3"/>
          <p:cNvSpPr>
            <a:spLocks noGrp="1"/>
          </p:cNvSpPr>
          <p:nvPr>
            <p:ph type="sldNum" sz="quarter" idx="10"/>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1386001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20000"/>
              </a:lnSpc>
              <a:spcBef>
                <a:spcPts val="0"/>
              </a:spcBef>
              <a:spcAft>
                <a:spcPts val="0"/>
              </a:spcAft>
              <a:buClrTx/>
              <a:buSzTx/>
              <a:buFont typeface="Symbol" panose="05050102010706020507" pitchFamily="18" charset="2"/>
              <a:buNone/>
              <a:tabLst/>
              <a:defRPr/>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hook </a:t>
            </a:r>
            <a:r>
              <a:rPr lang="en-US"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 to 10 minutes)</a:t>
            </a:r>
          </a:p>
          <a:p>
            <a:pPr marL="0" marR="0" lvl="0" indent="0" algn="l" defTabSz="914400" rtl="0" eaLnBrk="1" fontAlgn="auto" latinLnBrk="0" hangingPunct="1">
              <a:lnSpc>
                <a:spcPct val="120000"/>
              </a:lnSpc>
              <a:spcBef>
                <a:spcPts val="0"/>
              </a:spcBef>
              <a:spcAft>
                <a:spcPts val="0"/>
              </a:spcAft>
              <a:buClrTx/>
              <a:buSzTx/>
              <a:buFont typeface="Symbol" panose="05050102010706020507" pitchFamily="18" charset="2"/>
              <a:buNone/>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Instructions to students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20000"/>
              </a:lnSpc>
              <a:buFont typeface="Symbol" panose="05050102010706020507" pitchFamily="18" charset="2"/>
              <a:buNone/>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We are going to compare quantities in four different sporting contexts.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20000"/>
              </a:lnSpc>
              <a:buFont typeface="Symbol" panose="05050102010706020507" pitchFamily="18" charset="2"/>
              <a:buNone/>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Ask students, ‘When would we use numbers other than whole numbers in sports or hobbies?’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20000"/>
              </a:lnSpc>
              <a:buFont typeface="Symbol" panose="05050102010706020507" pitchFamily="18" charset="2"/>
              <a:buNone/>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Students select a card from the templates provided: swimming, AFL, rugby, netball (4 X 8 rational numbers – 32 students).</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spcBef>
                <a:spcPts val="400"/>
              </a:spcBef>
              <a:spcAft>
                <a:spcPts val="400"/>
              </a:spcAft>
            </a:pPr>
            <a:endParaRPr lang="en-AU" sz="1800" b="1"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a:p>
            <a:pPr>
              <a:spcBef>
                <a:spcPts val="400"/>
              </a:spcBef>
              <a:spcAft>
                <a:spcPts val="400"/>
              </a:spcAft>
            </a:pPr>
            <a:r>
              <a:rPr lang="en-AU" sz="1800" b="1"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Differentiation </a:t>
            </a:r>
            <a:r>
              <a:rPr lang="en-AU" sz="1800" b="0"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(support all abilities):</a:t>
            </a:r>
            <a:endParaRPr lang="en-AU" sz="1800" b="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spcBef>
                <a:spcPts val="400"/>
              </a:spcBef>
              <a:spcAft>
                <a:spcPts val="400"/>
              </a:spcAft>
            </a:pPr>
            <a:r>
              <a:rPr lang="en-AU" sz="1800"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Note that the cards are differentiated into levels of difficulty. </a:t>
            </a:r>
            <a:r>
              <a:rPr lang="en-AU" sz="1800" u="none" strike="noStrik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Pre-arrange cards to match the learning needs of students in your class, or simply allow students to choose the sport of their choice to boost engagement in the game, no matter the level of challenge.</a:t>
            </a:r>
            <a:endParaRPr lang="en-AU" sz="180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spcBef>
                <a:spcPts val="400"/>
              </a:spcBef>
              <a:spcAft>
                <a:spcPts val="400"/>
              </a:spcAft>
            </a:pPr>
            <a:r>
              <a:rPr lang="en-AU" sz="1800" b="1"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Level 1</a:t>
            </a:r>
            <a:r>
              <a:rPr lang="en-AU" sz="1800"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 – Rugby players bench lift weights </a:t>
            </a:r>
            <a:endParaRPr lang="en-AU" sz="180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spcBef>
                <a:spcPts val="400"/>
              </a:spcBef>
              <a:spcAft>
                <a:spcPts val="400"/>
              </a:spcAft>
            </a:pPr>
            <a:r>
              <a:rPr lang="en-AU" sz="1800" b="1"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Level 2</a:t>
            </a:r>
            <a:r>
              <a:rPr lang="en-AU" sz="1800"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 – AFL Development Squad Premiership Teams – probability of a winning a grand final</a:t>
            </a:r>
            <a:endParaRPr lang="en-AU" sz="180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spcBef>
                <a:spcPts val="400"/>
              </a:spcBef>
              <a:spcAft>
                <a:spcPts val="400"/>
              </a:spcAft>
            </a:pPr>
            <a:r>
              <a:rPr lang="en-AU" sz="1800" b="1"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Level 3</a:t>
            </a:r>
            <a:r>
              <a:rPr lang="en-AU" sz="1800"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 – Netball vertical jump tests (uses mm)</a:t>
            </a:r>
            <a:endParaRPr lang="en-AU" sz="180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spcBef>
                <a:spcPts val="400"/>
              </a:spcBef>
              <a:spcAft>
                <a:spcPts val="400"/>
              </a:spcAft>
            </a:pPr>
            <a:r>
              <a:rPr lang="en-AU" sz="1800" b="1"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Level 4</a:t>
            </a:r>
            <a:r>
              <a:rPr lang="en-AU" sz="1800" u="none"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 – Swim times 200 m (times include conversions of decimals of minutes to seconds, or vice versa)</a:t>
            </a:r>
            <a:endParaRPr lang="en-AU" sz="180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20066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D904A82-F77A-4F2F-A04D-9E9D63F3DBDF}" type="slidenum">
              <a:rPr lang="en-AU" smtClean="0"/>
              <a:t>8</a:t>
            </a:fld>
            <a:endParaRPr lang="en-AU"/>
          </a:p>
        </p:txBody>
      </p:sp>
    </p:spTree>
    <p:extLst>
      <p:ext uri="{BB962C8B-B14F-4D97-AF65-F5344CB8AC3E}">
        <p14:creationId xmlns:p14="http://schemas.microsoft.com/office/powerpoint/2010/main" val="151121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ct val="120000"/>
              </a:lnSpc>
              <a:buFontTx/>
              <a:buNone/>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Students gather into groups of four with others that have the same type of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measurement</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and then organise themselves in numerical order of the numbers stated on their cards. </a:t>
            </a:r>
          </a:p>
          <a:p>
            <a:pPr marL="0" lvl="0" indent="0" algn="just">
              <a:lnSpc>
                <a:spcPct val="120000"/>
              </a:lnSpc>
              <a:buFontTx/>
              <a:buNone/>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(Measurement is highlighted so that kids are encouraged to compare by the numbers rather than the pictures on the cards, though this does help for differentiation support.)</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lnSpc>
                <a:spcPct val="120000"/>
              </a:lnSpc>
              <a:buFontTx/>
              <a:buNone/>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After this, the teacher asks one student from each group to share one of the strategies they used to justify their choice to the class.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lnSpc>
                <a:spcPct val="120000"/>
              </a:lnSpc>
              <a:buFontTx/>
              <a:buNone/>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 the course of discussion, question students to understand their thinking at this moment, ‘Why do you think I asked you to do this task?’</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20000"/>
              </a:lnSpc>
              <a:buFontTx/>
              <a:buNone/>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Students keep their card to use in the next section.</a:t>
            </a:r>
            <a:endParaRPr lang="en-AU"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endParaRPr lang="en-AU" sz="18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nSpc>
                <a:spcPct val="120000"/>
              </a:lnSpc>
              <a:buFont typeface="Symbol" panose="05050102010706020507" pitchFamily="18" charset="2"/>
              <a:buNone/>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Differentiation (monitor):</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Was this task easy or was it difficult? Notice students’ engagement and ability with the game while they are working, and those who have communicated how they found the task. Use this to gauge whether the next section should be modified.</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9</a:t>
            </a:fld>
            <a:endParaRPr lang="en-AU"/>
          </a:p>
        </p:txBody>
      </p:sp>
    </p:spTree>
    <p:extLst>
      <p:ext uri="{BB962C8B-B14F-4D97-AF65-F5344CB8AC3E}">
        <p14:creationId xmlns:p14="http://schemas.microsoft.com/office/powerpoint/2010/main" val="1350075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19/12/2023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19/12/2023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19/12/2023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19/12/2023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19/12/2023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19/12/2023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19/12/2023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19/12/2023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19/12/2023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19/12/2023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19/12/2023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19/12/2023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16.png"/><Relationship Id="rId10" Type="http://schemas.openxmlformats.org/officeDocument/2006/relationships/image" Target="../media/image8.jpeg"/><Relationship Id="rId4" Type="http://schemas.openxmlformats.org/officeDocument/2006/relationships/image" Target="../media/image10.png"/><Relationship Id="rId9" Type="http://schemas.openxmlformats.org/officeDocument/2006/relationships/image" Target="../media/image19.pn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6.png"/><Relationship Id="rId10" Type="http://schemas.openxmlformats.org/officeDocument/2006/relationships/image" Target="../media/image8.jpeg"/><Relationship Id="rId4" Type="http://schemas.openxmlformats.org/officeDocument/2006/relationships/image" Target="../media/image10.png"/><Relationship Id="rId9" Type="http://schemas.openxmlformats.org/officeDocument/2006/relationships/image" Target="../media/image20.png"/></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6.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1.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7.png"/><Relationship Id="rId5" Type="http://schemas.openxmlformats.org/officeDocument/2006/relationships/image" Target="../media/image5.png"/><Relationship Id="rId10" Type="http://schemas.openxmlformats.org/officeDocument/2006/relationships/hyperlink" Target="https://www.mathematicshub.edu.au/" TargetMode="External"/><Relationship Id="rId4" Type="http://schemas.openxmlformats.org/officeDocument/2006/relationships/image" Target="../media/image13.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6.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6.png"/><Relationship Id="rId10" Type="http://schemas.openxmlformats.org/officeDocument/2006/relationships/image" Target="../media/image8.jpeg"/><Relationship Id="rId4" Type="http://schemas.openxmlformats.org/officeDocument/2006/relationships/image" Target="../media/image10.pn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6.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6.png"/><Relationship Id="rId10" Type="http://schemas.openxmlformats.org/officeDocument/2006/relationships/image" Target="../media/image8.jpeg"/><Relationship Id="rId4" Type="http://schemas.openxmlformats.org/officeDocument/2006/relationships/image" Target="../media/image10.png"/><Relationship Id="rId9" Type="http://schemas.openxmlformats.org/officeDocument/2006/relationships/image" Target="../media/image18.pn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6.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5.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6.png"/><Relationship Id="rId10" Type="http://schemas.openxmlformats.org/officeDocument/2006/relationships/hyperlink" Target="https://www.mathematicshub.edu.au/" TargetMode="External"/><Relationship Id="rId4" Type="http://schemas.openxmlformats.org/officeDocument/2006/relationships/image" Target="../media/image10.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sp>
        <p:nvSpPr>
          <p:cNvPr id="2" name="Title 1"/>
          <p:cNvSpPr>
            <a:spLocks noGrp="1"/>
          </p:cNvSpPr>
          <p:nvPr>
            <p:ph type="ctrTitle"/>
          </p:nvPr>
        </p:nvSpPr>
        <p:spPr/>
        <p:txBody>
          <a:bodyPr/>
          <a:lstStyle/>
          <a:p>
            <a:r>
              <a:rPr lang="en-AU" dirty="0"/>
              <a:t>Mathletes in motion</a:t>
            </a:r>
          </a:p>
        </p:txBody>
      </p:sp>
      <p:sp>
        <p:nvSpPr>
          <p:cNvPr id="3" name="Subtitle 2"/>
          <p:cNvSpPr>
            <a:spLocks noGrp="1"/>
          </p:cNvSpPr>
          <p:nvPr>
            <p:ph type="subTitle" idx="1"/>
          </p:nvPr>
        </p:nvSpPr>
        <p:spPr/>
        <p:txBody>
          <a:bodyPr/>
          <a:lstStyle/>
          <a:p>
            <a:r>
              <a:rPr lang="en-AU" dirty="0"/>
              <a:t>Exploring sporty and rational numbers on a number line</a:t>
            </a:r>
          </a:p>
        </p:txBody>
      </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3526238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8" y="-45277"/>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AU" dirty="0">
                <a:solidFill>
                  <a:schemeClr val="tx2"/>
                </a:solidFill>
              </a:rPr>
              <a:t>Decimals and fractions</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E60B9DEE-B02B-19C3-830E-A13F8B43275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pic>
        <p:nvPicPr>
          <p:cNvPr id="6" name="Picture 5" descr="Diagram of kitchen scales measuring bags of apples. Scale measures between three and four kilograms, where pointer is closer to four at the three quarter mark.">
            <a:extLst>
              <a:ext uri="{FF2B5EF4-FFF2-40B4-BE49-F238E27FC236}">
                <a16:creationId xmlns:a16="http://schemas.microsoft.com/office/drawing/2014/main" id="{38D818A3-D9F8-CE64-56EF-96E6260A4E12}"/>
              </a:ext>
              <a:ext uri="{C183D7F6-B498-43B3-948B-1728B52AA6E4}">
                <adec:decorative xmlns:adec="http://schemas.microsoft.com/office/drawing/2017/decorative" val="0"/>
              </a:ext>
            </a:extLst>
          </p:cNvPr>
          <p:cNvPicPr>
            <a:picLocks noChangeAspect="1"/>
          </p:cNvPicPr>
          <p:nvPr/>
        </p:nvPicPr>
        <p:blipFill>
          <a:blip r:embed="rId9"/>
          <a:stretch>
            <a:fillRect/>
          </a:stretch>
        </p:blipFill>
        <p:spPr>
          <a:xfrm>
            <a:off x="687263" y="1417638"/>
            <a:ext cx="7769473" cy="4443265"/>
          </a:xfrm>
          <a:prstGeom prst="rect">
            <a:avLst/>
          </a:prstGeom>
        </p:spPr>
      </p:pic>
      <p:sp>
        <p:nvSpPr>
          <p:cNvPr id="4" name="Footer Placeholder 12">
            <a:extLst>
              <a:ext uri="{FF2B5EF4-FFF2-40B4-BE49-F238E27FC236}">
                <a16:creationId xmlns:a16="http://schemas.microsoft.com/office/drawing/2014/main" id="{9922D78D-2AF0-2714-C7DB-F8A71618DE20}"/>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86D9B59D-8014-ADD5-E2E0-D597FADDAFFF}"/>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104196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8" y="-45277"/>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AU" dirty="0">
                <a:solidFill>
                  <a:schemeClr val="tx2"/>
                </a:solidFill>
              </a:rPr>
              <a:t>Sporty number lines</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E60B9DEE-B02B-19C3-830E-A13F8B43275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pic>
        <p:nvPicPr>
          <p:cNvPr id="5" name="Picture 4" descr="Number line representing weight (as in weights used for strength lifting) in kilograms. An orange arrow points to 96 kilograms.">
            <a:extLst>
              <a:ext uri="{FF2B5EF4-FFF2-40B4-BE49-F238E27FC236}">
                <a16:creationId xmlns:a16="http://schemas.microsoft.com/office/drawing/2014/main" id="{878D7CEA-AF22-9DDD-5A48-45BE88300DA4}"/>
              </a:ext>
            </a:extLst>
          </p:cNvPr>
          <p:cNvPicPr>
            <a:picLocks noChangeAspect="1"/>
          </p:cNvPicPr>
          <p:nvPr/>
        </p:nvPicPr>
        <p:blipFill rotWithShape="1">
          <a:blip r:embed="rId9"/>
          <a:srcRect l="2054" r="7217"/>
          <a:stretch/>
        </p:blipFill>
        <p:spPr>
          <a:xfrm>
            <a:off x="162086" y="2540318"/>
            <a:ext cx="8856984" cy="1494194"/>
          </a:xfrm>
          <a:prstGeom prst="rect">
            <a:avLst/>
          </a:prstGeom>
        </p:spPr>
      </p:pic>
      <p:cxnSp>
        <p:nvCxnSpPr>
          <p:cNvPr id="8" name="Straight Arrow Connector 7">
            <a:extLst>
              <a:ext uri="{FF2B5EF4-FFF2-40B4-BE49-F238E27FC236}">
                <a16:creationId xmlns:a16="http://schemas.microsoft.com/office/drawing/2014/main" id="{D3130AFA-CB83-5F95-1BF0-5249742B38A9}"/>
              </a:ext>
              <a:ext uri="{C183D7F6-B498-43B3-948B-1728B52AA6E4}">
                <adec:decorative xmlns:adec="http://schemas.microsoft.com/office/drawing/2017/decorative" val="1"/>
              </a:ext>
            </a:extLst>
          </p:cNvPr>
          <p:cNvCxnSpPr>
            <a:cxnSpLocks/>
          </p:cNvCxnSpPr>
          <p:nvPr/>
        </p:nvCxnSpPr>
        <p:spPr>
          <a:xfrm flipV="1">
            <a:off x="4499992" y="3861048"/>
            <a:ext cx="0" cy="792088"/>
          </a:xfrm>
          <a:prstGeom prst="straightConnector1">
            <a:avLst/>
          </a:prstGeom>
          <a:ln w="57150">
            <a:tailEnd type="triangle"/>
          </a:ln>
        </p:spPr>
        <p:style>
          <a:lnRef idx="3">
            <a:schemeClr val="accent6"/>
          </a:lnRef>
          <a:fillRef idx="0">
            <a:schemeClr val="accent6"/>
          </a:fillRef>
          <a:effectRef idx="2">
            <a:schemeClr val="accent6"/>
          </a:effectRef>
          <a:fontRef idx="minor">
            <a:schemeClr val="tx1"/>
          </a:fontRef>
        </p:style>
      </p:cxnSp>
      <p:sp>
        <p:nvSpPr>
          <p:cNvPr id="10" name="TextBox 9">
            <a:extLst>
              <a:ext uri="{FF2B5EF4-FFF2-40B4-BE49-F238E27FC236}">
                <a16:creationId xmlns:a16="http://schemas.microsoft.com/office/drawing/2014/main" id="{AF2ED5B1-6465-2AC2-097D-0EC96F5DF55C}"/>
              </a:ext>
              <a:ext uri="{C183D7F6-B498-43B3-948B-1728B52AA6E4}">
                <adec:decorative xmlns:adec="http://schemas.microsoft.com/office/drawing/2017/decorative" val="1"/>
              </a:ext>
            </a:extLst>
          </p:cNvPr>
          <p:cNvSpPr txBox="1"/>
          <p:nvPr/>
        </p:nvSpPr>
        <p:spPr>
          <a:xfrm>
            <a:off x="3658255" y="4817973"/>
            <a:ext cx="1683474" cy="707886"/>
          </a:xfrm>
          <a:prstGeom prst="rect">
            <a:avLst/>
          </a:prstGeom>
          <a:noFill/>
        </p:spPr>
        <p:txBody>
          <a:bodyPr wrap="none" rtlCol="0">
            <a:spAutoFit/>
          </a:bodyPr>
          <a:lstStyle/>
          <a:p>
            <a:r>
              <a:rPr lang="en-AU" sz="4000" dirty="0">
                <a:solidFill>
                  <a:schemeClr val="accent6">
                    <a:lumMod val="50000"/>
                  </a:schemeClr>
                </a:solidFill>
              </a:rPr>
              <a:t>96.0 kg</a:t>
            </a:r>
          </a:p>
        </p:txBody>
      </p:sp>
      <p:sp>
        <p:nvSpPr>
          <p:cNvPr id="4" name="Footer Placeholder 12">
            <a:extLst>
              <a:ext uri="{FF2B5EF4-FFF2-40B4-BE49-F238E27FC236}">
                <a16:creationId xmlns:a16="http://schemas.microsoft.com/office/drawing/2014/main" id="{EF8B44C0-F4EC-ED83-1409-5E4A16172E6A}"/>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88792DBB-3D64-0F88-E7FE-C330509619A3}"/>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9" name="Picture 8">
            <a:hlinkClick r:id="rId11"/>
            <a:extLst>
              <a:ext uri="{FF2B5EF4-FFF2-40B4-BE49-F238E27FC236}">
                <a16:creationId xmlns:a16="http://schemas.microsoft.com/office/drawing/2014/main" id="{24D59841-DBE6-443A-4457-5E0032BC6DE6}"/>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2706747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8" y="-45277"/>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E60B9DEE-B02B-19C3-830E-A13F8B43275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2" name="Title 1"/>
          <p:cNvSpPr>
            <a:spLocks noGrp="1"/>
          </p:cNvSpPr>
          <p:nvPr>
            <p:ph type="title"/>
          </p:nvPr>
        </p:nvSpPr>
        <p:spPr>
          <a:xfrm>
            <a:off x="734888" y="-25223"/>
            <a:ext cx="8229600" cy="1143000"/>
          </a:xfrm>
        </p:spPr>
        <p:txBody>
          <a:bodyPr/>
          <a:lstStyle/>
          <a:p>
            <a:r>
              <a:rPr lang="en-AU" dirty="0">
                <a:solidFill>
                  <a:schemeClr val="tx2"/>
                </a:solidFill>
              </a:rPr>
              <a:t>Sporty reflection …hmm…</a:t>
            </a:r>
          </a:p>
        </p:txBody>
      </p:sp>
      <p:sp>
        <p:nvSpPr>
          <p:cNvPr id="10" name="TextBox 9">
            <a:extLst>
              <a:ext uri="{FF2B5EF4-FFF2-40B4-BE49-F238E27FC236}">
                <a16:creationId xmlns:a16="http://schemas.microsoft.com/office/drawing/2014/main" id="{AF2ED5B1-6465-2AC2-097D-0EC96F5DF55C}"/>
              </a:ext>
            </a:extLst>
          </p:cNvPr>
          <p:cNvSpPr txBox="1"/>
          <p:nvPr/>
        </p:nvSpPr>
        <p:spPr>
          <a:xfrm>
            <a:off x="616767" y="1114275"/>
            <a:ext cx="7552051" cy="1015663"/>
          </a:xfrm>
          <a:prstGeom prst="rect">
            <a:avLst/>
          </a:prstGeom>
          <a:noFill/>
        </p:spPr>
        <p:txBody>
          <a:bodyPr wrap="square" rtlCol="0">
            <a:spAutoFit/>
          </a:bodyPr>
          <a:lstStyle/>
          <a:p>
            <a:pPr marL="342900" lvl="0" indent="-342900">
              <a:buFont typeface="Arial" panose="020B0604020202020204" pitchFamily="34" charset="0"/>
              <a:buChar char="•"/>
            </a:pPr>
            <a:r>
              <a:rPr lang="en-US" sz="2000" dirty="0">
                <a:solidFill>
                  <a:schemeClr val="tx2">
                    <a:lumMod val="50000"/>
                  </a:schemeClr>
                </a:solidFill>
              </a:rPr>
              <a:t>What is similar/different about the numbers in each group? Is there a number type that we haven’t used? Why are there no arrows on the AFL number line? </a:t>
            </a:r>
            <a:endParaRPr lang="en-AU" sz="2000" dirty="0">
              <a:solidFill>
                <a:schemeClr val="tx2">
                  <a:lumMod val="50000"/>
                </a:schemeClr>
              </a:solidFill>
            </a:endParaRPr>
          </a:p>
        </p:txBody>
      </p:sp>
      <p:sp>
        <p:nvSpPr>
          <p:cNvPr id="4" name="TextBox 3">
            <a:extLst>
              <a:ext uri="{FF2B5EF4-FFF2-40B4-BE49-F238E27FC236}">
                <a16:creationId xmlns:a16="http://schemas.microsoft.com/office/drawing/2014/main" id="{60737EC4-4C1A-F56D-A62F-39674BD217AE}"/>
              </a:ext>
            </a:extLst>
          </p:cNvPr>
          <p:cNvSpPr txBox="1"/>
          <p:nvPr/>
        </p:nvSpPr>
        <p:spPr>
          <a:xfrm>
            <a:off x="616767" y="2146011"/>
            <a:ext cx="7552051" cy="400110"/>
          </a:xfrm>
          <a:prstGeom prst="rect">
            <a:avLst/>
          </a:prstGeom>
          <a:noFill/>
        </p:spPr>
        <p:txBody>
          <a:bodyPr wrap="square" rtlCol="0">
            <a:spAutoFit/>
          </a:bodyPr>
          <a:lstStyle/>
          <a:p>
            <a:pPr marL="342900" lvl="0" indent="-342900">
              <a:buFont typeface="Arial" panose="020B0604020202020204" pitchFamily="34" charset="0"/>
              <a:buChar char="•"/>
            </a:pPr>
            <a:r>
              <a:rPr lang="en-AU" sz="2000" dirty="0">
                <a:solidFill>
                  <a:schemeClr val="tx2">
                    <a:lumMod val="50000"/>
                  </a:schemeClr>
                </a:solidFill>
              </a:rPr>
              <a:t>Can we combine all these measures on one number line? </a:t>
            </a:r>
          </a:p>
        </p:txBody>
      </p:sp>
      <p:sp>
        <p:nvSpPr>
          <p:cNvPr id="6" name="TextBox 5">
            <a:extLst>
              <a:ext uri="{FF2B5EF4-FFF2-40B4-BE49-F238E27FC236}">
                <a16:creationId xmlns:a16="http://schemas.microsoft.com/office/drawing/2014/main" id="{EF3280D3-3533-A672-A821-2F233A3998E1}"/>
              </a:ext>
            </a:extLst>
          </p:cNvPr>
          <p:cNvSpPr txBox="1"/>
          <p:nvPr/>
        </p:nvSpPr>
        <p:spPr>
          <a:xfrm>
            <a:off x="616766" y="2584877"/>
            <a:ext cx="7552051" cy="1015663"/>
          </a:xfrm>
          <a:prstGeom prst="rect">
            <a:avLst/>
          </a:prstGeom>
          <a:noFill/>
        </p:spPr>
        <p:txBody>
          <a:bodyPr wrap="square" rtlCol="0">
            <a:spAutoFit/>
          </a:bodyPr>
          <a:lstStyle/>
          <a:p>
            <a:pPr marL="342900" lvl="0" indent="-342900">
              <a:buFont typeface="Arial" panose="020B0604020202020204" pitchFamily="34" charset="0"/>
              <a:buChar char="•"/>
            </a:pPr>
            <a:r>
              <a:rPr lang="en-US" sz="2000" dirty="0">
                <a:solidFill>
                  <a:schemeClr val="tx2">
                    <a:lumMod val="50000"/>
                  </a:schemeClr>
                </a:solidFill>
              </a:rPr>
              <a:t>What would you expect the numerical probabilities on the eight AFL Premiership chances to add up to? Can you check with and without a calculator they add up to 1? Why do they add up to 1? </a:t>
            </a:r>
            <a:endParaRPr lang="en-AU" sz="2000" dirty="0">
              <a:solidFill>
                <a:schemeClr val="tx2">
                  <a:lumMod val="50000"/>
                </a:schemeClr>
              </a:solidFill>
            </a:endParaRPr>
          </a:p>
        </p:txBody>
      </p:sp>
      <p:sp>
        <p:nvSpPr>
          <p:cNvPr id="7" name="TextBox 6">
            <a:extLst>
              <a:ext uri="{FF2B5EF4-FFF2-40B4-BE49-F238E27FC236}">
                <a16:creationId xmlns:a16="http://schemas.microsoft.com/office/drawing/2014/main" id="{F70BBD4B-6B5B-39D5-42D3-390144AE5B42}"/>
              </a:ext>
            </a:extLst>
          </p:cNvPr>
          <p:cNvSpPr txBox="1"/>
          <p:nvPr/>
        </p:nvSpPr>
        <p:spPr>
          <a:xfrm>
            <a:off x="616766" y="3627990"/>
            <a:ext cx="7552051" cy="707886"/>
          </a:xfrm>
          <a:prstGeom prst="rect">
            <a:avLst/>
          </a:prstGeom>
          <a:noFill/>
        </p:spPr>
        <p:txBody>
          <a:bodyPr wrap="square" rtlCol="0">
            <a:spAutoFit/>
          </a:bodyPr>
          <a:lstStyle/>
          <a:p>
            <a:pPr marL="342900" lvl="0" indent="-342900">
              <a:buFont typeface="Arial" panose="020B0604020202020204" pitchFamily="34" charset="0"/>
              <a:buChar char="•"/>
            </a:pPr>
            <a:r>
              <a:rPr lang="en-US" sz="2000" dirty="0">
                <a:solidFill>
                  <a:schemeClr val="tx2">
                    <a:lumMod val="50000"/>
                  </a:schemeClr>
                </a:solidFill>
              </a:rPr>
              <a:t>Could you make up a set of eight numbers that includes negatives? Percentages? What context would you use?  </a:t>
            </a:r>
            <a:endParaRPr lang="en-AU" sz="2000" dirty="0">
              <a:solidFill>
                <a:schemeClr val="tx2">
                  <a:lumMod val="50000"/>
                </a:schemeClr>
              </a:solidFill>
            </a:endParaRPr>
          </a:p>
        </p:txBody>
      </p:sp>
      <p:sp>
        <p:nvSpPr>
          <p:cNvPr id="9" name="TextBox 8">
            <a:extLst>
              <a:ext uri="{FF2B5EF4-FFF2-40B4-BE49-F238E27FC236}">
                <a16:creationId xmlns:a16="http://schemas.microsoft.com/office/drawing/2014/main" id="{845F27B2-52A1-AE4C-0043-5733A35866D2}"/>
              </a:ext>
            </a:extLst>
          </p:cNvPr>
          <p:cNvSpPr txBox="1"/>
          <p:nvPr/>
        </p:nvSpPr>
        <p:spPr>
          <a:xfrm>
            <a:off x="590478" y="4440851"/>
            <a:ext cx="7552051" cy="707886"/>
          </a:xfrm>
          <a:prstGeom prst="rect">
            <a:avLst/>
          </a:prstGeom>
          <a:noFill/>
        </p:spPr>
        <p:txBody>
          <a:bodyPr wrap="square" rtlCol="0">
            <a:spAutoFit/>
          </a:bodyPr>
          <a:lstStyle/>
          <a:p>
            <a:pPr marL="342900" lvl="0" indent="-342900">
              <a:buFont typeface="Arial" panose="020B0604020202020204" pitchFamily="34" charset="0"/>
              <a:buChar char="•"/>
            </a:pPr>
            <a:r>
              <a:rPr lang="en-US" sz="2000" dirty="0">
                <a:solidFill>
                  <a:schemeClr val="tx2">
                    <a:lumMod val="50000"/>
                  </a:schemeClr>
                </a:solidFill>
              </a:rPr>
              <a:t>Can you think of a time in life when we need to know negative fractions on a number line?</a:t>
            </a:r>
            <a:endParaRPr lang="en-AU" sz="2000" dirty="0">
              <a:solidFill>
                <a:schemeClr val="tx2">
                  <a:lumMod val="50000"/>
                </a:schemeClr>
              </a:solidFill>
            </a:endParaRPr>
          </a:p>
        </p:txBody>
      </p:sp>
      <p:sp>
        <p:nvSpPr>
          <p:cNvPr id="11" name="TextBox 10">
            <a:extLst>
              <a:ext uri="{FF2B5EF4-FFF2-40B4-BE49-F238E27FC236}">
                <a16:creationId xmlns:a16="http://schemas.microsoft.com/office/drawing/2014/main" id="{DF97604B-808D-DFA3-014D-2532CFF6472D}"/>
              </a:ext>
            </a:extLst>
          </p:cNvPr>
          <p:cNvSpPr txBox="1"/>
          <p:nvPr/>
        </p:nvSpPr>
        <p:spPr>
          <a:xfrm>
            <a:off x="616766" y="5157879"/>
            <a:ext cx="7552051" cy="707886"/>
          </a:xfrm>
          <a:prstGeom prst="rect">
            <a:avLst/>
          </a:prstGeom>
          <a:noFill/>
        </p:spPr>
        <p:txBody>
          <a:bodyPr wrap="square" rtlCol="0">
            <a:spAutoFit/>
          </a:bodyPr>
          <a:lstStyle/>
          <a:p>
            <a:pPr lvl="0"/>
            <a:r>
              <a:rPr lang="en-AU" sz="2000" dirty="0">
                <a:solidFill>
                  <a:schemeClr val="accent6">
                    <a:lumMod val="50000"/>
                  </a:schemeClr>
                </a:solidFill>
              </a:rPr>
              <a:t>Paradox statement: ‘Between each two points on a number line is an infinite number of points.’</a:t>
            </a:r>
          </a:p>
        </p:txBody>
      </p:sp>
      <p:sp>
        <p:nvSpPr>
          <p:cNvPr id="5" name="Footer Placeholder 12">
            <a:extLst>
              <a:ext uri="{FF2B5EF4-FFF2-40B4-BE49-F238E27FC236}">
                <a16:creationId xmlns:a16="http://schemas.microsoft.com/office/drawing/2014/main" id="{EC65388C-64E5-184B-8413-A450CF79B161}"/>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12" name="Picture 11">
            <a:extLst>
              <a:ext uri="{FF2B5EF4-FFF2-40B4-BE49-F238E27FC236}">
                <a16:creationId xmlns:a16="http://schemas.microsoft.com/office/drawing/2014/main" id="{9B954D9A-DD19-DF50-2DA5-ADE455AF8138}"/>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18" name="Picture 17">
            <a:hlinkClick r:id="rId10"/>
            <a:extLst>
              <a:ext uri="{FF2B5EF4-FFF2-40B4-BE49-F238E27FC236}">
                <a16:creationId xmlns:a16="http://schemas.microsoft.com/office/drawing/2014/main" id="{ABBF8735-AE21-3B3B-4971-CE614861FCAB}"/>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319378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p:bldP spid="6" grpId="0"/>
      <p:bldP spid="7" grpId="0"/>
      <p:bldP spid="9"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a:extLst>
              <a:ext uri="{C183D7F6-B498-43B3-948B-1728B52AA6E4}">
                <adec:decorative xmlns:adec="http://schemas.microsoft.com/office/drawing/2017/decorative" val="1"/>
              </a:ext>
            </a:extLst>
          </p:cNvPr>
          <p:cNvPicPr>
            <a:picLocks noGrp="1" noChangeAspect="1" noChangeArrowheads="1"/>
          </p:cNvPicPr>
          <p:nvPr>
            <p:ph idx="1"/>
          </p:nvPr>
        </p:nvPicPr>
        <p:blipFill>
          <a:blip r:embed="rId3">
            <a:alphaModFix amt="25000"/>
            <a:extLst>
              <a:ext uri="{28A0092B-C50C-407E-A947-70E740481C1C}">
                <a14:useLocalDpi xmlns:a14="http://schemas.microsoft.com/office/drawing/2010/main" val="0"/>
              </a:ext>
            </a:extLst>
          </a:blip>
          <a:srcRect/>
          <a:stretch>
            <a:fillRect/>
          </a:stretch>
        </p:blipFill>
        <p:spPr bwMode="auto">
          <a:xfrm>
            <a:off x="6742864" y="0"/>
            <a:ext cx="2401136"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200" y="144908"/>
            <a:ext cx="8229600" cy="1143000"/>
          </a:xfrm>
        </p:spPr>
        <p:txBody>
          <a:bodyPr/>
          <a:lstStyle/>
          <a:p>
            <a:r>
              <a:rPr lang="en-AU" dirty="0">
                <a:solidFill>
                  <a:schemeClr val="tx2"/>
                </a:solidFill>
              </a:rPr>
              <a:t>Learning intention</a:t>
            </a:r>
          </a:p>
        </p:txBody>
      </p:sp>
      <p:grpSp>
        <p:nvGrpSpPr>
          <p:cNvPr id="3" name="Group 2">
            <a:extLst>
              <a:ext uri="{FF2B5EF4-FFF2-40B4-BE49-F238E27FC236}">
                <a16:creationId xmlns:a16="http://schemas.microsoft.com/office/drawing/2014/main" id="{63B32384-8902-F295-7CEB-ED03D83CC2F4}"/>
              </a:ext>
              <a:ext uri="{C183D7F6-B498-43B3-948B-1728B52AA6E4}">
                <adec:decorative xmlns:adec="http://schemas.microsoft.com/office/drawing/2017/decorative" val="1"/>
              </a:ext>
            </a:extLst>
          </p:cNvPr>
          <p:cNvGrpSpPr/>
          <p:nvPr/>
        </p:nvGrpSpPr>
        <p:grpSpPr>
          <a:xfrm>
            <a:off x="5167683" y="5805262"/>
            <a:ext cx="2735152" cy="1052738"/>
            <a:chOff x="5167683" y="5805262"/>
            <a:chExt cx="2735152" cy="1052738"/>
          </a:xfrm>
        </p:grpSpPr>
        <p:pic>
          <p:nvPicPr>
            <p:cNvPr id="4"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313380" y="5805262"/>
              <a:ext cx="589455" cy="583007"/>
            </a:xfrm>
            <a:prstGeom prst="rect">
              <a:avLst/>
            </a:prstGeom>
          </p:spPr>
        </p:pic>
        <p:pic>
          <p:nvPicPr>
            <p:cNvPr id="6" name="Picture 5"/>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23178" y="584201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90772" y="6173727"/>
              <a:ext cx="856560" cy="539365"/>
            </a:xfrm>
            <a:prstGeom prst="rect">
              <a:avLst/>
            </a:prstGeom>
          </p:spPr>
        </p:pic>
        <p:pic>
          <p:nvPicPr>
            <p:cNvPr id="8" name="Picture 7"/>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20089471">
              <a:off x="5167683" y="6067195"/>
              <a:ext cx="554625" cy="706388"/>
            </a:xfrm>
            <a:prstGeom prst="rect">
              <a:avLst/>
            </a:prstGeom>
          </p:spPr>
        </p:pic>
      </p:grpSp>
      <p:sp>
        <p:nvSpPr>
          <p:cNvPr id="10" name="TextBox 9">
            <a:extLst>
              <a:ext uri="{FF2B5EF4-FFF2-40B4-BE49-F238E27FC236}">
                <a16:creationId xmlns:a16="http://schemas.microsoft.com/office/drawing/2014/main" id="{11087E21-3D2A-30FA-860C-C221068DD38E}"/>
              </a:ext>
            </a:extLst>
          </p:cNvPr>
          <p:cNvSpPr txBox="1"/>
          <p:nvPr/>
        </p:nvSpPr>
        <p:spPr>
          <a:xfrm>
            <a:off x="329427" y="1328575"/>
            <a:ext cx="6405345" cy="4494757"/>
          </a:xfrm>
          <a:prstGeom prst="rect">
            <a:avLst/>
          </a:prstGeom>
          <a:noFill/>
        </p:spPr>
        <p:txBody>
          <a:bodyPr wrap="square">
            <a:spAutoFit/>
          </a:bodyPr>
          <a:lstStyle/>
          <a:p>
            <a:pPr marL="342900" lvl="0" indent="-342900">
              <a:lnSpc>
                <a:spcPct val="120000"/>
              </a:lnSpc>
              <a:buFont typeface="Symbol" panose="05050102010706020507" pitchFamily="18" charset="2"/>
              <a:buChar char=""/>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We compare, justify and represent equivalent rational numbers on a number line.</a:t>
            </a:r>
            <a:endParaRPr lang="en-AU"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We can use knowledge of place value to partition numbers in different ways.</a:t>
            </a:r>
            <a:endParaRPr lang="en-AU"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We can collaborate to investigate equivalence between fractions, decimals and percentages.</a:t>
            </a:r>
            <a:endParaRPr lang="en-AU"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anose="05050102010706020507" pitchFamily="18" charset="2"/>
              <a:buChar char=""/>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We use and apply equivalence to solve practical problems from real life to enhance and communicate understanding in an engaging way. </a:t>
            </a:r>
            <a:endParaRPr lang="en-AU"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Footer Placeholder 12">
            <a:extLst>
              <a:ext uri="{FF2B5EF4-FFF2-40B4-BE49-F238E27FC236}">
                <a16:creationId xmlns:a16="http://schemas.microsoft.com/office/drawing/2014/main" id="{66F6BD94-17CD-8966-37FE-A055DB32CDC6}"/>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12" name="Picture 11">
            <a:extLst>
              <a:ext uri="{FF2B5EF4-FFF2-40B4-BE49-F238E27FC236}">
                <a16:creationId xmlns:a16="http://schemas.microsoft.com/office/drawing/2014/main" id="{EA634661-3674-B6D7-F1AB-55AB6188489F}"/>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13" name="Picture 12">
            <a:hlinkClick r:id="rId10"/>
            <a:extLst>
              <a:ext uri="{FF2B5EF4-FFF2-40B4-BE49-F238E27FC236}">
                <a16:creationId xmlns:a16="http://schemas.microsoft.com/office/drawing/2014/main" id="{6CE0C829-14F5-EFE6-3C4F-EF6C93DBAAB5}"/>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570513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a:extLst>
              <a:ext uri="{C183D7F6-B498-43B3-948B-1728B52AA6E4}">
                <adec:decorative xmlns:adec="http://schemas.microsoft.com/office/drawing/2017/decorative" val="1"/>
              </a:ext>
            </a:extLst>
          </p:cNvPr>
          <p:cNvPicPr>
            <a:picLocks noChangeAspect="1" noChangeArrowheads="1"/>
          </p:cNvPicPr>
          <p:nvPr/>
        </p:nvPicPr>
        <p:blipFill rotWithShape="1">
          <a:blip r:embed="rId3">
            <a:alphaModFix amt="25000"/>
            <a:extLst>
              <a:ext uri="{28A0092B-C50C-407E-A947-70E740481C1C}">
                <a14:useLocalDpi xmlns:a14="http://schemas.microsoft.com/office/drawing/2010/main" val="0"/>
              </a:ext>
            </a:extLst>
          </a:blip>
          <a:srcRect l="3116"/>
          <a:stretch/>
        </p:blipFill>
        <p:spPr bwMode="auto">
          <a:xfrm>
            <a:off x="6345716" y="0"/>
            <a:ext cx="2798284" cy="68874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578348" y="57653"/>
            <a:ext cx="4698135" cy="1143000"/>
          </a:xfrm>
        </p:spPr>
        <p:txBody>
          <a:bodyPr>
            <a:normAutofit fontScale="90000"/>
          </a:bodyPr>
          <a:lstStyle/>
          <a:p>
            <a:r>
              <a:rPr lang="en-AU" sz="4000" dirty="0">
                <a:solidFill>
                  <a:schemeClr val="accent6">
                    <a:lumMod val="50000"/>
                  </a:schemeClr>
                </a:solidFill>
              </a:rPr>
              <a:t>Why are we learning about this?</a:t>
            </a:r>
          </a:p>
        </p:txBody>
      </p:sp>
      <p:pic>
        <p:nvPicPr>
          <p:cNvPr id="7" name="Content Placeholder 6">
            <a:extLst>
              <a:ext uri="{C183D7F6-B498-43B3-948B-1728B52AA6E4}">
                <adec:decorative xmlns:adec="http://schemas.microsoft.com/office/drawing/2017/decorative" val="1"/>
              </a:ext>
            </a:extLst>
          </p:cNvPr>
          <p:cNvPicPr>
            <a:picLocks noGrp="1" noChangeAspect="1"/>
          </p:cNvPicPr>
          <p:nvPr>
            <p:ph idx="1"/>
          </p:nvPr>
        </p:nvPicPr>
        <p:blipFill>
          <a:blip r:embed="rId4" cstate="print">
            <a:biLevel thresh="25000"/>
            <a:extLst>
              <a:ext uri="{28A0092B-C50C-407E-A947-70E740481C1C}">
                <a14:useLocalDpi xmlns:a14="http://schemas.microsoft.com/office/drawing/2010/main" val="0"/>
              </a:ext>
            </a:extLst>
          </a:blip>
          <a:stretch>
            <a:fillRect/>
          </a:stretch>
        </p:blipFill>
        <p:spPr>
          <a:xfrm>
            <a:off x="7201998" y="5866639"/>
            <a:ext cx="542860" cy="536923"/>
          </a:xfrm>
          <a:prstGeom prst="rect">
            <a:avLst/>
          </a:prstGeom>
        </p:spPr>
      </p:pic>
      <p:grpSp>
        <p:nvGrpSpPr>
          <p:cNvPr id="19" name="Group 18">
            <a:extLst>
              <a:ext uri="{FF2B5EF4-FFF2-40B4-BE49-F238E27FC236}">
                <a16:creationId xmlns:a16="http://schemas.microsoft.com/office/drawing/2014/main" id="{7370A660-B9D1-4D28-8082-6872AAB8638A}"/>
              </a:ext>
              <a:ext uri="{C183D7F6-B498-43B3-948B-1728B52AA6E4}">
                <adec:decorative xmlns:adec="http://schemas.microsoft.com/office/drawing/2017/decorative" val="1"/>
              </a:ext>
            </a:extLst>
          </p:cNvPr>
          <p:cNvGrpSpPr/>
          <p:nvPr/>
        </p:nvGrpSpPr>
        <p:grpSpPr>
          <a:xfrm>
            <a:off x="5151513" y="6062881"/>
            <a:ext cx="2822030" cy="880198"/>
            <a:chOff x="5151513" y="6062881"/>
            <a:chExt cx="2822030" cy="880198"/>
          </a:xfrm>
        </p:grpSpPr>
        <p:pic>
          <p:nvPicPr>
            <p:cNvPr id="9" name="Picture 8">
              <a:extLst>
                <a:ext uri="{C183D7F6-B498-43B3-948B-1728B52AA6E4}">
                  <adec:decorative xmlns:adec="http://schemas.microsoft.com/office/drawing/2017/decorative" val="1"/>
                </a:ext>
              </a:extLst>
            </p:cNvPr>
            <p:cNvPicPr>
              <a:picLocks noChangeAspect="1"/>
            </p:cNvPicPr>
            <p:nvPr/>
          </p:nvPicPr>
          <p:blipFill>
            <a:blip r:embed="rId5"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848203" y="6260982"/>
              <a:ext cx="856560" cy="539365"/>
            </a:xfrm>
            <a:prstGeom prst="rect">
              <a:avLst/>
            </a:prstGeom>
          </p:spPr>
        </p:pic>
        <p:pic>
          <p:nvPicPr>
            <p:cNvPr id="10" name="Picture 9">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745021">
              <a:off x="5151513" y="6159835"/>
              <a:ext cx="554625" cy="706388"/>
            </a:xfrm>
            <a:prstGeom prst="rect">
              <a:avLst/>
            </a:prstGeom>
          </p:spPr>
        </p:pic>
        <p:grpSp>
          <p:nvGrpSpPr>
            <p:cNvPr id="16" name="Group 15">
              <a:extLst>
                <a:ext uri="{FF2B5EF4-FFF2-40B4-BE49-F238E27FC236}">
                  <a16:creationId xmlns:a16="http://schemas.microsoft.com/office/drawing/2014/main" id="{DB8A70CF-FD59-6B33-BB1D-2A3EA998E550}"/>
                </a:ext>
                <a:ext uri="{C183D7F6-B498-43B3-948B-1728B52AA6E4}">
                  <adec:decorative xmlns:adec="http://schemas.microsoft.com/office/drawing/2017/decorative" val="1"/>
                </a:ext>
              </a:extLst>
            </p:cNvPr>
            <p:cNvGrpSpPr/>
            <p:nvPr/>
          </p:nvGrpSpPr>
          <p:grpSpPr>
            <a:xfrm>
              <a:off x="6688502" y="6062881"/>
              <a:ext cx="1285041" cy="880198"/>
              <a:chOff x="6688502" y="6062881"/>
              <a:chExt cx="1285041" cy="880198"/>
            </a:xfrm>
          </p:grpSpPr>
          <p:pic>
            <p:nvPicPr>
              <p:cNvPr id="6" name="Content Placeholder 12"/>
              <p:cNvPicPr>
                <a:picLocks noChangeAspect="1"/>
              </p:cNvPicPr>
              <p:nvPr/>
            </p:nvPicPr>
            <p:blipFill>
              <a:blip r:embed="rId7"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223371" y="6466407"/>
                <a:ext cx="750172" cy="476672"/>
              </a:xfrm>
              <a:prstGeom prst="rect">
                <a:avLst/>
              </a:prstGeom>
            </p:spPr>
          </p:pic>
          <p:pic>
            <p:nvPicPr>
              <p:cNvPr id="8" name="Picture 7"/>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688502" y="6062881"/>
                <a:ext cx="546257" cy="546257"/>
              </a:xfrm>
              <a:prstGeom prst="rect">
                <a:avLst/>
              </a:prstGeom>
            </p:spPr>
          </p:pic>
        </p:grpSp>
      </p:grpSp>
      <p:sp>
        <p:nvSpPr>
          <p:cNvPr id="18" name="TextBox 17">
            <a:extLst>
              <a:ext uri="{FF2B5EF4-FFF2-40B4-BE49-F238E27FC236}">
                <a16:creationId xmlns:a16="http://schemas.microsoft.com/office/drawing/2014/main" id="{B3C5171F-3135-FCD0-BCDC-09B8F060BA15}"/>
              </a:ext>
            </a:extLst>
          </p:cNvPr>
          <p:cNvSpPr txBox="1"/>
          <p:nvPr/>
        </p:nvSpPr>
        <p:spPr>
          <a:xfrm>
            <a:off x="416724" y="1221914"/>
            <a:ext cx="5667444" cy="4494757"/>
          </a:xfrm>
          <a:prstGeom prst="rect">
            <a:avLst/>
          </a:prstGeom>
          <a:noFill/>
        </p:spPr>
        <p:txBody>
          <a:bodyPr wrap="square">
            <a:spAutoFit/>
          </a:bodyPr>
          <a:lstStyle/>
          <a:p>
            <a:pPr marL="0" lvl="0" indent="0">
              <a:lnSpc>
                <a:spcPct val="120000"/>
              </a:lnSpc>
              <a:buFont typeface="Symbol" panose="05050102010706020507" pitchFamily="18" charset="2"/>
              <a:buNone/>
            </a:pPr>
            <a:r>
              <a:rPr lang="en-AU" sz="24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In this lesson, we will compare quantities and probabilities in sporting contexts. </a:t>
            </a:r>
          </a:p>
          <a:p>
            <a:pPr lvl="0">
              <a:lnSpc>
                <a:spcPct val="120000"/>
              </a:lnSpc>
            </a:pPr>
            <a:r>
              <a:rPr lang="en-AU" sz="2400" dirty="0">
                <a:solidFill>
                  <a:schemeClr val="accent6">
                    <a:lumMod val="50000"/>
                  </a:schemeClr>
                </a:solidFill>
                <a:effectLst/>
                <a:latin typeface="Calibri" panose="020F0502020204030204" pitchFamily="34" charset="0"/>
                <a:ea typeface="Calibri" panose="020F0502020204030204" pitchFamily="34" charset="0"/>
                <a:cs typeface="Times New Roman" panose="02020603050405020304" pitchFamily="18" charset="0"/>
              </a:rPr>
              <a:t>Why?</a:t>
            </a:r>
          </a:p>
          <a:p>
            <a:pPr marL="457200" lvl="0" indent="-457200">
              <a:lnSpc>
                <a:spcPct val="120000"/>
              </a:lnSpc>
              <a:buFont typeface="Arial" panose="020B0604020202020204" pitchFamily="34" charset="0"/>
              <a:buChar char="•"/>
            </a:pPr>
            <a:r>
              <a:rPr lang="en-AU" sz="24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helps us to make decisions about sporting </a:t>
            </a:r>
            <a:r>
              <a:rPr lang="en-AU" sz="24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data</a:t>
            </a:r>
            <a:r>
              <a:rPr lang="en-AU" sz="24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t>
            </a:r>
          </a:p>
          <a:p>
            <a:pPr marL="457200" lvl="0" indent="-457200">
              <a:lnSpc>
                <a:spcPct val="120000"/>
              </a:lnSpc>
              <a:buFont typeface="Arial" panose="020B0604020202020204" pitchFamily="34" charset="0"/>
              <a:buChar char="•"/>
            </a:pPr>
            <a:r>
              <a:rPr lang="en-AU" sz="24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make </a:t>
            </a:r>
            <a:r>
              <a:rPr lang="en-AU" sz="24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same </a:t>
            </a:r>
            <a:r>
              <a:rPr lang="en-AU" sz="24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comparisons that can be used for other real-life problems:</a:t>
            </a:r>
          </a:p>
          <a:p>
            <a:pPr marL="914400" lvl="1" indent="-457200">
              <a:lnSpc>
                <a:spcPct val="120000"/>
              </a:lnSpc>
              <a:buFont typeface="Wingdings" panose="05000000000000000000" pitchFamily="2" charset="2"/>
              <a:buChar char="§"/>
            </a:pPr>
            <a:r>
              <a:rPr lang="en-AU" sz="24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dividing up different-sized easter eggs between friends or siblings</a:t>
            </a:r>
          </a:p>
          <a:p>
            <a:pPr marL="914400" lvl="1" indent="-457200">
              <a:lnSpc>
                <a:spcPct val="120000"/>
              </a:lnSpc>
              <a:buFont typeface="Wingdings" panose="05000000000000000000" pitchFamily="2" charset="2"/>
              <a:buChar char="§"/>
            </a:pPr>
            <a:r>
              <a:rPr lang="en-AU" sz="24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comparing supermarket pricing. </a:t>
            </a:r>
            <a:endParaRPr lang="en-AU" sz="2400" dirty="0">
              <a:solidFill>
                <a:schemeClr val="tx2">
                  <a:lumMod val="50000"/>
                </a:schemeClr>
              </a:solidFill>
            </a:endParaRPr>
          </a:p>
        </p:txBody>
      </p:sp>
      <p:sp>
        <p:nvSpPr>
          <p:cNvPr id="3" name="Footer Placeholder 12">
            <a:extLst>
              <a:ext uri="{FF2B5EF4-FFF2-40B4-BE49-F238E27FC236}">
                <a16:creationId xmlns:a16="http://schemas.microsoft.com/office/drawing/2014/main" id="{5C24F894-A99D-80DA-1526-6E1689EF3D55}"/>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5" name="Picture 4">
            <a:extLst>
              <a:ext uri="{FF2B5EF4-FFF2-40B4-BE49-F238E27FC236}">
                <a16:creationId xmlns:a16="http://schemas.microsoft.com/office/drawing/2014/main" id="{D10A0673-9A3D-2682-9060-8DA339DAD228}"/>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11" name="Picture 10">
            <a:hlinkClick r:id="rId10"/>
            <a:extLst>
              <a:ext uri="{FF2B5EF4-FFF2-40B4-BE49-F238E27FC236}">
                <a16:creationId xmlns:a16="http://schemas.microsoft.com/office/drawing/2014/main" id="{3DC9AA25-967F-8F4A-9D82-D2998001938A}"/>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7504" y="60483"/>
            <a:ext cx="1409307" cy="830062"/>
          </a:xfrm>
          <a:prstGeom prst="rect">
            <a:avLst/>
          </a:prstGeom>
        </p:spPr>
      </p:pic>
    </p:spTree>
    <p:extLst>
      <p:ext uri="{BB962C8B-B14F-4D97-AF65-F5344CB8AC3E}">
        <p14:creationId xmlns:p14="http://schemas.microsoft.com/office/powerpoint/2010/main" val="945667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8" y="-45277"/>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AU" dirty="0">
                <a:solidFill>
                  <a:schemeClr val="tx2"/>
                </a:solidFill>
              </a:rPr>
              <a:t>Quick review!</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E60B9DEE-B02B-19C3-830E-A13F8B43275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5" name="TextBox 4">
            <a:extLst>
              <a:ext uri="{FF2B5EF4-FFF2-40B4-BE49-F238E27FC236}">
                <a16:creationId xmlns:a16="http://schemas.microsoft.com/office/drawing/2014/main" id="{5CF57B70-FE98-C1D8-47AF-4B46A2E32590}"/>
              </a:ext>
            </a:extLst>
          </p:cNvPr>
          <p:cNvSpPr txBox="1"/>
          <p:nvPr/>
        </p:nvSpPr>
        <p:spPr>
          <a:xfrm>
            <a:off x="611560" y="1099496"/>
            <a:ext cx="7848872" cy="4494757"/>
          </a:xfrm>
          <a:prstGeom prst="rect">
            <a:avLst/>
          </a:prstGeom>
          <a:noFill/>
        </p:spPr>
        <p:txBody>
          <a:bodyPr wrap="square">
            <a:spAutoFit/>
          </a:bodyPr>
          <a:lstStyle/>
          <a:p>
            <a:pPr marL="198120" indent="-215900">
              <a:lnSpc>
                <a:spcPct val="120000"/>
              </a:lnSpc>
            </a:pPr>
            <a:r>
              <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The role of zero</a:t>
            </a:r>
          </a:p>
          <a:p>
            <a:pPr>
              <a:lnSpc>
                <a:spcPct val="120000"/>
              </a:lnSpc>
            </a:pP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Three students looked on the board in the next classroom and saw: 0.5, 0.05 and 0.50. </a:t>
            </a:r>
            <a:endParaRPr lang="en-AU"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endPar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 1: ‘Those three numbers all mean exactly the same!’</a:t>
            </a:r>
            <a:endParaRPr lang="en-AU"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Students 2: ‘No they don’t! Only two are the same and the other is something really different.’ </a:t>
            </a:r>
            <a:endParaRPr lang="en-AU"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Student 3: ‘I think you’re both wrong. They all must mean something different; they can’t be the same amount!’ </a:t>
            </a:r>
            <a:endParaRPr lang="en-AU"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Who do you think is right? </a:t>
            </a:r>
            <a:endParaRPr lang="en-AU" sz="2400" dirty="0">
              <a:solidFill>
                <a:schemeClr val="accent6">
                  <a:lumMod val="50000"/>
                </a:schemeClr>
              </a:solidFill>
            </a:endParaRPr>
          </a:p>
        </p:txBody>
      </p:sp>
      <p:sp>
        <p:nvSpPr>
          <p:cNvPr id="4" name="Footer Placeholder 12">
            <a:extLst>
              <a:ext uri="{FF2B5EF4-FFF2-40B4-BE49-F238E27FC236}">
                <a16:creationId xmlns:a16="http://schemas.microsoft.com/office/drawing/2014/main" id="{D9AB39DC-F872-2758-7800-5F6B8B793618}"/>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3784A6DC-4EE5-160D-3546-BCFC62E35558}"/>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8" name="Picture 7">
            <a:hlinkClick r:id="rId10"/>
            <a:extLst>
              <a:ext uri="{FF2B5EF4-FFF2-40B4-BE49-F238E27FC236}">
                <a16:creationId xmlns:a16="http://schemas.microsoft.com/office/drawing/2014/main" id="{8F7F1A3D-EC11-766E-57C4-AB5513FFC0B0}"/>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10837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8" y="-45277"/>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AU" dirty="0">
                <a:solidFill>
                  <a:schemeClr val="tx2"/>
                </a:solidFill>
              </a:rPr>
              <a:t>Quick review again!</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E60B9DEE-B02B-19C3-830E-A13F8B43275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5" name="TextBox 4">
            <a:extLst>
              <a:ext uri="{FF2B5EF4-FFF2-40B4-BE49-F238E27FC236}">
                <a16:creationId xmlns:a16="http://schemas.microsoft.com/office/drawing/2014/main" id="{5CF57B70-FE98-C1D8-47AF-4B46A2E32590}"/>
              </a:ext>
            </a:extLst>
          </p:cNvPr>
          <p:cNvSpPr txBox="1"/>
          <p:nvPr/>
        </p:nvSpPr>
        <p:spPr>
          <a:xfrm>
            <a:off x="611560" y="1099496"/>
            <a:ext cx="7848872" cy="2278765"/>
          </a:xfrm>
          <a:prstGeom prst="rect">
            <a:avLst/>
          </a:prstGeom>
          <a:noFill/>
        </p:spPr>
        <p:txBody>
          <a:bodyPr wrap="square">
            <a:spAutoFit/>
          </a:bodyPr>
          <a:lstStyle/>
          <a:p>
            <a:pPr marL="198120" indent="-215900">
              <a:lnSpc>
                <a:spcPct val="120000"/>
              </a:lnSpc>
            </a:pPr>
            <a:r>
              <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The role of zero</a:t>
            </a:r>
          </a:p>
          <a:p>
            <a:pPr>
              <a:lnSpc>
                <a:spcPct val="120000"/>
              </a:lnSpc>
            </a:pP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Three students looked on the board in the next classroom and saw: 0.5, 0.05 and 0.50. </a:t>
            </a:r>
            <a:endParaRPr lang="en-AU"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endPar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How would you write these decimal numbers as fractions? </a:t>
            </a:r>
            <a:endParaRPr lang="en-AU" sz="2400" dirty="0">
              <a:solidFill>
                <a:schemeClr val="accent6">
                  <a:lumMod val="50000"/>
                </a:schemeClr>
              </a:solidFill>
            </a:endParaRPr>
          </a:p>
        </p:txBody>
      </p:sp>
      <p:pic>
        <p:nvPicPr>
          <p:cNvPr id="6" name="Picture 5" descr="Three drawings of counting blocks.&#10;First on left is a block of ten where five are shaded; second is 100 blocks where five are shaded; third diagram is 100 blocks where half are shaded.">
            <a:extLst>
              <a:ext uri="{FF2B5EF4-FFF2-40B4-BE49-F238E27FC236}">
                <a16:creationId xmlns:a16="http://schemas.microsoft.com/office/drawing/2014/main" id="{42CE6D75-1304-7B00-DE08-14EC23FF1935}"/>
              </a:ext>
            </a:extLst>
          </p:cNvPr>
          <p:cNvPicPr>
            <a:picLocks noChangeAspect="1"/>
          </p:cNvPicPr>
          <p:nvPr/>
        </p:nvPicPr>
        <p:blipFill>
          <a:blip r:embed="rId9"/>
          <a:stretch>
            <a:fillRect/>
          </a:stretch>
        </p:blipFill>
        <p:spPr>
          <a:xfrm>
            <a:off x="789105" y="3566289"/>
            <a:ext cx="7109571" cy="1661978"/>
          </a:xfrm>
          <a:prstGeom prst="rect">
            <a:avLst/>
          </a:prstGeom>
        </p:spPr>
      </p:pic>
      <p:sp>
        <p:nvSpPr>
          <p:cNvPr id="4" name="Footer Placeholder 12">
            <a:extLst>
              <a:ext uri="{FF2B5EF4-FFF2-40B4-BE49-F238E27FC236}">
                <a16:creationId xmlns:a16="http://schemas.microsoft.com/office/drawing/2014/main" id="{7BF4709D-C274-2212-1C12-DDB6A8770504}"/>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8" name="Picture 7">
            <a:extLst>
              <a:ext uri="{FF2B5EF4-FFF2-40B4-BE49-F238E27FC236}">
                <a16:creationId xmlns:a16="http://schemas.microsoft.com/office/drawing/2014/main" id="{F0394680-B5BD-0876-ECF8-0F6C97F3F82A}"/>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9" name="Picture 8">
            <a:hlinkClick r:id="rId11"/>
            <a:extLst>
              <a:ext uri="{FF2B5EF4-FFF2-40B4-BE49-F238E27FC236}">
                <a16:creationId xmlns:a16="http://schemas.microsoft.com/office/drawing/2014/main" id="{8D8738EA-7968-A584-A1E3-CF44D2E98385}"/>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742490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8" y="-45277"/>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AU" dirty="0">
                <a:solidFill>
                  <a:schemeClr val="tx2"/>
                </a:solidFill>
              </a:rPr>
              <a:t>Number sequence game</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E60B9DEE-B02B-19C3-830E-A13F8B43275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5" name="TextBox 4">
            <a:extLst>
              <a:ext uri="{FF2B5EF4-FFF2-40B4-BE49-F238E27FC236}">
                <a16:creationId xmlns:a16="http://schemas.microsoft.com/office/drawing/2014/main" id="{5CF57B70-FE98-C1D8-47AF-4B46A2E32590}"/>
              </a:ext>
            </a:extLst>
          </p:cNvPr>
          <p:cNvSpPr txBox="1"/>
          <p:nvPr/>
        </p:nvSpPr>
        <p:spPr>
          <a:xfrm>
            <a:off x="647564" y="1433245"/>
            <a:ext cx="7452828" cy="3608360"/>
          </a:xfrm>
          <a:prstGeom prst="rect">
            <a:avLst/>
          </a:prstGeom>
          <a:noFill/>
        </p:spPr>
        <p:txBody>
          <a:bodyPr wrap="square">
            <a:spAutoFit/>
          </a:bodyPr>
          <a:lstStyle/>
          <a:p>
            <a:pPr marL="439420" indent="-457200">
              <a:lnSpc>
                <a:spcPct val="120000"/>
              </a:lnSpc>
              <a:buFont typeface="+mj-lt"/>
              <a:buAutoNum type="arabicPeriod"/>
            </a:pPr>
            <a:r>
              <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Form a small group and enter a decimal number between 1 and 30 on your calculator.</a:t>
            </a:r>
          </a:p>
          <a:p>
            <a:pPr marL="457200" indent="-457200">
              <a:lnSpc>
                <a:spcPct val="120000"/>
              </a:lnSpc>
              <a:buFont typeface="+mj-lt"/>
              <a:buAutoNum type="arabicPeriod"/>
            </a:pPr>
            <a:r>
              <a:rPr lang="en-AU"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Order your numbers from largest to smallest.</a:t>
            </a:r>
          </a:p>
          <a:p>
            <a:pPr marL="457200" indent="-457200">
              <a:lnSpc>
                <a:spcPct val="120000"/>
              </a:lnSpc>
              <a:buFont typeface="+mj-lt"/>
              <a:buAutoNum type="arabicPeriod"/>
            </a:pPr>
            <a:r>
              <a:rPr lang="en-AU"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Combine with another group and reorder yourselves as one.</a:t>
            </a:r>
          </a:p>
          <a:p>
            <a:pPr marL="457200" indent="-457200">
              <a:lnSpc>
                <a:spcPct val="120000"/>
              </a:lnSpc>
              <a:buFont typeface="+mj-lt"/>
              <a:buAutoNum type="arabicPeriod"/>
            </a:pPr>
            <a:r>
              <a:rPr lang="en-AU" sz="24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Combine and reorder until there is only one ordered group next.</a:t>
            </a:r>
          </a:p>
          <a:p>
            <a:pPr marL="457200" indent="-457200">
              <a:lnSpc>
                <a:spcPct val="120000"/>
              </a:lnSpc>
              <a:buFont typeface="+mj-lt"/>
              <a:buAutoNum type="arabicPeriod"/>
            </a:pPr>
            <a:r>
              <a:rPr lang="en-AU" sz="2400" dirty="0">
                <a:solidFill>
                  <a:schemeClr val="accent6">
                    <a:lumMod val="50000"/>
                  </a:schemeClr>
                </a:solidFill>
                <a:latin typeface="Calibri" panose="020F0502020204030204" pitchFamily="34" charset="0"/>
                <a:cs typeface="Times New Roman" panose="02020603050405020304" pitchFamily="18" charset="0"/>
              </a:rPr>
              <a:t>Can you do it without help?</a:t>
            </a:r>
            <a:endParaRPr lang="en-AU" sz="2400" dirty="0">
              <a:solidFill>
                <a:schemeClr val="accent6">
                  <a:lumMod val="50000"/>
                </a:schemeClr>
              </a:solidFill>
            </a:endParaRPr>
          </a:p>
        </p:txBody>
      </p:sp>
      <p:sp>
        <p:nvSpPr>
          <p:cNvPr id="4" name="Footer Placeholder 12">
            <a:extLst>
              <a:ext uri="{FF2B5EF4-FFF2-40B4-BE49-F238E27FC236}">
                <a16:creationId xmlns:a16="http://schemas.microsoft.com/office/drawing/2014/main" id="{EF2A6D41-FD91-D244-63F3-55C182B3FE1E}"/>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3687D74C-C6FC-A5C9-9024-9A0E11946E4F}"/>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8" name="Picture 7">
            <a:hlinkClick r:id="rId10"/>
            <a:extLst>
              <a:ext uri="{FF2B5EF4-FFF2-40B4-BE49-F238E27FC236}">
                <a16:creationId xmlns:a16="http://schemas.microsoft.com/office/drawing/2014/main" id="{7BFCE8B4-FE8A-3B3D-9786-FBF4C2026C86}"/>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315615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8" y="-45277"/>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479224" y="50290"/>
            <a:ext cx="7200800" cy="1143000"/>
          </a:xfrm>
        </p:spPr>
        <p:txBody>
          <a:bodyPr>
            <a:normAutofit/>
          </a:bodyPr>
          <a:lstStyle/>
          <a:p>
            <a:r>
              <a:rPr lang="en-AU" sz="3600" dirty="0">
                <a:solidFill>
                  <a:schemeClr val="tx2"/>
                </a:solidFill>
              </a:rPr>
              <a:t>Why are these explanations </a:t>
            </a:r>
            <a:r>
              <a:rPr lang="en-AU" sz="3600" b="1" dirty="0">
                <a:solidFill>
                  <a:schemeClr val="tx2"/>
                </a:solidFill>
              </a:rPr>
              <a:t>wrong</a:t>
            </a:r>
            <a:r>
              <a:rPr lang="en-AU" sz="3600" dirty="0">
                <a:solidFill>
                  <a:schemeClr val="tx2"/>
                </a:solidFill>
              </a:rPr>
              <a:t>?</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E60B9DEE-B02B-19C3-830E-A13F8B43275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mc:AlternateContent xmlns:mc="http://schemas.openxmlformats.org/markup-compatibility/2006">
        <mc:Choice xmlns:a14="http://schemas.microsoft.com/office/drawing/2010/main" Requires="a14">
          <p:sp>
            <p:nvSpPr>
              <p:cNvPr id="5" name="TextBox 4">
                <a:extLst>
                  <a:ext uri="{FF2B5EF4-FFF2-40B4-BE49-F238E27FC236}">
                    <a16:creationId xmlns:a16="http://schemas.microsoft.com/office/drawing/2014/main" id="{5CF57B70-FE98-C1D8-47AF-4B46A2E32590}"/>
                  </a:ext>
                </a:extLst>
              </p:cNvPr>
              <p:cNvSpPr txBox="1"/>
              <p:nvPr/>
            </p:nvSpPr>
            <p:spPr>
              <a:xfrm>
                <a:off x="1479224" y="1616020"/>
                <a:ext cx="7200800" cy="3357842"/>
              </a:xfrm>
              <a:prstGeom prst="rect">
                <a:avLst/>
              </a:prstGeom>
              <a:noFill/>
            </p:spPr>
            <p:txBody>
              <a:bodyPr wrap="square">
                <a:spAutoFit/>
              </a:bodyPr>
              <a:lstStyle/>
              <a:p>
                <a:pPr>
                  <a:lnSpc>
                    <a:spcPct val="120000"/>
                  </a:lnSpc>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0.038 &gt; 2, </a:t>
                </a:r>
                <a:r>
                  <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because 38 is more than 2.</a:t>
                </a:r>
              </a:p>
              <a:p>
                <a:pPr>
                  <a:lnSpc>
                    <a:spcPct val="120000"/>
                  </a:lnSpc>
                </a:pPr>
                <a:r>
                  <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p>
              <a:p>
                <a:pPr>
                  <a:lnSpc>
                    <a:spcPct val="120000"/>
                  </a:lnSpc>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8.05257 &gt; 8.514, </a:t>
                </a:r>
                <a:r>
                  <a:rPr lang="en-US" sz="2400" dirty="0">
                    <a:solidFill>
                      <a:schemeClr val="accent6">
                        <a:lumMod val="50000"/>
                      </a:schemeClr>
                    </a:solidFill>
                    <a:latin typeface="Calibri" panose="020F0502020204030204" pitchFamily="34" charset="0"/>
                    <a:ea typeface="Times New Roman" panose="02020603050405020304" pitchFamily="18" charset="0"/>
                    <a:cs typeface="Times New Roman" panose="02020603050405020304" pitchFamily="18" charset="0"/>
                  </a:rPr>
                  <a:t>because it has more decimal places.</a:t>
                </a:r>
              </a:p>
              <a:p>
                <a:pPr>
                  <a:lnSpc>
                    <a:spcPct val="120000"/>
                  </a:lnSpc>
                </a:pPr>
                <a:endParaRPr lang="en-US" sz="2400" dirty="0">
                  <a:solidFill>
                    <a:schemeClr val="accent6">
                      <a:lumMod val="50000"/>
                    </a:schemeClr>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r>
                  <a:rPr lang="en-US" sz="2400" dirty="0">
                    <a:solidFill>
                      <a:schemeClr val="tx2">
                        <a:lumMod val="50000"/>
                      </a:schemeClr>
                    </a:solidFill>
                    <a:latin typeface="Calibri" panose="020F0502020204030204" pitchFamily="34" charset="0"/>
                    <a:ea typeface="Times New Roman" panose="02020603050405020304" pitchFamily="18" charset="0"/>
                    <a:cs typeface="Times New Roman" panose="02020603050405020304" pitchFamily="18" charset="0"/>
                  </a:rPr>
                  <a:t>17.353 &lt; 17.35, </a:t>
                </a:r>
                <a:r>
                  <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because when you change them into fractions, </a:t>
                </a:r>
                <a14:m>
                  <m:oMath xmlns:m="http://schemas.openxmlformats.org/officeDocument/2006/math">
                    <m:f>
                      <m:fPr>
                        <m:ctrlPr>
                          <a:rPr lang="en-US" sz="2400" i="1">
                            <a:solidFill>
                              <a:schemeClr val="accent6">
                                <a:lumMod val="50000"/>
                              </a:schemeClr>
                            </a:solidFill>
                            <a:latin typeface="Cambria Math" panose="02040503050406030204" pitchFamily="18" charset="0"/>
                            <a:cs typeface="Times New Roman" panose="02020603050405020304" pitchFamily="18" charset="0"/>
                          </a:rPr>
                        </m:ctrlPr>
                      </m:fPr>
                      <m:num>
                        <m:r>
                          <a:rPr lang="en-AU" sz="2400" i="1">
                            <a:solidFill>
                              <a:schemeClr val="accent6">
                                <a:lumMod val="50000"/>
                              </a:schemeClr>
                            </a:solidFill>
                            <a:latin typeface="Cambria Math" panose="02040503050406030204" pitchFamily="18" charset="0"/>
                            <a:cs typeface="Times New Roman" panose="02020603050405020304" pitchFamily="18" charset="0"/>
                          </a:rPr>
                          <m:t>35</m:t>
                        </m:r>
                      </m:num>
                      <m:den>
                        <m:r>
                          <a:rPr lang="en-AU" sz="2400" i="1">
                            <a:solidFill>
                              <a:schemeClr val="accent6">
                                <a:lumMod val="50000"/>
                              </a:schemeClr>
                            </a:solidFill>
                            <a:latin typeface="Cambria Math" panose="02040503050406030204" pitchFamily="18" charset="0"/>
                            <a:cs typeface="Times New Roman" panose="02020603050405020304" pitchFamily="18" charset="0"/>
                          </a:rPr>
                          <m:t>100</m:t>
                        </m:r>
                      </m:den>
                    </m:f>
                    <m:r>
                      <a:rPr lang="en-AU" sz="2400" i="1">
                        <a:solidFill>
                          <a:schemeClr val="accent6">
                            <a:lumMod val="50000"/>
                          </a:schemeClr>
                        </a:solidFill>
                        <a:latin typeface="Cambria Math" panose="02040503050406030204" pitchFamily="18" charset="0"/>
                        <a:cs typeface="Times New Roman" panose="02020603050405020304" pitchFamily="18" charset="0"/>
                      </a:rPr>
                      <m:t> </m:t>
                    </m:r>
                  </m:oMath>
                </a14:m>
                <a:r>
                  <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is bigger than </a:t>
                </a:r>
                <a14:m>
                  <m:oMath xmlns:m="http://schemas.openxmlformats.org/officeDocument/2006/math">
                    <m:f>
                      <m:fPr>
                        <m:ctrlPr>
                          <a:rPr lang="en-US" sz="2400" i="1" smtClean="0">
                            <a:solidFill>
                              <a:schemeClr val="accent6">
                                <a:lumMod val="50000"/>
                              </a:schemeClr>
                            </a:solidFill>
                            <a:effectLst/>
                            <a:latin typeface="Cambria Math" panose="02040503050406030204" pitchFamily="18" charset="0"/>
                            <a:cs typeface="Times New Roman" panose="02020603050405020304" pitchFamily="18" charset="0"/>
                          </a:rPr>
                        </m:ctrlPr>
                      </m:fPr>
                      <m:num>
                        <m:r>
                          <a:rPr lang="en-AU" sz="2400" b="0" i="1" smtClean="0">
                            <a:solidFill>
                              <a:schemeClr val="accent6">
                                <a:lumMod val="50000"/>
                              </a:schemeClr>
                            </a:solidFill>
                            <a:effectLst/>
                            <a:latin typeface="Cambria Math" panose="02040503050406030204" pitchFamily="18" charset="0"/>
                            <a:cs typeface="Times New Roman" panose="02020603050405020304" pitchFamily="18" charset="0"/>
                          </a:rPr>
                          <m:t>353</m:t>
                        </m:r>
                      </m:num>
                      <m:den>
                        <m:r>
                          <a:rPr lang="en-AU" sz="2400" b="0" i="1" smtClean="0">
                            <a:solidFill>
                              <a:schemeClr val="accent6">
                                <a:lumMod val="50000"/>
                              </a:schemeClr>
                            </a:solidFill>
                            <a:effectLst/>
                            <a:latin typeface="Cambria Math" panose="02040503050406030204" pitchFamily="18" charset="0"/>
                            <a:cs typeface="Times New Roman" panose="02020603050405020304" pitchFamily="18" charset="0"/>
                          </a:rPr>
                          <m:t>1000</m:t>
                        </m:r>
                      </m:den>
                    </m:f>
                  </m:oMath>
                </a14:m>
                <a:r>
                  <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20000"/>
                  </a:lnSpc>
                </a:pPr>
                <a:endParaRPr lang="en-US" sz="2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mc:Choice>
        <mc:Fallback>
          <p:sp>
            <p:nvSpPr>
              <p:cNvPr id="5" name="TextBox 4">
                <a:extLst>
                  <a:ext uri="{FF2B5EF4-FFF2-40B4-BE49-F238E27FC236}">
                    <a16:creationId xmlns:a16="http://schemas.microsoft.com/office/drawing/2014/main" id="{5CF57B70-FE98-C1D8-47AF-4B46A2E32590}"/>
                  </a:ext>
                </a:extLst>
              </p:cNvPr>
              <p:cNvSpPr txBox="1">
                <a:spLocks noRot="1" noChangeAspect="1" noMove="1" noResize="1" noEditPoints="1" noAdjustHandles="1" noChangeArrowheads="1" noChangeShapeType="1" noTextEdit="1"/>
              </p:cNvSpPr>
              <p:nvPr/>
            </p:nvSpPr>
            <p:spPr>
              <a:xfrm>
                <a:off x="1479224" y="1616020"/>
                <a:ext cx="7200800" cy="3357842"/>
              </a:xfrm>
              <a:prstGeom prst="rect">
                <a:avLst/>
              </a:prstGeom>
              <a:blipFill>
                <a:blip r:embed="rId9"/>
                <a:stretch>
                  <a:fillRect l="-1355" t="-181"/>
                </a:stretch>
              </a:blipFill>
            </p:spPr>
            <p:txBody>
              <a:bodyPr/>
              <a:lstStyle/>
              <a:p>
                <a:r>
                  <a:rPr lang="en-GB">
                    <a:noFill/>
                  </a:rPr>
                  <a:t> </a:t>
                </a:r>
              </a:p>
            </p:txBody>
          </p:sp>
        </mc:Fallback>
      </mc:AlternateContent>
      <p:sp>
        <p:nvSpPr>
          <p:cNvPr id="4" name="Footer Placeholder 12">
            <a:extLst>
              <a:ext uri="{FF2B5EF4-FFF2-40B4-BE49-F238E27FC236}">
                <a16:creationId xmlns:a16="http://schemas.microsoft.com/office/drawing/2014/main" id="{BF36CB8F-867C-DFD6-3396-9230EACF6A54}"/>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57DB8ECB-CE95-6F6F-A709-ED39996ACE67}"/>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8" name="Picture 7">
            <a:hlinkClick r:id="rId11"/>
            <a:extLst>
              <a:ext uri="{FF2B5EF4-FFF2-40B4-BE49-F238E27FC236}">
                <a16:creationId xmlns:a16="http://schemas.microsoft.com/office/drawing/2014/main" id="{72EB3FCB-9A42-CFFF-6D69-140C942F1D56}"/>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948023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8" y="-45277"/>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75778" y="-86081"/>
            <a:ext cx="8229600" cy="1143000"/>
          </a:xfrm>
        </p:spPr>
        <p:txBody>
          <a:bodyPr/>
          <a:lstStyle/>
          <a:p>
            <a:r>
              <a:rPr lang="en-AU" dirty="0">
                <a:solidFill>
                  <a:schemeClr val="tx2"/>
                </a:solidFill>
              </a:rPr>
              <a:t>Sporty numbers</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E60B9DEE-B02B-19C3-830E-A13F8B43275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5" name="TextBox 4">
            <a:extLst>
              <a:ext uri="{FF2B5EF4-FFF2-40B4-BE49-F238E27FC236}">
                <a16:creationId xmlns:a16="http://schemas.microsoft.com/office/drawing/2014/main" id="{5CF57B70-FE98-C1D8-47AF-4B46A2E32590}"/>
              </a:ext>
            </a:extLst>
          </p:cNvPr>
          <p:cNvSpPr txBox="1"/>
          <p:nvPr/>
        </p:nvSpPr>
        <p:spPr>
          <a:xfrm>
            <a:off x="475778" y="1143498"/>
            <a:ext cx="8229600" cy="4637552"/>
          </a:xfrm>
          <a:prstGeom prst="rect">
            <a:avLst/>
          </a:prstGeom>
          <a:noFill/>
        </p:spPr>
        <p:txBody>
          <a:bodyPr wrap="square">
            <a:spAutoFit/>
          </a:bodyPr>
          <a:lstStyle/>
          <a:p>
            <a:pPr marL="457200" indent="-457200">
              <a:lnSpc>
                <a:spcPct val="120000"/>
              </a:lnSpc>
              <a:buFont typeface="Arial" panose="020B0604020202020204" pitchFamily="34" charset="0"/>
              <a:buChar char="•"/>
            </a:pPr>
            <a:r>
              <a:rPr lang="en-US" sz="2400" dirty="0">
                <a:solidFill>
                  <a:schemeClr val="tx2">
                    <a:lumMod val="50000"/>
                  </a:schemeClr>
                </a:solidFill>
                <a:latin typeface="Calibri" panose="020F0502020204030204" pitchFamily="34" charset="0"/>
                <a:ea typeface="Times New Roman" panose="02020603050405020304" pitchFamily="18" charset="0"/>
                <a:cs typeface="Times New Roman" panose="02020603050405020304" pitchFamily="18" charset="0"/>
              </a:rPr>
              <a:t>Numbers can be very large or very small.</a:t>
            </a:r>
          </a:p>
          <a:p>
            <a:pPr marL="457200" indent="-457200">
              <a:lnSpc>
                <a:spcPct val="120000"/>
              </a:lnSpc>
              <a:buFont typeface="Arial" panose="020B0604020202020204" pitchFamily="34" charset="0"/>
              <a:buChar char="•"/>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Sometimes we estimate, sometimes we need to be very exact! </a:t>
            </a:r>
          </a:p>
          <a:p>
            <a:pPr marL="457200" indent="-457200">
              <a:lnSpc>
                <a:spcPct val="120000"/>
              </a:lnSpc>
              <a:buFont typeface="Arial" panose="020B0604020202020204" pitchFamily="34" charset="0"/>
              <a:buChar char="•"/>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Sometimes they are fractions of a fraction of fraction.</a:t>
            </a:r>
          </a:p>
          <a:p>
            <a:pPr marL="457200" indent="-457200">
              <a:lnSpc>
                <a:spcPct val="120000"/>
              </a:lnSpc>
              <a:buFont typeface="Arial" panose="020B0604020202020204" pitchFamily="34" charset="0"/>
              <a:buChar char="•"/>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Sometimes they are decimals with many decimal places, </a:t>
            </a:r>
          </a:p>
          <a:p>
            <a:pPr marL="457200" indent="-457200">
              <a:lnSpc>
                <a:spcPct val="120000"/>
              </a:lnSpc>
              <a:buFont typeface="Arial" panose="020B0604020202020204" pitchFamily="34" charset="0"/>
              <a:buChar char="•"/>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Sometimes they are percentages.</a:t>
            </a:r>
          </a:p>
          <a:p>
            <a:pPr marL="457200" indent="-457200">
              <a:lnSpc>
                <a:spcPct val="120000"/>
              </a:lnSpc>
              <a:buFont typeface="Arial" panose="020B0604020202020204" pitchFamily="34" charset="0"/>
              <a:buChar char="•"/>
            </a:pPr>
            <a:r>
              <a:rPr lang="en-US" sz="24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And sometimes they are all mixed up and we need to put them in order.</a:t>
            </a:r>
          </a:p>
          <a:p>
            <a:pPr marL="457200" indent="-457200">
              <a:lnSpc>
                <a:spcPct val="120000"/>
              </a:lnSpc>
              <a:buFont typeface="Arial" panose="020B0604020202020204" pitchFamily="34" charset="0"/>
              <a:buChar char="•"/>
            </a:pPr>
            <a:r>
              <a:rPr lang="en-US" sz="2400" dirty="0">
                <a:solidFill>
                  <a:schemeClr val="accent6">
                    <a:lumMod val="50000"/>
                  </a:schemeClr>
                </a:solidFill>
                <a:latin typeface="Calibri" panose="020F0502020204030204" pitchFamily="34" charset="0"/>
                <a:ea typeface="Times New Roman" panose="02020603050405020304" pitchFamily="18" charset="0"/>
                <a:cs typeface="Times New Roman" panose="02020603050405020304" pitchFamily="18" charset="0"/>
              </a:rPr>
              <a:t>In sport or in our hobbies, when do we use numbers other than whole numbers? </a:t>
            </a:r>
            <a:endParaRPr lang="en-US" sz="2400" dirty="0">
              <a:solidFill>
                <a:schemeClr val="accent6">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Footer Placeholder 12">
            <a:extLst>
              <a:ext uri="{FF2B5EF4-FFF2-40B4-BE49-F238E27FC236}">
                <a16:creationId xmlns:a16="http://schemas.microsoft.com/office/drawing/2014/main" id="{61BD7144-9EB4-50B8-6DCA-2B90E95A22BE}"/>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05E98C44-37B8-9558-CB5C-1E2A098B8E24}"/>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8" name="Picture 7">
            <a:hlinkClick r:id="rId10"/>
            <a:extLst>
              <a:ext uri="{FF2B5EF4-FFF2-40B4-BE49-F238E27FC236}">
                <a16:creationId xmlns:a16="http://schemas.microsoft.com/office/drawing/2014/main" id="{EE4B2F65-0C32-57FB-2527-FD1AE3C1B123}"/>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3562772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8" y="-45277"/>
            <a:ext cx="9173121" cy="6903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AU">
                <a:solidFill>
                  <a:schemeClr val="tx2"/>
                </a:solidFill>
              </a:rPr>
              <a:t>Mathletes</a:t>
            </a:r>
            <a:endParaRPr lang="en-AU" dirty="0">
              <a:solidFill>
                <a:schemeClr val="tx2"/>
              </a:solidFill>
            </a:endParaRP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 name="Group 2">
            <a:extLst>
              <a:ext uri="{FF2B5EF4-FFF2-40B4-BE49-F238E27FC236}">
                <a16:creationId xmlns:a16="http://schemas.microsoft.com/office/drawing/2014/main" id="{E60B9DEE-B02B-19C3-830E-A13F8B43275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4" name="TextBox 3">
            <a:extLst>
              <a:ext uri="{FF2B5EF4-FFF2-40B4-BE49-F238E27FC236}">
                <a16:creationId xmlns:a16="http://schemas.microsoft.com/office/drawing/2014/main" id="{1949D492-2A47-AC47-BDF7-468E49F25D32}"/>
              </a:ext>
            </a:extLst>
          </p:cNvPr>
          <p:cNvSpPr txBox="1"/>
          <p:nvPr/>
        </p:nvSpPr>
        <p:spPr>
          <a:xfrm>
            <a:off x="848789" y="1633033"/>
            <a:ext cx="7107587" cy="3108543"/>
          </a:xfrm>
          <a:prstGeom prst="rect">
            <a:avLst/>
          </a:prstGeom>
          <a:noFill/>
        </p:spPr>
        <p:txBody>
          <a:bodyPr wrap="square" rtlCol="0">
            <a:spAutoFit/>
          </a:bodyPr>
          <a:lstStyle/>
          <a:p>
            <a:pPr marL="457200" indent="-457200">
              <a:buFont typeface="Arial" panose="020B0604020202020204" pitchFamily="34" charset="0"/>
              <a:buChar char="•"/>
            </a:pPr>
            <a:r>
              <a:rPr lang="en-AU" sz="2800" dirty="0">
                <a:solidFill>
                  <a:schemeClr val="accent6">
                    <a:lumMod val="50000"/>
                  </a:schemeClr>
                </a:solidFill>
              </a:rPr>
              <a:t>Find your fellow ‘mathletes’ in groups of about four.</a:t>
            </a:r>
          </a:p>
          <a:p>
            <a:pPr marL="457200" indent="-457200">
              <a:buFont typeface="Arial" panose="020B0604020202020204" pitchFamily="34" charset="0"/>
              <a:buChar char="•"/>
            </a:pPr>
            <a:r>
              <a:rPr lang="en-AU" sz="2800" dirty="0">
                <a:solidFill>
                  <a:schemeClr val="accent6">
                    <a:lumMod val="50000"/>
                  </a:schemeClr>
                </a:solidFill>
              </a:rPr>
              <a:t>They will have similar measurements on their cards.</a:t>
            </a:r>
          </a:p>
          <a:p>
            <a:pPr marL="457200" indent="-457200">
              <a:buFont typeface="Arial" panose="020B0604020202020204" pitchFamily="34" charset="0"/>
              <a:buChar char="•"/>
            </a:pPr>
            <a:r>
              <a:rPr lang="en-AU" sz="2800" dirty="0">
                <a:solidFill>
                  <a:schemeClr val="accent6">
                    <a:lumMod val="50000"/>
                  </a:schemeClr>
                </a:solidFill>
              </a:rPr>
              <a:t>Now put yourselves in numerical order.</a:t>
            </a:r>
          </a:p>
          <a:p>
            <a:pPr marL="457200" indent="-457200">
              <a:buFont typeface="Arial" panose="020B0604020202020204" pitchFamily="34" charset="0"/>
              <a:buChar char="•"/>
            </a:pPr>
            <a:r>
              <a:rPr lang="en-AU" sz="2800" dirty="0">
                <a:solidFill>
                  <a:schemeClr val="tx2"/>
                </a:solidFill>
              </a:rPr>
              <a:t>Remember, do not lose your card, you need it later … and your teacher needs it back!  </a:t>
            </a:r>
          </a:p>
        </p:txBody>
      </p:sp>
      <p:sp>
        <p:nvSpPr>
          <p:cNvPr id="5" name="Footer Placeholder 12">
            <a:extLst>
              <a:ext uri="{FF2B5EF4-FFF2-40B4-BE49-F238E27FC236}">
                <a16:creationId xmlns:a16="http://schemas.microsoft.com/office/drawing/2014/main" id="{2DC15FA0-B7A5-3565-0089-30680DCBF512}"/>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0F498349-83A0-D2CB-28B6-770598FCF3AA}"/>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pic>
        <p:nvPicPr>
          <p:cNvPr id="8" name="Picture 7">
            <a:hlinkClick r:id="rId10"/>
            <a:extLst>
              <a:ext uri="{FF2B5EF4-FFF2-40B4-BE49-F238E27FC236}">
                <a16:creationId xmlns:a16="http://schemas.microsoft.com/office/drawing/2014/main" id="{F478CC03-8FB6-5480-0A9D-6B481A6FB9C8}"/>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8157528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594</TotalTime>
  <Words>2725</Words>
  <Application>Microsoft Office PowerPoint</Application>
  <PresentationFormat>On-screen Show (4:3)</PresentationFormat>
  <Paragraphs>203</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Cambria Math</vt:lpstr>
      <vt:lpstr>Roboto</vt:lpstr>
      <vt:lpstr>Symbol</vt:lpstr>
      <vt:lpstr>Wingdings</vt:lpstr>
      <vt:lpstr>Office Theme</vt:lpstr>
      <vt:lpstr>Mathletes in motion</vt:lpstr>
      <vt:lpstr>Learning intention</vt:lpstr>
      <vt:lpstr>Why are we learning about this?</vt:lpstr>
      <vt:lpstr>Quick review!</vt:lpstr>
      <vt:lpstr>Quick review again!</vt:lpstr>
      <vt:lpstr>Number sequence game</vt:lpstr>
      <vt:lpstr>Why are these explanations wrong?</vt:lpstr>
      <vt:lpstr>Sporty numbers</vt:lpstr>
      <vt:lpstr>Mathletes</vt:lpstr>
      <vt:lpstr>Decimals and fractions</vt:lpstr>
      <vt:lpstr>Sporty number lines</vt:lpstr>
      <vt:lpstr>Sporty reflection …hmm…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20</cp:revision>
  <dcterms:created xsi:type="dcterms:W3CDTF">2021-03-16T22:56:28Z</dcterms:created>
  <dcterms:modified xsi:type="dcterms:W3CDTF">2023-12-19T01:57:37Z</dcterms:modified>
</cp:coreProperties>
</file>