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84" r:id="rId2"/>
    <p:sldId id="257" r:id="rId3"/>
    <p:sldId id="259" r:id="rId4"/>
    <p:sldId id="258" r:id="rId5"/>
    <p:sldId id="260" r:id="rId6"/>
    <p:sldId id="276" r:id="rId7"/>
    <p:sldId id="282" r:id="rId8"/>
    <p:sldId id="277" r:id="rId9"/>
    <p:sldId id="278" r:id="rId10"/>
    <p:sldId id="279" r:id="rId11"/>
    <p:sldId id="280" r:id="rId12"/>
    <p:sldId id="28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921DEA-69CC-4D01-BBA7-382C633CBB86}" v="3" dt="2023-09-21T01:58:11.438"/>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9" autoAdjust="0"/>
    <p:restoredTop sz="62228" autoAdjust="0"/>
  </p:normalViewPr>
  <p:slideViewPr>
    <p:cSldViewPr>
      <p:cViewPr varScale="1">
        <p:scale>
          <a:sx n="69" d="100"/>
          <a:sy n="69" d="100"/>
        </p:scale>
        <p:origin x="2412"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8/12/2023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calculate.fairwork.gov.au/"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lesson follows Patterns, rules and graphs, but both lessons can be used in isolation.</a:t>
            </a:r>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Slide 10 offers a further expansion into the problem. Students are taught about financial literacy and policy using the </a:t>
            </a:r>
            <a:r>
              <a:rPr lang="en-AU" sz="1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3"/>
              </a:rPr>
              <a:t>‘</a:t>
            </a:r>
            <a:r>
              <a:rPr lang="en-AU" sz="1800" u="sng"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3"/>
              </a:rPr>
              <a:t>fairwork</a:t>
            </a:r>
            <a:r>
              <a:rPr lang="en-AU" sz="1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3"/>
              </a:rPr>
              <a:t>’ online calculator</a:t>
            </a:r>
            <a:r>
              <a:rPr lang="en-AU" sz="180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AU" dirty="0"/>
              <a:t>on the government website.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accent1">
                    <a:lumMod val="50000"/>
                  </a:schemeClr>
                </a:solidFill>
                <a:hlinkClick r:id="rId3">
                  <a:extLst>
                    <a:ext uri="{A12FA001-AC4F-418D-AE19-62706E023703}">
                      <ahyp:hlinkClr xmlns:ahyp="http://schemas.microsoft.com/office/drawing/2018/hyperlinkcolor" val="tx"/>
                    </a:ext>
                  </a:extLst>
                </a:hlinkClick>
              </a:rPr>
              <a:t>https://calculate.fairwork.gov.au/</a:t>
            </a:r>
            <a:r>
              <a:rPr lang="en-US" dirty="0">
                <a:solidFill>
                  <a:schemeClr val="accent1">
                    <a:lumMod val="50000"/>
                  </a:schemeClr>
                </a:solidFill>
              </a:rPr>
              <a:t> </a:t>
            </a:r>
          </a:p>
          <a:p>
            <a:endParaRPr lang="en-AU" dirty="0"/>
          </a:p>
          <a:p>
            <a:r>
              <a:rPr lang="en-AU" dirty="0"/>
              <a:t>Students investigate the minimum wage using the online digital tool. Students use the simple equation of ‘wage = hourly rate multiplied by hours worked’.</a:t>
            </a:r>
          </a:p>
          <a:p>
            <a:endParaRPr lang="en-AU" dirty="0"/>
          </a:p>
          <a:p>
            <a:r>
              <a:rPr lang="en-AU" dirty="0"/>
              <a:t>If you were to ask students whether this rule is linear, students should be able to quickly understand that it is, without making calculations. </a:t>
            </a:r>
          </a:p>
          <a:p>
            <a:endParaRPr lang="en-AU" dirty="0"/>
          </a:p>
          <a:p>
            <a:r>
              <a:rPr lang="en-AU" b="1" dirty="0"/>
              <a:t>Optional (all abilities): </a:t>
            </a:r>
            <a:r>
              <a:rPr lang="en-AU" dirty="0"/>
              <a:t>ask students to consider the minimum wage for when they begin their first job. Ask students to think about whether they could live off this wage if they were to support themselves. </a:t>
            </a:r>
          </a:p>
        </p:txBody>
      </p:sp>
      <p:sp>
        <p:nvSpPr>
          <p:cNvPr id="4" name="Slide Number Placeholder 3"/>
          <p:cNvSpPr>
            <a:spLocks noGrp="1"/>
          </p:cNvSpPr>
          <p:nvPr>
            <p:ph type="sldNum" sz="quarter" idx="10"/>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34878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Explain to students that they have five new linear rules to consider. It should be obvious </a:t>
            </a:r>
            <a:r>
              <a:rPr lang="en-US" sz="1200" dirty="0"/>
              <a:t>that the highest hourly rate will earn the most money. </a:t>
            </a:r>
          </a:p>
          <a:p>
            <a:pPr marL="171450" indent="-171450">
              <a:buFont typeface="Arial" panose="020B0604020202020204" pitchFamily="34" charset="0"/>
              <a:buChar char="•"/>
            </a:pPr>
            <a:r>
              <a:rPr lang="en-US" sz="1200" b="1" dirty="0"/>
              <a:t>Differentiation (support</a:t>
            </a:r>
            <a:r>
              <a:rPr lang="en-US" sz="1200" dirty="0"/>
              <a:t>): Demonstrate numerically if students cannot understand this. </a:t>
            </a:r>
          </a:p>
          <a:p>
            <a:pPr marL="171450" indent="-171450">
              <a:buFont typeface="Arial" panose="020B0604020202020204" pitchFamily="34" charset="0"/>
              <a:buChar char="•"/>
            </a:pPr>
            <a:r>
              <a:rPr lang="en-US" sz="1200" dirty="0"/>
              <a:t>Explain it is a bit trickier to try to determine how much extra money you could make if you were applying the original goal of saving for an expensive phone.</a:t>
            </a:r>
          </a:p>
          <a:p>
            <a:pPr marL="171450" indent="-171450">
              <a:buFont typeface="Arial" panose="020B0604020202020204" pitchFamily="34" charset="0"/>
              <a:buChar char="•"/>
            </a:pPr>
            <a:r>
              <a:rPr lang="en-AU" dirty="0"/>
              <a:t>Students have three more tasks as shown on the slides</a:t>
            </a:r>
          </a:p>
          <a:p>
            <a:pPr marL="228600" indent="-228600">
              <a:buAutoNum type="arabicPeriod"/>
            </a:pPr>
            <a:r>
              <a:rPr lang="en-AU" dirty="0"/>
              <a:t>Ask students to create a new spreadsheet for each new rule and input the new hourly rate.</a:t>
            </a:r>
          </a:p>
          <a:p>
            <a:pPr marL="228600" indent="-228600">
              <a:buAutoNum type="arabicPeriod"/>
            </a:pPr>
            <a:r>
              <a:rPr lang="en-AU" dirty="0"/>
              <a:t>Have students work out the hours of work it would take to reach their goal savings.</a:t>
            </a:r>
          </a:p>
          <a:p>
            <a:pPr marL="228600" indent="-228600">
              <a:buAutoNum type="arabicPeriod"/>
            </a:pPr>
            <a:r>
              <a:rPr lang="en-AU" dirty="0"/>
              <a:t>Explain that it is likely in their first job, they will work various hours (weekends, public holidays etc.). Task students with creating </a:t>
            </a:r>
            <a:r>
              <a:rPr lang="en-AU" b="0" dirty="0"/>
              <a:t>3 new and different work </a:t>
            </a:r>
            <a:r>
              <a:rPr lang="en-AU" dirty="0"/>
              <a:t>schedules that would earn you enough money to buy the new phone.</a:t>
            </a:r>
          </a:p>
          <a:p>
            <a:pPr marL="228600" indent="-228600">
              <a:buAutoNum type="arabicPeriod"/>
            </a:pPr>
            <a:endParaRPr lang="en-AU" dirty="0"/>
          </a:p>
          <a:p>
            <a:pPr marL="0" indent="0">
              <a:buNone/>
            </a:pPr>
            <a:r>
              <a:rPr lang="en-AU" b="1" dirty="0"/>
              <a:t>Iteration: </a:t>
            </a:r>
            <a:r>
              <a:rPr lang="en-AU" dirty="0"/>
              <a:t>questions could be given as an assessment or homework task, whereby Slide 12 (the exit ticket) could be a class reflection. </a:t>
            </a:r>
          </a:p>
        </p:txBody>
      </p:sp>
      <p:sp>
        <p:nvSpPr>
          <p:cNvPr id="4" name="Slide Number Placeholder 3"/>
          <p:cNvSpPr>
            <a:spLocks noGrp="1"/>
          </p:cNvSpPr>
          <p:nvPr>
            <p:ph type="sldNum" sz="quarter" idx="10"/>
          </p:nvPr>
        </p:nvSpPr>
        <p:spPr/>
        <p:txBody>
          <a:bodyPr/>
          <a:lstStyle/>
          <a:p>
            <a:fld id="{5D904A82-F77A-4F2F-A04D-9E9D63F3DBDF}" type="slidenum">
              <a:rPr lang="en-AU" smtClean="0"/>
              <a:t>11</a:t>
            </a:fld>
            <a:endParaRPr lang="en-AU"/>
          </a:p>
        </p:txBody>
      </p:sp>
    </p:spTree>
    <p:extLst>
      <p:ext uri="{BB962C8B-B14F-4D97-AF65-F5344CB8AC3E}">
        <p14:creationId xmlns:p14="http://schemas.microsoft.com/office/powerpoint/2010/main" val="927611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Linear rule: F = 32 +1.8C</a:t>
            </a:r>
          </a:p>
          <a:p>
            <a:endParaRPr lang="en-AU" dirty="0"/>
          </a:p>
          <a:p>
            <a:pPr algn="ctr"/>
            <a:r>
              <a:rPr lang="en-US" sz="1200" dirty="0">
                <a:solidFill>
                  <a:schemeClr val="accent1">
                    <a:lumMod val="50000"/>
                  </a:schemeClr>
                </a:solidFill>
              </a:rPr>
              <a:t>SPICY CHALLENGE</a:t>
            </a:r>
          </a:p>
          <a:p>
            <a:pPr algn="ctr"/>
            <a:r>
              <a:rPr lang="en-US" sz="1200" b="1" dirty="0">
                <a:solidFill>
                  <a:schemeClr val="accent1">
                    <a:lumMod val="50000"/>
                  </a:schemeClr>
                </a:solidFill>
              </a:rPr>
              <a:t>Can you create a linear rule that converts a temperature in Celsius to Fahrenheit?</a:t>
            </a:r>
            <a:br>
              <a:rPr lang="en-US" sz="1200" dirty="0">
                <a:solidFill>
                  <a:schemeClr val="accent1">
                    <a:lumMod val="50000"/>
                  </a:schemeClr>
                </a:solidFill>
              </a:rPr>
            </a:br>
            <a:r>
              <a:rPr lang="en-US" sz="1200" dirty="0">
                <a:solidFill>
                  <a:schemeClr val="accent1">
                    <a:lumMod val="50000"/>
                  </a:schemeClr>
                </a:solidFill>
              </a:rPr>
              <a:t>Hint: use the freezing temperature of water to find the initial value (y-intercept).</a:t>
            </a:r>
          </a:p>
          <a:p>
            <a:pPr algn="ctr"/>
            <a:endParaRPr lang="en-US" sz="1200" b="1" i="1" u="sng" dirty="0">
              <a:solidFill>
                <a:schemeClr val="accent1">
                  <a:lumMod val="50000"/>
                </a:schemeClr>
              </a:solidFill>
            </a:endParaRPr>
          </a:p>
          <a:p>
            <a:pPr algn="ctr"/>
            <a:r>
              <a:rPr lang="en-US" sz="1200" dirty="0">
                <a:solidFill>
                  <a:schemeClr val="accent1">
                    <a:lumMod val="50000"/>
                  </a:schemeClr>
                </a:solidFill>
              </a:rPr>
              <a:t>MILD CHALLENGE</a:t>
            </a:r>
          </a:p>
          <a:p>
            <a:pPr algn="ctr"/>
            <a:r>
              <a:rPr lang="en-US" sz="1200" b="1" dirty="0">
                <a:solidFill>
                  <a:schemeClr val="accent1">
                    <a:lumMod val="50000"/>
                  </a:schemeClr>
                </a:solidFill>
              </a:rPr>
              <a:t>Ask your teacher for the linear rule and then convert 20</a:t>
            </a:r>
            <a:r>
              <a:rPr lang="en-US" sz="1200" dirty="0">
                <a:solidFill>
                  <a:schemeClr val="accent1">
                    <a:lumMod val="50000"/>
                  </a:schemeClr>
                </a:solidFill>
              </a:rPr>
              <a:t>°</a:t>
            </a:r>
            <a:r>
              <a:rPr lang="en-US" sz="1200" b="1" dirty="0">
                <a:solidFill>
                  <a:schemeClr val="accent1">
                    <a:lumMod val="50000"/>
                  </a:schemeClr>
                </a:solidFill>
              </a:rPr>
              <a:t>C and 30</a:t>
            </a:r>
            <a:r>
              <a:rPr lang="en-US" sz="1200" dirty="0">
                <a:solidFill>
                  <a:schemeClr val="accent1">
                    <a:lumMod val="50000"/>
                  </a:schemeClr>
                </a:solidFill>
              </a:rPr>
              <a:t>°</a:t>
            </a:r>
            <a:r>
              <a:rPr lang="en-US" sz="1200" b="1" dirty="0">
                <a:solidFill>
                  <a:schemeClr val="accent1">
                    <a:lumMod val="50000"/>
                  </a:schemeClr>
                </a:solidFill>
              </a:rPr>
              <a:t>C into Fahrenheit. </a:t>
            </a:r>
          </a:p>
          <a:p>
            <a:pPr algn="ctr"/>
            <a:endParaRPr lang="en-US" dirty="0"/>
          </a:p>
          <a:p>
            <a:pPr algn="ctr"/>
            <a:endParaRPr lang="en-US" dirty="0"/>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12</a:t>
            </a:fld>
            <a:endParaRPr lang="en-AU"/>
          </a:p>
        </p:txBody>
      </p:sp>
    </p:spTree>
    <p:extLst>
      <p:ext uri="{BB962C8B-B14F-4D97-AF65-F5344CB8AC3E}">
        <p14:creationId xmlns:p14="http://schemas.microsoft.com/office/powerpoint/2010/main" val="1311933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4130" indent="-215900">
              <a:lnSpc>
                <a:spcPct val="120000"/>
              </a:lnSpc>
            </a:pPr>
            <a:r>
              <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Introduce the learning intention and success criteria for students and taps into what they already know about algebra, graphing, linear relationships, number sense.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800" dirty="0"/>
              <a:t>Students can select the LI/SC most appropriate for them and write it in their exercise books underneath the title.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schemeClr val="accent1">
                    <a:lumMod val="50000"/>
                  </a:schemeClr>
                </a:solidFill>
              </a:rPr>
              <a:t>The important concept to review for this lesson is suggested to directly to students. This helps prime students for what is to come.</a:t>
            </a:r>
          </a:p>
          <a:p>
            <a:pPr marL="285750" indent="-285750">
              <a:buFont typeface="Arial" panose="020B0604020202020204" pitchFamily="34" charset="0"/>
              <a:buChar char="•"/>
            </a:pPr>
            <a:r>
              <a:rPr lang="en-US" sz="2800" b="0" dirty="0">
                <a:solidFill>
                  <a:schemeClr val="accent1">
                    <a:lumMod val="50000"/>
                  </a:schemeClr>
                </a:solidFill>
              </a:rPr>
              <a:t>I can identify the gradient and initial value of a linear rule.</a:t>
            </a:r>
          </a:p>
          <a:p>
            <a:pPr marL="0" indent="0">
              <a:buFont typeface="Arial" panose="020B0604020202020204" pitchFamily="34" charset="0"/>
              <a:buNone/>
            </a:pPr>
            <a:endParaRPr lang="en-US" sz="2800" b="0" dirty="0">
              <a:solidFill>
                <a:schemeClr val="accent1">
                  <a:lumMod val="50000"/>
                </a:schemeClr>
              </a:solidFill>
            </a:endParaRPr>
          </a:p>
          <a:p>
            <a:pPr marL="0" indent="0">
              <a:buFont typeface="Arial" panose="020B0604020202020204" pitchFamily="34" charset="0"/>
              <a:buNone/>
            </a:pPr>
            <a:r>
              <a:rPr lang="en-US" sz="2800" b="0" dirty="0">
                <a:solidFill>
                  <a:schemeClr val="accent1">
                    <a:lumMod val="50000"/>
                  </a:schemeClr>
                </a:solidFill>
              </a:rPr>
              <a:t>Other important pre-requisite concepts and skills are taken from the progression levels. </a:t>
            </a:r>
          </a:p>
          <a:p>
            <a:pPr marL="0" indent="0">
              <a:buFont typeface="Arial" panose="020B0604020202020204" pitchFamily="34" charset="0"/>
              <a:buNone/>
            </a:pPr>
            <a:r>
              <a:rPr lang="en-US" sz="2800" b="0" dirty="0">
                <a:solidFill>
                  <a:schemeClr val="accent1">
                    <a:lumMod val="50000"/>
                  </a:schemeClr>
                </a:solidFill>
              </a:rPr>
              <a:t>Students have been exposed to and should be able to:</a:t>
            </a:r>
          </a:p>
          <a:p>
            <a:pPr marL="342900" lvl="0" indent="-342900">
              <a:lnSpc>
                <a:spcPct val="120000"/>
              </a:lnSpc>
              <a:buFont typeface="Symbol" panose="05050102010706020507" pitchFamily="18" charset="2"/>
              <a:buChar char=""/>
            </a:pPr>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create and identify algebraic equations from word problems involving one or more operations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identify and justify equivalent algebraic expressions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interpret a table of values to plot points on a graph</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analyse and visualise data using a range of digital tools to identify patterns and make predictions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select and use the core features of digital tools to efficiently complete tasks.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sz="2800" b="0" dirty="0">
              <a:solidFill>
                <a:schemeClr val="accent1">
                  <a:lumMod val="50000"/>
                </a:schemeClr>
              </a:solidFill>
            </a:endParaRPr>
          </a:p>
          <a:p>
            <a:pPr marL="0" indent="0">
              <a:buFont typeface="Arial" panose="020B0604020202020204" pitchFamily="34" charset="0"/>
              <a:buNone/>
            </a:pPr>
            <a:endParaRPr lang="en-US" sz="2800" b="0" dirty="0">
              <a:solidFill>
                <a:schemeClr val="accent1">
                  <a:lumMod val="50000"/>
                </a:schemeClr>
              </a:solidFill>
            </a:endParaRPr>
          </a:p>
          <a:p>
            <a:pPr marL="93980" indent="-285750">
              <a:lnSpc>
                <a:spcPct val="120000"/>
              </a:lnSpc>
              <a:buFont typeface="Arial" panose="020B0604020202020204" pitchFamily="34" charset="0"/>
              <a:buChar char="•"/>
            </a:pP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126009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Image of smart phone by </a:t>
            </a:r>
            <a:r>
              <a:rPr lang="en-AU" sz="1200" b="0" i="0" dirty="0">
                <a:solidFill>
                  <a:srgbClr val="000000"/>
                </a:solidFill>
                <a:effectLst/>
                <a:latin typeface="Calibri" panose="020F0502020204030204" pitchFamily="34" charset="0"/>
              </a:rPr>
              <a:t>Mediamodifier via Pixabay </a:t>
            </a:r>
            <a:endParaRPr lang="en-AU" dirty="0"/>
          </a:p>
          <a:p>
            <a:endParaRPr lang="en-AU" b="1" dirty="0"/>
          </a:p>
          <a:p>
            <a:endParaRPr lang="en-AU" b="1" dirty="0"/>
          </a:p>
          <a:p>
            <a:r>
              <a:rPr lang="en-AU" b="1" dirty="0"/>
              <a:t>Lesson hook </a:t>
            </a:r>
          </a:p>
          <a:p>
            <a:r>
              <a:rPr lang="en-AU" dirty="0"/>
              <a:t>This lesson is designed to engage students by using the context of a common want/goal of students at this age, using a mathematical modelling approach to reach that goal.</a:t>
            </a:r>
          </a:p>
          <a:p>
            <a:endParaRPr lang="en-AU" dirty="0"/>
          </a:p>
          <a:p>
            <a:r>
              <a:rPr lang="en-AU" dirty="0"/>
              <a:t>Feel free to use a different ‘want/goal’, as suits your class.</a:t>
            </a:r>
          </a:p>
          <a:p>
            <a:endParaRPr lang="en-AU" dirty="0"/>
          </a:p>
          <a:p>
            <a:r>
              <a:rPr lang="en-AU" b="1" dirty="0"/>
              <a:t>Iteration</a:t>
            </a:r>
            <a:r>
              <a:rPr lang="en-AU" dirty="0"/>
              <a:t>: Poll the class on the desired ‘goal or want’ of the lesson beforehand and surprise the class by editing the slides and materials to suit the most popular goal. </a:t>
            </a: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801344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Introduction </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 mins)</a:t>
            </a:r>
          </a:p>
          <a:p>
            <a:endPar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slide takes students through a check required to revise or address the skills needed to progress through this lesson at a deeper level. If you have delivered the previous lesson (Patterns, rules and graphs), this skill check contextually frames linear relationships in patterns with the algebraic rules.</a:t>
            </a:r>
          </a:p>
          <a:p>
            <a:endPar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AU"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Use this opportunity to note those students who require support or possibly a more complex task (extension); listen for any challenges or misconceptions any students may hold.</a:t>
            </a:r>
            <a:endParaRPr lang="en-AU" b="0" dirty="0"/>
          </a:p>
          <a:p>
            <a:endParaRPr lang="en-AU" b="0" dirty="0"/>
          </a:p>
          <a:p>
            <a:r>
              <a:rPr lang="en-AU" b="0" dirty="0"/>
              <a:t>For this slide, </a:t>
            </a:r>
            <a:r>
              <a:rPr lang="en-AU" b="1" dirty="0"/>
              <a:t>challenges</a:t>
            </a:r>
            <a:r>
              <a:rPr lang="en-AU" b="0" dirty="0"/>
              <a:t> and </a:t>
            </a:r>
            <a:r>
              <a:rPr lang="en-AU" b="1" dirty="0"/>
              <a:t>misconceptions</a:t>
            </a:r>
            <a:r>
              <a:rPr lang="en-AU" b="0" dirty="0"/>
              <a:t> may include:</a:t>
            </a:r>
          </a:p>
          <a:p>
            <a:pPr marL="171450" indent="-171450">
              <a:buFont typeface="Arial" panose="020B0604020202020204" pitchFamily="34" charset="0"/>
              <a:buChar char="•"/>
            </a:pPr>
            <a:r>
              <a:rPr lang="en-AU" b="0" dirty="0"/>
              <a:t>understanding coordinate pairs correctly in relation to a linear rule and that x represents any input number, and y is the output; students may also confuse which figure to plug in</a:t>
            </a:r>
          </a:p>
          <a:p>
            <a:pPr marL="171450" indent="-171450">
              <a:buFont typeface="Arial" panose="020B0604020202020204" pitchFamily="34" charset="0"/>
              <a:buChar char="•"/>
            </a:pPr>
            <a:r>
              <a:rPr lang="en-AU" b="0" dirty="0"/>
              <a:t>understanding the concept behind linear relationships and that the rule represents a rate of change (In this example, students may mistakenly believe that rate of change is 4 and not 2x.)</a:t>
            </a:r>
          </a:p>
          <a:p>
            <a:pPr marL="171450" indent="-171450">
              <a:buFont typeface="Arial" panose="020B0604020202020204" pitchFamily="34" charset="0"/>
              <a:buChar char="•"/>
            </a:pPr>
            <a:r>
              <a:rPr lang="en-AU" b="0" dirty="0"/>
              <a:t>forgetting the meaning of c as a constant and that it represents the y intercept, and that y can be 0</a:t>
            </a:r>
          </a:p>
          <a:p>
            <a:pPr marL="171450" indent="-171450">
              <a:buFont typeface="Arial" panose="020B0604020202020204" pitchFamily="34" charset="0"/>
              <a:buChar char="•"/>
            </a:pPr>
            <a:r>
              <a:rPr lang="en-AU" b="0" dirty="0"/>
              <a:t>finding solving for unknowns, or rearranging equations difficult</a:t>
            </a:r>
          </a:p>
          <a:p>
            <a:pPr marL="171450" indent="-171450">
              <a:buFont typeface="Arial" panose="020B0604020202020204" pitchFamily="34" charset="0"/>
              <a:buChar char="•"/>
            </a:pPr>
            <a:r>
              <a:rPr lang="en-AU" b="0" dirty="0"/>
              <a:t>being uncomfortable with substituting into equations.</a:t>
            </a:r>
          </a:p>
          <a:p>
            <a:pPr marL="0" indent="0">
              <a:buFont typeface="Arial" panose="020B0604020202020204" pitchFamily="34" charset="0"/>
              <a:buNone/>
            </a:pPr>
            <a:endParaRPr lang="en-AU" b="0" dirty="0"/>
          </a:p>
          <a:p>
            <a:pPr marL="0" indent="0">
              <a:buFont typeface="Arial" panose="020B0604020202020204" pitchFamily="34" charset="0"/>
              <a:buNone/>
            </a:pPr>
            <a:r>
              <a:rPr lang="en-AU" b="0" dirty="0"/>
              <a:t>For </a:t>
            </a:r>
            <a:r>
              <a:rPr lang="en-AU" b="1" dirty="0"/>
              <a:t>extension</a:t>
            </a:r>
            <a:r>
              <a:rPr lang="en-AU" b="0" dirty="0"/>
              <a:t> and </a:t>
            </a:r>
            <a:r>
              <a:rPr lang="en-AU" b="1" dirty="0"/>
              <a:t>expansion</a:t>
            </a:r>
            <a:r>
              <a:rPr lang="en-AU" b="0" dirty="0"/>
              <a:t>, try these prompts/hints:</a:t>
            </a:r>
          </a:p>
          <a:p>
            <a:pPr marL="171450" indent="-171450">
              <a:buFont typeface="Arial" panose="020B0604020202020204" pitchFamily="34" charset="0"/>
              <a:buChar char="•"/>
            </a:pPr>
            <a:r>
              <a:rPr lang="en-AU" b="0" dirty="0"/>
              <a:t>Compare the differences between the linear rule to the adjust rule (non-linear). What do you notice? What do you think the change means?</a:t>
            </a:r>
          </a:p>
          <a:p>
            <a:pPr marL="171450" indent="-171450">
              <a:buFont typeface="Arial" panose="020B0604020202020204" pitchFamily="34" charset="0"/>
              <a:buChar char="•"/>
            </a:pPr>
            <a:r>
              <a:rPr lang="en-AU" b="0" dirty="0"/>
              <a:t>Suggest various ways to explore the meaning: creating a table of values and noticing the patterns of change and comparing what this means to a table of values in a linear relationship. (What happens to y?)</a:t>
            </a:r>
          </a:p>
          <a:p>
            <a:pPr marL="171450" indent="-171450">
              <a:buFont typeface="Arial" panose="020B0604020202020204" pitchFamily="34" charset="0"/>
              <a:buChar char="•"/>
            </a:pPr>
            <a:r>
              <a:rPr lang="en-AU" b="0" dirty="0"/>
              <a:t>Suggest to graph a table of values and compare to a linear relationships using similar inputs.</a:t>
            </a:r>
          </a:p>
          <a:p>
            <a:pPr marL="171450" indent="-171450">
              <a:buFont typeface="Arial" panose="020B0604020202020204" pitchFamily="34" charset="0"/>
              <a:buChar char="•"/>
            </a:pPr>
            <a:r>
              <a:rPr lang="en-AU" b="0" dirty="0"/>
              <a:t>If students have time to graph the equation, ask them to think about what a parabola represents. What would it mean in terms of geometric circles? What would the pattern of circles look like?</a:t>
            </a:r>
          </a:p>
          <a:p>
            <a:pPr marL="0" indent="0">
              <a:buFont typeface="Arial" panose="020B0604020202020204" pitchFamily="34" charset="0"/>
              <a:buNone/>
            </a:pPr>
            <a:endParaRPr lang="en-AU" b="0" dirty="0"/>
          </a:p>
          <a:p>
            <a:pPr marL="0" indent="0">
              <a:buFont typeface="Arial" panose="020B0604020202020204" pitchFamily="34" charset="0"/>
              <a:buNone/>
            </a:pPr>
            <a:endParaRPr lang="en-AU" b="0" dirty="0"/>
          </a:p>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This slide introduces the main investigation.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Note that the context has changed from patterns formed from shapes to patterns and relationships in a financial scenario. This context is much more abstract, but it shows students how relationships are abstract too and problems can be investigated using a mathematical modelling process to provide knowledge on relationships and, in this case, to make predictions.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1386688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Set the scenario for the mathematical investigation. </a:t>
            </a:r>
          </a:p>
          <a:p>
            <a:pPr marL="171450" indent="-171450">
              <a:buFont typeface="Arial" panose="020B0604020202020204" pitchFamily="34" charset="0"/>
              <a:buChar char="•"/>
            </a:pPr>
            <a:r>
              <a:rPr lang="en-AU" dirty="0"/>
              <a:t>Allow the class to mull over the problem. </a:t>
            </a:r>
          </a:p>
          <a:p>
            <a:pPr marL="171450" indent="-171450">
              <a:buFont typeface="Arial" panose="020B0604020202020204" pitchFamily="34" charset="0"/>
              <a:buChar char="•"/>
            </a:pPr>
            <a:r>
              <a:rPr lang="en-AU" dirty="0"/>
              <a:t>It is suggested to use this time to create a classroom dialogue to launch this activity, engage the students and to inspire creative- and critical-thinking skills. </a:t>
            </a:r>
          </a:p>
          <a:p>
            <a:pPr marL="171450" indent="-171450">
              <a:buFont typeface="Arial" panose="020B0604020202020204" pitchFamily="34" charset="0"/>
              <a:buChar char="•"/>
            </a:pPr>
            <a:r>
              <a:rPr lang="en-AU" dirty="0"/>
              <a:t>Use questions that allow students to interpret the concept and the problem, prompting students to generate possible approaches to tackle the problem.</a:t>
            </a:r>
          </a:p>
          <a:p>
            <a:pPr marL="171450" indent="-171450">
              <a:buFont typeface="Arial" panose="020B0604020202020204" pitchFamily="34" charset="0"/>
              <a:buChar char="•"/>
            </a:pPr>
            <a:r>
              <a:rPr lang="en-AU" dirty="0"/>
              <a:t>Remind students about what has been just covered in the skills check: tables, graphs, linear relationships, particularly for those students who feel lost in the question.</a:t>
            </a:r>
          </a:p>
          <a:p>
            <a:pPr marL="171450" indent="-171450">
              <a:buFont typeface="Arial" panose="020B0604020202020204" pitchFamily="34" charset="0"/>
              <a:buChar char="•"/>
            </a:pPr>
            <a:r>
              <a:rPr lang="en-AU" dirty="0"/>
              <a:t>Move to the next slide, which progressively scaffolds students through the problem.</a:t>
            </a:r>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2889372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Explain to students that </a:t>
            </a:r>
            <a:r>
              <a:rPr lang="en-US" sz="1200" dirty="0">
                <a:solidFill>
                  <a:schemeClr val="accent1">
                    <a:lumMod val="50000"/>
                  </a:schemeClr>
                </a:solidFill>
              </a:rPr>
              <a:t>these job offers can be thought of as a linear pattern/relationship, similar the ones we have been studying. </a:t>
            </a:r>
          </a:p>
          <a:p>
            <a:endParaRPr lang="en-US" sz="1200" dirty="0">
              <a:solidFill>
                <a:schemeClr val="accent1">
                  <a:lumMod val="50000"/>
                </a:schemeClr>
              </a:solidFill>
            </a:endParaRPr>
          </a:p>
          <a:p>
            <a:r>
              <a:rPr lang="en-US" sz="1200" b="1" dirty="0">
                <a:solidFill>
                  <a:schemeClr val="accent1">
                    <a:lumMod val="50000"/>
                  </a:schemeClr>
                </a:solidFill>
              </a:rPr>
              <a:t>Note to teacher</a:t>
            </a:r>
          </a:p>
          <a:p>
            <a:r>
              <a:rPr lang="en-US" sz="1200" dirty="0">
                <a:solidFill>
                  <a:schemeClr val="accent1">
                    <a:lumMod val="50000"/>
                  </a:schemeClr>
                </a:solidFill>
              </a:rPr>
              <a:t>Investigations such as these are complex in nature. Below is a list of possible misconceptions or challenges students may experience when tackling the problem, even with a scaffolded approach. </a:t>
            </a:r>
          </a:p>
          <a:p>
            <a:endParaRPr lang="en-US" sz="1200" dirty="0">
              <a:solidFill>
                <a:schemeClr val="accent1">
                  <a:lumMod val="50000"/>
                </a:schemeClr>
              </a:solidFill>
            </a:endParaRPr>
          </a:p>
          <a:p>
            <a:r>
              <a:rPr lang="en-US" sz="1200" dirty="0">
                <a:solidFill>
                  <a:schemeClr val="accent1">
                    <a:lumMod val="50000"/>
                  </a:schemeClr>
                </a:solidFill>
              </a:rPr>
              <a:t>Students may:</a:t>
            </a:r>
          </a:p>
          <a:p>
            <a:pPr marL="171450" indent="-171450">
              <a:buFont typeface="Arial" panose="020B0604020202020204" pitchFamily="34" charset="0"/>
              <a:buChar char="•"/>
            </a:pPr>
            <a:r>
              <a:rPr lang="en-US" sz="1200" dirty="0">
                <a:solidFill>
                  <a:schemeClr val="accent1">
                    <a:lumMod val="50000"/>
                  </a:schemeClr>
                </a:solidFill>
              </a:rPr>
              <a:t>feel overwhelmed by the problem and have difficulty starting</a:t>
            </a:r>
          </a:p>
          <a:p>
            <a:pPr marL="171450" indent="-171450">
              <a:buFont typeface="Arial" panose="020B0604020202020204" pitchFamily="34" charset="0"/>
              <a:buChar char="•"/>
            </a:pPr>
            <a:r>
              <a:rPr lang="en-US" sz="1200" dirty="0">
                <a:solidFill>
                  <a:schemeClr val="accent1">
                    <a:lumMod val="50000"/>
                  </a:schemeClr>
                </a:solidFill>
              </a:rPr>
              <a:t>be unable to define the variables</a:t>
            </a:r>
          </a:p>
          <a:p>
            <a:pPr marL="171450" indent="-171450">
              <a:buFont typeface="Arial" panose="020B0604020202020204" pitchFamily="34" charset="0"/>
              <a:buChar char="•"/>
            </a:pPr>
            <a:r>
              <a:rPr lang="en-US" sz="1200" dirty="0">
                <a:solidFill>
                  <a:schemeClr val="accent1">
                    <a:lumMod val="50000"/>
                  </a:schemeClr>
                </a:solidFill>
              </a:rPr>
              <a:t>question and consider what needs to be considered (for example, time it takes to wash a car; or frequency of doing one job at a time; washing one car or doing one babysitting job)</a:t>
            </a:r>
          </a:p>
          <a:p>
            <a:pPr marL="171450" indent="-171450">
              <a:buFont typeface="Arial" panose="020B0604020202020204" pitchFamily="34" charset="0"/>
              <a:buChar char="•"/>
            </a:pPr>
            <a:r>
              <a:rPr lang="en-US" sz="1200" dirty="0">
                <a:solidFill>
                  <a:schemeClr val="accent1">
                    <a:lumMod val="50000"/>
                  </a:schemeClr>
                </a:solidFill>
              </a:rPr>
              <a:t>define the goal to answer the question ‘how much a phone would cost?’ to find a solution to the problem.</a:t>
            </a:r>
          </a:p>
          <a:p>
            <a:endParaRPr lang="en-US" sz="1200" dirty="0">
              <a:solidFill>
                <a:schemeClr val="accent1">
                  <a:lumMod val="50000"/>
                </a:schemeClr>
              </a:solidFill>
            </a:endParaRPr>
          </a:p>
          <a:p>
            <a:r>
              <a:rPr lang="en-US" sz="1200" dirty="0">
                <a:solidFill>
                  <a:schemeClr val="accent1">
                    <a:lumMod val="50000"/>
                  </a:schemeClr>
                </a:solidFill>
              </a:rPr>
              <a:t>Other factors that might influence students’ thinking:</a:t>
            </a:r>
          </a:p>
          <a:p>
            <a:pPr marL="171450" indent="-171450">
              <a:buFont typeface="Arial" panose="020B0604020202020204" pitchFamily="34" charset="0"/>
              <a:buChar char="•"/>
            </a:pPr>
            <a:r>
              <a:rPr lang="en-US" sz="1200" dirty="0">
                <a:solidFill>
                  <a:schemeClr val="accent1">
                    <a:lumMod val="50000"/>
                  </a:schemeClr>
                </a:solidFill>
              </a:rPr>
              <a:t>initial costs required to set up the business and whether this is a consideration</a:t>
            </a:r>
          </a:p>
          <a:p>
            <a:pPr marL="171450" indent="-171450">
              <a:buFont typeface="Arial" panose="020B0604020202020204" pitchFamily="34" charset="0"/>
              <a:buChar char="•"/>
            </a:pPr>
            <a:r>
              <a:rPr lang="en-US" sz="1200" dirty="0">
                <a:solidFill>
                  <a:schemeClr val="accent1">
                    <a:lumMod val="50000"/>
                  </a:schemeClr>
                </a:solidFill>
              </a:rPr>
              <a:t>profit, loss and revenue</a:t>
            </a:r>
          </a:p>
          <a:p>
            <a:pPr marL="171450" indent="-171450">
              <a:buFont typeface="Arial" panose="020B0604020202020204" pitchFamily="34" charset="0"/>
              <a:buChar char="•"/>
            </a:pPr>
            <a:r>
              <a:rPr lang="en-US" sz="1200" dirty="0">
                <a:solidFill>
                  <a:schemeClr val="accent1">
                    <a:lumMod val="50000"/>
                  </a:schemeClr>
                </a:solidFill>
              </a:rPr>
              <a:t>consistency of work (perhaps set some thought boundaries)</a:t>
            </a:r>
          </a:p>
          <a:p>
            <a:pPr marL="171450" indent="-171450">
              <a:buFont typeface="Arial" panose="020B0604020202020204" pitchFamily="34" charset="0"/>
              <a:buChar char="•"/>
            </a:pPr>
            <a:r>
              <a:rPr lang="en-US" sz="1200" dirty="0">
                <a:solidFill>
                  <a:schemeClr val="accent1">
                    <a:lumMod val="50000"/>
                  </a:schemeClr>
                </a:solidFill>
              </a:rPr>
              <a:t>job enjoyment or safety - do they find it hard to imagine themselves doing these jobs and therefore this thinking acts to block thinking</a:t>
            </a:r>
          </a:p>
          <a:p>
            <a:pPr marL="171450" indent="-171450">
              <a:buFont typeface="Arial" panose="020B0604020202020204" pitchFamily="34" charset="0"/>
              <a:buChar char="•"/>
            </a:pPr>
            <a:r>
              <a:rPr lang="en-US" sz="1200" dirty="0">
                <a:solidFill>
                  <a:schemeClr val="accent1">
                    <a:lumMod val="50000"/>
                  </a:schemeClr>
                </a:solidFill>
              </a:rPr>
              <a:t>may think the hourly rate for a car-washing job is $54 p/h rather than two different elements of the one-off fee + the hourly rate.</a:t>
            </a:r>
          </a:p>
        </p:txBody>
      </p:sp>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3780572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Introduce a spreadsheet to create tables of values for each equation. Explain that if we insert our equations, the spreadsheet functionality can fill the table.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Demonstrate the spreadsheet software used in your school on the board, explicitly showing how to input equations into cells to create an automatic table of values.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1" dirty="0"/>
              <a:t>Iteration: </a:t>
            </a:r>
            <a:r>
              <a:rPr lang="en-AU" b="0" dirty="0"/>
              <a:t>have students create a table of values by hand using fewer inputs.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b="1" dirty="0"/>
              <a:t>Excel instructions:</a:t>
            </a:r>
            <a:r>
              <a:rPr lang="en-AU" b="0" dirty="0"/>
              <a:t>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b="0" dirty="0"/>
              <a:t>Use the ‘merge &amp; centre’ tool in the alignment panel to make the job titles cover two cells.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b="0" dirty="0"/>
              <a:t>Enter the first few hour vales (0, 1, 2) and then highlight those cells and drag down the small square from the bottom right corner of the highlighting. This will continue the pattern as far as you drag.</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b="0" dirty="0"/>
              <a:t>Repeat this process for the second job.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b="0" dirty="0"/>
              <a:t>Enter a formula into cell B3 to represent the linear rule for car washing. Explain to students that hitting the “=“ button informs Excel that you are giving it instructions to perform a particular calculation. The formula should be “=36+18*A3”. The * represents multiplication in Excel.</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b="0" dirty="0"/>
              <a:t>Highlight cell B3 and drag down with the small square. This will replicate the formula in all covered cells. Excel will know to use the correct cell from column A. If we would have included a $ in our formula, for example, “=36+18*A$3”, this would instruct Excel to always use the value from A3 rather than moving on to the cell below.</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b="0" dirty="0"/>
              <a:t>Repeat this process for babysitting. The correct formula is “=21*C3”.</a:t>
            </a:r>
            <a:endParaRPr lang="en-AU"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171450" indent="-171450">
              <a:buFont typeface="Arial" panose="020B0604020202020204" pitchFamily="34" charset="0"/>
              <a:buChar char="•"/>
            </a:pPr>
            <a:r>
              <a:rPr lang="en-AU" dirty="0"/>
              <a:t>After the table of values is completed, ask students to compare the results and to consider the original learning question.</a:t>
            </a:r>
          </a:p>
          <a:p>
            <a:pPr marL="171450" indent="-171450">
              <a:buFont typeface="Arial" panose="020B0604020202020204" pitchFamily="34" charset="0"/>
              <a:buChar char="•"/>
            </a:pPr>
            <a:r>
              <a:rPr lang="en-AU" dirty="0"/>
              <a:t>Outline the benefits of using a digital spreadsheet: accuracy, time factor, automation. </a:t>
            </a:r>
          </a:p>
        </p:txBody>
      </p:sp>
      <p:sp>
        <p:nvSpPr>
          <p:cNvPr id="4" name="Slide Number Placeholder 3"/>
          <p:cNvSpPr>
            <a:spLocks noGrp="1"/>
          </p:cNvSpPr>
          <p:nvPr>
            <p:ph type="sldNum" sz="quarter" idx="10"/>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2056184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Slide 9</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provides you with a series of questions to show students to aid reflection at this point in the investigation. The questions aim to develop deeper level of understanding and the thinking leads to the end of the activity on the following slides. Allow sufficient time for students to answer the questions. </a:t>
            </a:r>
            <a:endParaRPr lang="en-AU" dirty="0"/>
          </a:p>
          <a:p>
            <a:r>
              <a:rPr lang="en-AU" dirty="0"/>
              <a:t>Guiding hints or questioning include:</a:t>
            </a:r>
          </a:p>
          <a:p>
            <a:pPr marL="171450" indent="-171450">
              <a:buFont typeface="Arial" panose="020B0604020202020204" pitchFamily="34" charset="0"/>
              <a:buChar char="•"/>
            </a:pPr>
            <a:r>
              <a:rPr lang="en-AU" sz="1050" dirty="0"/>
              <a:t>Defining the goal; or what is your version of ‘best’.</a:t>
            </a:r>
          </a:p>
          <a:p>
            <a:pPr marL="171450" indent="-171450">
              <a:buFont typeface="Arial" panose="020B0604020202020204" pitchFamily="34" charset="0"/>
              <a:buChar char="•"/>
            </a:pPr>
            <a:r>
              <a:rPr lang="en-AU" sz="1050" dirty="0"/>
              <a:t>Asking where might ‘earnings’ be equal for both scenarios? </a:t>
            </a:r>
          </a:p>
          <a:p>
            <a:pPr marL="171450" indent="-171450">
              <a:buFont typeface="Arial" panose="020B0604020202020204" pitchFamily="34" charset="0"/>
              <a:buChar char="•"/>
            </a:pPr>
            <a:r>
              <a:rPr lang="en-AU" sz="1050" dirty="0"/>
              <a:t>If you have found a point of equality, consider which scenario works best beyond that point.</a:t>
            </a:r>
          </a:p>
          <a:p>
            <a:pPr marL="171450" indent="-171450">
              <a:buFont typeface="Arial" panose="020B0604020202020204" pitchFamily="34" charset="0"/>
              <a:buChar char="•"/>
            </a:pPr>
            <a:r>
              <a:rPr lang="en-AU" sz="1050" dirty="0"/>
              <a:t>Consider the booking fee and the hourly rate. If you were to wash many cars, what could you say now about this scenario compared to babysitting?</a:t>
            </a:r>
          </a:p>
          <a:p>
            <a:pPr marL="171450" indent="-171450">
              <a:buFont typeface="Arial" panose="020B0604020202020204" pitchFamily="34" charset="0"/>
              <a:buChar char="•"/>
            </a:pPr>
            <a:r>
              <a:rPr lang="en-AU" sz="1050" dirty="0"/>
              <a:t>Consider two different scenarios for babysitting: adding a retainer or increasing the hourly rate. Which works better? </a:t>
            </a:r>
          </a:p>
          <a:p>
            <a:pPr marL="171450" indent="-171450">
              <a:buFont typeface="Arial" panose="020B0604020202020204" pitchFamily="34" charset="0"/>
              <a:buChar char="•"/>
            </a:pPr>
            <a:r>
              <a:rPr lang="en-AU" sz="1050" dirty="0"/>
              <a:t>How could we break down the problem when we have new information (question 6). Now that you have worked out the skills to work out different scenarios, how could you apply that logic to this new problem? What steps might you take to answer this problem now?</a:t>
            </a:r>
          </a:p>
        </p:txBody>
      </p:sp>
      <p:sp>
        <p:nvSpPr>
          <p:cNvPr id="4" name="Slide Number Placeholder 3"/>
          <p:cNvSpPr>
            <a:spLocks noGrp="1"/>
          </p:cNvSpPr>
          <p:nvPr>
            <p:ph type="sldNum" sz="quarter" idx="10"/>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299522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B82B3369-11EA-4299-831B-D46E7E041014}" type="datetime1">
              <a:rPr lang="en-AU" smtClean="0"/>
              <a:t>8/12/2023</a:t>
            </a:fld>
            <a:endParaRPr lang="en-AU"/>
          </a:p>
        </p:txBody>
      </p:sp>
      <p:sp>
        <p:nvSpPr>
          <p:cNvPr id="5" name="Footer Placeholder 4"/>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B4057C25-44D7-47FF-8A68-28A81E7B825C}" type="datetime1">
              <a:rPr lang="en-AU" smtClean="0"/>
              <a:t>8/12/2023</a:t>
            </a:fld>
            <a:endParaRPr lang="en-AU"/>
          </a:p>
        </p:txBody>
      </p:sp>
      <p:sp>
        <p:nvSpPr>
          <p:cNvPr id="5" name="Footer Placeholder 4"/>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6EECCA52-6963-4E7B-9904-3482D479D89B}" type="datetime1">
              <a:rPr lang="en-AU" smtClean="0"/>
              <a:t>8/12/2023</a:t>
            </a:fld>
            <a:endParaRPr lang="en-AU"/>
          </a:p>
        </p:txBody>
      </p:sp>
      <p:sp>
        <p:nvSpPr>
          <p:cNvPr id="5" name="Footer Placeholder 4"/>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C0FB58E0-4822-4AC6-97E9-E22780C96D76}" type="datetime1">
              <a:rPr lang="en-AU" smtClean="0"/>
              <a:t>8/12/2023</a:t>
            </a:fld>
            <a:endParaRPr lang="en-AU"/>
          </a:p>
        </p:txBody>
      </p:sp>
      <p:sp>
        <p:nvSpPr>
          <p:cNvPr id="5" name="Footer Placeholder 4"/>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0078A0-5A8D-47A5-9A51-45021CC4BEE8}" type="datetime1">
              <a:rPr lang="en-AU" smtClean="0"/>
              <a:t>8/12/2023</a:t>
            </a:fld>
            <a:endParaRPr lang="en-AU"/>
          </a:p>
        </p:txBody>
      </p:sp>
      <p:sp>
        <p:nvSpPr>
          <p:cNvPr id="5" name="Footer Placeholder 4"/>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11E64BBF-F338-41B6-A0F9-4CC894D51EB8}" type="datetime1">
              <a:rPr lang="en-AU" smtClean="0"/>
              <a:t>8/12/2023</a:t>
            </a:fld>
            <a:endParaRPr lang="en-AU"/>
          </a:p>
        </p:txBody>
      </p:sp>
      <p:sp>
        <p:nvSpPr>
          <p:cNvPr id="6" name="Footer Placeholder 5"/>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1718E865-E900-45EE-8A3B-96230815ED38}" type="datetime1">
              <a:rPr lang="en-AU" smtClean="0"/>
              <a:t>8/12/2023</a:t>
            </a:fld>
            <a:endParaRPr lang="en-AU"/>
          </a:p>
        </p:txBody>
      </p:sp>
      <p:sp>
        <p:nvSpPr>
          <p:cNvPr id="8" name="Footer Placeholder 7"/>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C0C631AB-3C02-47F9-AFDC-024CC1807A53}" type="datetime1">
              <a:rPr lang="en-AU" smtClean="0"/>
              <a:t>8/12/2023</a:t>
            </a:fld>
            <a:endParaRPr lang="en-AU"/>
          </a:p>
        </p:txBody>
      </p:sp>
      <p:sp>
        <p:nvSpPr>
          <p:cNvPr id="4" name="Footer Placeholder 3"/>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D4D8F-F476-4B84-9653-E48DB4AB26D2}" type="datetime1">
              <a:rPr lang="en-AU" smtClean="0"/>
              <a:t>8/12/2023</a:t>
            </a:fld>
            <a:endParaRPr lang="en-AU"/>
          </a:p>
        </p:txBody>
      </p:sp>
      <p:sp>
        <p:nvSpPr>
          <p:cNvPr id="3" name="Footer Placeholder 2"/>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96CE77-67F9-4738-B81E-292000058352}" type="datetime1">
              <a:rPr lang="en-AU" smtClean="0"/>
              <a:t>8/12/2023</a:t>
            </a:fld>
            <a:endParaRPr lang="en-AU"/>
          </a:p>
        </p:txBody>
      </p:sp>
      <p:sp>
        <p:nvSpPr>
          <p:cNvPr id="6" name="Footer Placeholder 5"/>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29FD98-5A7C-434E-A224-75FA0A6051A9}" type="datetime1">
              <a:rPr lang="en-AU" smtClean="0"/>
              <a:t>8/12/2023</a:t>
            </a:fld>
            <a:endParaRPr lang="en-AU"/>
          </a:p>
        </p:txBody>
      </p:sp>
      <p:sp>
        <p:nvSpPr>
          <p:cNvPr id="6" name="Footer Placeholder 5"/>
          <p:cNvSpPr>
            <a:spLocks noGrp="1"/>
          </p:cNvSpPr>
          <p:nvPr>
            <p:ph type="ftr" sz="quarter" idx="11"/>
          </p:nvPr>
        </p:nvSpPr>
        <p:spPr/>
        <p:txBody>
          <a:bodyPr/>
          <a:lstStyle/>
          <a:p>
            <a:r>
              <a:rPr lang="en-US"/>
              <a:t>© 2023 Commonwealth of Australia, unless otherwise indicated. Creative Commons Attribution 4.0, unless otherwise indicated.</a:t>
            </a:r>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B7A770-A4AD-42FE-9C4D-2DC8909E6951}" type="datetime1">
              <a:rPr lang="en-AU" smtClean="0"/>
              <a:t>8/12/2023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2023 Commonwealth of Australia, unless otherwise indicated. Creative Commons Attribution 4.0, unless otherwise indicated.</a:t>
            </a:r>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7.png"/><Relationship Id="rId3" Type="http://schemas.openxmlformats.org/officeDocument/2006/relationships/image" Target="../media/image17.png"/><Relationship Id="rId7" Type="http://schemas.openxmlformats.org/officeDocument/2006/relationships/image" Target="../media/image5.png"/><Relationship Id="rId12" Type="http://schemas.openxmlformats.org/officeDocument/2006/relationships/hyperlink" Target="https://www.mathematicshub.edu.au/"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12.jpeg"/><Relationship Id="rId5" Type="http://schemas.openxmlformats.org/officeDocument/2006/relationships/image" Target="../media/image19.png"/><Relationship Id="rId10" Type="http://schemas.openxmlformats.org/officeDocument/2006/relationships/image" Target="../media/image210.png"/><Relationship Id="rId4" Type="http://schemas.openxmlformats.org/officeDocument/2006/relationships/image" Target="../media/image10.png"/><Relationship Id="rId9" Type="http://schemas.openxmlformats.org/officeDocument/2006/relationships/hyperlink" Target="https://calculate.fairwork.gov.au/"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9.png"/><Relationship Id="rId10" Type="http://schemas.openxmlformats.org/officeDocument/2006/relationships/image" Target="../media/image12.jpeg"/><Relationship Id="rId4" Type="http://schemas.openxmlformats.org/officeDocument/2006/relationships/image" Target="../media/image10.png"/><Relationship Id="rId9" Type="http://schemas.openxmlformats.org/officeDocument/2006/relationships/image" Target="../media/image23.png"/></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12.jpe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1.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12.jpe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3.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5.png"/><Relationship Id="rId10" Type="http://schemas.openxmlformats.org/officeDocument/2006/relationships/image" Target="../media/image12.jpeg"/><Relationship Id="rId4" Type="http://schemas.openxmlformats.org/officeDocument/2006/relationships/image" Target="../media/image14.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8.png"/><Relationship Id="rId10" Type="http://schemas.openxmlformats.org/officeDocument/2006/relationships/image" Target="../media/image12.jpeg"/><Relationship Id="rId4" Type="http://schemas.openxmlformats.org/officeDocument/2006/relationships/image" Target="../media/image10.png"/><Relationship Id="rId9" Type="http://schemas.openxmlformats.org/officeDocument/2006/relationships/image" Target="../media/image160.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8.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12.jpe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9.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12.jpe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9.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12.jpe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5.png"/><Relationship Id="rId12"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22.png"/><Relationship Id="rId5" Type="http://schemas.openxmlformats.org/officeDocument/2006/relationships/image" Target="../media/image19.png"/><Relationship Id="rId10" Type="http://schemas.openxmlformats.org/officeDocument/2006/relationships/image" Target="../media/image21.png"/><Relationship Id="rId4" Type="http://schemas.openxmlformats.org/officeDocument/2006/relationships/image" Target="../media/image10.png"/><Relationship Id="rId9" Type="http://schemas.openxmlformats.org/officeDocument/2006/relationships/image" Target="../media/image20.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9.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 name="Title 1">
            <a:extLst>
              <a:ext uri="{FF2B5EF4-FFF2-40B4-BE49-F238E27FC236}">
                <a16:creationId xmlns:a16="http://schemas.microsoft.com/office/drawing/2014/main" id="{9D17A93D-EABD-4E69-5905-F655CF6C6D62}"/>
              </a:ext>
            </a:extLst>
          </p:cNvPr>
          <p:cNvSpPr txBox="1">
            <a:spLocks noGrp="1"/>
          </p:cNvSpPr>
          <p:nvPr>
            <p:ph type="title" idx="4294967295"/>
          </p:nvPr>
        </p:nvSpPr>
        <p:spPr>
          <a:xfrm>
            <a:off x="755576" y="2721489"/>
            <a:ext cx="7772400" cy="1470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a:ln>
                  <a:noFill/>
                </a:ln>
                <a:solidFill>
                  <a:schemeClr val="tx1"/>
                </a:solidFill>
                <a:effectLst/>
                <a:uLnTx/>
                <a:uFillTx/>
                <a:latin typeface="+mj-lt"/>
                <a:ea typeface="+mj-ea"/>
                <a:cs typeface="+mj-cs"/>
              </a:rPr>
              <a:t>Graphs: formulas and variables</a:t>
            </a:r>
          </a:p>
        </p:txBody>
      </p:sp>
    </p:spTree>
    <p:extLst>
      <p:ext uri="{BB962C8B-B14F-4D97-AF65-F5344CB8AC3E}">
        <p14:creationId xmlns:p14="http://schemas.microsoft.com/office/powerpoint/2010/main" val="1860157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 y="0"/>
            <a:ext cx="9173121" cy="68853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sp>
        <p:nvSpPr>
          <p:cNvPr id="4" name="Title 3">
            <a:extLst>
              <a:ext uri="{FF2B5EF4-FFF2-40B4-BE49-F238E27FC236}">
                <a16:creationId xmlns:a16="http://schemas.microsoft.com/office/drawing/2014/main" id="{10E2BF5B-8276-3393-51AB-8EFF6C05DA00}"/>
              </a:ext>
            </a:extLst>
          </p:cNvPr>
          <p:cNvSpPr>
            <a:spLocks noGrp="1"/>
          </p:cNvSpPr>
          <p:nvPr>
            <p:ph type="title"/>
          </p:nvPr>
        </p:nvSpPr>
        <p:spPr>
          <a:xfrm>
            <a:off x="457200" y="-67742"/>
            <a:ext cx="8229600" cy="1143000"/>
          </a:xfrm>
        </p:spPr>
        <p:txBody>
          <a:bodyPr/>
          <a:lstStyle/>
          <a:p>
            <a:pPr rtl="0" eaLnBrk="1" latinLnBrk="0" hangingPunct="1"/>
            <a:r>
              <a:rPr lang="en-US" sz="3600" kern="1200" dirty="0">
                <a:solidFill>
                  <a:schemeClr val="accent6">
                    <a:lumMod val="50000"/>
                  </a:schemeClr>
                </a:solidFill>
                <a:effectLst/>
                <a:latin typeface="Calibri" panose="020F0502020204030204" pitchFamily="34" charset="0"/>
                <a:ea typeface="+mn-ea"/>
                <a:cs typeface="+mn-cs"/>
              </a:rPr>
              <a:t>Investigation</a:t>
            </a:r>
            <a:endParaRPr lang="en-GB" dirty="0">
              <a:solidFill>
                <a:schemeClr val="accent6">
                  <a:lumMod val="50000"/>
                </a:schemeClr>
              </a:solidFill>
              <a:effectLst/>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11E6B3C4-1E7B-C5D4-6357-03D9A684C65D}"/>
                  </a:ext>
                </a:extLst>
              </p:cNvPr>
              <p:cNvSpPr txBox="1"/>
              <p:nvPr/>
            </p:nvSpPr>
            <p:spPr>
              <a:xfrm>
                <a:off x="295607" y="788988"/>
                <a:ext cx="8729321" cy="5478423"/>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accent1">
                        <a:lumMod val="50000"/>
                      </a:schemeClr>
                    </a:solidFill>
                  </a:rPr>
                  <a:t>Use the </a:t>
                </a:r>
                <a:r>
                  <a:rPr lang="en-US" b="1" i="1" dirty="0">
                    <a:solidFill>
                      <a:schemeClr val="accent1">
                        <a:lumMod val="50000"/>
                      </a:schemeClr>
                    </a:solidFill>
                  </a:rPr>
                  <a:t>Pay Calculator</a:t>
                </a:r>
                <a:r>
                  <a:rPr lang="en-US" b="1" dirty="0">
                    <a:solidFill>
                      <a:schemeClr val="accent1">
                        <a:lumMod val="50000"/>
                      </a:schemeClr>
                    </a:solidFill>
                  </a:rPr>
                  <a:t> tool </a:t>
                </a:r>
                <a:r>
                  <a:rPr lang="en-US" dirty="0">
                    <a:solidFill>
                      <a:schemeClr val="accent1">
                        <a:lumMod val="50000"/>
                      </a:schemeClr>
                    </a:solidFill>
                  </a:rPr>
                  <a:t>on the following website to find out the minimum wage you are entitled to: </a:t>
                </a:r>
                <a:r>
                  <a:rPr lang="en-US" dirty="0">
                    <a:solidFill>
                      <a:schemeClr val="accent1">
                        <a:lumMod val="50000"/>
                      </a:schemeClr>
                    </a:solidFill>
                    <a:hlinkClick r:id="rId9">
                      <a:extLst>
                        <a:ext uri="{A12FA001-AC4F-418D-AE19-62706E023703}">
                          <ahyp:hlinkClr xmlns:ahyp="http://schemas.microsoft.com/office/drawing/2018/hyperlinkcolor" val="tx"/>
                        </a:ext>
                      </a:extLst>
                    </a:hlinkClick>
                  </a:rPr>
                  <a:t>https://calculate.fairwork.gov.au/</a:t>
                </a:r>
                <a:r>
                  <a:rPr lang="en-US" dirty="0">
                    <a:solidFill>
                      <a:schemeClr val="accent1">
                        <a:lumMod val="50000"/>
                      </a:schemeClr>
                    </a:solidFill>
                  </a:rPr>
                  <a:t> </a:t>
                </a:r>
              </a:p>
              <a:p>
                <a:pPr marL="285750" indent="-285750">
                  <a:buFont typeface="Arial" panose="020B0604020202020204" pitchFamily="34" charset="0"/>
                  <a:buChar char="•"/>
                </a:pPr>
                <a:r>
                  <a:rPr lang="en-US" b="1" dirty="0">
                    <a:solidFill>
                      <a:schemeClr val="accent1">
                        <a:lumMod val="50000"/>
                      </a:schemeClr>
                    </a:solidFill>
                  </a:rPr>
                  <a:t>Fill in the table below:</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a:p>
                <a:endParaRPr lang="en-US" sz="1600" dirty="0"/>
              </a:p>
              <a:p>
                <a:pPr marL="285750" indent="-285750">
                  <a:buFont typeface="Arial" panose="020B0604020202020204" pitchFamily="34" charset="0"/>
                  <a:buChar char="•"/>
                </a:pPr>
                <a:r>
                  <a:rPr lang="en-US" sz="2000" dirty="0">
                    <a:solidFill>
                      <a:schemeClr val="accent1">
                        <a:lumMod val="50000"/>
                      </a:schemeClr>
                    </a:solidFill>
                  </a:rPr>
                  <a:t>Most Australians earn a simple hourly wage. Fortunately, this makes it much easier to determine the linear rule! </a:t>
                </a:r>
                <a:endParaRPr lang="en-AU" sz="2000" b="0" i="1" dirty="0">
                  <a:solidFill>
                    <a:schemeClr val="accent1">
                      <a:lumMod val="50000"/>
                    </a:schemeClr>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000" b="0" i="1" smtClean="0">
                          <a:solidFill>
                            <a:schemeClr val="accent1">
                              <a:lumMod val="50000"/>
                            </a:schemeClr>
                          </a:solidFill>
                          <a:latin typeface="Cambria Math" panose="02040503050406030204" pitchFamily="18" charset="0"/>
                        </a:rPr>
                        <m:t>𝑊𝑎𝑔𝑒</m:t>
                      </m:r>
                      <m:r>
                        <a:rPr lang="en-US" sz="2000" b="0" i="1" smtClean="0">
                          <a:solidFill>
                            <a:schemeClr val="accent1">
                              <a:lumMod val="50000"/>
                            </a:schemeClr>
                          </a:solidFill>
                          <a:latin typeface="Cambria Math" panose="02040503050406030204" pitchFamily="18" charset="0"/>
                        </a:rPr>
                        <m:t>=</m:t>
                      </m:r>
                      <m:r>
                        <a:rPr lang="en-US" sz="2000" b="0" i="1" smtClean="0">
                          <a:solidFill>
                            <a:schemeClr val="accent1">
                              <a:lumMod val="50000"/>
                            </a:schemeClr>
                          </a:solidFill>
                          <a:latin typeface="Cambria Math" panose="02040503050406030204" pitchFamily="18" charset="0"/>
                        </a:rPr>
                        <m:t>h𝑜𝑢𝑟𝑙𝑦</m:t>
                      </m:r>
                      <m:r>
                        <a:rPr lang="en-US" sz="2000" b="0" i="1" smtClean="0">
                          <a:solidFill>
                            <a:schemeClr val="accent1">
                              <a:lumMod val="50000"/>
                            </a:schemeClr>
                          </a:solidFill>
                          <a:latin typeface="Cambria Math" panose="02040503050406030204" pitchFamily="18" charset="0"/>
                        </a:rPr>
                        <m:t> </m:t>
                      </m:r>
                      <m:r>
                        <a:rPr lang="en-US" sz="2000" b="0" i="1" smtClean="0">
                          <a:solidFill>
                            <a:schemeClr val="accent1">
                              <a:lumMod val="50000"/>
                            </a:schemeClr>
                          </a:solidFill>
                          <a:latin typeface="Cambria Math" panose="02040503050406030204" pitchFamily="18" charset="0"/>
                        </a:rPr>
                        <m:t>𝑟𝑎𝑡𝑒</m:t>
                      </m:r>
                      <m:r>
                        <a:rPr lang="en-US" sz="2000" b="0" i="1" smtClean="0">
                          <a:solidFill>
                            <a:schemeClr val="accent1">
                              <a:lumMod val="50000"/>
                            </a:schemeClr>
                          </a:solidFill>
                          <a:latin typeface="Cambria Math" panose="02040503050406030204" pitchFamily="18" charset="0"/>
                        </a:rPr>
                        <m:t>×</m:t>
                      </m:r>
                      <m:r>
                        <a:rPr lang="en-US" sz="2000" b="0" i="1" smtClean="0">
                          <a:solidFill>
                            <a:schemeClr val="accent1">
                              <a:lumMod val="50000"/>
                            </a:schemeClr>
                          </a:solidFill>
                          <a:latin typeface="Cambria Math" panose="02040503050406030204" pitchFamily="18" charset="0"/>
                        </a:rPr>
                        <m:t>𝑛𝑢𝑚𝑏𝑒𝑟</m:t>
                      </m:r>
                      <m:r>
                        <a:rPr lang="en-US" sz="2000" b="0" i="1" smtClean="0">
                          <a:solidFill>
                            <a:schemeClr val="accent1">
                              <a:lumMod val="50000"/>
                            </a:schemeClr>
                          </a:solidFill>
                          <a:latin typeface="Cambria Math" panose="02040503050406030204" pitchFamily="18" charset="0"/>
                        </a:rPr>
                        <m:t> </m:t>
                      </m:r>
                      <m:r>
                        <a:rPr lang="en-US" sz="2000" b="0" i="1" smtClean="0">
                          <a:solidFill>
                            <a:schemeClr val="accent1">
                              <a:lumMod val="50000"/>
                            </a:schemeClr>
                          </a:solidFill>
                          <a:latin typeface="Cambria Math" panose="02040503050406030204" pitchFamily="18" charset="0"/>
                        </a:rPr>
                        <m:t>𝑜𝑓</m:t>
                      </m:r>
                      <m:r>
                        <a:rPr lang="en-US" sz="2000" b="0" i="1" smtClean="0">
                          <a:solidFill>
                            <a:schemeClr val="accent1">
                              <a:lumMod val="50000"/>
                            </a:schemeClr>
                          </a:solidFill>
                          <a:latin typeface="Cambria Math" panose="02040503050406030204" pitchFamily="18" charset="0"/>
                        </a:rPr>
                        <m:t> </m:t>
                      </m:r>
                      <m:r>
                        <a:rPr lang="en-US" sz="2000" b="0" i="1" smtClean="0">
                          <a:solidFill>
                            <a:schemeClr val="accent1">
                              <a:lumMod val="50000"/>
                            </a:schemeClr>
                          </a:solidFill>
                          <a:latin typeface="Cambria Math" panose="02040503050406030204" pitchFamily="18" charset="0"/>
                        </a:rPr>
                        <m:t>h𝑜𝑢𝑟𝑠</m:t>
                      </m:r>
                    </m:oMath>
                  </m:oMathPara>
                </a14:m>
                <a:br>
                  <a:rPr lang="en-US" sz="2000" dirty="0">
                    <a:solidFill>
                      <a:schemeClr val="accent1">
                        <a:lumMod val="50000"/>
                      </a:schemeClr>
                    </a:solidFill>
                  </a:rPr>
                </a:br>
                <a:endParaRPr lang="en-US" sz="2000" dirty="0">
                  <a:solidFill>
                    <a:schemeClr val="accent1">
                      <a:lumMod val="50000"/>
                    </a:schemeClr>
                  </a:solidFill>
                </a:endParaRPr>
              </a:p>
              <a:p>
                <a:pPr marL="285750" indent="-285750">
                  <a:buFont typeface="Arial" panose="020B0604020202020204" pitchFamily="34" charset="0"/>
                  <a:buChar char="•"/>
                </a:pPr>
                <a:r>
                  <a:rPr lang="en-US" sz="2000" dirty="0">
                    <a:solidFill>
                      <a:schemeClr val="accent1">
                        <a:lumMod val="50000"/>
                      </a:schemeClr>
                    </a:solidFill>
                  </a:rPr>
                  <a:t>In </a:t>
                </a:r>
                <a:r>
                  <a:rPr lang="en-US" sz="2000" dirty="0" err="1">
                    <a:solidFill>
                      <a:schemeClr val="accent1">
                        <a:lumMod val="50000"/>
                      </a:schemeClr>
                    </a:solidFill>
                  </a:rPr>
                  <a:t>maths</a:t>
                </a:r>
                <a:r>
                  <a:rPr lang="en-US" sz="2000" dirty="0">
                    <a:solidFill>
                      <a:schemeClr val="accent1">
                        <a:lumMod val="50000"/>
                      </a:schemeClr>
                    </a:solidFill>
                  </a:rPr>
                  <a:t> notation, we would write this as </a:t>
                </a:r>
                <a14:m>
                  <m:oMath xmlns:m="http://schemas.openxmlformats.org/officeDocument/2006/math">
                    <m:r>
                      <a:rPr lang="en-US" sz="2000" b="0" i="1" smtClean="0">
                        <a:solidFill>
                          <a:schemeClr val="accent1">
                            <a:lumMod val="50000"/>
                          </a:schemeClr>
                        </a:solidFill>
                        <a:latin typeface="Cambria Math" panose="02040503050406030204" pitchFamily="18" charset="0"/>
                      </a:rPr>
                      <m:t>𝑦</m:t>
                    </m:r>
                    <m:r>
                      <a:rPr lang="en-US" sz="2000" b="0" i="1" smtClean="0">
                        <a:solidFill>
                          <a:schemeClr val="accent1">
                            <a:lumMod val="50000"/>
                          </a:schemeClr>
                        </a:solidFill>
                        <a:latin typeface="Cambria Math" panose="02040503050406030204" pitchFamily="18" charset="0"/>
                      </a:rPr>
                      <m:t>=</m:t>
                    </m:r>
                    <m:r>
                      <a:rPr lang="en-US" sz="2000" b="0" i="1" smtClean="0">
                        <a:solidFill>
                          <a:schemeClr val="accent1">
                            <a:lumMod val="50000"/>
                          </a:schemeClr>
                        </a:solidFill>
                        <a:latin typeface="Cambria Math" panose="02040503050406030204" pitchFamily="18" charset="0"/>
                      </a:rPr>
                      <m:t>𝑚𝑥</m:t>
                    </m:r>
                  </m:oMath>
                </a14:m>
                <a:r>
                  <a:rPr lang="en-US" sz="2000" dirty="0">
                    <a:solidFill>
                      <a:schemeClr val="accent1">
                        <a:lumMod val="50000"/>
                      </a:schemeClr>
                    </a:solidFill>
                  </a:rPr>
                  <a:t>. The hourly rate represents the gradient of the straight-line graph.</a:t>
                </a:r>
              </a:p>
              <a:p>
                <a:endParaRPr lang="en-US" dirty="0"/>
              </a:p>
            </p:txBody>
          </p:sp>
        </mc:Choice>
        <mc:Fallback xmlns="">
          <p:sp>
            <p:nvSpPr>
              <p:cNvPr id="3" name="TextBox 2">
                <a:extLst>
                  <a:ext uri="{FF2B5EF4-FFF2-40B4-BE49-F238E27FC236}">
                    <a16:creationId xmlns:a16="http://schemas.microsoft.com/office/drawing/2014/main" id="{11E6B3C4-1E7B-C5D4-6357-03D9A684C65D}"/>
                  </a:ext>
                </a:extLst>
              </p:cNvPr>
              <p:cNvSpPr txBox="1">
                <a:spLocks noRot="1" noChangeAspect="1" noMove="1" noResize="1" noEditPoints="1" noAdjustHandles="1" noChangeArrowheads="1" noChangeShapeType="1" noTextEdit="1"/>
              </p:cNvSpPr>
              <p:nvPr/>
            </p:nvSpPr>
            <p:spPr>
              <a:xfrm>
                <a:off x="295607" y="788988"/>
                <a:ext cx="8729321" cy="5478423"/>
              </a:xfrm>
              <a:prstGeom prst="rect">
                <a:avLst/>
              </a:prstGeom>
              <a:blipFill>
                <a:blip r:embed="rId10"/>
                <a:stretch>
                  <a:fillRect l="-628" t="-556" r="-419"/>
                </a:stretch>
              </a:blipFill>
            </p:spPr>
            <p:txBody>
              <a:bodyPr/>
              <a:lstStyle/>
              <a:p>
                <a:r>
                  <a:rPr lang="en-AU">
                    <a:noFill/>
                  </a:rPr>
                  <a:t> </a:t>
                </a:r>
              </a:p>
            </p:txBody>
          </p:sp>
        </mc:Fallback>
      </mc:AlternateContent>
      <p:graphicFrame>
        <p:nvGraphicFramePr>
          <p:cNvPr id="5" name="Table 5">
            <a:extLst>
              <a:ext uri="{FF2B5EF4-FFF2-40B4-BE49-F238E27FC236}">
                <a16:creationId xmlns:a16="http://schemas.microsoft.com/office/drawing/2014/main" id="{BC8113F0-1D7F-C532-504D-CCBA664AFF38}"/>
              </a:ext>
            </a:extLst>
          </p:cNvPr>
          <p:cNvGraphicFramePr>
            <a:graphicFrameLocks noGrp="1"/>
          </p:cNvGraphicFramePr>
          <p:nvPr>
            <p:extLst>
              <p:ext uri="{D42A27DB-BD31-4B8C-83A1-F6EECF244321}">
                <p14:modId xmlns:p14="http://schemas.microsoft.com/office/powerpoint/2010/main" val="2895425451"/>
              </p:ext>
            </p:extLst>
          </p:nvPr>
        </p:nvGraphicFramePr>
        <p:xfrm>
          <a:off x="583823" y="1693562"/>
          <a:ext cx="8441105" cy="2598814"/>
        </p:xfrm>
        <a:graphic>
          <a:graphicData uri="http://schemas.openxmlformats.org/drawingml/2006/table">
            <a:tbl>
              <a:tblPr firstRow="1" bandRow="1">
                <a:tableStyleId>{BC89EF96-8CEA-46FF-86C4-4CE0E7609802}</a:tableStyleId>
              </a:tblPr>
              <a:tblGrid>
                <a:gridCol w="5562408">
                  <a:extLst>
                    <a:ext uri="{9D8B030D-6E8A-4147-A177-3AD203B41FA5}">
                      <a16:colId xmlns:a16="http://schemas.microsoft.com/office/drawing/2014/main" val="2269640575"/>
                    </a:ext>
                  </a:extLst>
                </a:gridCol>
                <a:gridCol w="2878697">
                  <a:extLst>
                    <a:ext uri="{9D8B030D-6E8A-4147-A177-3AD203B41FA5}">
                      <a16:colId xmlns:a16="http://schemas.microsoft.com/office/drawing/2014/main" val="1889630580"/>
                    </a:ext>
                  </a:extLst>
                </a:gridCol>
              </a:tblGrid>
              <a:tr h="341175">
                <a:tc>
                  <a:txBody>
                    <a:bodyPr/>
                    <a:lstStyle/>
                    <a:p>
                      <a:r>
                        <a:rPr lang="en-US" dirty="0"/>
                        <a:t>Time</a:t>
                      </a:r>
                    </a:p>
                  </a:txBody>
                  <a:tcPr/>
                </a:tc>
                <a:tc>
                  <a:txBody>
                    <a:bodyPr/>
                    <a:lstStyle/>
                    <a:p>
                      <a:pPr algn="ctr"/>
                      <a:r>
                        <a:rPr lang="en-US" dirty="0"/>
                        <a:t>Hourly rate</a:t>
                      </a:r>
                    </a:p>
                  </a:txBody>
                  <a:tcPr/>
                </a:tc>
                <a:extLst>
                  <a:ext uri="{0D108BD9-81ED-4DB2-BD59-A6C34878D82A}">
                    <a16:rowId xmlns:a16="http://schemas.microsoft.com/office/drawing/2014/main" val="3069618958"/>
                  </a:ext>
                </a:extLst>
              </a:tr>
              <a:tr h="370840">
                <a:tc>
                  <a:txBody>
                    <a:bodyPr/>
                    <a:lstStyle/>
                    <a:p>
                      <a:r>
                        <a:rPr lang="en-US" sz="1400" dirty="0"/>
                        <a:t>Regular wage</a:t>
                      </a:r>
                    </a:p>
                  </a:txBody>
                  <a:tcPr/>
                </a:tc>
                <a:tc>
                  <a:txBody>
                    <a:bodyPr/>
                    <a:lstStyle/>
                    <a:p>
                      <a:endParaRPr lang="en-US" dirty="0"/>
                    </a:p>
                  </a:txBody>
                  <a:tcPr/>
                </a:tc>
                <a:extLst>
                  <a:ext uri="{0D108BD9-81ED-4DB2-BD59-A6C34878D82A}">
                    <a16:rowId xmlns:a16="http://schemas.microsoft.com/office/drawing/2014/main" val="1474298253"/>
                  </a:ext>
                </a:extLst>
              </a:tr>
              <a:tr h="370840">
                <a:tc>
                  <a:txBody>
                    <a:bodyPr/>
                    <a:lstStyle/>
                    <a:p>
                      <a:r>
                        <a:rPr lang="en-US" sz="1400" dirty="0"/>
                        <a:t>Saturday</a:t>
                      </a:r>
                    </a:p>
                  </a:txBody>
                  <a:tcPr/>
                </a:tc>
                <a:tc>
                  <a:txBody>
                    <a:bodyPr/>
                    <a:lstStyle/>
                    <a:p>
                      <a:endParaRPr lang="en-US"/>
                    </a:p>
                  </a:txBody>
                  <a:tcPr/>
                </a:tc>
                <a:extLst>
                  <a:ext uri="{0D108BD9-81ED-4DB2-BD59-A6C34878D82A}">
                    <a16:rowId xmlns:a16="http://schemas.microsoft.com/office/drawing/2014/main" val="3057300189"/>
                  </a:ext>
                </a:extLst>
              </a:tr>
              <a:tr h="370840">
                <a:tc>
                  <a:txBody>
                    <a:bodyPr/>
                    <a:lstStyle/>
                    <a:p>
                      <a:r>
                        <a:rPr lang="en-US" sz="1400" dirty="0"/>
                        <a:t>Sunday</a:t>
                      </a:r>
                    </a:p>
                  </a:txBody>
                  <a:tcPr/>
                </a:tc>
                <a:tc>
                  <a:txBody>
                    <a:bodyPr/>
                    <a:lstStyle/>
                    <a:p>
                      <a:endParaRPr lang="en-US" dirty="0"/>
                    </a:p>
                  </a:txBody>
                  <a:tcPr/>
                </a:tc>
                <a:extLst>
                  <a:ext uri="{0D108BD9-81ED-4DB2-BD59-A6C34878D82A}">
                    <a16:rowId xmlns:a16="http://schemas.microsoft.com/office/drawing/2014/main" val="1670987925"/>
                  </a:ext>
                </a:extLst>
              </a:tr>
              <a:tr h="370840">
                <a:tc>
                  <a:txBody>
                    <a:bodyPr/>
                    <a:lstStyle/>
                    <a:p>
                      <a:r>
                        <a:rPr lang="en-US" sz="1400" dirty="0"/>
                        <a:t>Public holiday</a:t>
                      </a:r>
                    </a:p>
                  </a:txBody>
                  <a:tcPr/>
                </a:tc>
                <a:tc>
                  <a:txBody>
                    <a:bodyPr/>
                    <a:lstStyle/>
                    <a:p>
                      <a:endParaRPr lang="en-US" dirty="0"/>
                    </a:p>
                  </a:txBody>
                  <a:tcPr/>
                </a:tc>
                <a:extLst>
                  <a:ext uri="{0D108BD9-81ED-4DB2-BD59-A6C34878D82A}">
                    <a16:rowId xmlns:a16="http://schemas.microsoft.com/office/drawing/2014/main" val="3236032725"/>
                  </a:ext>
                </a:extLst>
              </a:tr>
              <a:tr h="378854">
                <a:tc>
                  <a:txBody>
                    <a:bodyPr/>
                    <a:lstStyle/>
                    <a:p>
                      <a:r>
                        <a:rPr lang="en-US" sz="1400" dirty="0"/>
                        <a:t>Evening – Monday to Friday – 7pm to midnight</a:t>
                      </a:r>
                    </a:p>
                  </a:txBody>
                  <a:tcPr/>
                </a:tc>
                <a:tc>
                  <a:txBody>
                    <a:bodyPr/>
                    <a:lstStyle/>
                    <a:p>
                      <a:endParaRPr lang="en-US" dirty="0"/>
                    </a:p>
                  </a:txBody>
                  <a:tcPr/>
                </a:tc>
                <a:extLst>
                  <a:ext uri="{0D108BD9-81ED-4DB2-BD59-A6C34878D82A}">
                    <a16:rowId xmlns:a16="http://schemas.microsoft.com/office/drawing/2014/main" val="1990724243"/>
                  </a:ext>
                </a:extLst>
              </a:tr>
              <a:tr h="370840">
                <a:tc>
                  <a:txBody>
                    <a:bodyPr/>
                    <a:lstStyle/>
                    <a:p>
                      <a:r>
                        <a:rPr lang="en-US" sz="1400" dirty="0"/>
                        <a:t>Night work – Monday to Friday – midnight to 7am</a:t>
                      </a:r>
                    </a:p>
                  </a:txBody>
                  <a:tcPr/>
                </a:tc>
                <a:tc>
                  <a:txBody>
                    <a:bodyPr/>
                    <a:lstStyle/>
                    <a:p>
                      <a:endParaRPr lang="en-US" dirty="0"/>
                    </a:p>
                  </a:txBody>
                  <a:tcPr/>
                </a:tc>
                <a:extLst>
                  <a:ext uri="{0D108BD9-81ED-4DB2-BD59-A6C34878D82A}">
                    <a16:rowId xmlns:a16="http://schemas.microsoft.com/office/drawing/2014/main" val="2079970151"/>
                  </a:ext>
                </a:extLst>
              </a:tr>
            </a:tbl>
          </a:graphicData>
        </a:graphic>
      </p:graphicFrame>
      <p:pic>
        <p:nvPicPr>
          <p:cNvPr id="2" name="Picture 1">
            <a:extLst>
              <a:ext uri="{FF2B5EF4-FFF2-40B4-BE49-F238E27FC236}">
                <a16:creationId xmlns:a16="http://schemas.microsoft.com/office/drawing/2014/main" id="{69A7A144-2B78-02C6-5B47-18C145CEE9AA}"/>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6" name="Footer Placeholder 5">
            <a:extLst>
              <a:ext uri="{FF2B5EF4-FFF2-40B4-BE49-F238E27FC236}">
                <a16:creationId xmlns:a16="http://schemas.microsoft.com/office/drawing/2014/main" id="{D4E3CC4D-044F-54C8-9B6D-C72021A597F9}"/>
              </a:ext>
            </a:extLst>
          </p:cNvPr>
          <p:cNvSpPr>
            <a:spLocks noGrp="1"/>
          </p:cNvSpPr>
          <p:nvPr>
            <p:ph type="ftr" sz="quarter" idx="11"/>
          </p:nvPr>
        </p:nvSpPr>
        <p:spPr>
          <a:xfrm>
            <a:off x="116589" y="6358651"/>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7" name="Picture 6">
            <a:hlinkClick r:id="rId12"/>
            <a:extLst>
              <a:ext uri="{FF2B5EF4-FFF2-40B4-BE49-F238E27FC236}">
                <a16:creationId xmlns:a16="http://schemas.microsoft.com/office/drawing/2014/main" id="{F8E46C2F-AC82-BF44-0F0E-6A4E807D7DBB}"/>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3234246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 y="0"/>
            <a:ext cx="9173121" cy="68853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sp>
        <p:nvSpPr>
          <p:cNvPr id="4" name="Title 3">
            <a:extLst>
              <a:ext uri="{FF2B5EF4-FFF2-40B4-BE49-F238E27FC236}">
                <a16:creationId xmlns:a16="http://schemas.microsoft.com/office/drawing/2014/main" id="{B1E08031-9C53-5DAB-D111-15B14DF14530}"/>
              </a:ext>
            </a:extLst>
          </p:cNvPr>
          <p:cNvSpPr>
            <a:spLocks noGrp="1"/>
          </p:cNvSpPr>
          <p:nvPr>
            <p:ph type="title"/>
          </p:nvPr>
        </p:nvSpPr>
        <p:spPr>
          <a:xfrm>
            <a:off x="457199" y="55675"/>
            <a:ext cx="8229600" cy="1143000"/>
          </a:xfrm>
        </p:spPr>
        <p:txBody>
          <a:bodyPr/>
          <a:lstStyle/>
          <a:p>
            <a:pPr rtl="0" eaLnBrk="1" latinLnBrk="0" hangingPunct="1"/>
            <a:r>
              <a:rPr lang="en-US" sz="3600" kern="1200" dirty="0">
                <a:solidFill>
                  <a:schemeClr val="accent6">
                    <a:lumMod val="50000"/>
                  </a:schemeClr>
                </a:solidFill>
                <a:effectLst/>
                <a:latin typeface="Calibri" panose="020F0502020204030204" pitchFamily="34" charset="0"/>
                <a:ea typeface="+mn-ea"/>
                <a:cs typeface="+mn-cs"/>
              </a:rPr>
              <a:t>Investigation continued …</a:t>
            </a:r>
            <a:endParaRPr lang="en-GB" dirty="0">
              <a:solidFill>
                <a:schemeClr val="accent6">
                  <a:lumMod val="50000"/>
                </a:schemeClr>
              </a:solidFill>
              <a:effectLst/>
            </a:endParaRPr>
          </a:p>
        </p:txBody>
      </p:sp>
      <p:sp>
        <p:nvSpPr>
          <p:cNvPr id="3" name="TextBox 2">
            <a:extLst>
              <a:ext uri="{FF2B5EF4-FFF2-40B4-BE49-F238E27FC236}">
                <a16:creationId xmlns:a16="http://schemas.microsoft.com/office/drawing/2014/main" id="{11E6B3C4-1E7B-C5D4-6357-03D9A684C65D}"/>
              </a:ext>
            </a:extLst>
          </p:cNvPr>
          <p:cNvSpPr txBox="1"/>
          <p:nvPr/>
        </p:nvSpPr>
        <p:spPr>
          <a:xfrm>
            <a:off x="351447" y="1004098"/>
            <a:ext cx="8441105" cy="3970318"/>
          </a:xfrm>
          <a:prstGeom prst="rect">
            <a:avLst/>
          </a:prstGeom>
          <a:noFill/>
        </p:spPr>
        <p:txBody>
          <a:bodyPr wrap="square" rtlCol="0">
            <a:spAutoFit/>
          </a:bodyPr>
          <a:lstStyle/>
          <a:p>
            <a:r>
              <a:rPr lang="en-US" sz="2000" dirty="0">
                <a:solidFill>
                  <a:schemeClr val="accent1">
                    <a:lumMod val="50000"/>
                  </a:schemeClr>
                </a:solidFill>
              </a:rPr>
              <a:t>You now have 5 linear rules – one for each of the different hourly rates. </a:t>
            </a:r>
            <a:br>
              <a:rPr lang="en-US" sz="2000" dirty="0">
                <a:solidFill>
                  <a:schemeClr val="accent1">
                    <a:lumMod val="50000"/>
                  </a:schemeClr>
                </a:solidFill>
              </a:rPr>
            </a:br>
            <a:endParaRPr lang="en-US" sz="2000" dirty="0">
              <a:solidFill>
                <a:schemeClr val="accent1">
                  <a:lumMod val="50000"/>
                </a:schemeClr>
              </a:solidFill>
            </a:endParaRPr>
          </a:p>
          <a:p>
            <a:pPr marL="342900" indent="-342900">
              <a:buFont typeface="+mj-lt"/>
              <a:buAutoNum type="arabicPeriod"/>
            </a:pPr>
            <a:r>
              <a:rPr lang="en-US" sz="2000" dirty="0">
                <a:solidFill>
                  <a:schemeClr val="accent1">
                    <a:lumMod val="50000"/>
                  </a:schemeClr>
                </a:solidFill>
              </a:rPr>
              <a:t>Create a new spreadsheet and input each hourly rate as a formula as done previously.</a:t>
            </a:r>
          </a:p>
          <a:p>
            <a:pPr marL="342900" indent="-342900">
              <a:buFont typeface="+mj-lt"/>
              <a:buAutoNum type="arabicPeriod"/>
            </a:pPr>
            <a:r>
              <a:rPr lang="en-US" sz="2000" dirty="0">
                <a:solidFill>
                  <a:schemeClr val="accent1">
                    <a:lumMod val="50000"/>
                  </a:schemeClr>
                </a:solidFill>
              </a:rPr>
              <a:t>Calculate how many hours of work it would take at each rate to save up the money for your new phone. </a:t>
            </a:r>
          </a:p>
          <a:p>
            <a:pPr marL="342900" indent="-342900">
              <a:buFont typeface="+mj-lt"/>
              <a:buAutoNum type="arabicPeriod"/>
            </a:pPr>
            <a:r>
              <a:rPr lang="en-US" sz="2000" dirty="0">
                <a:solidFill>
                  <a:schemeClr val="accent1">
                    <a:lumMod val="50000"/>
                  </a:schemeClr>
                </a:solidFill>
              </a:rPr>
              <a:t>In your first job, you may work a combination of different shifts. Create </a:t>
            </a:r>
            <a:r>
              <a:rPr lang="en-US" sz="2000" b="1" dirty="0">
                <a:solidFill>
                  <a:schemeClr val="accent1">
                    <a:lumMod val="50000"/>
                  </a:schemeClr>
                </a:solidFill>
              </a:rPr>
              <a:t>3</a:t>
            </a:r>
            <a:r>
              <a:rPr lang="en-US" sz="2000" dirty="0">
                <a:solidFill>
                  <a:schemeClr val="accent1">
                    <a:lumMod val="50000"/>
                  </a:schemeClr>
                </a:solidFill>
              </a:rPr>
              <a:t> </a:t>
            </a:r>
            <a:r>
              <a:rPr lang="en-US" sz="2000" b="1" dirty="0">
                <a:solidFill>
                  <a:schemeClr val="accent1">
                    <a:lumMod val="50000"/>
                  </a:schemeClr>
                </a:solidFill>
              </a:rPr>
              <a:t>new and different</a:t>
            </a:r>
            <a:r>
              <a:rPr lang="en-US" sz="2000" dirty="0">
                <a:solidFill>
                  <a:schemeClr val="accent1">
                    <a:lumMod val="50000"/>
                  </a:schemeClr>
                </a:solidFill>
              </a:rPr>
              <a:t> work schedules that would earn you enough money to purchase your phone on its launch date. </a:t>
            </a:r>
            <a:endParaRPr lang="en-US" sz="2000" i="1" dirty="0">
              <a:solidFill>
                <a:schemeClr val="accent1">
                  <a:lumMod val="50000"/>
                </a:schemeClr>
              </a:solidFill>
            </a:endParaRPr>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p:txBody>
      </p:sp>
      <p:pic>
        <p:nvPicPr>
          <p:cNvPr id="7" name="Picture 6" descr="Screenshot of spreadsheet with the Main headings or Regular wage, Saturday, Sunday, Public holiday, Evening, Night and columns for proliferation of hours worked and dollars earned. ">
            <a:extLst>
              <a:ext uri="{FF2B5EF4-FFF2-40B4-BE49-F238E27FC236}">
                <a16:creationId xmlns:a16="http://schemas.microsoft.com/office/drawing/2014/main" id="{4BEBDB61-9422-440A-1250-B75CB88CDB48}"/>
              </a:ext>
            </a:extLst>
          </p:cNvPr>
          <p:cNvPicPr>
            <a:picLocks noChangeAspect="1"/>
          </p:cNvPicPr>
          <p:nvPr/>
        </p:nvPicPr>
        <p:blipFill rotWithShape="1">
          <a:blip r:embed="rId9"/>
          <a:srcRect b="28228"/>
          <a:stretch/>
        </p:blipFill>
        <p:spPr>
          <a:xfrm>
            <a:off x="718841" y="4502964"/>
            <a:ext cx="7706316" cy="1016548"/>
          </a:xfrm>
          <a:prstGeom prst="rect">
            <a:avLst/>
          </a:prstGeom>
        </p:spPr>
      </p:pic>
      <p:pic>
        <p:nvPicPr>
          <p:cNvPr id="2" name="Picture 1">
            <a:extLst>
              <a:ext uri="{FF2B5EF4-FFF2-40B4-BE49-F238E27FC236}">
                <a16:creationId xmlns:a16="http://schemas.microsoft.com/office/drawing/2014/main" id="{7ED16356-03D9-BF30-281A-81EBE4DA31E7}"/>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5" name="Footer Placeholder 4">
            <a:extLst>
              <a:ext uri="{FF2B5EF4-FFF2-40B4-BE49-F238E27FC236}">
                <a16:creationId xmlns:a16="http://schemas.microsoft.com/office/drawing/2014/main" id="{A8AFD065-7E1D-0321-0411-EDC0BCF60AF1}"/>
              </a:ext>
            </a:extLst>
          </p:cNvPr>
          <p:cNvSpPr>
            <a:spLocks noGrp="1"/>
          </p:cNvSpPr>
          <p:nvPr>
            <p:ph type="ftr" sz="quarter" idx="11"/>
          </p:nvPr>
        </p:nvSpPr>
        <p:spPr>
          <a:xfrm>
            <a:off x="76146" y="6354380"/>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6" name="Picture 5">
            <a:hlinkClick r:id="rId11"/>
            <a:extLst>
              <a:ext uri="{FF2B5EF4-FFF2-40B4-BE49-F238E27FC236}">
                <a16:creationId xmlns:a16="http://schemas.microsoft.com/office/drawing/2014/main" id="{81DD2880-FF46-4D58-A834-47438DC27566}"/>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2125196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9C5676B-624F-A8C9-9F6E-204C26703D9A}"/>
              </a:ext>
              <a:ext uri="{C183D7F6-B498-43B3-948B-1728B52AA6E4}">
                <adec:decorative xmlns:adec="http://schemas.microsoft.com/office/drawing/2017/decorative" val="1"/>
              </a:ext>
            </a:extLst>
          </p:cNvPr>
          <p:cNvGrpSpPr/>
          <p:nvPr/>
        </p:nvGrpSpPr>
        <p:grpSpPr>
          <a:xfrm>
            <a:off x="-10824" y="-171400"/>
            <a:ext cx="9335352" cy="7073971"/>
            <a:chOff x="-10824" y="33692"/>
            <a:chExt cx="9154824" cy="6868879"/>
          </a:xfrm>
        </p:grpSpPr>
        <p:pic>
          <p:nvPicPr>
            <p:cNvPr id="7" name="Picture 2">
              <a:extLst>
                <a:ext uri="{FF2B5EF4-FFF2-40B4-BE49-F238E27FC236}">
                  <a16:creationId xmlns:a16="http://schemas.microsoft.com/office/drawing/2014/main" id="{84C6A66A-DBCF-9ADC-1337-09409F8E10F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Content Placeholder 12">
              <a:extLst>
                <a:ext uri="{FF2B5EF4-FFF2-40B4-BE49-F238E27FC236}">
                  <a16:creationId xmlns:a16="http://schemas.microsoft.com/office/drawing/2014/main" id="{88455EE8-2547-16FF-0AD3-A9F7D42AFB39}"/>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9" name="Picture 8">
              <a:extLst>
                <a:ext uri="{FF2B5EF4-FFF2-40B4-BE49-F238E27FC236}">
                  <a16:creationId xmlns:a16="http://schemas.microsoft.com/office/drawing/2014/main" id="{11572BBC-161F-F645-C781-FEE8926923C1}"/>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10" name="Picture 9">
              <a:extLst>
                <a:ext uri="{FF2B5EF4-FFF2-40B4-BE49-F238E27FC236}">
                  <a16:creationId xmlns:a16="http://schemas.microsoft.com/office/drawing/2014/main" id="{EBD2E391-1C0E-BB90-C492-26DD10D53C5C}"/>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11" name="Picture 10">
              <a:extLst>
                <a:ext uri="{FF2B5EF4-FFF2-40B4-BE49-F238E27FC236}">
                  <a16:creationId xmlns:a16="http://schemas.microsoft.com/office/drawing/2014/main" id="{78D26ED6-F48A-5F25-DA25-B5CEC0805960}"/>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2" name="Picture 11">
              <a:extLst>
                <a:ext uri="{FF2B5EF4-FFF2-40B4-BE49-F238E27FC236}">
                  <a16:creationId xmlns:a16="http://schemas.microsoft.com/office/drawing/2014/main" id="{DAB59D9C-47ED-6B0F-04AB-448A71E6134C}"/>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4" name="Title 3">
            <a:extLst>
              <a:ext uri="{FF2B5EF4-FFF2-40B4-BE49-F238E27FC236}">
                <a16:creationId xmlns:a16="http://schemas.microsoft.com/office/drawing/2014/main" id="{39DEEED3-1271-4DA2-675B-271D439A1621}"/>
              </a:ext>
            </a:extLst>
          </p:cNvPr>
          <p:cNvSpPr>
            <a:spLocks noGrp="1"/>
          </p:cNvSpPr>
          <p:nvPr>
            <p:ph type="title"/>
          </p:nvPr>
        </p:nvSpPr>
        <p:spPr>
          <a:xfrm>
            <a:off x="542052" y="-106131"/>
            <a:ext cx="8229600" cy="1143000"/>
          </a:xfrm>
        </p:spPr>
        <p:txBody>
          <a:bodyPr/>
          <a:lstStyle/>
          <a:p>
            <a:pPr rtl="0" eaLnBrk="1" latinLnBrk="0" hangingPunct="1"/>
            <a:r>
              <a:rPr lang="en-US" sz="3600" kern="1200" dirty="0">
                <a:solidFill>
                  <a:schemeClr val="accent6">
                    <a:lumMod val="50000"/>
                  </a:schemeClr>
                </a:solidFill>
                <a:effectLst/>
                <a:latin typeface="Calibri" panose="020F0502020204030204" pitchFamily="34" charset="0"/>
                <a:ea typeface="+mn-ea"/>
                <a:cs typeface="+mn-cs"/>
              </a:rPr>
              <a:t>Exit Ticket</a:t>
            </a:r>
            <a:endParaRPr lang="en-GB" dirty="0">
              <a:solidFill>
                <a:schemeClr val="accent6">
                  <a:lumMod val="50000"/>
                </a:schemeClr>
              </a:solidFill>
              <a:effectLst/>
            </a:endParaRPr>
          </a:p>
        </p:txBody>
      </p:sp>
      <p:sp>
        <p:nvSpPr>
          <p:cNvPr id="3" name="TextBox 2">
            <a:extLst>
              <a:ext uri="{FF2B5EF4-FFF2-40B4-BE49-F238E27FC236}">
                <a16:creationId xmlns:a16="http://schemas.microsoft.com/office/drawing/2014/main" id="{11E6B3C4-1E7B-C5D4-6357-03D9A684C65D}"/>
              </a:ext>
            </a:extLst>
          </p:cNvPr>
          <p:cNvSpPr txBox="1"/>
          <p:nvPr/>
        </p:nvSpPr>
        <p:spPr>
          <a:xfrm>
            <a:off x="822171" y="1125663"/>
            <a:ext cx="7488833" cy="5355312"/>
          </a:xfrm>
          <a:prstGeom prst="rect">
            <a:avLst/>
          </a:prstGeom>
          <a:noFill/>
        </p:spPr>
        <p:txBody>
          <a:bodyPr wrap="square" rtlCol="0">
            <a:spAutoFit/>
          </a:bodyPr>
          <a:lstStyle/>
          <a:p>
            <a:r>
              <a:rPr lang="en-US" sz="1600" dirty="0">
                <a:solidFill>
                  <a:schemeClr val="accent1">
                    <a:lumMod val="50000"/>
                  </a:schemeClr>
                </a:solidFill>
              </a:rPr>
              <a:t>Aren’t you glad we measure temperature in degrees Celsius!? Have you ever wondered how temperatures in America can be more than 100 degrees (Fahrenheit)!?</a:t>
            </a:r>
          </a:p>
          <a:p>
            <a:endParaRPr lang="en-US" sz="1600" dirty="0">
              <a:solidFill>
                <a:schemeClr val="accent1">
                  <a:lumMod val="50000"/>
                </a:schemeClr>
              </a:solidFill>
            </a:endParaRPr>
          </a:p>
          <a:p>
            <a:r>
              <a:rPr lang="en-US" sz="1600" dirty="0">
                <a:solidFill>
                  <a:schemeClr val="accent1">
                    <a:lumMod val="50000"/>
                  </a:schemeClr>
                </a:solidFill>
              </a:rPr>
              <a:t>Did you know that there is a linear relationship between Celsius and Fahrenheit?</a:t>
            </a:r>
          </a:p>
          <a:p>
            <a:r>
              <a:rPr lang="en-US" sz="1600" dirty="0">
                <a:solidFill>
                  <a:schemeClr val="accent1">
                    <a:lumMod val="50000"/>
                  </a:schemeClr>
                </a:solidFill>
              </a:rPr>
              <a:t>Let’s see if you can figure out the rule!</a:t>
            </a:r>
          </a:p>
          <a:p>
            <a:endParaRPr lang="en-US" sz="1600" dirty="0">
              <a:solidFill>
                <a:schemeClr val="accent1">
                  <a:lumMod val="50000"/>
                </a:schemeClr>
              </a:solidFill>
            </a:endParaRPr>
          </a:p>
          <a:p>
            <a:r>
              <a:rPr lang="en-US" sz="1600" dirty="0">
                <a:solidFill>
                  <a:schemeClr val="accent1">
                    <a:lumMod val="50000"/>
                  </a:schemeClr>
                </a:solidFill>
              </a:rPr>
              <a:t>The </a:t>
            </a:r>
            <a:r>
              <a:rPr lang="en-US" sz="1600" b="1" dirty="0">
                <a:solidFill>
                  <a:schemeClr val="accent1">
                    <a:lumMod val="50000"/>
                  </a:schemeClr>
                </a:solidFill>
              </a:rPr>
              <a:t>Celsius</a:t>
            </a:r>
            <a:r>
              <a:rPr lang="en-US" sz="1600" dirty="0">
                <a:solidFill>
                  <a:schemeClr val="accent1">
                    <a:lumMod val="50000"/>
                  </a:schemeClr>
                </a:solidFill>
              </a:rPr>
              <a:t> scale was designed so that 0°C is the freezing temperature of water and 100°C is the boiling temperature of water. For some strange reason, the </a:t>
            </a:r>
            <a:r>
              <a:rPr lang="en-US" sz="1600" b="1" dirty="0">
                <a:solidFill>
                  <a:schemeClr val="accent1">
                    <a:lumMod val="50000"/>
                  </a:schemeClr>
                </a:solidFill>
              </a:rPr>
              <a:t>Fahrenheit</a:t>
            </a:r>
            <a:r>
              <a:rPr lang="en-US" sz="1600" dirty="0">
                <a:solidFill>
                  <a:schemeClr val="accent1">
                    <a:lumMod val="50000"/>
                  </a:schemeClr>
                </a:solidFill>
              </a:rPr>
              <a:t> scale was designed so that 0°F is the freezing temperature of a mixture of water, ice and salt.</a:t>
            </a:r>
          </a:p>
          <a:p>
            <a:pPr algn="ctr"/>
            <a:r>
              <a:rPr lang="en-US" sz="1600" dirty="0">
                <a:solidFill>
                  <a:schemeClr val="accent1">
                    <a:lumMod val="50000"/>
                  </a:schemeClr>
                </a:solidFill>
              </a:rPr>
              <a:t>Weird, right?</a:t>
            </a:r>
          </a:p>
          <a:p>
            <a:r>
              <a:rPr lang="en-US" sz="1600" dirty="0">
                <a:solidFill>
                  <a:schemeClr val="accent1">
                    <a:lumMod val="50000"/>
                  </a:schemeClr>
                </a:solidFill>
              </a:rPr>
              <a:t>In Fahrenheit, the freezing temperature of water is 32°F and boiling point is 212°F.</a:t>
            </a:r>
            <a:br>
              <a:rPr lang="en-US" sz="1600" dirty="0">
                <a:solidFill>
                  <a:schemeClr val="accent1">
                    <a:lumMod val="50000"/>
                  </a:schemeClr>
                </a:solidFill>
              </a:rPr>
            </a:br>
            <a:endParaRPr lang="en-US" sz="1600" dirty="0">
              <a:solidFill>
                <a:schemeClr val="accent1">
                  <a:lumMod val="50000"/>
                </a:schemeClr>
              </a:solidFill>
            </a:endParaRPr>
          </a:p>
          <a:p>
            <a:pPr algn="ctr"/>
            <a:r>
              <a:rPr lang="en-US" sz="1600" dirty="0">
                <a:solidFill>
                  <a:schemeClr val="accent1">
                    <a:lumMod val="50000"/>
                  </a:schemeClr>
                </a:solidFill>
              </a:rPr>
              <a:t>SPICY CHALLENGE</a:t>
            </a:r>
          </a:p>
          <a:p>
            <a:pPr algn="ctr"/>
            <a:r>
              <a:rPr lang="en-US" sz="1600" b="1" dirty="0">
                <a:solidFill>
                  <a:schemeClr val="accent1">
                    <a:lumMod val="50000"/>
                  </a:schemeClr>
                </a:solidFill>
              </a:rPr>
              <a:t>Can you create a linear rule that converts a temperature in Celsius to Fahrenheit?</a:t>
            </a:r>
            <a:br>
              <a:rPr lang="en-US" sz="1600" dirty="0">
                <a:solidFill>
                  <a:schemeClr val="accent1">
                    <a:lumMod val="50000"/>
                  </a:schemeClr>
                </a:solidFill>
              </a:rPr>
            </a:br>
            <a:r>
              <a:rPr lang="en-US" sz="1600" dirty="0">
                <a:solidFill>
                  <a:schemeClr val="accent1">
                    <a:lumMod val="50000"/>
                  </a:schemeClr>
                </a:solidFill>
              </a:rPr>
              <a:t>Hint: use the freezing temperature of water to find the initial value (y-intercept).</a:t>
            </a:r>
          </a:p>
          <a:p>
            <a:pPr algn="ctr"/>
            <a:endParaRPr lang="en-US" sz="1600" b="1" i="1" u="sng" dirty="0">
              <a:solidFill>
                <a:schemeClr val="accent1">
                  <a:lumMod val="50000"/>
                </a:schemeClr>
              </a:solidFill>
            </a:endParaRPr>
          </a:p>
          <a:p>
            <a:pPr algn="ctr"/>
            <a:r>
              <a:rPr lang="en-US" sz="1600" dirty="0">
                <a:solidFill>
                  <a:schemeClr val="accent1">
                    <a:lumMod val="50000"/>
                  </a:schemeClr>
                </a:solidFill>
              </a:rPr>
              <a:t>MILD CHALLENGE</a:t>
            </a:r>
          </a:p>
          <a:p>
            <a:pPr algn="ctr"/>
            <a:r>
              <a:rPr lang="en-US" sz="1600" b="1" dirty="0">
                <a:solidFill>
                  <a:schemeClr val="accent1">
                    <a:lumMod val="50000"/>
                  </a:schemeClr>
                </a:solidFill>
              </a:rPr>
              <a:t>Ask your teacher for the linear rule and then convert 20</a:t>
            </a:r>
            <a:r>
              <a:rPr lang="en-US" sz="1600" dirty="0">
                <a:solidFill>
                  <a:schemeClr val="accent1">
                    <a:lumMod val="50000"/>
                  </a:schemeClr>
                </a:solidFill>
              </a:rPr>
              <a:t>°</a:t>
            </a:r>
            <a:r>
              <a:rPr lang="en-US" sz="1600" b="1" dirty="0">
                <a:solidFill>
                  <a:schemeClr val="accent1">
                    <a:lumMod val="50000"/>
                  </a:schemeClr>
                </a:solidFill>
              </a:rPr>
              <a:t>C and 30</a:t>
            </a:r>
            <a:r>
              <a:rPr lang="en-US" sz="1600" dirty="0">
                <a:solidFill>
                  <a:schemeClr val="accent1">
                    <a:lumMod val="50000"/>
                  </a:schemeClr>
                </a:solidFill>
              </a:rPr>
              <a:t>°</a:t>
            </a:r>
            <a:r>
              <a:rPr lang="en-US" sz="1600" b="1" dirty="0">
                <a:solidFill>
                  <a:schemeClr val="accent1">
                    <a:lumMod val="50000"/>
                  </a:schemeClr>
                </a:solidFill>
              </a:rPr>
              <a:t>C into Fahrenheit. </a:t>
            </a:r>
          </a:p>
          <a:p>
            <a:pPr algn="ctr"/>
            <a:endParaRPr lang="en-US" dirty="0"/>
          </a:p>
          <a:p>
            <a:pPr algn="ctr"/>
            <a:endParaRPr lang="en-US" dirty="0"/>
          </a:p>
          <a:p>
            <a:pPr algn="ctr"/>
            <a:endParaRPr lang="en-US" dirty="0"/>
          </a:p>
        </p:txBody>
      </p:sp>
      <p:pic>
        <p:nvPicPr>
          <p:cNvPr id="2" name="Picture 1">
            <a:extLst>
              <a:ext uri="{FF2B5EF4-FFF2-40B4-BE49-F238E27FC236}">
                <a16:creationId xmlns:a16="http://schemas.microsoft.com/office/drawing/2014/main" id="{47B9D165-80A4-4981-5E54-9FA70AFFAD42}"/>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5" name="Footer Placeholder 4">
            <a:extLst>
              <a:ext uri="{FF2B5EF4-FFF2-40B4-BE49-F238E27FC236}">
                <a16:creationId xmlns:a16="http://schemas.microsoft.com/office/drawing/2014/main" id="{17CA31A2-D982-FDC9-66D4-E60AE9523528}"/>
              </a:ext>
              <a:ext uri="{C183D7F6-B498-43B3-948B-1728B52AA6E4}">
                <adec:decorative xmlns:adec="http://schemas.microsoft.com/office/drawing/2017/decorative" val="1"/>
              </a:ext>
            </a:extLst>
          </p:cNvPr>
          <p:cNvSpPr>
            <a:spLocks noGrp="1"/>
          </p:cNvSpPr>
          <p:nvPr>
            <p:ph type="ftr" sz="quarter" idx="11"/>
          </p:nvPr>
        </p:nvSpPr>
        <p:spPr>
          <a:xfrm>
            <a:off x="127159" y="6344102"/>
            <a:ext cx="2895600" cy="365125"/>
          </a:xfrm>
        </p:spPr>
        <p:txBody>
          <a:bodyPr/>
          <a:lstStyle/>
          <a:p>
            <a:r>
              <a:rPr lang="en-US" dirty="0"/>
              <a:t>© 2023 Commonwealth of Australia, unless otherwise indicated. Creative Commons Attribution 4.0, unless otherwise indicated.</a:t>
            </a:r>
            <a:endParaRPr lang="en-AU" dirty="0"/>
          </a:p>
        </p:txBody>
      </p:sp>
    </p:spTree>
    <p:extLst>
      <p:ext uri="{BB962C8B-B14F-4D97-AF65-F5344CB8AC3E}">
        <p14:creationId xmlns:p14="http://schemas.microsoft.com/office/powerpoint/2010/main" val="1473513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6288338" y="0"/>
            <a:ext cx="2855662" cy="6858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307852" y="547142"/>
            <a:ext cx="5831138" cy="1143000"/>
          </a:xfrm>
        </p:spPr>
        <p:txBody>
          <a:bodyPr>
            <a:normAutofit fontScale="90000"/>
          </a:bodyPr>
          <a:lstStyle/>
          <a:p>
            <a:r>
              <a:rPr lang="en-AU" dirty="0">
                <a:solidFill>
                  <a:schemeClr val="accent1">
                    <a:lumMod val="50000"/>
                  </a:schemeClr>
                </a:solidFill>
              </a:rPr>
              <a:t>Learning intention/ Success criteria</a:t>
            </a:r>
          </a:p>
        </p:txBody>
      </p:sp>
      <p:grpSp>
        <p:nvGrpSpPr>
          <p:cNvPr id="3" name="Group 2">
            <a:extLst>
              <a:ext uri="{FF2B5EF4-FFF2-40B4-BE49-F238E27FC236}">
                <a16:creationId xmlns:a16="http://schemas.microsoft.com/office/drawing/2014/main" id="{9BDE93E1-93E5-DB5B-A30E-02785DC8BD53}"/>
              </a:ext>
              <a:ext uri="{C183D7F6-B498-43B3-948B-1728B52AA6E4}">
                <adec:decorative xmlns:adec="http://schemas.microsoft.com/office/drawing/2017/decorative" val="1"/>
              </a:ext>
            </a:extLst>
          </p:cNvPr>
          <p:cNvGrpSpPr/>
          <p:nvPr/>
        </p:nvGrpSpPr>
        <p:grpSpPr>
          <a:xfrm>
            <a:off x="5167683" y="5805262"/>
            <a:ext cx="2735152" cy="1052738"/>
            <a:chOff x="5167683" y="5805262"/>
            <a:chExt cx="2735152" cy="1052738"/>
          </a:xfrm>
        </p:grpSpPr>
        <p:pic>
          <p:nvPicPr>
            <p:cNvPr id="4"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6" name="Picture 5"/>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8" name="Picture 7"/>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
        <p:nvSpPr>
          <p:cNvPr id="10" name="TextBox 9">
            <a:extLst>
              <a:ext uri="{FF2B5EF4-FFF2-40B4-BE49-F238E27FC236}">
                <a16:creationId xmlns:a16="http://schemas.microsoft.com/office/drawing/2014/main" id="{EAC71AA2-6E71-0D55-003D-7FB9B16A7636}"/>
              </a:ext>
            </a:extLst>
          </p:cNvPr>
          <p:cNvSpPr txBox="1"/>
          <p:nvPr/>
        </p:nvSpPr>
        <p:spPr>
          <a:xfrm>
            <a:off x="1291063" y="1847905"/>
            <a:ext cx="4572000" cy="923330"/>
          </a:xfrm>
          <a:prstGeom prst="rect">
            <a:avLst/>
          </a:prstGeom>
          <a:noFill/>
        </p:spPr>
        <p:txBody>
          <a:bodyPr wrap="square">
            <a:spAutoFit/>
          </a:bodyPr>
          <a:lstStyle/>
          <a:p>
            <a:r>
              <a:rPr lang="en-US" dirty="0">
                <a:solidFill>
                  <a:schemeClr val="accent1">
                    <a:lumMod val="50000"/>
                  </a:schemeClr>
                </a:solidFill>
              </a:rPr>
              <a:t>Review</a:t>
            </a:r>
          </a:p>
          <a:p>
            <a:pPr marL="285750" indent="-285750">
              <a:buFont typeface="Arial" panose="020B0604020202020204" pitchFamily="34" charset="0"/>
              <a:buChar char="•"/>
            </a:pPr>
            <a:r>
              <a:rPr lang="en-US" b="0" dirty="0">
                <a:solidFill>
                  <a:schemeClr val="accent1">
                    <a:lumMod val="50000"/>
                  </a:schemeClr>
                </a:solidFill>
              </a:rPr>
              <a:t>I can identify the gradient and initial value of a linear rule.</a:t>
            </a:r>
          </a:p>
        </p:txBody>
      </p:sp>
      <p:graphicFrame>
        <p:nvGraphicFramePr>
          <p:cNvPr id="11" name="Table 3">
            <a:extLst>
              <a:ext uri="{FF2B5EF4-FFF2-40B4-BE49-F238E27FC236}">
                <a16:creationId xmlns:a16="http://schemas.microsoft.com/office/drawing/2014/main" id="{C4489DB9-5DE7-0E72-FD4B-BFD07136C5D5}"/>
              </a:ext>
            </a:extLst>
          </p:cNvPr>
          <p:cNvGraphicFramePr>
            <a:graphicFrameLocks noGrp="1"/>
          </p:cNvGraphicFramePr>
          <p:nvPr>
            <p:extLst>
              <p:ext uri="{D42A27DB-BD31-4B8C-83A1-F6EECF244321}">
                <p14:modId xmlns:p14="http://schemas.microsoft.com/office/powerpoint/2010/main" val="3692331877"/>
              </p:ext>
            </p:extLst>
          </p:nvPr>
        </p:nvGraphicFramePr>
        <p:xfrm>
          <a:off x="437041" y="3232299"/>
          <a:ext cx="8539023" cy="2486137"/>
        </p:xfrm>
        <a:graphic>
          <a:graphicData uri="http://schemas.openxmlformats.org/drawingml/2006/table">
            <a:tbl>
              <a:tblPr firstRow="1" bandRow="1">
                <a:tableStyleId>{5C22544A-7EE6-4342-B048-85BDC9FD1C3A}</a:tableStyleId>
              </a:tblPr>
              <a:tblGrid>
                <a:gridCol w="2846341">
                  <a:extLst>
                    <a:ext uri="{9D8B030D-6E8A-4147-A177-3AD203B41FA5}">
                      <a16:colId xmlns:a16="http://schemas.microsoft.com/office/drawing/2014/main" val="2917695196"/>
                    </a:ext>
                  </a:extLst>
                </a:gridCol>
                <a:gridCol w="2846341">
                  <a:extLst>
                    <a:ext uri="{9D8B030D-6E8A-4147-A177-3AD203B41FA5}">
                      <a16:colId xmlns:a16="http://schemas.microsoft.com/office/drawing/2014/main" val="82206919"/>
                    </a:ext>
                  </a:extLst>
                </a:gridCol>
                <a:gridCol w="2846341">
                  <a:extLst>
                    <a:ext uri="{9D8B030D-6E8A-4147-A177-3AD203B41FA5}">
                      <a16:colId xmlns:a16="http://schemas.microsoft.com/office/drawing/2014/main" val="3020948185"/>
                    </a:ext>
                  </a:extLst>
                </a:gridCol>
              </a:tblGrid>
              <a:tr h="445564">
                <a:tc>
                  <a:txBody>
                    <a:bodyPr/>
                    <a:lstStyle/>
                    <a:p>
                      <a:pPr algn="ctr"/>
                      <a:r>
                        <a:rPr lang="en-US" dirty="0"/>
                        <a:t>Approaching</a:t>
                      </a:r>
                    </a:p>
                  </a:txBody>
                  <a:tcPr/>
                </a:tc>
                <a:tc>
                  <a:txBody>
                    <a:bodyPr/>
                    <a:lstStyle/>
                    <a:p>
                      <a:pPr algn="ctr"/>
                      <a:r>
                        <a:rPr lang="en-US" dirty="0"/>
                        <a:t>At standard</a:t>
                      </a:r>
                    </a:p>
                  </a:txBody>
                  <a:tcPr/>
                </a:tc>
                <a:tc>
                  <a:txBody>
                    <a:bodyPr/>
                    <a:lstStyle/>
                    <a:p>
                      <a:pPr algn="ctr"/>
                      <a:r>
                        <a:rPr lang="en-US" dirty="0"/>
                        <a:t>Above</a:t>
                      </a:r>
                    </a:p>
                  </a:txBody>
                  <a:tcPr/>
                </a:tc>
                <a:extLst>
                  <a:ext uri="{0D108BD9-81ED-4DB2-BD59-A6C34878D82A}">
                    <a16:rowId xmlns:a16="http://schemas.microsoft.com/office/drawing/2014/main" val="2571193064"/>
                  </a:ext>
                </a:extLst>
              </a:tr>
              <a:tr h="1032461">
                <a:tc>
                  <a:txBody>
                    <a:bodyPr/>
                    <a:lstStyle/>
                    <a:p>
                      <a:r>
                        <a:rPr lang="en-US" sz="1400" dirty="0"/>
                        <a:t>I can experiment with different values of variables and make observations of the changes.</a:t>
                      </a:r>
                    </a:p>
                  </a:txBody>
                  <a:tcPr anchor="ctr"/>
                </a:tc>
                <a:tc>
                  <a:txBody>
                    <a:bodyPr/>
                    <a:lstStyle/>
                    <a:p>
                      <a:r>
                        <a:rPr lang="en-US" sz="1400" dirty="0"/>
                        <a:t>I can describe the effect of varying the values of variables in linear equations to determine the better job offer.</a:t>
                      </a:r>
                    </a:p>
                  </a:txBody>
                  <a:tcPr anchor="ctr"/>
                </a:tc>
                <a:tc>
                  <a:txBody>
                    <a:bodyPr/>
                    <a:lstStyle/>
                    <a:p>
                      <a:r>
                        <a:rPr lang="en-US" sz="1400" dirty="0"/>
                        <a:t>+I can solve a linear equation to determine when the job offers are equivalent. </a:t>
                      </a:r>
                    </a:p>
                  </a:txBody>
                  <a:tcPr anchor="ctr"/>
                </a:tc>
                <a:extLst>
                  <a:ext uri="{0D108BD9-81ED-4DB2-BD59-A6C34878D82A}">
                    <a16:rowId xmlns:a16="http://schemas.microsoft.com/office/drawing/2014/main" val="4125188678"/>
                  </a:ext>
                </a:extLst>
              </a:tr>
              <a:tr h="1008112">
                <a:tc>
                  <a:txBody>
                    <a:bodyPr/>
                    <a:lstStyle/>
                    <a:p>
                      <a:r>
                        <a:rPr lang="en-US" sz="1400" dirty="0"/>
                        <a:t>I can enter data into spreadsheet software.</a:t>
                      </a:r>
                    </a:p>
                  </a:txBody>
                  <a:tcPr anchor="ctr"/>
                </a:tc>
                <a:tc>
                  <a:txBody>
                    <a:bodyPr/>
                    <a:lstStyle/>
                    <a:p>
                      <a:r>
                        <a:rPr lang="en-US" sz="1400" dirty="0"/>
                        <a:t>I can manipulate formulas on spreadsheet software.</a:t>
                      </a:r>
                    </a:p>
                  </a:txBody>
                  <a:tcPr anchor="ctr"/>
                </a:tc>
                <a:tc>
                  <a:txBody>
                    <a:bodyPr/>
                    <a:lstStyle/>
                    <a:p>
                      <a:endParaRPr lang="en-US" sz="1400" dirty="0"/>
                    </a:p>
                  </a:txBody>
                  <a:tcPr anchor="ctr"/>
                </a:tc>
                <a:extLst>
                  <a:ext uri="{0D108BD9-81ED-4DB2-BD59-A6C34878D82A}">
                    <a16:rowId xmlns:a16="http://schemas.microsoft.com/office/drawing/2014/main" val="441586904"/>
                  </a:ext>
                </a:extLst>
              </a:tr>
            </a:tbl>
          </a:graphicData>
        </a:graphic>
      </p:graphicFrame>
      <p:pic>
        <p:nvPicPr>
          <p:cNvPr id="9" name="Picture 8">
            <a:extLst>
              <a:ext uri="{FF2B5EF4-FFF2-40B4-BE49-F238E27FC236}">
                <a16:creationId xmlns:a16="http://schemas.microsoft.com/office/drawing/2014/main" id="{8C75433A-F509-BA62-765F-58D87DED0C75}"/>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12" name="Footer Placeholder 11">
            <a:extLst>
              <a:ext uri="{FF2B5EF4-FFF2-40B4-BE49-F238E27FC236}">
                <a16:creationId xmlns:a16="http://schemas.microsoft.com/office/drawing/2014/main" id="{05B563EB-6105-8BA0-3EB9-7B25B181703A}"/>
              </a:ext>
            </a:extLst>
          </p:cNvPr>
          <p:cNvSpPr>
            <a:spLocks noGrp="1"/>
          </p:cNvSpPr>
          <p:nvPr>
            <p:ph type="ftr" sz="quarter" idx="11"/>
          </p:nvPr>
        </p:nvSpPr>
        <p:spPr>
          <a:xfrm>
            <a:off x="89840" y="6347967"/>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13" name="Picture 12">
            <a:hlinkClick r:id="rId10"/>
            <a:extLst>
              <a:ext uri="{FF2B5EF4-FFF2-40B4-BE49-F238E27FC236}">
                <a16:creationId xmlns:a16="http://schemas.microsoft.com/office/drawing/2014/main" id="{81021522-9CCA-C6F0-421B-6C5076EB099D}"/>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570513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3">
            <a:alphaModFix amt="30000"/>
            <a:extLst>
              <a:ext uri="{28A0092B-C50C-407E-A947-70E740481C1C}">
                <a14:useLocalDpi xmlns:a14="http://schemas.microsoft.com/office/drawing/2010/main" val="0"/>
              </a:ext>
            </a:extLst>
          </a:blip>
          <a:srcRect l="3116"/>
          <a:stretch/>
        </p:blipFill>
        <p:spPr bwMode="auto">
          <a:xfrm>
            <a:off x="6345716" y="0"/>
            <a:ext cx="2798284" cy="6887431"/>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566934" y="976798"/>
            <a:ext cx="5842992" cy="1143000"/>
          </a:xfrm>
        </p:spPr>
        <p:txBody>
          <a:bodyPr>
            <a:normAutofit fontScale="90000"/>
          </a:bodyPr>
          <a:lstStyle/>
          <a:p>
            <a:r>
              <a:rPr lang="en-AU" dirty="0">
                <a:solidFill>
                  <a:schemeClr val="accent1">
                    <a:lumMod val="50000"/>
                  </a:schemeClr>
                </a:solidFill>
              </a:rPr>
              <a:t>Which job will get me that new phone faster?</a:t>
            </a:r>
          </a:p>
        </p:txBody>
      </p:sp>
      <p:grpSp>
        <p:nvGrpSpPr>
          <p:cNvPr id="13" name="Group 12">
            <a:extLst>
              <a:ext uri="{FF2B5EF4-FFF2-40B4-BE49-F238E27FC236}">
                <a16:creationId xmlns:a16="http://schemas.microsoft.com/office/drawing/2014/main" id="{CCD42D4F-A605-0DAA-98D1-DF2910F83F6F}"/>
              </a:ext>
              <a:ext uri="{C183D7F6-B498-43B3-948B-1728B52AA6E4}">
                <adec:decorative xmlns:adec="http://schemas.microsoft.com/office/drawing/2017/decorative" val="1"/>
              </a:ext>
            </a:extLst>
          </p:cNvPr>
          <p:cNvGrpSpPr/>
          <p:nvPr/>
        </p:nvGrpSpPr>
        <p:grpSpPr>
          <a:xfrm>
            <a:off x="5220072" y="5927853"/>
            <a:ext cx="2814887" cy="999584"/>
            <a:chOff x="5218121" y="5936972"/>
            <a:chExt cx="2814887" cy="999584"/>
          </a:xfrm>
        </p:grpSpPr>
        <p:pic>
          <p:nvPicPr>
            <p:cNvPr id="3" name="Content Placeholder 12">
              <a:extLst>
                <a:ext uri="{FF2B5EF4-FFF2-40B4-BE49-F238E27FC236}">
                  <a16:creationId xmlns:a16="http://schemas.microsoft.com/office/drawing/2014/main" id="{11F1C9CE-3625-CF06-CC45-1E91C75AA5CE}"/>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282836" y="6451661"/>
              <a:ext cx="750172" cy="476672"/>
            </a:xfrm>
            <a:prstGeom prst="rect">
              <a:avLst/>
            </a:prstGeom>
          </p:spPr>
        </p:pic>
        <p:pic>
          <p:nvPicPr>
            <p:cNvPr id="4" name="Content Placeholder 6">
              <a:extLst>
                <a:ext uri="{FF2B5EF4-FFF2-40B4-BE49-F238E27FC236}">
                  <a16:creationId xmlns:a16="http://schemas.microsoft.com/office/drawing/2014/main" id="{D811CDFE-CAFA-6AD4-50EC-8D1B9FF05393}"/>
                </a:ext>
              </a:extLst>
            </p:cNvPr>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7268606" y="5936972"/>
              <a:ext cx="542860" cy="536923"/>
            </a:xfrm>
            <a:prstGeom prst="rect">
              <a:avLst/>
            </a:prstGeom>
          </p:spPr>
        </p:pic>
        <p:pic>
          <p:nvPicPr>
            <p:cNvPr id="5" name="Picture 4">
              <a:extLst>
                <a:ext uri="{FF2B5EF4-FFF2-40B4-BE49-F238E27FC236}">
                  <a16:creationId xmlns:a16="http://schemas.microsoft.com/office/drawing/2014/main" id="{D6A50854-90B5-5BFA-168E-A89215460FE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55110" y="6133214"/>
              <a:ext cx="546257" cy="546257"/>
            </a:xfrm>
            <a:prstGeom prst="rect">
              <a:avLst/>
            </a:prstGeom>
          </p:spPr>
        </p:pic>
        <p:pic>
          <p:nvPicPr>
            <p:cNvPr id="11" name="Picture 10">
              <a:extLst>
                <a:ext uri="{FF2B5EF4-FFF2-40B4-BE49-F238E27FC236}">
                  <a16:creationId xmlns:a16="http://schemas.microsoft.com/office/drawing/2014/main" id="{2E44C883-E62E-E05A-9C30-E2FC496010AB}"/>
                </a:ext>
              </a:extLst>
            </p:cNvPr>
            <p:cNvPicPr>
              <a:picLocks noChangeAspect="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914811" y="6331315"/>
              <a:ext cx="856560" cy="539365"/>
            </a:xfrm>
            <a:prstGeom prst="rect">
              <a:avLst/>
            </a:prstGeom>
          </p:spPr>
        </p:pic>
        <p:pic>
          <p:nvPicPr>
            <p:cNvPr id="12" name="Picture 11">
              <a:extLst>
                <a:ext uri="{FF2B5EF4-FFF2-40B4-BE49-F238E27FC236}">
                  <a16:creationId xmlns:a16="http://schemas.microsoft.com/office/drawing/2014/main" id="{BDAC9350-5816-93FB-9821-B2C198AAA7E6}"/>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745021">
              <a:off x="5218121" y="6230168"/>
              <a:ext cx="554625" cy="706388"/>
            </a:xfrm>
            <a:prstGeom prst="rect">
              <a:avLst/>
            </a:prstGeom>
          </p:spPr>
        </p:pic>
      </p:grpSp>
      <p:pic>
        <p:nvPicPr>
          <p:cNvPr id="7" name="Picture 6" descr="Photo of a smart phone">
            <a:extLst>
              <a:ext uri="{FF2B5EF4-FFF2-40B4-BE49-F238E27FC236}">
                <a16:creationId xmlns:a16="http://schemas.microsoft.com/office/drawing/2014/main" id="{4ED90347-F52D-E139-FA86-914D4859A6A4}"/>
              </a:ext>
            </a:extLst>
          </p:cNvPr>
          <p:cNvPicPr>
            <a:picLocks noChangeAspect="1"/>
          </p:cNvPicPr>
          <p:nvPr/>
        </p:nvPicPr>
        <p:blipFill>
          <a:blip r:embed="rId9"/>
          <a:stretch>
            <a:fillRect/>
          </a:stretch>
        </p:blipFill>
        <p:spPr>
          <a:xfrm>
            <a:off x="884232" y="2277971"/>
            <a:ext cx="5208396" cy="3649881"/>
          </a:xfrm>
          <a:prstGeom prst="rect">
            <a:avLst/>
          </a:prstGeom>
        </p:spPr>
      </p:pic>
      <p:pic>
        <p:nvPicPr>
          <p:cNvPr id="6" name="Picture 5">
            <a:extLst>
              <a:ext uri="{FF2B5EF4-FFF2-40B4-BE49-F238E27FC236}">
                <a16:creationId xmlns:a16="http://schemas.microsoft.com/office/drawing/2014/main" id="{A2B3F865-40E6-A283-EDE7-4D7081AB187B}"/>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8" name="Footer Placeholder 7">
            <a:extLst>
              <a:ext uri="{FF2B5EF4-FFF2-40B4-BE49-F238E27FC236}">
                <a16:creationId xmlns:a16="http://schemas.microsoft.com/office/drawing/2014/main" id="{027A8579-8587-714B-A7EA-DA92686EA6A3}"/>
              </a:ext>
            </a:extLst>
          </p:cNvPr>
          <p:cNvSpPr>
            <a:spLocks noGrp="1"/>
          </p:cNvSpPr>
          <p:nvPr>
            <p:ph type="ftr" sz="quarter" idx="11"/>
          </p:nvPr>
        </p:nvSpPr>
        <p:spPr>
          <a:xfrm>
            <a:off x="50594" y="6322196"/>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9" name="Picture 8">
            <a:hlinkClick r:id="rId11"/>
            <a:extLst>
              <a:ext uri="{FF2B5EF4-FFF2-40B4-BE49-F238E27FC236}">
                <a16:creationId xmlns:a16="http://schemas.microsoft.com/office/drawing/2014/main" id="{92230868-1100-FF77-B803-B2982E11B99C}"/>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0" name="TextBox 9">
            <a:extLst>
              <a:ext uri="{FF2B5EF4-FFF2-40B4-BE49-F238E27FC236}">
                <a16:creationId xmlns:a16="http://schemas.microsoft.com/office/drawing/2014/main" id="{903A1614-B63B-2D6B-FC8A-5DED0C658B2C}"/>
              </a:ext>
            </a:extLst>
          </p:cNvPr>
          <p:cNvSpPr txBox="1"/>
          <p:nvPr/>
        </p:nvSpPr>
        <p:spPr>
          <a:xfrm>
            <a:off x="4828749" y="5722165"/>
            <a:ext cx="1319592" cy="215444"/>
          </a:xfrm>
          <a:prstGeom prst="rect">
            <a:avLst/>
          </a:prstGeom>
          <a:noFill/>
        </p:spPr>
        <p:txBody>
          <a:bodyPr wrap="none" rtlCol="0">
            <a:spAutoFit/>
          </a:bodyPr>
          <a:lstStyle/>
          <a:p>
            <a:r>
              <a:rPr lang="en-AU" sz="800" b="0" i="0" dirty="0">
                <a:solidFill>
                  <a:srgbClr val="000000"/>
                </a:solidFill>
                <a:effectLst/>
                <a:latin typeface="Calibri" panose="020F0502020204030204" pitchFamily="34" charset="0"/>
              </a:rPr>
              <a:t>Mediamodifier via Pixabay </a:t>
            </a:r>
            <a:endParaRPr lang="en-GB" sz="800" dirty="0"/>
          </a:p>
        </p:txBody>
      </p:sp>
    </p:spTree>
    <p:extLst>
      <p:ext uri="{BB962C8B-B14F-4D97-AF65-F5344CB8AC3E}">
        <p14:creationId xmlns:p14="http://schemas.microsoft.com/office/powerpoint/2010/main" val="945667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en-US" sz="4400" dirty="0">
                <a:solidFill>
                  <a:schemeClr val="accent1">
                    <a:lumMod val="50000"/>
                  </a:schemeClr>
                </a:solidFill>
              </a:rPr>
              <a:t>But first … skill check</a:t>
            </a:r>
            <a:endParaRPr lang="en-AU" dirty="0">
              <a:solidFill>
                <a:schemeClr val="accent1">
                  <a:lumMod val="50000"/>
                </a:schemeClr>
              </a:solidFill>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72A1904-BD84-411C-3DC3-6D49F53B8B0C}"/>
                  </a:ext>
                </a:extLst>
              </p:cNvPr>
              <p:cNvSpPr txBox="1"/>
              <p:nvPr/>
            </p:nvSpPr>
            <p:spPr>
              <a:xfrm>
                <a:off x="467544" y="1301962"/>
                <a:ext cx="8496944" cy="4893647"/>
              </a:xfrm>
              <a:prstGeom prst="rect">
                <a:avLst/>
              </a:prstGeom>
              <a:noFill/>
            </p:spPr>
            <p:txBody>
              <a:bodyPr wrap="square" rtlCol="0">
                <a:spAutoFit/>
              </a:bodyPr>
              <a:lstStyle/>
              <a:p>
                <a:r>
                  <a:rPr lang="en-US" sz="2400" b="1" dirty="0">
                    <a:solidFill>
                      <a:schemeClr val="accent1">
                        <a:lumMod val="50000"/>
                      </a:schemeClr>
                    </a:solidFill>
                  </a:rPr>
                  <a:t>Prompt</a:t>
                </a:r>
                <a:br>
                  <a:rPr lang="en-US" sz="2400" b="1" dirty="0">
                    <a:solidFill>
                      <a:schemeClr val="accent1">
                        <a:lumMod val="50000"/>
                      </a:schemeClr>
                    </a:solidFill>
                  </a:rPr>
                </a:br>
                <a:r>
                  <a:rPr lang="en-US" sz="2400" dirty="0">
                    <a:solidFill>
                      <a:schemeClr val="accent1">
                        <a:lumMod val="50000"/>
                      </a:schemeClr>
                    </a:solidFill>
                  </a:rPr>
                  <a:t>A visual pattern involving small circles increases according to the linear rule: </a:t>
                </a:r>
                <a14:m>
                  <m:oMath xmlns:m="http://schemas.openxmlformats.org/officeDocument/2006/math">
                    <m:r>
                      <a:rPr lang="en-US" sz="2400" b="0" i="1" smtClean="0">
                        <a:solidFill>
                          <a:schemeClr val="accent1">
                            <a:lumMod val="50000"/>
                          </a:schemeClr>
                        </a:solidFill>
                        <a:latin typeface="Cambria Math" panose="02040503050406030204" pitchFamily="18" charset="0"/>
                      </a:rPr>
                      <m:t>𝑦</m:t>
                    </m:r>
                    <m:r>
                      <a:rPr lang="en-US" sz="2400" b="0" i="1" smtClean="0">
                        <a:solidFill>
                          <a:schemeClr val="accent1">
                            <a:lumMod val="50000"/>
                          </a:schemeClr>
                        </a:solidFill>
                        <a:latin typeface="Cambria Math" panose="02040503050406030204" pitchFamily="18" charset="0"/>
                      </a:rPr>
                      <m:t>=2</m:t>
                    </m:r>
                    <m:r>
                      <a:rPr lang="en-US" sz="2400" b="0" i="1" smtClean="0">
                        <a:solidFill>
                          <a:schemeClr val="accent1">
                            <a:lumMod val="50000"/>
                          </a:schemeClr>
                        </a:solidFill>
                        <a:latin typeface="Cambria Math" panose="02040503050406030204" pitchFamily="18" charset="0"/>
                      </a:rPr>
                      <m:t>𝑥</m:t>
                    </m:r>
                    <m:r>
                      <a:rPr lang="en-US" sz="2400" b="0" i="1" smtClean="0">
                        <a:solidFill>
                          <a:schemeClr val="accent1">
                            <a:lumMod val="50000"/>
                          </a:schemeClr>
                        </a:solidFill>
                        <a:latin typeface="Cambria Math" panose="02040503050406030204" pitchFamily="18" charset="0"/>
                      </a:rPr>
                      <m:t>+4</m:t>
                    </m:r>
                  </m:oMath>
                </a14:m>
                <a:r>
                  <a:rPr lang="en-US" sz="2400" b="0" dirty="0">
                    <a:solidFill>
                      <a:schemeClr val="accent1">
                        <a:lumMod val="50000"/>
                      </a:schemeClr>
                    </a:solidFill>
                  </a:rPr>
                  <a:t>.</a:t>
                </a:r>
              </a:p>
              <a:p>
                <a:pPr algn="ctr"/>
                <a:endParaRPr lang="en-US" sz="2400" dirty="0">
                  <a:solidFill>
                    <a:schemeClr val="accent1">
                      <a:lumMod val="50000"/>
                    </a:schemeClr>
                  </a:solidFill>
                </a:endParaRPr>
              </a:p>
              <a:p>
                <a:pPr marL="457200" indent="-457200">
                  <a:buAutoNum type="arabicPeriod"/>
                </a:pPr>
                <a:r>
                  <a:rPr lang="en-US" sz="2400" dirty="0">
                    <a:solidFill>
                      <a:schemeClr val="accent1">
                        <a:lumMod val="50000"/>
                      </a:schemeClr>
                    </a:solidFill>
                  </a:rPr>
                  <a:t>How many small circles are in Figure 0? That is, what is the initial value of the rule?</a:t>
                </a:r>
              </a:p>
              <a:p>
                <a:pPr marL="457200" indent="-457200">
                  <a:buAutoNum type="arabicPeriod"/>
                </a:pPr>
                <a:r>
                  <a:rPr lang="en-US" sz="2400" dirty="0">
                    <a:solidFill>
                      <a:schemeClr val="accent1">
                        <a:lumMod val="50000"/>
                      </a:schemeClr>
                    </a:solidFill>
                  </a:rPr>
                  <a:t>How many small circles are added in each subsequent figure?</a:t>
                </a:r>
                <a:br>
                  <a:rPr lang="en-US" sz="2400" dirty="0">
                    <a:solidFill>
                      <a:schemeClr val="accent1">
                        <a:lumMod val="50000"/>
                      </a:schemeClr>
                    </a:solidFill>
                  </a:rPr>
                </a:br>
                <a:endParaRPr lang="en-US" sz="2400" dirty="0">
                  <a:solidFill>
                    <a:schemeClr val="accent1">
                      <a:lumMod val="50000"/>
                    </a:schemeClr>
                  </a:solidFill>
                </a:endParaRPr>
              </a:p>
              <a:p>
                <a:r>
                  <a:rPr lang="en-US" sz="2400" b="1" dirty="0">
                    <a:solidFill>
                      <a:schemeClr val="accent1">
                        <a:lumMod val="50000"/>
                      </a:schemeClr>
                    </a:solidFill>
                  </a:rPr>
                  <a:t>Extension</a:t>
                </a:r>
              </a:p>
              <a:p>
                <a:r>
                  <a:rPr lang="en-US" sz="2400" dirty="0">
                    <a:solidFill>
                      <a:schemeClr val="accent1">
                        <a:lumMod val="50000"/>
                      </a:schemeClr>
                    </a:solidFill>
                  </a:rPr>
                  <a:t>Describe how your answers to the questions above might change if the rule was adjusted to be non-linear: </a:t>
                </a:r>
                <a14:m>
                  <m:oMath xmlns:m="http://schemas.openxmlformats.org/officeDocument/2006/math">
                    <m:r>
                      <a:rPr lang="en-US" sz="2400" b="0" i="1" smtClean="0">
                        <a:solidFill>
                          <a:schemeClr val="accent1">
                            <a:lumMod val="50000"/>
                          </a:schemeClr>
                        </a:solidFill>
                        <a:latin typeface="Cambria Math" panose="02040503050406030204" pitchFamily="18" charset="0"/>
                      </a:rPr>
                      <m:t>𝑦</m:t>
                    </m:r>
                    <m:r>
                      <a:rPr lang="en-US" sz="2400" b="0" i="1" smtClean="0">
                        <a:solidFill>
                          <a:schemeClr val="accent1">
                            <a:lumMod val="50000"/>
                          </a:schemeClr>
                        </a:solidFill>
                        <a:latin typeface="Cambria Math" panose="02040503050406030204" pitchFamily="18" charset="0"/>
                      </a:rPr>
                      <m:t>=2</m:t>
                    </m:r>
                    <m:sSup>
                      <m:sSupPr>
                        <m:ctrlPr>
                          <a:rPr lang="en-US" sz="2400" b="0" i="1" smtClean="0">
                            <a:solidFill>
                              <a:schemeClr val="accent1">
                                <a:lumMod val="50000"/>
                              </a:schemeClr>
                            </a:solidFill>
                            <a:latin typeface="Cambria Math" panose="02040503050406030204" pitchFamily="18" charset="0"/>
                          </a:rPr>
                        </m:ctrlPr>
                      </m:sSupPr>
                      <m:e>
                        <m:r>
                          <a:rPr lang="en-US" sz="2400" b="0" i="1" smtClean="0">
                            <a:solidFill>
                              <a:schemeClr val="accent1">
                                <a:lumMod val="50000"/>
                              </a:schemeClr>
                            </a:solidFill>
                            <a:latin typeface="Cambria Math" panose="02040503050406030204" pitchFamily="18" charset="0"/>
                          </a:rPr>
                          <m:t>𝑥</m:t>
                        </m:r>
                      </m:e>
                      <m:sup>
                        <m:r>
                          <a:rPr lang="en-US" sz="2400" b="0" i="1" smtClean="0">
                            <a:solidFill>
                              <a:schemeClr val="accent1">
                                <a:lumMod val="50000"/>
                              </a:schemeClr>
                            </a:solidFill>
                            <a:latin typeface="Cambria Math" panose="02040503050406030204" pitchFamily="18" charset="0"/>
                          </a:rPr>
                          <m:t>2</m:t>
                        </m:r>
                      </m:sup>
                    </m:sSup>
                    <m:r>
                      <a:rPr lang="en-US" sz="2400" b="0" i="1" smtClean="0">
                        <a:solidFill>
                          <a:schemeClr val="accent1">
                            <a:lumMod val="50000"/>
                          </a:schemeClr>
                        </a:solidFill>
                        <a:latin typeface="Cambria Math" panose="02040503050406030204" pitchFamily="18" charset="0"/>
                      </a:rPr>
                      <m:t>+4</m:t>
                    </m:r>
                  </m:oMath>
                </a14:m>
                <a:endParaRPr lang="en-US" sz="2400" dirty="0">
                  <a:solidFill>
                    <a:schemeClr val="accent1">
                      <a:lumMod val="50000"/>
                    </a:schemeClr>
                  </a:solidFill>
                </a:endParaRPr>
              </a:p>
              <a:p>
                <a:br>
                  <a:rPr lang="en-US" sz="2400" b="1" dirty="0"/>
                </a:br>
                <a:endParaRPr lang="en-US" sz="2400" dirty="0"/>
              </a:p>
            </p:txBody>
          </p:sp>
        </mc:Choice>
        <mc:Fallback xmlns="">
          <p:sp>
            <p:nvSpPr>
              <p:cNvPr id="3" name="TextBox 2">
                <a:extLst>
                  <a:ext uri="{FF2B5EF4-FFF2-40B4-BE49-F238E27FC236}">
                    <a16:creationId xmlns:a16="http://schemas.microsoft.com/office/drawing/2014/main" id="{272A1904-BD84-411C-3DC3-6D49F53B8B0C}"/>
                  </a:ext>
                </a:extLst>
              </p:cNvPr>
              <p:cNvSpPr txBox="1">
                <a:spLocks noRot="1" noChangeAspect="1" noMove="1" noResize="1" noEditPoints="1" noAdjustHandles="1" noChangeArrowheads="1" noChangeShapeType="1" noTextEdit="1"/>
              </p:cNvSpPr>
              <p:nvPr/>
            </p:nvSpPr>
            <p:spPr>
              <a:xfrm>
                <a:off x="467544" y="1301962"/>
                <a:ext cx="8496944" cy="4893647"/>
              </a:xfrm>
              <a:prstGeom prst="rect">
                <a:avLst/>
              </a:prstGeom>
              <a:blipFill>
                <a:blip r:embed="rId9"/>
                <a:stretch>
                  <a:fillRect l="-1148" t="-998" r="-1220"/>
                </a:stretch>
              </a:blipFill>
            </p:spPr>
            <p:txBody>
              <a:bodyPr/>
              <a:lstStyle/>
              <a:p>
                <a:r>
                  <a:rPr lang="en-AU">
                    <a:noFill/>
                  </a:rPr>
                  <a:t> </a:t>
                </a:r>
              </a:p>
            </p:txBody>
          </p:sp>
        </mc:Fallback>
      </mc:AlternateContent>
      <p:pic>
        <p:nvPicPr>
          <p:cNvPr id="4" name="Picture 3">
            <a:extLst>
              <a:ext uri="{FF2B5EF4-FFF2-40B4-BE49-F238E27FC236}">
                <a16:creationId xmlns:a16="http://schemas.microsoft.com/office/drawing/2014/main" id="{AD65523C-5885-EF20-2C95-8D2125F3B484}"/>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5" name="Footer Placeholder 4">
            <a:extLst>
              <a:ext uri="{FF2B5EF4-FFF2-40B4-BE49-F238E27FC236}">
                <a16:creationId xmlns:a16="http://schemas.microsoft.com/office/drawing/2014/main" id="{8C58D9E3-F13D-DC85-D486-8162E8ADD5B6}"/>
              </a:ext>
            </a:extLst>
          </p:cNvPr>
          <p:cNvSpPr>
            <a:spLocks noGrp="1"/>
          </p:cNvSpPr>
          <p:nvPr>
            <p:ph type="ftr" sz="quarter" idx="11"/>
          </p:nvPr>
        </p:nvSpPr>
        <p:spPr>
          <a:xfrm>
            <a:off x="27391" y="6333356"/>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6" name="Picture 5">
            <a:hlinkClick r:id="rId11"/>
            <a:extLst>
              <a:ext uri="{FF2B5EF4-FFF2-40B4-BE49-F238E27FC236}">
                <a16:creationId xmlns:a16="http://schemas.microsoft.com/office/drawing/2014/main" id="{B7AECA42-6ADA-87F9-1B26-5F27892D7D91}"/>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1083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93975"/>
            <a:ext cx="8229600" cy="1143000"/>
          </a:xfrm>
        </p:spPr>
        <p:txBody>
          <a:bodyPr>
            <a:normAutofit/>
          </a:bodyPr>
          <a:lstStyle/>
          <a:p>
            <a:r>
              <a:rPr lang="en-US" sz="4400" dirty="0">
                <a:solidFill>
                  <a:schemeClr val="accent1">
                    <a:lumMod val="50000"/>
                  </a:schemeClr>
                </a:solidFill>
              </a:rPr>
              <a:t>Consider your options</a:t>
            </a:r>
            <a:endParaRPr lang="en-AU" dirty="0">
              <a:solidFill>
                <a:schemeClr val="accent1">
                  <a:lumMod val="50000"/>
                </a:schemeClr>
              </a:solidFill>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5" name="TextBox 4">
            <a:extLst>
              <a:ext uri="{FF2B5EF4-FFF2-40B4-BE49-F238E27FC236}">
                <a16:creationId xmlns:a16="http://schemas.microsoft.com/office/drawing/2014/main" id="{612471BE-03D7-C844-1041-9C90E99A8BFB}"/>
              </a:ext>
            </a:extLst>
          </p:cNvPr>
          <p:cNvSpPr txBox="1"/>
          <p:nvPr/>
        </p:nvSpPr>
        <p:spPr>
          <a:xfrm>
            <a:off x="472670" y="1177413"/>
            <a:ext cx="8496944" cy="5940088"/>
          </a:xfrm>
          <a:prstGeom prst="rect">
            <a:avLst/>
          </a:prstGeom>
          <a:noFill/>
        </p:spPr>
        <p:txBody>
          <a:bodyPr wrap="square" rtlCol="0">
            <a:spAutoFit/>
          </a:bodyPr>
          <a:lstStyle/>
          <a:p>
            <a:r>
              <a:rPr lang="en-US" sz="2800" dirty="0">
                <a:solidFill>
                  <a:schemeClr val="accent1">
                    <a:lumMod val="50000"/>
                  </a:schemeClr>
                </a:solidFill>
              </a:rPr>
              <a:t>The newest model of your favourite phone is about to be released and you’re desperate to own it. </a:t>
            </a:r>
          </a:p>
          <a:p>
            <a:endParaRPr lang="en-US" sz="2800" dirty="0">
              <a:solidFill>
                <a:schemeClr val="accent1">
                  <a:lumMod val="50000"/>
                </a:schemeClr>
              </a:solidFill>
            </a:endParaRPr>
          </a:p>
          <a:p>
            <a:r>
              <a:rPr lang="en-US" sz="2800" dirty="0">
                <a:solidFill>
                  <a:schemeClr val="accent1">
                    <a:lumMod val="50000"/>
                  </a:schemeClr>
                </a:solidFill>
              </a:rPr>
              <a:t>Your parents will not buy it for you because your current phone isn’t that old, so you decide to either start a car-washing business or babysit for friends of the family.</a:t>
            </a:r>
          </a:p>
          <a:p>
            <a:endParaRPr lang="en-US" sz="2800" dirty="0">
              <a:solidFill>
                <a:schemeClr val="accent1">
                  <a:lumMod val="50000"/>
                </a:schemeClr>
              </a:solidFill>
            </a:endParaRPr>
          </a:p>
          <a:p>
            <a:r>
              <a:rPr lang="en-US" sz="2800" dirty="0">
                <a:solidFill>
                  <a:schemeClr val="accent1">
                    <a:lumMod val="50000"/>
                  </a:schemeClr>
                </a:solidFill>
              </a:rPr>
              <a:t>School keeps you busy so your parents say you can only select one job. The phone is calling you! </a:t>
            </a:r>
          </a:p>
          <a:p>
            <a:endParaRPr lang="en-US" sz="2800" i="1" dirty="0">
              <a:solidFill>
                <a:schemeClr val="accent1">
                  <a:lumMod val="50000"/>
                </a:schemeClr>
              </a:solidFill>
            </a:endParaRPr>
          </a:p>
          <a:p>
            <a:pPr algn="ctr"/>
            <a:r>
              <a:rPr lang="en-US" sz="2800" b="1" dirty="0">
                <a:solidFill>
                  <a:schemeClr val="accent1">
                    <a:lumMod val="50000"/>
                  </a:schemeClr>
                </a:solidFill>
              </a:rPr>
              <a:t>Which job should you begin?</a:t>
            </a:r>
            <a:endParaRPr lang="en-US" sz="2800" dirty="0"/>
          </a:p>
          <a:p>
            <a:pPr algn="ctr"/>
            <a:endParaRPr lang="en-US" sz="2400" dirty="0"/>
          </a:p>
          <a:p>
            <a:br>
              <a:rPr lang="en-US" sz="2400" b="1" dirty="0"/>
            </a:br>
            <a:endParaRPr lang="en-US" sz="2400" dirty="0"/>
          </a:p>
        </p:txBody>
      </p:sp>
      <p:pic>
        <p:nvPicPr>
          <p:cNvPr id="3" name="Picture 2">
            <a:extLst>
              <a:ext uri="{FF2B5EF4-FFF2-40B4-BE49-F238E27FC236}">
                <a16:creationId xmlns:a16="http://schemas.microsoft.com/office/drawing/2014/main" id="{85165155-14FB-E2D7-FBF9-77329F2D5973}"/>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4" name="Footer Placeholder 3">
            <a:extLst>
              <a:ext uri="{FF2B5EF4-FFF2-40B4-BE49-F238E27FC236}">
                <a16:creationId xmlns:a16="http://schemas.microsoft.com/office/drawing/2014/main" id="{B092A183-37AF-F011-9ADC-1E6CDF60C6A5}"/>
              </a:ext>
            </a:extLst>
          </p:cNvPr>
          <p:cNvSpPr>
            <a:spLocks noGrp="1"/>
          </p:cNvSpPr>
          <p:nvPr>
            <p:ph type="ftr" sz="quarter" idx="11"/>
          </p:nvPr>
        </p:nvSpPr>
        <p:spPr>
          <a:xfrm>
            <a:off x="26546" y="6408712"/>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6" name="Picture 5">
            <a:hlinkClick r:id="rId10"/>
            <a:extLst>
              <a:ext uri="{FF2B5EF4-FFF2-40B4-BE49-F238E27FC236}">
                <a16:creationId xmlns:a16="http://schemas.microsoft.com/office/drawing/2014/main" id="{E32ABE73-58F0-AF3E-94CE-AE9A8A81F867}"/>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4246002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99" y="0"/>
            <a:ext cx="9234947" cy="6904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sp>
        <p:nvSpPr>
          <p:cNvPr id="5" name="TextBox 4">
            <a:extLst>
              <a:ext uri="{FF2B5EF4-FFF2-40B4-BE49-F238E27FC236}">
                <a16:creationId xmlns:a16="http://schemas.microsoft.com/office/drawing/2014/main" id="{5FA57BD6-3428-C600-81AF-E619256F2AE6}"/>
              </a:ext>
            </a:extLst>
          </p:cNvPr>
          <p:cNvSpPr txBox="1"/>
          <p:nvPr/>
        </p:nvSpPr>
        <p:spPr>
          <a:xfrm>
            <a:off x="615771" y="1313476"/>
            <a:ext cx="8200489" cy="4401205"/>
          </a:xfrm>
          <a:prstGeom prst="rect">
            <a:avLst/>
          </a:prstGeom>
          <a:noFill/>
        </p:spPr>
        <p:txBody>
          <a:bodyPr wrap="square">
            <a:spAutoFit/>
          </a:bodyPr>
          <a:lstStyle/>
          <a:p>
            <a:r>
              <a:rPr lang="en-US" sz="2800" dirty="0">
                <a:solidFill>
                  <a:schemeClr val="accent1">
                    <a:lumMod val="50000"/>
                  </a:schemeClr>
                </a:solidFill>
              </a:rPr>
              <a:t>You know your neighbours will pay more to have their car washed every so often, </a:t>
            </a:r>
            <a:r>
              <a:rPr lang="en-US" sz="2800" b="1" dirty="0">
                <a:solidFill>
                  <a:schemeClr val="accent1">
                    <a:lumMod val="50000"/>
                  </a:schemeClr>
                </a:solidFill>
              </a:rPr>
              <a:t>but</a:t>
            </a:r>
            <a:r>
              <a:rPr lang="en-US" sz="2800" dirty="0">
                <a:solidFill>
                  <a:schemeClr val="accent1">
                    <a:lumMod val="50000"/>
                  </a:schemeClr>
                </a:solidFill>
              </a:rPr>
              <a:t> you also know you will get ongoing babysitting jobs.</a:t>
            </a:r>
          </a:p>
          <a:p>
            <a:endParaRPr lang="en-US" sz="2800" dirty="0">
              <a:solidFill>
                <a:schemeClr val="accent1">
                  <a:lumMod val="50000"/>
                </a:schemeClr>
              </a:solidFill>
            </a:endParaRPr>
          </a:p>
          <a:p>
            <a:r>
              <a:rPr lang="en-US" sz="2800" b="1" dirty="0">
                <a:solidFill>
                  <a:schemeClr val="accent1">
                    <a:lumMod val="50000"/>
                  </a:schemeClr>
                </a:solidFill>
              </a:rPr>
              <a:t>Job option #1 </a:t>
            </a:r>
            <a:r>
              <a:rPr lang="en-US" sz="2800" dirty="0">
                <a:solidFill>
                  <a:schemeClr val="accent1">
                    <a:lumMod val="50000"/>
                  </a:schemeClr>
                </a:solidFill>
              </a:rPr>
              <a:t>– Car-washing business</a:t>
            </a:r>
          </a:p>
          <a:p>
            <a:r>
              <a:rPr lang="en-US" sz="2800" dirty="0">
                <a:solidFill>
                  <a:schemeClr val="accent1">
                    <a:lumMod val="50000"/>
                  </a:schemeClr>
                </a:solidFill>
              </a:rPr>
              <a:t>$36 per car to book a time slot, plus $18 per hour worked</a:t>
            </a:r>
          </a:p>
          <a:p>
            <a:endParaRPr lang="en-US" sz="2800" dirty="0">
              <a:solidFill>
                <a:schemeClr val="accent1">
                  <a:lumMod val="50000"/>
                </a:schemeClr>
              </a:solidFill>
            </a:endParaRPr>
          </a:p>
          <a:p>
            <a:r>
              <a:rPr lang="en-US" sz="2800" b="1" dirty="0">
                <a:solidFill>
                  <a:schemeClr val="accent1">
                    <a:lumMod val="50000"/>
                  </a:schemeClr>
                </a:solidFill>
              </a:rPr>
              <a:t>Job option #2 </a:t>
            </a:r>
            <a:r>
              <a:rPr lang="en-US" sz="2800" dirty="0">
                <a:solidFill>
                  <a:schemeClr val="accent1">
                    <a:lumMod val="50000"/>
                  </a:schemeClr>
                </a:solidFill>
              </a:rPr>
              <a:t>– Babysitting</a:t>
            </a:r>
          </a:p>
          <a:p>
            <a:r>
              <a:rPr lang="en-US" sz="2800" dirty="0">
                <a:solidFill>
                  <a:schemeClr val="accent1">
                    <a:lumMod val="50000"/>
                  </a:schemeClr>
                </a:solidFill>
              </a:rPr>
              <a:t>$21 per hour</a:t>
            </a:r>
          </a:p>
        </p:txBody>
      </p:sp>
      <p:sp>
        <p:nvSpPr>
          <p:cNvPr id="6" name="Title 5">
            <a:extLst>
              <a:ext uri="{FF2B5EF4-FFF2-40B4-BE49-F238E27FC236}">
                <a16:creationId xmlns:a16="http://schemas.microsoft.com/office/drawing/2014/main" id="{CF642F86-6C52-E8DE-8FB2-FDBBDBB4DDF5}"/>
              </a:ext>
            </a:extLst>
          </p:cNvPr>
          <p:cNvSpPr>
            <a:spLocks noGrp="1"/>
          </p:cNvSpPr>
          <p:nvPr>
            <p:ph type="title"/>
          </p:nvPr>
        </p:nvSpPr>
        <p:spPr>
          <a:xfrm>
            <a:off x="467543" y="236987"/>
            <a:ext cx="8229600" cy="1143000"/>
          </a:xfrm>
        </p:spPr>
        <p:txBody>
          <a:bodyPr/>
          <a:lstStyle/>
          <a:p>
            <a:r>
              <a:rPr lang="en-AU" dirty="0">
                <a:solidFill>
                  <a:schemeClr val="accent6">
                    <a:lumMod val="50000"/>
                  </a:schemeClr>
                </a:solidFill>
              </a:rPr>
              <a:t>Which job?</a:t>
            </a:r>
            <a:endParaRPr lang="en-GB" dirty="0">
              <a:solidFill>
                <a:schemeClr val="accent6">
                  <a:lumMod val="50000"/>
                </a:schemeClr>
              </a:solidFill>
            </a:endParaRPr>
          </a:p>
        </p:txBody>
      </p:sp>
      <p:pic>
        <p:nvPicPr>
          <p:cNvPr id="2" name="Picture 1">
            <a:extLst>
              <a:ext uri="{FF2B5EF4-FFF2-40B4-BE49-F238E27FC236}">
                <a16:creationId xmlns:a16="http://schemas.microsoft.com/office/drawing/2014/main" id="{2C376C2A-8326-1013-32F4-AF460543880C}"/>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3" name="Footer Placeholder 2">
            <a:extLst>
              <a:ext uri="{FF2B5EF4-FFF2-40B4-BE49-F238E27FC236}">
                <a16:creationId xmlns:a16="http://schemas.microsoft.com/office/drawing/2014/main" id="{A6A21961-9059-BF43-659E-554502BA7476}"/>
              </a:ext>
            </a:extLst>
          </p:cNvPr>
          <p:cNvSpPr>
            <a:spLocks noGrp="1"/>
          </p:cNvSpPr>
          <p:nvPr>
            <p:ph type="ftr" sz="quarter" idx="11"/>
          </p:nvPr>
        </p:nvSpPr>
        <p:spPr>
          <a:xfrm>
            <a:off x="89840" y="6309320"/>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4" name="Picture 3">
            <a:hlinkClick r:id="rId10"/>
            <a:extLst>
              <a:ext uri="{FF2B5EF4-FFF2-40B4-BE49-F238E27FC236}">
                <a16:creationId xmlns:a16="http://schemas.microsoft.com/office/drawing/2014/main" id="{24AD95A0-64A7-1D93-5F0D-AE7C33FDC4E9}"/>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3207595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00" y="0"/>
            <a:ext cx="9214399"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sp>
        <p:nvSpPr>
          <p:cNvPr id="3" name="TextBox 2">
            <a:extLst>
              <a:ext uri="{FF2B5EF4-FFF2-40B4-BE49-F238E27FC236}">
                <a16:creationId xmlns:a16="http://schemas.microsoft.com/office/drawing/2014/main" id="{4D48C3E1-1B96-FEC0-122F-5348B8ECC707}"/>
              </a:ext>
            </a:extLst>
          </p:cNvPr>
          <p:cNvSpPr txBox="1"/>
          <p:nvPr/>
        </p:nvSpPr>
        <p:spPr>
          <a:xfrm>
            <a:off x="392974" y="1090032"/>
            <a:ext cx="8424936" cy="4893647"/>
          </a:xfrm>
          <a:prstGeom prst="rect">
            <a:avLst/>
          </a:prstGeom>
          <a:noFill/>
        </p:spPr>
        <p:txBody>
          <a:bodyPr wrap="square" rtlCol="0">
            <a:spAutoFit/>
          </a:bodyPr>
          <a:lstStyle/>
          <a:p>
            <a:r>
              <a:rPr lang="en-US" sz="2400" dirty="0">
                <a:solidFill>
                  <a:schemeClr val="accent1">
                    <a:lumMod val="50000"/>
                  </a:schemeClr>
                </a:solidFill>
              </a:rPr>
              <a:t>Instead of squares or circles, these patterns are best represented by dollars.</a:t>
            </a:r>
          </a:p>
          <a:p>
            <a:endParaRPr lang="en-US" sz="2400" dirty="0">
              <a:solidFill>
                <a:schemeClr val="accent1">
                  <a:lumMod val="50000"/>
                </a:schemeClr>
              </a:solidFill>
            </a:endParaRPr>
          </a:p>
          <a:p>
            <a:r>
              <a:rPr lang="en-US" sz="2400" dirty="0">
                <a:solidFill>
                  <a:schemeClr val="accent1">
                    <a:lumMod val="50000"/>
                  </a:schemeClr>
                </a:solidFill>
              </a:rPr>
              <a:t>Car washing: $36 + $18 p/h</a:t>
            </a:r>
          </a:p>
          <a:p>
            <a:r>
              <a:rPr lang="en-US" sz="2400" dirty="0">
                <a:solidFill>
                  <a:schemeClr val="accent1">
                    <a:lumMod val="50000"/>
                  </a:schemeClr>
                </a:solidFill>
              </a:rPr>
              <a:t>Babysitting: $21 p/h</a:t>
            </a:r>
          </a:p>
          <a:p>
            <a:endParaRPr lang="en-US" sz="2400" dirty="0">
              <a:solidFill>
                <a:schemeClr val="accent1">
                  <a:lumMod val="50000"/>
                </a:schemeClr>
              </a:solidFill>
            </a:endParaRPr>
          </a:p>
          <a:p>
            <a:pPr marL="457200" indent="-457200">
              <a:buFont typeface="+mj-lt"/>
              <a:buAutoNum type="arabicPeriod"/>
            </a:pPr>
            <a:r>
              <a:rPr lang="en-US" sz="2400" dirty="0">
                <a:solidFill>
                  <a:schemeClr val="accent1">
                    <a:lumMod val="50000"/>
                  </a:schemeClr>
                </a:solidFill>
              </a:rPr>
              <a:t>Can you identify the initial value for each ‘pattern’? That is, how many dollars would be in received in hour 0?</a:t>
            </a:r>
            <a:br>
              <a:rPr lang="en-US" sz="2400" dirty="0">
                <a:solidFill>
                  <a:schemeClr val="accent1">
                    <a:lumMod val="50000"/>
                  </a:schemeClr>
                </a:solidFill>
              </a:rPr>
            </a:br>
            <a:r>
              <a:rPr lang="en-US" sz="2400" dirty="0">
                <a:solidFill>
                  <a:schemeClr val="accent1">
                    <a:lumMod val="50000"/>
                  </a:schemeClr>
                </a:solidFill>
              </a:rPr>
              <a:t>This is the y-intercept value of the graph.</a:t>
            </a:r>
            <a:br>
              <a:rPr lang="en-US" sz="2400" dirty="0">
                <a:solidFill>
                  <a:schemeClr val="accent1">
                    <a:lumMod val="50000"/>
                  </a:schemeClr>
                </a:solidFill>
              </a:rPr>
            </a:br>
            <a:endParaRPr lang="en-US" sz="2400" dirty="0">
              <a:solidFill>
                <a:schemeClr val="accent1">
                  <a:lumMod val="50000"/>
                </a:schemeClr>
              </a:solidFill>
            </a:endParaRPr>
          </a:p>
          <a:p>
            <a:pPr marL="457200" indent="-457200">
              <a:buFont typeface="+mj-lt"/>
              <a:buAutoNum type="arabicPeriod"/>
            </a:pPr>
            <a:r>
              <a:rPr lang="en-US" sz="2400" dirty="0">
                <a:solidFill>
                  <a:schemeClr val="accent1">
                    <a:lumMod val="50000"/>
                  </a:schemeClr>
                </a:solidFill>
              </a:rPr>
              <a:t>How many additional dollars will you receive each hour? </a:t>
            </a:r>
            <a:br>
              <a:rPr lang="en-US" sz="2400" dirty="0">
                <a:solidFill>
                  <a:schemeClr val="accent1">
                    <a:lumMod val="50000"/>
                  </a:schemeClr>
                </a:solidFill>
              </a:rPr>
            </a:br>
            <a:r>
              <a:rPr lang="en-US" sz="2400" dirty="0">
                <a:solidFill>
                  <a:schemeClr val="accent1">
                    <a:lumMod val="50000"/>
                  </a:schemeClr>
                </a:solidFill>
              </a:rPr>
              <a:t>This is the gradient value of the graph.</a:t>
            </a:r>
            <a:br>
              <a:rPr lang="en-US" sz="2400" b="1" dirty="0"/>
            </a:br>
            <a:endParaRPr lang="en-US" sz="2400" dirty="0"/>
          </a:p>
        </p:txBody>
      </p:sp>
      <p:sp>
        <p:nvSpPr>
          <p:cNvPr id="4" name="Title 3">
            <a:extLst>
              <a:ext uri="{FF2B5EF4-FFF2-40B4-BE49-F238E27FC236}">
                <a16:creationId xmlns:a16="http://schemas.microsoft.com/office/drawing/2014/main" id="{3C92412A-6303-5A84-7889-C4973079668E}"/>
              </a:ext>
            </a:extLst>
          </p:cNvPr>
          <p:cNvSpPr>
            <a:spLocks noGrp="1"/>
          </p:cNvSpPr>
          <p:nvPr>
            <p:ph type="title"/>
          </p:nvPr>
        </p:nvSpPr>
        <p:spPr/>
        <p:txBody>
          <a:bodyPr/>
          <a:lstStyle/>
          <a:p>
            <a:pPr rtl="0" eaLnBrk="1" latinLnBrk="0" hangingPunct="1"/>
            <a:r>
              <a:rPr lang="en-US" sz="3600" kern="1200" dirty="0">
                <a:solidFill>
                  <a:schemeClr val="accent6">
                    <a:lumMod val="50000"/>
                  </a:schemeClr>
                </a:solidFill>
                <a:effectLst/>
                <a:latin typeface="Calibri" panose="020F0502020204030204" pitchFamily="34" charset="0"/>
                <a:ea typeface="+mn-ea"/>
                <a:cs typeface="+mn-cs"/>
              </a:rPr>
              <a:t>Spot the pattern</a:t>
            </a:r>
            <a:endParaRPr lang="en-GB" dirty="0">
              <a:solidFill>
                <a:schemeClr val="accent6">
                  <a:lumMod val="50000"/>
                </a:schemeClr>
              </a:solidFill>
              <a:effectLst/>
            </a:endParaRPr>
          </a:p>
        </p:txBody>
      </p:sp>
      <p:pic>
        <p:nvPicPr>
          <p:cNvPr id="2" name="Picture 1">
            <a:extLst>
              <a:ext uri="{FF2B5EF4-FFF2-40B4-BE49-F238E27FC236}">
                <a16:creationId xmlns:a16="http://schemas.microsoft.com/office/drawing/2014/main" id="{0B040095-68EA-4E39-319A-85133FBC3C1A}"/>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5" name="Footer Placeholder 4">
            <a:extLst>
              <a:ext uri="{FF2B5EF4-FFF2-40B4-BE49-F238E27FC236}">
                <a16:creationId xmlns:a16="http://schemas.microsoft.com/office/drawing/2014/main" id="{1E5B59BF-D1F7-D3D7-C36E-9DE40A5822E7}"/>
              </a:ext>
            </a:extLst>
          </p:cNvPr>
          <p:cNvSpPr>
            <a:spLocks noGrp="1"/>
          </p:cNvSpPr>
          <p:nvPr>
            <p:ph type="ftr" sz="quarter" idx="11"/>
          </p:nvPr>
        </p:nvSpPr>
        <p:spPr>
          <a:xfrm>
            <a:off x="5476" y="6293673"/>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6" name="Picture 5">
            <a:hlinkClick r:id="rId10"/>
            <a:extLst>
              <a:ext uri="{FF2B5EF4-FFF2-40B4-BE49-F238E27FC236}">
                <a16:creationId xmlns:a16="http://schemas.microsoft.com/office/drawing/2014/main" id="{0F8C00D2-6C5D-BD20-8DDB-E4B336865D5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823406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29" y="-17028"/>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8" name="Group 7">
            <a:extLst>
              <a:ext uri="{FF2B5EF4-FFF2-40B4-BE49-F238E27FC236}">
                <a16:creationId xmlns:a16="http://schemas.microsoft.com/office/drawing/2014/main" id="{A415B371-99B7-A8D1-089B-5C9854C8E14C}"/>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6" name="Title 5">
            <a:extLst>
              <a:ext uri="{FF2B5EF4-FFF2-40B4-BE49-F238E27FC236}">
                <a16:creationId xmlns:a16="http://schemas.microsoft.com/office/drawing/2014/main" id="{3DB4EC2F-7D1A-39B2-F0F6-FC90F9E9FEFE}"/>
              </a:ext>
            </a:extLst>
          </p:cNvPr>
          <p:cNvSpPr>
            <a:spLocks noGrp="1"/>
          </p:cNvSpPr>
          <p:nvPr>
            <p:ph type="title"/>
          </p:nvPr>
        </p:nvSpPr>
        <p:spPr>
          <a:xfrm>
            <a:off x="1625518" y="67336"/>
            <a:ext cx="5980842" cy="526503"/>
          </a:xfrm>
        </p:spPr>
        <p:txBody>
          <a:bodyPr>
            <a:normAutofit fontScale="90000"/>
          </a:bodyPr>
          <a:lstStyle/>
          <a:p>
            <a:r>
              <a:rPr lang="en-GB" dirty="0">
                <a:solidFill>
                  <a:schemeClr val="accent6">
                    <a:lumMod val="50000"/>
                  </a:schemeClr>
                </a:solidFill>
              </a:rPr>
              <a:t>Using tech</a:t>
            </a:r>
          </a:p>
        </p:txBody>
      </p:sp>
      <p:sp>
        <p:nvSpPr>
          <p:cNvPr id="3" name="TextBox 2">
            <a:extLst>
              <a:ext uri="{FF2B5EF4-FFF2-40B4-BE49-F238E27FC236}">
                <a16:creationId xmlns:a16="http://schemas.microsoft.com/office/drawing/2014/main" id="{4D48C3E1-1B96-FEC0-122F-5348B8ECC707}"/>
              </a:ext>
            </a:extLst>
          </p:cNvPr>
          <p:cNvSpPr txBox="1"/>
          <p:nvPr/>
        </p:nvSpPr>
        <p:spPr>
          <a:xfrm>
            <a:off x="467544" y="220350"/>
            <a:ext cx="8496944" cy="4154984"/>
          </a:xfrm>
          <a:prstGeom prst="rect">
            <a:avLst/>
          </a:prstGeom>
          <a:noFill/>
        </p:spPr>
        <p:txBody>
          <a:bodyPr wrap="square" rtlCol="0">
            <a:spAutoFit/>
          </a:bodyPr>
          <a:lstStyle/>
          <a:p>
            <a:endParaRPr lang="en-US" sz="2000" dirty="0"/>
          </a:p>
          <a:p>
            <a:r>
              <a:rPr lang="en-US" sz="2000" dirty="0"/>
              <a:t>We can use technology to tabulate the pattern of each wage offer, because filling in a table of values by hand can be burdensome, and we may make unintentional mistakes. Complete the tables below so you can compare them with our spreadsheet results. </a:t>
            </a:r>
          </a:p>
          <a:p>
            <a:endParaRPr lang="en-US" sz="2000" dirty="0"/>
          </a:p>
          <a:p>
            <a:r>
              <a:rPr lang="en-US" sz="2000" dirty="0"/>
              <a:t>Car washing: $36 + $18 p/h</a:t>
            </a:r>
          </a:p>
          <a:p>
            <a:endParaRPr lang="en-US" sz="2000" dirty="0"/>
          </a:p>
          <a:p>
            <a:endParaRPr lang="en-US" sz="2000" dirty="0"/>
          </a:p>
          <a:p>
            <a:endParaRPr lang="en-US" sz="2000" dirty="0"/>
          </a:p>
          <a:p>
            <a:endParaRPr lang="en-US" sz="2000" dirty="0"/>
          </a:p>
          <a:p>
            <a:r>
              <a:rPr lang="en-US" sz="2000" dirty="0"/>
              <a:t>Babysitting: $21 p/h</a:t>
            </a:r>
            <a:br>
              <a:rPr lang="en-US" sz="2400" b="1" dirty="0"/>
            </a:br>
            <a:endParaRPr lang="en-US" sz="2400" dirty="0"/>
          </a:p>
        </p:txBody>
      </p:sp>
      <p:graphicFrame>
        <p:nvGraphicFramePr>
          <p:cNvPr id="4" name="Table 4">
            <a:extLst>
              <a:ext uri="{FF2B5EF4-FFF2-40B4-BE49-F238E27FC236}">
                <a16:creationId xmlns:a16="http://schemas.microsoft.com/office/drawing/2014/main" id="{7E16BC14-15EB-32AD-1FAF-8F9B9F06FF3B}"/>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108133195"/>
              </p:ext>
            </p:extLst>
          </p:nvPr>
        </p:nvGraphicFramePr>
        <p:xfrm>
          <a:off x="597216" y="2709102"/>
          <a:ext cx="5080000" cy="749269"/>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1146395331"/>
                    </a:ext>
                  </a:extLst>
                </a:gridCol>
                <a:gridCol w="1016000">
                  <a:extLst>
                    <a:ext uri="{9D8B030D-6E8A-4147-A177-3AD203B41FA5}">
                      <a16:colId xmlns:a16="http://schemas.microsoft.com/office/drawing/2014/main" val="1667075130"/>
                    </a:ext>
                  </a:extLst>
                </a:gridCol>
                <a:gridCol w="1016000">
                  <a:extLst>
                    <a:ext uri="{9D8B030D-6E8A-4147-A177-3AD203B41FA5}">
                      <a16:colId xmlns:a16="http://schemas.microsoft.com/office/drawing/2014/main" val="4166566041"/>
                    </a:ext>
                  </a:extLst>
                </a:gridCol>
                <a:gridCol w="1016000">
                  <a:extLst>
                    <a:ext uri="{9D8B030D-6E8A-4147-A177-3AD203B41FA5}">
                      <a16:colId xmlns:a16="http://schemas.microsoft.com/office/drawing/2014/main" val="1563403748"/>
                    </a:ext>
                  </a:extLst>
                </a:gridCol>
                <a:gridCol w="1016000">
                  <a:extLst>
                    <a:ext uri="{9D8B030D-6E8A-4147-A177-3AD203B41FA5}">
                      <a16:colId xmlns:a16="http://schemas.microsoft.com/office/drawing/2014/main" val="733239788"/>
                    </a:ext>
                  </a:extLst>
                </a:gridCol>
              </a:tblGrid>
              <a:tr h="378429">
                <a:tc>
                  <a:txBody>
                    <a:bodyPr/>
                    <a:lstStyle/>
                    <a:p>
                      <a:r>
                        <a:rPr lang="en-US" dirty="0" err="1"/>
                        <a:t>Hrs</a:t>
                      </a:r>
                      <a:endParaRPr lang="en-US" dirty="0"/>
                    </a:p>
                  </a:txBody>
                  <a:tcPr/>
                </a:tc>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extLst>
                  <a:ext uri="{0D108BD9-81ED-4DB2-BD59-A6C34878D82A}">
                    <a16:rowId xmlns:a16="http://schemas.microsoft.com/office/drawing/2014/main" val="2145501420"/>
                  </a:ext>
                </a:extLst>
              </a:tr>
              <a:tr h="370840">
                <a:tc>
                  <a:txBody>
                    <a:bodyPr/>
                    <a:lstStyle/>
                    <a:p>
                      <a:r>
                        <a:rPr lang="en-US" dirty="0"/>
                        <a:t>$</a:t>
                      </a:r>
                    </a:p>
                  </a:txBody>
                  <a:tcPr/>
                </a:tc>
                <a:tc>
                  <a:txBody>
                    <a:bodyPr/>
                    <a:lstStyle/>
                    <a:p>
                      <a:r>
                        <a:rPr lang="en-US" dirty="0"/>
                        <a:t>36</a:t>
                      </a:r>
                    </a:p>
                  </a:txBody>
                  <a:tcPr/>
                </a:tc>
                <a:tc>
                  <a:txBody>
                    <a:bodyPr/>
                    <a:lstStyle/>
                    <a:p>
                      <a:r>
                        <a:rPr lang="en-US" dirty="0"/>
                        <a:t>54</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38221498"/>
                  </a:ext>
                </a:extLst>
              </a:tr>
            </a:tbl>
          </a:graphicData>
        </a:graphic>
      </p:graphicFrame>
      <p:graphicFrame>
        <p:nvGraphicFramePr>
          <p:cNvPr id="5" name="Table 4">
            <a:extLst>
              <a:ext uri="{FF2B5EF4-FFF2-40B4-BE49-F238E27FC236}">
                <a16:creationId xmlns:a16="http://schemas.microsoft.com/office/drawing/2014/main" id="{45378387-4990-4CF7-11C8-15E289A342EE}"/>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379142302"/>
              </p:ext>
            </p:extLst>
          </p:nvPr>
        </p:nvGraphicFramePr>
        <p:xfrm>
          <a:off x="581815" y="4164180"/>
          <a:ext cx="5080000" cy="74168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1146395331"/>
                    </a:ext>
                  </a:extLst>
                </a:gridCol>
                <a:gridCol w="1016000">
                  <a:extLst>
                    <a:ext uri="{9D8B030D-6E8A-4147-A177-3AD203B41FA5}">
                      <a16:colId xmlns:a16="http://schemas.microsoft.com/office/drawing/2014/main" val="1667075130"/>
                    </a:ext>
                  </a:extLst>
                </a:gridCol>
                <a:gridCol w="1016000">
                  <a:extLst>
                    <a:ext uri="{9D8B030D-6E8A-4147-A177-3AD203B41FA5}">
                      <a16:colId xmlns:a16="http://schemas.microsoft.com/office/drawing/2014/main" val="4166566041"/>
                    </a:ext>
                  </a:extLst>
                </a:gridCol>
                <a:gridCol w="1016000">
                  <a:extLst>
                    <a:ext uri="{9D8B030D-6E8A-4147-A177-3AD203B41FA5}">
                      <a16:colId xmlns:a16="http://schemas.microsoft.com/office/drawing/2014/main" val="1563403748"/>
                    </a:ext>
                  </a:extLst>
                </a:gridCol>
                <a:gridCol w="1016000">
                  <a:extLst>
                    <a:ext uri="{9D8B030D-6E8A-4147-A177-3AD203B41FA5}">
                      <a16:colId xmlns:a16="http://schemas.microsoft.com/office/drawing/2014/main" val="733239788"/>
                    </a:ext>
                  </a:extLst>
                </a:gridCol>
              </a:tblGrid>
              <a:tr h="370840">
                <a:tc>
                  <a:txBody>
                    <a:bodyPr/>
                    <a:lstStyle/>
                    <a:p>
                      <a:r>
                        <a:rPr lang="en-US" dirty="0" err="1"/>
                        <a:t>Hrs</a:t>
                      </a:r>
                      <a:endParaRPr lang="en-US" dirty="0"/>
                    </a:p>
                  </a:txBody>
                  <a:tcPr/>
                </a:tc>
                <a:tc>
                  <a:txBody>
                    <a:bodyPr/>
                    <a:lstStyle/>
                    <a:p>
                      <a:r>
                        <a:rPr lang="en-US" dirty="0"/>
                        <a:t>0</a:t>
                      </a:r>
                    </a:p>
                  </a:txBody>
                  <a:tcPr/>
                </a:tc>
                <a:tc>
                  <a:txBody>
                    <a:bodyPr/>
                    <a:lstStyle/>
                    <a:p>
                      <a:r>
                        <a:rPr lang="en-US" dirty="0"/>
                        <a:t>1</a:t>
                      </a:r>
                    </a:p>
                  </a:txBody>
                  <a:tcPr/>
                </a:tc>
                <a:tc>
                  <a:txBody>
                    <a:bodyPr/>
                    <a:lstStyle/>
                    <a:p>
                      <a:r>
                        <a:rPr lang="en-US" dirty="0"/>
                        <a:t>2</a:t>
                      </a:r>
                    </a:p>
                  </a:txBody>
                  <a:tcPr/>
                </a:tc>
                <a:tc>
                  <a:txBody>
                    <a:bodyPr/>
                    <a:lstStyle/>
                    <a:p>
                      <a:r>
                        <a:rPr lang="en-US" dirty="0"/>
                        <a:t>3</a:t>
                      </a:r>
                    </a:p>
                  </a:txBody>
                  <a:tcPr/>
                </a:tc>
                <a:extLst>
                  <a:ext uri="{0D108BD9-81ED-4DB2-BD59-A6C34878D82A}">
                    <a16:rowId xmlns:a16="http://schemas.microsoft.com/office/drawing/2014/main" val="2145501420"/>
                  </a:ext>
                </a:extLst>
              </a:tr>
              <a:tr h="370840">
                <a:tc>
                  <a:txBody>
                    <a:bodyPr/>
                    <a:lstStyle/>
                    <a:p>
                      <a:r>
                        <a:rPr lang="en-US" dirty="0"/>
                        <a:t>$</a:t>
                      </a:r>
                    </a:p>
                  </a:txBody>
                  <a:tcPr/>
                </a:tc>
                <a:tc>
                  <a:txBody>
                    <a:bodyPr/>
                    <a:lstStyle/>
                    <a:p>
                      <a:r>
                        <a:rPr lang="en-US" dirty="0"/>
                        <a:t>0</a:t>
                      </a:r>
                    </a:p>
                  </a:txBody>
                  <a:tcPr/>
                </a:tc>
                <a:tc>
                  <a:txBody>
                    <a:bodyPr/>
                    <a:lstStyle/>
                    <a:p>
                      <a:r>
                        <a:rPr lang="en-US" dirty="0"/>
                        <a:t>18</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38221498"/>
                  </a:ext>
                </a:extLst>
              </a:tr>
            </a:tbl>
          </a:graphicData>
        </a:graphic>
      </p:graphicFrame>
      <p:pic>
        <p:nvPicPr>
          <p:cNvPr id="11" name="Picture 10">
            <a:extLst>
              <a:ext uri="{FF2B5EF4-FFF2-40B4-BE49-F238E27FC236}">
                <a16:creationId xmlns:a16="http://schemas.microsoft.com/office/drawing/2014/main" id="{73C5635B-6FAB-98C6-6522-4AC76BB93B1A}"/>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3667559" y="1871956"/>
            <a:ext cx="1952898" cy="342948"/>
          </a:xfrm>
          <a:prstGeom prst="rect">
            <a:avLst/>
          </a:prstGeom>
        </p:spPr>
      </p:pic>
      <p:pic>
        <p:nvPicPr>
          <p:cNvPr id="18" name="Picture 17">
            <a:extLst>
              <a:ext uri="{FF2B5EF4-FFF2-40B4-BE49-F238E27FC236}">
                <a16:creationId xmlns:a16="http://schemas.microsoft.com/office/drawing/2014/main" id="{0DC3FEA9-BED1-0E9F-BF73-0D2F277299D4}"/>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3715191" y="3557939"/>
            <a:ext cx="1857634" cy="342948"/>
          </a:xfrm>
          <a:prstGeom prst="rect">
            <a:avLst/>
          </a:prstGeom>
        </p:spPr>
      </p:pic>
      <p:pic>
        <p:nvPicPr>
          <p:cNvPr id="7" name="Picture 6" descr="Excel spreadsheet picture of Car washing, and Babysitting hours and empty cells to add dollars earned according to the rules.">
            <a:extLst>
              <a:ext uri="{FF2B5EF4-FFF2-40B4-BE49-F238E27FC236}">
                <a16:creationId xmlns:a16="http://schemas.microsoft.com/office/drawing/2014/main" id="{B614F89B-6112-22E7-D936-64E8BAA42EEB}"/>
              </a:ext>
            </a:extLst>
          </p:cNvPr>
          <p:cNvPicPr>
            <a:picLocks noChangeAspect="1"/>
          </p:cNvPicPr>
          <p:nvPr/>
        </p:nvPicPr>
        <p:blipFill>
          <a:blip r:embed="rId11"/>
          <a:stretch>
            <a:fillRect/>
          </a:stretch>
        </p:blipFill>
        <p:spPr>
          <a:xfrm>
            <a:off x="6222018" y="1427680"/>
            <a:ext cx="2598553" cy="4324735"/>
          </a:xfrm>
          <a:prstGeom prst="rect">
            <a:avLst/>
          </a:prstGeom>
        </p:spPr>
      </p:pic>
      <p:cxnSp>
        <p:nvCxnSpPr>
          <p:cNvPr id="20" name="Straight Arrow Connector 19">
            <a:extLst>
              <a:ext uri="{FF2B5EF4-FFF2-40B4-BE49-F238E27FC236}">
                <a16:creationId xmlns:a16="http://schemas.microsoft.com/office/drawing/2014/main" id="{2A9D7508-5600-4BD7-B664-DB1B24C00128}"/>
              </a:ext>
              <a:ext uri="{C183D7F6-B498-43B3-948B-1728B52AA6E4}">
                <adec:decorative xmlns:adec="http://schemas.microsoft.com/office/drawing/2017/decorative" val="1"/>
              </a:ext>
            </a:extLst>
          </p:cNvPr>
          <p:cNvCxnSpPr>
            <a:cxnSpLocks/>
          </p:cNvCxnSpPr>
          <p:nvPr/>
        </p:nvCxnSpPr>
        <p:spPr>
          <a:xfrm>
            <a:off x="5665710" y="2075180"/>
            <a:ext cx="159585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663265C2-E0DA-6572-F59B-9BF39C32F15B}"/>
              </a:ext>
              <a:ext uri="{C183D7F6-B498-43B3-948B-1728B52AA6E4}">
                <adec:decorative xmlns:adec="http://schemas.microsoft.com/office/drawing/2017/decorative" val="1"/>
              </a:ext>
            </a:extLst>
          </p:cNvPr>
          <p:cNvCxnSpPr>
            <a:cxnSpLocks/>
          </p:cNvCxnSpPr>
          <p:nvPr/>
        </p:nvCxnSpPr>
        <p:spPr>
          <a:xfrm flipV="1">
            <a:off x="5688722" y="2043430"/>
            <a:ext cx="2627694" cy="16859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3123174-56FF-ECC2-10F9-B3B1408D8DFE}"/>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9" name="Footer Placeholder 8">
            <a:extLst>
              <a:ext uri="{FF2B5EF4-FFF2-40B4-BE49-F238E27FC236}">
                <a16:creationId xmlns:a16="http://schemas.microsoft.com/office/drawing/2014/main" id="{8BBFAC6F-C5B9-5702-A4A7-6350DFE68FB4}"/>
              </a:ext>
            </a:extLst>
          </p:cNvPr>
          <p:cNvSpPr>
            <a:spLocks noGrp="1"/>
          </p:cNvSpPr>
          <p:nvPr>
            <p:ph type="ftr" sz="quarter" idx="11"/>
          </p:nvPr>
        </p:nvSpPr>
        <p:spPr>
          <a:xfrm>
            <a:off x="-4353" y="6401097"/>
            <a:ext cx="2895600" cy="365125"/>
          </a:xfrm>
        </p:spPr>
        <p:txBody>
          <a:bodyPr/>
          <a:lstStyle/>
          <a:p>
            <a:r>
              <a:rPr lang="en-US" dirty="0"/>
              <a:t>© 2023 Commonwealth of Australia, unless otherwise indicated. Creative Commons Attribution 4.0, unless otherwise indicated.</a:t>
            </a:r>
            <a:endParaRPr lang="en-AU" dirty="0"/>
          </a:p>
        </p:txBody>
      </p:sp>
    </p:spTree>
    <p:extLst>
      <p:ext uri="{BB962C8B-B14F-4D97-AF65-F5344CB8AC3E}">
        <p14:creationId xmlns:p14="http://schemas.microsoft.com/office/powerpoint/2010/main" val="2353560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99" y="-27296"/>
            <a:ext cx="9214399" cy="69006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sp>
        <p:nvSpPr>
          <p:cNvPr id="4" name="TextBox 3">
            <a:extLst>
              <a:ext uri="{FF2B5EF4-FFF2-40B4-BE49-F238E27FC236}">
                <a16:creationId xmlns:a16="http://schemas.microsoft.com/office/drawing/2014/main" id="{D5CF98F2-F944-92A8-3C55-213039E6B439}"/>
              </a:ext>
            </a:extLst>
          </p:cNvPr>
          <p:cNvSpPr txBox="1"/>
          <p:nvPr/>
        </p:nvSpPr>
        <p:spPr>
          <a:xfrm>
            <a:off x="395536" y="885970"/>
            <a:ext cx="8496944" cy="5078313"/>
          </a:xfrm>
          <a:prstGeom prst="rect">
            <a:avLst/>
          </a:prstGeom>
          <a:noFill/>
        </p:spPr>
        <p:txBody>
          <a:bodyPr wrap="square" rtlCol="0">
            <a:spAutoFit/>
          </a:bodyPr>
          <a:lstStyle/>
          <a:p>
            <a:pPr marL="342900" indent="-342900">
              <a:buFont typeface="+mj-lt"/>
              <a:buAutoNum type="arabicPeriod"/>
            </a:pPr>
            <a:r>
              <a:rPr lang="en-US" dirty="0">
                <a:solidFill>
                  <a:schemeClr val="accent1">
                    <a:lumMod val="50000"/>
                  </a:schemeClr>
                </a:solidFill>
              </a:rPr>
              <a:t>Based on the spreadsheet you have created, which type of job offer would work best for you? (There might not be a straightforward answer to this question!)</a:t>
            </a:r>
            <a:br>
              <a:rPr lang="en-US" i="1" dirty="0">
                <a:solidFill>
                  <a:schemeClr val="accent1">
                    <a:lumMod val="50000"/>
                  </a:schemeClr>
                </a:solidFill>
              </a:rPr>
            </a:br>
            <a:endParaRPr lang="en-US" i="1" dirty="0">
              <a:solidFill>
                <a:schemeClr val="accent1">
                  <a:lumMod val="50000"/>
                </a:schemeClr>
              </a:solidFill>
            </a:endParaRPr>
          </a:p>
          <a:p>
            <a:pPr marL="342900" indent="-342900">
              <a:buFont typeface="+mj-lt"/>
              <a:buAutoNum type="arabicPeriod"/>
            </a:pPr>
            <a:r>
              <a:rPr lang="en-US" dirty="0">
                <a:solidFill>
                  <a:schemeClr val="accent1">
                    <a:lumMod val="50000"/>
                  </a:schemeClr>
                </a:solidFill>
              </a:rPr>
              <a:t>How many hours of work per week would lead to the jobs being identical?</a:t>
            </a:r>
            <a:br>
              <a:rPr lang="en-US" dirty="0">
                <a:solidFill>
                  <a:schemeClr val="accent1">
                    <a:lumMod val="50000"/>
                  </a:schemeClr>
                </a:solidFill>
              </a:rPr>
            </a:br>
            <a:endParaRPr lang="en-US" dirty="0">
              <a:solidFill>
                <a:schemeClr val="accent1">
                  <a:lumMod val="50000"/>
                </a:schemeClr>
              </a:solidFill>
            </a:endParaRPr>
          </a:p>
          <a:p>
            <a:pPr marL="342900" indent="-342900">
              <a:buFont typeface="+mj-lt"/>
              <a:buAutoNum type="arabicPeriod"/>
            </a:pPr>
            <a:r>
              <a:rPr lang="en-US" dirty="0">
                <a:solidFill>
                  <a:schemeClr val="accent1">
                    <a:lumMod val="50000"/>
                  </a:schemeClr>
                </a:solidFill>
              </a:rPr>
              <a:t>How many hours of work per week would lead to the babysitting job being superior?</a:t>
            </a:r>
            <a:br>
              <a:rPr lang="en-US" dirty="0">
                <a:solidFill>
                  <a:schemeClr val="accent1">
                    <a:lumMod val="50000"/>
                  </a:schemeClr>
                </a:solidFill>
              </a:rPr>
            </a:br>
            <a:endParaRPr lang="en-US" dirty="0">
              <a:solidFill>
                <a:schemeClr val="accent1">
                  <a:lumMod val="50000"/>
                </a:schemeClr>
              </a:solidFill>
            </a:endParaRPr>
          </a:p>
          <a:p>
            <a:pPr marL="342900" indent="-342900">
              <a:buFont typeface="+mj-lt"/>
              <a:buAutoNum type="arabicPeriod"/>
            </a:pPr>
            <a:r>
              <a:rPr lang="en-US" dirty="0">
                <a:solidFill>
                  <a:schemeClr val="accent1">
                    <a:lumMod val="50000"/>
                  </a:schemeClr>
                </a:solidFill>
              </a:rPr>
              <a:t>How many hours of work per week would lead to washing cars being superior?</a:t>
            </a:r>
            <a:br>
              <a:rPr lang="en-US" dirty="0">
                <a:solidFill>
                  <a:schemeClr val="accent1">
                    <a:lumMod val="50000"/>
                  </a:schemeClr>
                </a:solidFill>
              </a:rPr>
            </a:br>
            <a:endParaRPr lang="en-US" dirty="0">
              <a:solidFill>
                <a:schemeClr val="accent1">
                  <a:lumMod val="50000"/>
                </a:schemeClr>
              </a:solidFill>
            </a:endParaRPr>
          </a:p>
          <a:p>
            <a:pPr marL="342900" indent="-342900">
              <a:buFont typeface="+mj-lt"/>
              <a:buAutoNum type="arabicPeriod"/>
            </a:pPr>
            <a:r>
              <a:rPr lang="en-US" dirty="0">
                <a:solidFill>
                  <a:schemeClr val="accent1">
                    <a:lumMod val="50000"/>
                  </a:schemeClr>
                </a:solidFill>
              </a:rPr>
              <a:t>Your family friends are very keen to hire you as a babysitter on an ongoing basis. They know you were thinking about other ideas and so they want to sweeten the deal. Would you rather they double the retainer payment or increase the hourly wage by $3?</a:t>
            </a:r>
            <a:br>
              <a:rPr lang="en-US" dirty="0">
                <a:solidFill>
                  <a:schemeClr val="accent1">
                    <a:lumMod val="50000"/>
                  </a:schemeClr>
                </a:solidFill>
              </a:rPr>
            </a:br>
            <a:r>
              <a:rPr lang="en-US" i="1" dirty="0">
                <a:solidFill>
                  <a:schemeClr val="accent1">
                    <a:lumMod val="50000"/>
                  </a:schemeClr>
                </a:solidFill>
              </a:rPr>
              <a:t>Explain your decision because there are logical reasons for each!</a:t>
            </a:r>
            <a:br>
              <a:rPr lang="en-US" i="1" dirty="0">
                <a:solidFill>
                  <a:schemeClr val="accent1">
                    <a:lumMod val="50000"/>
                  </a:schemeClr>
                </a:solidFill>
              </a:rPr>
            </a:br>
            <a:endParaRPr lang="en-US" i="1" dirty="0">
              <a:solidFill>
                <a:schemeClr val="accent1">
                  <a:lumMod val="50000"/>
                </a:schemeClr>
              </a:solidFill>
            </a:endParaRPr>
          </a:p>
          <a:p>
            <a:pPr marL="342900" indent="-342900">
              <a:buFont typeface="+mj-lt"/>
              <a:buAutoNum type="arabicPeriod"/>
            </a:pPr>
            <a:r>
              <a:rPr lang="en-US" dirty="0">
                <a:solidFill>
                  <a:schemeClr val="accent1">
                    <a:lumMod val="50000"/>
                  </a:schemeClr>
                </a:solidFill>
              </a:rPr>
              <a:t>There are six weeks until the new phone is released, and it is rumored to cost $1399. Choose one job and set out a plan for how many hours you will need to work per week so that you can afford the phone when it is released.</a:t>
            </a:r>
          </a:p>
        </p:txBody>
      </p:sp>
      <p:sp>
        <p:nvSpPr>
          <p:cNvPr id="3" name="Title 2">
            <a:extLst>
              <a:ext uri="{FF2B5EF4-FFF2-40B4-BE49-F238E27FC236}">
                <a16:creationId xmlns:a16="http://schemas.microsoft.com/office/drawing/2014/main" id="{E6A61B5D-C9CA-DB05-A7A3-0E016C2F5BA9}"/>
              </a:ext>
            </a:extLst>
          </p:cNvPr>
          <p:cNvSpPr>
            <a:spLocks noGrp="1"/>
          </p:cNvSpPr>
          <p:nvPr>
            <p:ph type="title"/>
          </p:nvPr>
        </p:nvSpPr>
        <p:spPr>
          <a:xfrm>
            <a:off x="422000" y="54388"/>
            <a:ext cx="8229600" cy="1143000"/>
          </a:xfrm>
        </p:spPr>
        <p:txBody>
          <a:bodyPr/>
          <a:lstStyle/>
          <a:p>
            <a:pPr rtl="0" eaLnBrk="1" latinLnBrk="0" hangingPunct="1"/>
            <a:r>
              <a:rPr lang="en-US" sz="3600" kern="1200" dirty="0">
                <a:solidFill>
                  <a:srgbClr val="254061"/>
                </a:solidFill>
                <a:effectLst/>
                <a:latin typeface="Calibri" panose="020F0502020204030204" pitchFamily="34" charset="0"/>
                <a:ea typeface="+mn-ea"/>
                <a:cs typeface="+mn-cs"/>
              </a:rPr>
              <a:t>Reflect</a:t>
            </a:r>
            <a:endParaRPr lang="en-GB" dirty="0">
              <a:effectLst/>
            </a:endParaRPr>
          </a:p>
        </p:txBody>
      </p:sp>
      <p:pic>
        <p:nvPicPr>
          <p:cNvPr id="2" name="Picture 1">
            <a:extLst>
              <a:ext uri="{FF2B5EF4-FFF2-40B4-BE49-F238E27FC236}">
                <a16:creationId xmlns:a16="http://schemas.microsoft.com/office/drawing/2014/main" id="{979D6E5E-E0D3-086C-C273-1C924800CFC7}"/>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01076" y="6457630"/>
            <a:ext cx="560832" cy="201168"/>
          </a:xfrm>
          <a:prstGeom prst="rect">
            <a:avLst/>
          </a:prstGeom>
        </p:spPr>
      </p:pic>
      <p:sp>
        <p:nvSpPr>
          <p:cNvPr id="5" name="Footer Placeholder 4">
            <a:extLst>
              <a:ext uri="{FF2B5EF4-FFF2-40B4-BE49-F238E27FC236}">
                <a16:creationId xmlns:a16="http://schemas.microsoft.com/office/drawing/2014/main" id="{AD0FC89A-E294-28A6-A3E0-EB63AAE1CB01}"/>
              </a:ext>
            </a:extLst>
          </p:cNvPr>
          <p:cNvSpPr>
            <a:spLocks noGrp="1"/>
          </p:cNvSpPr>
          <p:nvPr>
            <p:ph type="ftr" sz="quarter" idx="11"/>
          </p:nvPr>
        </p:nvSpPr>
        <p:spPr>
          <a:xfrm>
            <a:off x="89840" y="6353011"/>
            <a:ext cx="2895600" cy="365125"/>
          </a:xfrm>
        </p:spPr>
        <p:txBody>
          <a:bodyPr/>
          <a:lstStyle/>
          <a:p>
            <a:r>
              <a:rPr lang="en-US" dirty="0"/>
              <a:t>© 2023 Commonwealth of Australia, unless otherwise indicated. Creative Commons Attribution 4.0, unless otherwise indicated.</a:t>
            </a:r>
            <a:endParaRPr lang="en-AU" dirty="0"/>
          </a:p>
        </p:txBody>
      </p:sp>
      <p:pic>
        <p:nvPicPr>
          <p:cNvPr id="6" name="Picture 5">
            <a:hlinkClick r:id="rId10"/>
            <a:extLst>
              <a:ext uri="{FF2B5EF4-FFF2-40B4-BE49-F238E27FC236}">
                <a16:creationId xmlns:a16="http://schemas.microsoft.com/office/drawing/2014/main" id="{93C0BD4F-5EAC-AF80-943C-A490B00821B8}"/>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623206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2139</TotalTime>
  <Words>3314</Words>
  <Application>Microsoft Office PowerPoint</Application>
  <PresentationFormat>On-screen Show (4:3)</PresentationFormat>
  <Paragraphs>268</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 Math</vt:lpstr>
      <vt:lpstr>Symbol</vt:lpstr>
      <vt:lpstr>Office Theme</vt:lpstr>
      <vt:lpstr>Graphs: formulas and variables</vt:lpstr>
      <vt:lpstr>Learning intention/ Success criteria</vt:lpstr>
      <vt:lpstr>Which job will get me that new phone faster?</vt:lpstr>
      <vt:lpstr>But first … skill check</vt:lpstr>
      <vt:lpstr>Consider your options</vt:lpstr>
      <vt:lpstr>Which job?</vt:lpstr>
      <vt:lpstr>Spot the pattern</vt:lpstr>
      <vt:lpstr>Using tech</vt:lpstr>
      <vt:lpstr>Reflect</vt:lpstr>
      <vt:lpstr>Investigation</vt:lpstr>
      <vt:lpstr>Investigation continued …</vt:lpstr>
      <vt:lpstr>Exit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57</cp:revision>
  <dcterms:created xsi:type="dcterms:W3CDTF">2021-03-16T22:56:28Z</dcterms:created>
  <dcterms:modified xsi:type="dcterms:W3CDTF">2023-12-08T03:12:36Z</dcterms:modified>
</cp:coreProperties>
</file>