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73" r:id="rId3"/>
    <p:sldId id="269" r:id="rId4"/>
    <p:sldId id="258" r:id="rId5"/>
    <p:sldId id="276" r:id="rId6"/>
    <p:sldId id="272" r:id="rId7"/>
    <p:sldId id="27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initials="BD" lastIdx="4" clrIdx="0">
    <p:extLst>
      <p:ext uri="{19B8F6BF-5375-455C-9EA6-DF929625EA0E}">
        <p15:presenceInfo xmlns:p15="http://schemas.microsoft.com/office/powerpoint/2012/main" userId="Barbar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86441" autoAdjust="0"/>
  </p:normalViewPr>
  <p:slideViewPr>
    <p:cSldViewPr>
      <p:cViewPr varScale="1">
        <p:scale>
          <a:sx n="95" d="100"/>
          <a:sy n="95" d="100"/>
        </p:scale>
        <p:origin x="1662"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11/12/2023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AU" dirty="0"/>
              <a:t>This lesson follows Sleepy statistics (Part 1). You can conduct this lesson as a standalone with your changes to suit your class. </a:t>
            </a:r>
          </a:p>
          <a:p>
            <a:pPr>
              <a:lnSpc>
                <a:spcPct val="120000"/>
              </a:lnSpc>
              <a:spcBef>
                <a:spcPts val="400"/>
              </a:spcBef>
              <a:spcAft>
                <a:spcPts val="400"/>
              </a:spcAft>
            </a:pPr>
            <a:endParaRPr lang="en-AU" dirty="0"/>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Comparing data</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Begin by asking students to give a thumbs up/down/sideways if they think they got more/less/same sleep in Week 2. Ask them to get out their sleep diaries and explain that they will create two different types of graphs to analyse their data, starting with using a spreadsheet to create a two-column bar graph.</a:t>
            </a:r>
            <a:endParaRPr lang="en-GB" sz="18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Email or assign the Excel bar graph template and demonstrate to students how to enter their data and to answer the question ‘What patterns does your graph show?’ You can demonstrate this using slide 2 from the teacher’s slides. </a:t>
            </a: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Calibri" panose="020F0502020204030204" pitchFamily="34" charset="0"/>
              </a:rPr>
              <a:t>Have students enter their data from their sleep diaries into the spreadsheet. They should now have two weeks’ worth. Ensure they save their file, or have them take a screenshot to save and submit later. </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983114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solidFill>
                  <a:srgbClr val="000000"/>
                </a:solidFill>
                <a:effectLst/>
                <a:latin typeface="Calibri" panose="020F0502020204030204" pitchFamily="34" charset="0"/>
                <a:ea typeface="Calibri" panose="020F0502020204030204" pitchFamily="34" charset="0"/>
              </a:rPr>
              <a:t>Explain that the second graph type they </a:t>
            </a:r>
          </a:p>
          <a:p>
            <a:pPr marL="18415">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Show the students the example of a back-to-back stem-and-leaf plot and ask them what is different and what is similar to the stem-and-leaf plot we saw before. </a:t>
            </a:r>
          </a:p>
          <a:p>
            <a:pPr marL="18415">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Key points to elicit from the discussion are that:</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each side shows a different dataset, so a back-to-back stem-and-leaf is used to compare two similar datasets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numbers always increase from the centre outwards.</a:t>
            </a: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will use is called a back-to-back stem-and-leaf plot.</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4157599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415">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Have students once again use their data from Week 1 and Week 2 to produce a back-to back stem-and-leaf plot (on paper), and to calculate the mean, median and range for Week 2 (or for both weeks if they haven’t already done this for Week 1). They will need to compare the Week 2 measures with those from Week 1 and answer these questions (slide 4):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How does your sleep patterns vary across the days of the week?</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How did you sleep patterns change between Weeks 1 and 2?</a:t>
            </a:r>
            <a:endParaRPr lang="en-GB" sz="1800" dirty="0">
              <a:solidFill>
                <a:srgbClr val="000000"/>
              </a:solidFill>
              <a:effectLst/>
              <a:latin typeface="Calibri" panose="020F0502020204030204" pitchFamily="34" charset="0"/>
              <a:ea typeface="Calibri" panose="020F0502020204030204" pitchFamily="34" charset="0"/>
            </a:endParaRPr>
          </a:p>
          <a:p>
            <a:pPr marL="18415">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Have students share their findings in pairs and then conduct a group discussion about the students’ sleep patterns. Expected findings might include that students sleep more on weekend versus weekday nights and that there has been some (modest?) improvement in sleep in Week 2.</a:t>
            </a:r>
            <a:endParaRPr lang="en-GB" sz="1800" dirty="0">
              <a:solidFill>
                <a:srgbClr val="000000"/>
              </a:solidFill>
              <a:effectLst/>
              <a:latin typeface="Calibri" panose="020F0502020204030204" pitchFamily="34" charset="0"/>
              <a:ea typeface="Calibri" panose="020F0502020204030204" pitchFamily="34"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2834818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Next, students find the summary stats calculations in the spreadsheet (slides 5–7) by right clicking on the tab, selecting Unhide and choosing the Summary statistics tab. They should now see the mean, median and range calculations and be able to verify their Week 1 and Week 2 calculations. The teacher can choose to explore the underlying Excel commands with the students by clicking on the pink cells.</a:t>
            </a:r>
            <a:endParaRPr lang="en-GB" sz="1800" dirty="0">
              <a:solidFill>
                <a:srgbClr val="000000"/>
              </a:solidFill>
              <a:effectLst/>
              <a:latin typeface="Calibri" panose="020F0502020204030204" pitchFamily="34" charset="0"/>
              <a:ea typeface="Calibri" panose="020F0502020204030204" pitchFamily="34"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105069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3192950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415">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Explain that the class will prepare another back-to-back stem-and-leaf plot for the whole-class average (mean) for Week 1 and Week 2 (slide 8). Elicit the highest and lowest values of the whole class (to help decide the scale for the stems). Create a template of the stem on the whiteboard and have students come and write their averages for Weeks 1 and 2 in an unordered back-to-back stem-and-leaf plot.</a:t>
            </a:r>
            <a:endParaRPr lang="en-GB" sz="1800" dirty="0">
              <a:solidFill>
                <a:srgbClr val="000000"/>
              </a:solidFill>
              <a:effectLst/>
              <a:latin typeface="Calibri" panose="020F0502020204030204" pitchFamily="34" charset="0"/>
              <a:ea typeface="Calibri" panose="020F0502020204030204" pitchFamily="34" charset="0"/>
            </a:endParaRPr>
          </a:p>
          <a:p>
            <a:pPr marL="18415">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Students create an ordered back-to-back stem-and-leaf plot for the whole-class data in their exercise books and answer the following questions:</a:t>
            </a:r>
            <a:endParaRPr lang="en-GB" sz="1800" dirty="0">
              <a:solidFill>
                <a:srgbClr val="000000"/>
              </a:solidFill>
              <a:effectLst/>
              <a:latin typeface="Calibri" panose="020F0502020204030204" pitchFamily="34" charset="0"/>
              <a:ea typeface="Calibri" panose="020F0502020204030204" pitchFamily="34" charset="0"/>
            </a:endParaRPr>
          </a:p>
          <a:p>
            <a:pPr marL="0" lvl="0" indent="0">
              <a:lnSpc>
                <a:spcPct val="120000"/>
              </a:lnSpc>
              <a:spcBef>
                <a:spcPts val="400"/>
              </a:spcBef>
              <a:buFont typeface="+mj-lt"/>
              <a:buNone/>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 Ruby says, ‘there is a lot of variety in the amount of sleep people in our class get.’ State whether you agree or disagree, explaining your answer with supporting summary statistics.</a:t>
            </a:r>
            <a:endParaRPr lang="en-GB" sz="1800" dirty="0">
              <a:solidFill>
                <a:srgbClr val="000000"/>
              </a:solidFill>
              <a:effectLst/>
              <a:latin typeface="Calibri" panose="020F0502020204030204" pitchFamily="34" charset="0"/>
              <a:ea typeface="Calibri" panose="020F0502020204030204" pitchFamily="34" charset="0"/>
            </a:endParaRPr>
          </a:p>
          <a:p>
            <a:pPr marL="0" lvl="0" indent="0">
              <a:lnSpc>
                <a:spcPct val="120000"/>
              </a:lnSpc>
              <a:spcAft>
                <a:spcPts val="400"/>
              </a:spcAft>
              <a:buFont typeface="+mj-lt"/>
              <a:buNone/>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 Khalid says, ‘We are not getting enough sleep but we can improve it</a:t>
            </a:r>
            <a:r>
              <a:rPr lang="en-AU"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AU" sz="1800">
                <a:solidFill>
                  <a:srgbClr val="000000"/>
                </a:solidFill>
                <a:effectLst/>
                <a:latin typeface="Calibri" panose="020F0502020204030204" pitchFamily="34" charset="0"/>
                <a:ea typeface="Calibri" panose="020F0502020204030204" pitchFamily="34" charset="0"/>
              </a:rPr>
              <a:t>State </a:t>
            </a:r>
            <a:r>
              <a:rPr lang="en-AU" sz="1800" dirty="0">
                <a:solidFill>
                  <a:srgbClr val="000000"/>
                </a:solidFill>
                <a:effectLst/>
                <a:latin typeface="Calibri" panose="020F0502020204030204" pitchFamily="34" charset="0"/>
                <a:ea typeface="Calibri" panose="020F0502020204030204" pitchFamily="34" charset="0"/>
              </a:rPr>
              <a:t>whether you agree or disagree, explaining your answer with supporting summary statistics.</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1310699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11/12/2023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11/12/2023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11/12/2023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11/12/2023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11/12/2023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11/12/2023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11/12/2023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11/12/2023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3.png"/><Relationship Id="rId10" Type="http://schemas.openxmlformats.org/officeDocument/2006/relationships/hyperlink" Target="https://www.mathematicshub.edu.au/" TargetMode="External"/><Relationship Id="rId4" Type="http://schemas.openxmlformats.org/officeDocument/2006/relationships/image" Target="../media/image2.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jpe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2.png"/><Relationship Id="rId10" Type="http://schemas.openxmlformats.org/officeDocument/2006/relationships/hyperlink" Target="https://www.mathematicshub.edu.au/" TargetMode="External"/><Relationship Id="rId4" Type="http://schemas.openxmlformats.org/officeDocument/2006/relationships/image" Target="../media/image11.png"/><Relationship Id="rId9"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jpe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2.png"/><Relationship Id="rId10" Type="http://schemas.openxmlformats.org/officeDocument/2006/relationships/image" Target="../media/image16.png"/><Relationship Id="rId4" Type="http://schemas.openxmlformats.org/officeDocument/2006/relationships/image" Target="../media/image11.png"/><Relationship Id="rId9"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p:txBody>
          <a:bodyPr/>
          <a:lstStyle/>
          <a:p>
            <a:pPr algn="ctr"/>
            <a:r>
              <a:rPr lang="en-US" sz="4400" dirty="0">
                <a:solidFill>
                  <a:schemeClr val="tx2"/>
                </a:solidFill>
              </a:rPr>
              <a:t>Sleepy statistics: Analysis (Part 2)</a:t>
            </a:r>
          </a:p>
        </p:txBody>
      </p:sp>
    </p:spTree>
    <p:extLst>
      <p:ext uri="{BB962C8B-B14F-4D97-AF65-F5344CB8AC3E}">
        <p14:creationId xmlns:p14="http://schemas.microsoft.com/office/powerpoint/2010/main" val="3526238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D8A3F2-CF56-DD84-DECB-55E0CDF4F95D}"/>
              </a:ext>
              <a:ext uri="{C183D7F6-B498-43B3-948B-1728B52AA6E4}">
                <adec:decorative xmlns:adec="http://schemas.microsoft.com/office/drawing/2017/decorative" val="1"/>
              </a:ext>
            </a:extLst>
          </p:cNvPr>
          <p:cNvGrpSpPr/>
          <p:nvPr/>
        </p:nvGrpSpPr>
        <p:grpSpPr>
          <a:xfrm>
            <a:off x="-10824" y="-107986"/>
            <a:ext cx="9154824" cy="7073971"/>
            <a:chOff x="-10824" y="33692"/>
            <a:chExt cx="9154824" cy="6868879"/>
          </a:xfrm>
        </p:grpSpPr>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11" name="Title 1">
            <a:extLst>
              <a:ext uri="{FF2B5EF4-FFF2-40B4-BE49-F238E27FC236}">
                <a16:creationId xmlns:a16="http://schemas.microsoft.com/office/drawing/2014/main" id="{8CD48398-032F-F468-5958-C33B9D350C18}"/>
              </a:ext>
            </a:extLst>
          </p:cNvPr>
          <p:cNvSpPr txBox="1">
            <a:spLocks noGrp="1"/>
          </p:cNvSpPr>
          <p:nvPr>
            <p:ph type="title" idx="4294967295"/>
          </p:nvPr>
        </p:nvSpPr>
        <p:spPr>
          <a:xfrm>
            <a:off x="1989273" y="-201132"/>
            <a:ext cx="7047223"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200" b="0" i="0" u="none" strike="noStrike" kern="1200" cap="none" spc="0" normalizeH="0" baseline="0" noProof="0" dirty="0">
                <a:ln>
                  <a:noFill/>
                </a:ln>
                <a:solidFill>
                  <a:schemeClr val="tx2"/>
                </a:solidFill>
                <a:effectLst/>
                <a:uLnTx/>
                <a:uFillTx/>
                <a:latin typeface="+mj-lt"/>
                <a:ea typeface="+mj-ea"/>
                <a:cs typeface="+mj-cs"/>
              </a:rPr>
              <a:t>Using a spreadsheet to create a bar graph</a:t>
            </a:r>
          </a:p>
        </p:txBody>
      </p:sp>
      <p:sp>
        <p:nvSpPr>
          <p:cNvPr id="19" name="TextBox 18">
            <a:extLst>
              <a:ext uri="{FF2B5EF4-FFF2-40B4-BE49-F238E27FC236}">
                <a16:creationId xmlns:a16="http://schemas.microsoft.com/office/drawing/2014/main" id="{FD8E2BA6-AC69-23CF-B0A6-DBCB8BA6BB34}"/>
              </a:ext>
            </a:extLst>
          </p:cNvPr>
          <p:cNvSpPr txBox="1"/>
          <p:nvPr/>
        </p:nvSpPr>
        <p:spPr>
          <a:xfrm>
            <a:off x="539552" y="908720"/>
            <a:ext cx="2832270" cy="707886"/>
          </a:xfrm>
          <a:prstGeom prst="rect">
            <a:avLst/>
          </a:prstGeom>
          <a:noFill/>
        </p:spPr>
        <p:txBody>
          <a:bodyPr wrap="square" rtlCol="0">
            <a:spAutoFit/>
          </a:bodyPr>
          <a:lstStyle/>
          <a:p>
            <a:r>
              <a:rPr lang="en-US" sz="2000" dirty="0">
                <a:solidFill>
                  <a:schemeClr val="accent6">
                    <a:lumMod val="50000"/>
                  </a:schemeClr>
                </a:solidFill>
              </a:rPr>
              <a:t>1. </a:t>
            </a:r>
            <a:r>
              <a:rPr lang="en-US" sz="2000" dirty="0">
                <a:solidFill>
                  <a:schemeClr val="tx2"/>
                </a:solidFill>
              </a:rPr>
              <a:t>Insert your data in minutes in the blue cells. </a:t>
            </a:r>
          </a:p>
        </p:txBody>
      </p:sp>
      <p:sp>
        <p:nvSpPr>
          <p:cNvPr id="24" name="TextBox 23">
            <a:extLst>
              <a:ext uri="{FF2B5EF4-FFF2-40B4-BE49-F238E27FC236}">
                <a16:creationId xmlns:a16="http://schemas.microsoft.com/office/drawing/2014/main" id="{4BD7A757-2040-0467-EE16-F98F2DDE7383}"/>
              </a:ext>
            </a:extLst>
          </p:cNvPr>
          <p:cNvSpPr txBox="1"/>
          <p:nvPr/>
        </p:nvSpPr>
        <p:spPr>
          <a:xfrm>
            <a:off x="4283264" y="940387"/>
            <a:ext cx="4092605" cy="707886"/>
          </a:xfrm>
          <a:prstGeom prst="rect">
            <a:avLst/>
          </a:prstGeom>
          <a:noFill/>
        </p:spPr>
        <p:txBody>
          <a:bodyPr wrap="square" rtlCol="0">
            <a:spAutoFit/>
          </a:bodyPr>
          <a:lstStyle/>
          <a:p>
            <a:r>
              <a:rPr lang="en-US" sz="2000" dirty="0">
                <a:solidFill>
                  <a:schemeClr val="accent6">
                    <a:lumMod val="50000"/>
                  </a:schemeClr>
                </a:solidFill>
              </a:rPr>
              <a:t>2. </a:t>
            </a:r>
            <a:r>
              <a:rPr lang="en-US" sz="2000" dirty="0">
                <a:solidFill>
                  <a:schemeClr val="tx2"/>
                </a:solidFill>
              </a:rPr>
              <a:t>Double-click to change the titles for the graph and vertical axis.</a:t>
            </a:r>
          </a:p>
        </p:txBody>
      </p:sp>
      <p:pic>
        <p:nvPicPr>
          <p:cNvPr id="9" name="Picture 8" descr="Image shows example of data created as a bar graph, with the data it is based on listed beside it. ">
            <a:extLst>
              <a:ext uri="{FF2B5EF4-FFF2-40B4-BE49-F238E27FC236}">
                <a16:creationId xmlns:a16="http://schemas.microsoft.com/office/drawing/2014/main" id="{2EB96F3C-1630-BDF3-758B-48060FE1473F}"/>
              </a:ext>
            </a:extLst>
          </p:cNvPr>
          <p:cNvPicPr>
            <a:picLocks noChangeAspect="1"/>
          </p:cNvPicPr>
          <p:nvPr/>
        </p:nvPicPr>
        <p:blipFill>
          <a:blip r:embed="rId9"/>
          <a:stretch>
            <a:fillRect/>
          </a:stretch>
        </p:blipFill>
        <p:spPr>
          <a:xfrm>
            <a:off x="685800" y="1978590"/>
            <a:ext cx="7772400" cy="3300608"/>
          </a:xfrm>
          <a:prstGeom prst="rect">
            <a:avLst/>
          </a:prstGeom>
        </p:spPr>
      </p:pic>
      <p:sp>
        <p:nvSpPr>
          <p:cNvPr id="31" name="TextBox 30">
            <a:extLst>
              <a:ext uri="{FF2B5EF4-FFF2-40B4-BE49-F238E27FC236}">
                <a16:creationId xmlns:a16="http://schemas.microsoft.com/office/drawing/2014/main" id="{DF515D22-22B0-4F8F-B03E-FC42F9EC5D06}"/>
              </a:ext>
            </a:extLst>
          </p:cNvPr>
          <p:cNvSpPr txBox="1"/>
          <p:nvPr/>
        </p:nvSpPr>
        <p:spPr>
          <a:xfrm>
            <a:off x="685799" y="5441875"/>
            <a:ext cx="5845698" cy="400110"/>
          </a:xfrm>
          <a:prstGeom prst="rect">
            <a:avLst/>
          </a:prstGeom>
          <a:noFill/>
        </p:spPr>
        <p:txBody>
          <a:bodyPr wrap="square" rtlCol="0">
            <a:spAutoFit/>
          </a:bodyPr>
          <a:lstStyle/>
          <a:p>
            <a:r>
              <a:rPr lang="en-US" sz="2000" dirty="0">
                <a:solidFill>
                  <a:schemeClr val="accent6">
                    <a:lumMod val="50000"/>
                  </a:schemeClr>
                </a:solidFill>
              </a:rPr>
              <a:t>3. </a:t>
            </a:r>
            <a:r>
              <a:rPr lang="en-US" sz="2000" dirty="0">
                <a:solidFill>
                  <a:schemeClr val="tx2"/>
                </a:solidFill>
              </a:rPr>
              <a:t>What patterns does your graph show?</a:t>
            </a:r>
          </a:p>
        </p:txBody>
      </p:sp>
      <p:cxnSp>
        <p:nvCxnSpPr>
          <p:cNvPr id="25" name="Straight Arrow Connector 24">
            <a:extLst>
              <a:ext uri="{FF2B5EF4-FFF2-40B4-BE49-F238E27FC236}">
                <a16:creationId xmlns:a16="http://schemas.microsoft.com/office/drawing/2014/main" id="{87DCC970-1225-0FEF-96C9-C89E0EC701CA}"/>
              </a:ext>
              <a:ext uri="{C183D7F6-B498-43B3-948B-1728B52AA6E4}">
                <adec:decorative xmlns:adec="http://schemas.microsoft.com/office/drawing/2017/decorative" val="1"/>
              </a:ext>
            </a:extLst>
          </p:cNvPr>
          <p:cNvCxnSpPr>
            <a:cxnSpLocks/>
          </p:cNvCxnSpPr>
          <p:nvPr/>
        </p:nvCxnSpPr>
        <p:spPr>
          <a:xfrm>
            <a:off x="5940152" y="1649677"/>
            <a:ext cx="0" cy="558484"/>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B99E3B7D-06E7-B7EF-523C-3E7356EA98B7}"/>
              </a:ext>
              <a:ext uri="{C183D7F6-B498-43B3-948B-1728B52AA6E4}">
                <adec:decorative xmlns:adec="http://schemas.microsoft.com/office/drawing/2017/decorative" val="1"/>
              </a:ext>
            </a:extLst>
          </p:cNvPr>
          <p:cNvCxnSpPr>
            <a:cxnSpLocks/>
          </p:cNvCxnSpPr>
          <p:nvPr/>
        </p:nvCxnSpPr>
        <p:spPr>
          <a:xfrm flipH="1">
            <a:off x="4139953" y="1675178"/>
            <a:ext cx="1607217" cy="185142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46481702-B07C-57D7-752C-C069B151C793}"/>
              </a:ext>
              <a:ext uri="{C183D7F6-B498-43B3-948B-1728B52AA6E4}">
                <adec:decorative xmlns:adec="http://schemas.microsoft.com/office/drawing/2017/decorative" val="1"/>
              </a:ext>
            </a:extLst>
          </p:cNvPr>
          <p:cNvCxnSpPr>
            <a:cxnSpLocks/>
          </p:cNvCxnSpPr>
          <p:nvPr/>
        </p:nvCxnSpPr>
        <p:spPr>
          <a:xfrm>
            <a:off x="2339752" y="1556792"/>
            <a:ext cx="0" cy="130273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a:hlinkClick r:id="rId10"/>
            <a:extLst>
              <a:ext uri="{FF2B5EF4-FFF2-40B4-BE49-F238E27FC236}">
                <a16:creationId xmlns:a16="http://schemas.microsoft.com/office/drawing/2014/main" id="{D7635F42-8610-2A1B-5F7D-6FA87F386082}"/>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8854" y="6157664"/>
            <a:ext cx="1409307" cy="830062"/>
          </a:xfrm>
          <a:prstGeom prst="rect">
            <a:avLst/>
          </a:prstGeom>
        </p:spPr>
      </p:pic>
      <p:sp>
        <p:nvSpPr>
          <p:cNvPr id="13" name="Footer Placeholder 12">
            <a:extLst>
              <a:ext uri="{FF2B5EF4-FFF2-40B4-BE49-F238E27FC236}">
                <a16:creationId xmlns:a16="http://schemas.microsoft.com/office/drawing/2014/main" id="{49E014C9-36A7-FC25-1DAE-7AA682E9B9FE}"/>
              </a:ext>
              <a:ext uri="{C183D7F6-B498-43B3-948B-1728B52AA6E4}">
                <adec:decorative xmlns:adec="http://schemas.microsoft.com/office/drawing/2017/decorative" val="1"/>
              </a:ext>
            </a:extLst>
          </p:cNvPr>
          <p:cNvSpPr>
            <a:spLocks noGrp="1"/>
          </p:cNvSpPr>
          <p:nvPr>
            <p:ph type="ftr" sz="quarter" idx="11"/>
          </p:nvPr>
        </p:nvSpPr>
        <p:spPr>
          <a:xfrm>
            <a:off x="1423452" y="6345803"/>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15" name="Picture 14">
            <a:extLst>
              <a:ext uri="{FF2B5EF4-FFF2-40B4-BE49-F238E27FC236}">
                <a16:creationId xmlns:a16="http://schemas.microsoft.com/office/drawing/2014/main" id="{3D34D509-83AC-E8ED-2DEE-4F88C34E567E}"/>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658322" y="6659245"/>
            <a:ext cx="559435" cy="198755"/>
          </a:xfrm>
          <a:prstGeom prst="rect">
            <a:avLst/>
          </a:prstGeom>
        </p:spPr>
      </p:pic>
    </p:spTree>
    <p:extLst>
      <p:ext uri="{BB962C8B-B14F-4D97-AF65-F5344CB8AC3E}">
        <p14:creationId xmlns:p14="http://schemas.microsoft.com/office/powerpoint/2010/main" val="3429085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214399" cy="69770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323528" y="1185797"/>
            <a:ext cx="8229600" cy="1143000"/>
          </a:xfrm>
        </p:spPr>
        <p:txBody>
          <a:bodyPr>
            <a:normAutofit fontScale="90000"/>
          </a:bodyPr>
          <a:lstStyle/>
          <a:p>
            <a:r>
              <a:rPr lang="en-US" dirty="0">
                <a:solidFill>
                  <a:schemeClr val="accent6">
                    <a:lumMod val="50000"/>
                  </a:schemeClr>
                </a:solidFill>
              </a:rPr>
              <a:t>A back-to-back stem-and-leaf plot</a:t>
            </a:r>
            <a:br>
              <a:rPr lang="en-US" dirty="0">
                <a:solidFill>
                  <a:schemeClr val="accent6">
                    <a:lumMod val="50000"/>
                  </a:schemeClr>
                </a:solidFill>
              </a:rPr>
            </a:br>
            <a:endParaRPr lang="en-AU" dirty="0">
              <a:solidFill>
                <a:schemeClr val="accent6">
                  <a:lumMod val="50000"/>
                </a:schemeClr>
              </a:solidFill>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pic>
        <p:nvPicPr>
          <p:cNvPr id="3" name="Picture 2">
            <a:extLst>
              <a:ext uri="{FF2B5EF4-FFF2-40B4-BE49-F238E27FC236}">
                <a16:creationId xmlns:a16="http://schemas.microsoft.com/office/drawing/2014/main" id="{E001EF50-E8DA-F9A3-4C7E-40E1F90C0FBF}"/>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98196" y="2076579"/>
            <a:ext cx="8680263" cy="1592468"/>
          </a:xfrm>
          <a:prstGeom prst="rect">
            <a:avLst/>
          </a:prstGeom>
        </p:spPr>
      </p:pic>
      <p:sp>
        <p:nvSpPr>
          <p:cNvPr id="5" name="TextBox 4">
            <a:extLst>
              <a:ext uri="{FF2B5EF4-FFF2-40B4-BE49-F238E27FC236}">
                <a16:creationId xmlns:a16="http://schemas.microsoft.com/office/drawing/2014/main" id="{D08C350A-E2D6-FCED-1D31-64DE36B08824}"/>
              </a:ext>
            </a:extLst>
          </p:cNvPr>
          <p:cNvSpPr txBox="1"/>
          <p:nvPr/>
        </p:nvSpPr>
        <p:spPr>
          <a:xfrm>
            <a:off x="845143" y="3749863"/>
            <a:ext cx="7453714"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tx2"/>
                </a:solidFill>
              </a:rPr>
              <a:t>What is the same as the stem-and-leaf plot we saw before? </a:t>
            </a:r>
          </a:p>
          <a:p>
            <a:endParaRPr lang="en-US" sz="2000" dirty="0">
              <a:solidFill>
                <a:schemeClr val="tx2"/>
              </a:solidFill>
            </a:endParaRPr>
          </a:p>
          <a:p>
            <a:pPr marL="285750" indent="-285750">
              <a:buFont typeface="Arial" panose="020B0604020202020204" pitchFamily="34" charset="0"/>
              <a:buChar char="•"/>
            </a:pPr>
            <a:r>
              <a:rPr lang="en-US" sz="2000" dirty="0">
                <a:solidFill>
                  <a:schemeClr val="tx2"/>
                </a:solidFill>
              </a:rPr>
              <a:t>What is different to the stem-and-leaf plot we saw before?</a:t>
            </a:r>
          </a:p>
        </p:txBody>
      </p:sp>
      <p:sp>
        <p:nvSpPr>
          <p:cNvPr id="9" name="TextBox 8">
            <a:extLst>
              <a:ext uri="{FF2B5EF4-FFF2-40B4-BE49-F238E27FC236}">
                <a16:creationId xmlns:a16="http://schemas.microsoft.com/office/drawing/2014/main" id="{0AB1632F-2D2B-0020-E4D2-635CDC482955}"/>
              </a:ext>
            </a:extLst>
          </p:cNvPr>
          <p:cNvSpPr txBox="1"/>
          <p:nvPr/>
        </p:nvSpPr>
        <p:spPr>
          <a:xfrm>
            <a:off x="200406" y="6169281"/>
            <a:ext cx="4608576" cy="215444"/>
          </a:xfrm>
          <a:prstGeom prst="rect">
            <a:avLst/>
          </a:prstGeom>
          <a:noFill/>
        </p:spPr>
        <p:txBody>
          <a:bodyPr wrap="square">
            <a:spAutoFit/>
          </a:bodyPr>
          <a:lstStyle/>
          <a:p>
            <a:r>
              <a:rPr lang="en-AU" sz="800" dirty="0">
                <a:solidFill>
                  <a:schemeClr val="bg1">
                    <a:lumMod val="50000"/>
                  </a:schemeClr>
                </a:solidFill>
                <a:effectLst/>
                <a:latin typeface="Calibri" panose="020F0502020204030204" pitchFamily="34" charset="0"/>
                <a:ea typeface="Calibri" panose="020F0502020204030204" pitchFamily="34" charset="0"/>
              </a:rPr>
              <a:t>Data: Chiu, A. (n.d.) </a:t>
            </a:r>
            <a:endParaRPr lang="en-US" sz="800" dirty="0">
              <a:solidFill>
                <a:schemeClr val="bg1">
                  <a:lumMod val="50000"/>
                </a:schemeClr>
              </a:solidFill>
            </a:endParaRPr>
          </a:p>
        </p:txBody>
      </p:sp>
      <p:pic>
        <p:nvPicPr>
          <p:cNvPr id="8" name="Picture 7">
            <a:hlinkClick r:id="rId10"/>
            <a:extLst>
              <a:ext uri="{FF2B5EF4-FFF2-40B4-BE49-F238E27FC236}">
                <a16:creationId xmlns:a16="http://schemas.microsoft.com/office/drawing/2014/main" id="{584948FB-CE17-0962-5D90-7B585A8CD8A1}"/>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grpSp>
        <p:nvGrpSpPr>
          <p:cNvPr id="18" name="Group 17">
            <a:extLst>
              <a:ext uri="{FF2B5EF4-FFF2-40B4-BE49-F238E27FC236}">
                <a16:creationId xmlns:a16="http://schemas.microsoft.com/office/drawing/2014/main" id="{EDB99D7A-0985-9D3F-AC09-A181AA67237A}"/>
              </a:ext>
              <a:ext uri="{C183D7F6-B498-43B3-948B-1728B52AA6E4}">
                <adec:decorative xmlns:adec="http://schemas.microsoft.com/office/drawing/2017/decorative" val="1"/>
              </a:ext>
            </a:extLst>
          </p:cNvPr>
          <p:cNvGrpSpPr/>
          <p:nvPr/>
        </p:nvGrpSpPr>
        <p:grpSpPr>
          <a:xfrm>
            <a:off x="2771800" y="1916805"/>
            <a:ext cx="3943532" cy="428887"/>
            <a:chOff x="2771800" y="1916805"/>
            <a:chExt cx="3943532" cy="428887"/>
          </a:xfrm>
        </p:grpSpPr>
        <p:pic>
          <p:nvPicPr>
            <p:cNvPr id="10" name="Picture 9">
              <a:extLst>
                <a:ext uri="{FF2B5EF4-FFF2-40B4-BE49-F238E27FC236}">
                  <a16:creationId xmlns:a16="http://schemas.microsoft.com/office/drawing/2014/main" id="{E4DA532E-C17F-A797-00E5-F83679A35B1F}"/>
                </a:ext>
              </a:extLst>
            </p:cNvPr>
            <p:cNvPicPr>
              <a:picLocks noChangeAspect="1"/>
            </p:cNvPicPr>
            <p:nvPr/>
          </p:nvPicPr>
          <p:blipFill>
            <a:blip r:embed="rId12"/>
            <a:stretch>
              <a:fillRect/>
            </a:stretch>
          </p:blipFill>
          <p:spPr>
            <a:xfrm>
              <a:off x="2771800" y="1962681"/>
              <a:ext cx="1080120" cy="383011"/>
            </a:xfrm>
            <a:prstGeom prst="rect">
              <a:avLst/>
            </a:prstGeom>
          </p:spPr>
        </p:pic>
        <p:pic>
          <p:nvPicPr>
            <p:cNvPr id="11" name="Picture 10">
              <a:extLst>
                <a:ext uri="{FF2B5EF4-FFF2-40B4-BE49-F238E27FC236}">
                  <a16:creationId xmlns:a16="http://schemas.microsoft.com/office/drawing/2014/main" id="{62103CDD-24DD-F4E9-B39A-DA8E52DB9DCA}"/>
                </a:ext>
              </a:extLst>
            </p:cNvPr>
            <p:cNvPicPr>
              <a:picLocks noChangeAspect="1"/>
            </p:cNvPicPr>
            <p:nvPr/>
          </p:nvPicPr>
          <p:blipFill>
            <a:blip r:embed="rId12"/>
            <a:stretch>
              <a:fillRect/>
            </a:stretch>
          </p:blipFill>
          <p:spPr>
            <a:xfrm>
              <a:off x="4409231" y="1927303"/>
              <a:ext cx="1080120" cy="383011"/>
            </a:xfrm>
            <a:prstGeom prst="rect">
              <a:avLst/>
            </a:prstGeom>
          </p:spPr>
        </p:pic>
        <p:pic>
          <p:nvPicPr>
            <p:cNvPr id="12" name="Picture 11">
              <a:extLst>
                <a:ext uri="{FF2B5EF4-FFF2-40B4-BE49-F238E27FC236}">
                  <a16:creationId xmlns:a16="http://schemas.microsoft.com/office/drawing/2014/main" id="{48ACFDD0-3DEF-1185-8A5A-8E44FD9D3669}"/>
                </a:ext>
              </a:extLst>
            </p:cNvPr>
            <p:cNvPicPr>
              <a:picLocks noChangeAspect="1"/>
            </p:cNvPicPr>
            <p:nvPr/>
          </p:nvPicPr>
          <p:blipFill>
            <a:blip r:embed="rId12"/>
            <a:stretch>
              <a:fillRect/>
            </a:stretch>
          </p:blipFill>
          <p:spPr>
            <a:xfrm>
              <a:off x="5635212" y="1916805"/>
              <a:ext cx="1080120" cy="383011"/>
            </a:xfrm>
            <a:prstGeom prst="rect">
              <a:avLst/>
            </a:prstGeom>
          </p:spPr>
        </p:pic>
      </p:grpSp>
      <p:sp>
        <p:nvSpPr>
          <p:cNvPr id="19" name="Footer Placeholder 12">
            <a:extLst>
              <a:ext uri="{FF2B5EF4-FFF2-40B4-BE49-F238E27FC236}">
                <a16:creationId xmlns:a16="http://schemas.microsoft.com/office/drawing/2014/main" id="{38232A9C-1208-C742-9FA0-903A8320D333}"/>
              </a:ext>
              <a:ext uri="{C183D7F6-B498-43B3-948B-1728B52AA6E4}">
                <adec:decorative xmlns:adec="http://schemas.microsoft.com/office/drawing/2017/decorative" val="1"/>
              </a:ext>
            </a:extLst>
          </p:cNvPr>
          <p:cNvSpPr>
            <a:spLocks noGrp="1"/>
          </p:cNvSpPr>
          <p:nvPr>
            <p:ph type="ftr" sz="quarter" idx="11"/>
          </p:nvPr>
        </p:nvSpPr>
        <p:spPr>
          <a:xfrm>
            <a:off x="132399" y="6362628"/>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234640E2-6E3A-C394-D964-25139C35A61A}"/>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775877" y="6803428"/>
            <a:ext cx="559435" cy="198755"/>
          </a:xfrm>
          <a:prstGeom prst="rect">
            <a:avLst/>
          </a:prstGeom>
        </p:spPr>
      </p:pic>
    </p:spTree>
    <p:extLst>
      <p:ext uri="{BB962C8B-B14F-4D97-AF65-F5344CB8AC3E}">
        <p14:creationId xmlns:p14="http://schemas.microsoft.com/office/powerpoint/2010/main" val="4114693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00"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79512" y="245815"/>
            <a:ext cx="8229600" cy="1143000"/>
          </a:xfrm>
        </p:spPr>
        <p:txBody>
          <a:bodyPr>
            <a:normAutofit fontScale="90000"/>
          </a:bodyPr>
          <a:lstStyle/>
          <a:p>
            <a:r>
              <a:rPr lang="en-US" dirty="0">
                <a:solidFill>
                  <a:schemeClr val="accent6">
                    <a:lumMod val="50000"/>
                  </a:schemeClr>
                </a:solidFill>
              </a:rPr>
              <a:t>Analysing your data</a:t>
            </a:r>
            <a:br>
              <a:rPr lang="en-US" dirty="0">
                <a:solidFill>
                  <a:schemeClr val="tx2"/>
                </a:solidFill>
              </a:rPr>
            </a:br>
            <a:endParaRPr lang="en-AU" dirty="0">
              <a:solidFill>
                <a:schemeClr val="tx2"/>
              </a:solidFill>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3" name="TextBox 2">
            <a:extLst>
              <a:ext uri="{FF2B5EF4-FFF2-40B4-BE49-F238E27FC236}">
                <a16:creationId xmlns:a16="http://schemas.microsoft.com/office/drawing/2014/main" id="{F57DCFF2-C78F-D8BB-152F-29E31C954F34}"/>
              </a:ext>
            </a:extLst>
          </p:cNvPr>
          <p:cNvSpPr txBox="1"/>
          <p:nvPr/>
        </p:nvSpPr>
        <p:spPr>
          <a:xfrm>
            <a:off x="261864" y="1210783"/>
            <a:ext cx="8064896" cy="4524315"/>
          </a:xfrm>
          <a:prstGeom prst="rect">
            <a:avLst/>
          </a:prstGeom>
          <a:noFill/>
        </p:spPr>
        <p:txBody>
          <a:bodyPr wrap="square" rtlCol="0">
            <a:spAutoFit/>
          </a:bodyPr>
          <a:lstStyle/>
          <a:p>
            <a:r>
              <a:rPr lang="en-US" sz="2400" dirty="0">
                <a:solidFill>
                  <a:schemeClr val="tx2"/>
                </a:solidFill>
              </a:rPr>
              <a:t>Use your:</a:t>
            </a:r>
          </a:p>
          <a:p>
            <a:pPr marL="285750" indent="-285750">
              <a:buFont typeface="Arial" panose="020B0604020202020204" pitchFamily="34" charset="0"/>
              <a:buChar char="•"/>
            </a:pPr>
            <a:r>
              <a:rPr lang="en-US" sz="2400" dirty="0">
                <a:solidFill>
                  <a:schemeClr val="tx2"/>
                </a:solidFill>
              </a:rPr>
              <a:t>bar graph</a:t>
            </a:r>
          </a:p>
          <a:p>
            <a:pPr marL="285750" indent="-285750">
              <a:buFont typeface="Arial" panose="020B0604020202020204" pitchFamily="34" charset="0"/>
              <a:buChar char="•"/>
            </a:pPr>
            <a:r>
              <a:rPr lang="en-US" sz="2400" dirty="0">
                <a:solidFill>
                  <a:schemeClr val="tx2"/>
                </a:solidFill>
              </a:rPr>
              <a:t>back-to-back stem-and-leaf plot</a:t>
            </a:r>
          </a:p>
          <a:p>
            <a:pPr marL="285750" indent="-285750">
              <a:buFont typeface="Arial" panose="020B0604020202020204" pitchFamily="34" charset="0"/>
              <a:buChar char="•"/>
            </a:pPr>
            <a:r>
              <a:rPr lang="en-US" sz="2400" dirty="0">
                <a:solidFill>
                  <a:schemeClr val="tx2"/>
                </a:solidFill>
              </a:rPr>
              <a:t>calculations of </a:t>
            </a:r>
            <a:r>
              <a:rPr lang="en-AU" sz="2400" dirty="0">
                <a:solidFill>
                  <a:schemeClr val="tx2"/>
                </a:solidFill>
                <a:effectLst/>
                <a:latin typeface="Calibri" panose="020F0502020204030204" pitchFamily="34" charset="0"/>
                <a:ea typeface="Calibri" panose="020F0502020204030204" pitchFamily="34" charset="0"/>
              </a:rPr>
              <a:t>mean, median and range </a:t>
            </a:r>
            <a:r>
              <a:rPr lang="en-US" sz="2400" dirty="0">
                <a:solidFill>
                  <a:schemeClr val="tx2"/>
                </a:solidFill>
                <a:effectLst/>
                <a:latin typeface="Calibri" panose="020F0502020204030204" pitchFamily="34" charset="0"/>
                <a:ea typeface="Calibri" panose="020F0502020204030204" pitchFamily="34" charset="0"/>
              </a:rPr>
              <a:t>for Week 1 and Week 2.</a:t>
            </a:r>
          </a:p>
          <a:p>
            <a:endParaRPr lang="en-US" sz="2400" dirty="0">
              <a:solidFill>
                <a:schemeClr val="tx2"/>
              </a:solidFill>
              <a:latin typeface="Calibri" panose="020F0502020204030204" pitchFamily="34" charset="0"/>
              <a:ea typeface="Calibri" panose="020F0502020204030204" pitchFamily="34" charset="0"/>
            </a:endParaRPr>
          </a:p>
          <a:p>
            <a:r>
              <a:rPr lang="en-US" sz="2400" dirty="0">
                <a:solidFill>
                  <a:schemeClr val="tx2"/>
                </a:solidFill>
                <a:effectLst/>
                <a:latin typeface="Calibri" panose="020F0502020204030204" pitchFamily="34" charset="0"/>
                <a:ea typeface="Calibri" panose="020F0502020204030204" pitchFamily="34" charset="0"/>
              </a:rPr>
              <a:t>With this information, write a few sentences answering these questions:</a:t>
            </a:r>
          </a:p>
          <a:p>
            <a:pPr marL="914400" lvl="1" indent="-457200">
              <a:buFont typeface="+mj-lt"/>
              <a:buAutoNum type="arabicPeriod"/>
            </a:pPr>
            <a:r>
              <a:rPr lang="en-US" sz="2400" dirty="0">
                <a:solidFill>
                  <a:schemeClr val="tx2"/>
                </a:solidFill>
              </a:rPr>
              <a:t>How does your sleep pattern vary across the days of the week?</a:t>
            </a:r>
          </a:p>
          <a:p>
            <a:pPr marL="914400" lvl="1" indent="-457200">
              <a:buFont typeface="+mj-lt"/>
              <a:buAutoNum type="arabicPeriod"/>
            </a:pPr>
            <a:r>
              <a:rPr lang="en-US" sz="2400" dirty="0">
                <a:solidFill>
                  <a:schemeClr val="tx2"/>
                </a:solidFill>
              </a:rPr>
              <a:t>How did you sleep patterns change between Weeks 1 and 2?</a:t>
            </a:r>
          </a:p>
        </p:txBody>
      </p:sp>
      <p:pic>
        <p:nvPicPr>
          <p:cNvPr id="4" name="Picture 3">
            <a:hlinkClick r:id="rId9"/>
            <a:extLst>
              <a:ext uri="{FF2B5EF4-FFF2-40B4-BE49-F238E27FC236}">
                <a16:creationId xmlns:a16="http://schemas.microsoft.com/office/drawing/2014/main" id="{C80BB736-B918-11C9-F5E8-2A69BB953DAB}"/>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5" name="Footer Placeholder 12">
            <a:extLst>
              <a:ext uri="{FF2B5EF4-FFF2-40B4-BE49-F238E27FC236}">
                <a16:creationId xmlns:a16="http://schemas.microsoft.com/office/drawing/2014/main" id="{703B9CD4-E154-1F09-66AB-107F43F9E5EA}"/>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6" name="Picture 5">
            <a:extLst>
              <a:ext uri="{FF2B5EF4-FFF2-40B4-BE49-F238E27FC236}">
                <a16:creationId xmlns:a16="http://schemas.microsoft.com/office/drawing/2014/main" id="{13BE481F-5D4F-216E-A8A8-A647FA29A2B9}"/>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10837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99" y="-299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21999" y="681520"/>
            <a:ext cx="8229600" cy="1143000"/>
          </a:xfrm>
        </p:spPr>
        <p:txBody>
          <a:bodyPr>
            <a:normAutofit/>
          </a:bodyPr>
          <a:lstStyle/>
          <a:p>
            <a:r>
              <a:rPr lang="en-US" sz="4000" dirty="0">
                <a:solidFill>
                  <a:schemeClr val="tx2"/>
                </a:solidFill>
              </a:rPr>
              <a:t>Checking your calculations (Excel)</a:t>
            </a:r>
            <a:endParaRPr lang="en-AU" sz="4000" dirty="0">
              <a:solidFill>
                <a:schemeClr val="tx2"/>
              </a:solidFill>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pic>
        <p:nvPicPr>
          <p:cNvPr id="5" name="Picture 4">
            <a:extLst>
              <a:ext uri="{FF2B5EF4-FFF2-40B4-BE49-F238E27FC236}">
                <a16:creationId xmlns:a16="http://schemas.microsoft.com/office/drawing/2014/main" id="{74054E5A-E56D-991D-44A5-5BCB6F18E951}"/>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2273300" y="1898650"/>
            <a:ext cx="4597400" cy="3060700"/>
          </a:xfrm>
          <a:prstGeom prst="rect">
            <a:avLst/>
          </a:prstGeom>
        </p:spPr>
      </p:pic>
      <p:sp>
        <p:nvSpPr>
          <p:cNvPr id="6" name="TextBox 5">
            <a:extLst>
              <a:ext uri="{FF2B5EF4-FFF2-40B4-BE49-F238E27FC236}">
                <a16:creationId xmlns:a16="http://schemas.microsoft.com/office/drawing/2014/main" id="{56B8BE4B-90E4-1A53-E38F-D269E04E5050}"/>
              </a:ext>
            </a:extLst>
          </p:cNvPr>
          <p:cNvSpPr txBox="1"/>
          <p:nvPr/>
        </p:nvSpPr>
        <p:spPr>
          <a:xfrm>
            <a:off x="221783" y="4221088"/>
            <a:ext cx="1675473" cy="1015663"/>
          </a:xfrm>
          <a:prstGeom prst="rect">
            <a:avLst/>
          </a:prstGeom>
          <a:noFill/>
        </p:spPr>
        <p:txBody>
          <a:bodyPr wrap="square" rtlCol="0">
            <a:spAutoFit/>
          </a:bodyPr>
          <a:lstStyle/>
          <a:p>
            <a:r>
              <a:rPr lang="en-US" sz="2000" dirty="0">
                <a:solidFill>
                  <a:schemeClr val="accent6">
                    <a:lumMod val="50000"/>
                  </a:schemeClr>
                </a:solidFill>
              </a:rPr>
              <a:t>1. </a:t>
            </a:r>
            <a:r>
              <a:rPr lang="en-US" sz="2000" dirty="0">
                <a:solidFill>
                  <a:schemeClr val="tx2"/>
                </a:solidFill>
              </a:rPr>
              <a:t>Right click on the tab at the bottom.</a:t>
            </a:r>
          </a:p>
        </p:txBody>
      </p:sp>
      <p:sp>
        <p:nvSpPr>
          <p:cNvPr id="7" name="TextBox 6">
            <a:extLst>
              <a:ext uri="{FF2B5EF4-FFF2-40B4-BE49-F238E27FC236}">
                <a16:creationId xmlns:a16="http://schemas.microsoft.com/office/drawing/2014/main" id="{F6166916-DDD0-CCF1-D60F-C630CF2D423A}"/>
              </a:ext>
            </a:extLst>
          </p:cNvPr>
          <p:cNvSpPr txBox="1"/>
          <p:nvPr/>
        </p:nvSpPr>
        <p:spPr>
          <a:xfrm>
            <a:off x="3456854" y="5425484"/>
            <a:ext cx="1675473" cy="707886"/>
          </a:xfrm>
          <a:prstGeom prst="rect">
            <a:avLst/>
          </a:prstGeom>
          <a:noFill/>
        </p:spPr>
        <p:txBody>
          <a:bodyPr wrap="square" rtlCol="0">
            <a:spAutoFit/>
          </a:bodyPr>
          <a:lstStyle/>
          <a:p>
            <a:r>
              <a:rPr lang="en-US" sz="2000" dirty="0">
                <a:solidFill>
                  <a:schemeClr val="accent6">
                    <a:lumMod val="50000"/>
                  </a:schemeClr>
                </a:solidFill>
              </a:rPr>
              <a:t>2. </a:t>
            </a:r>
            <a:r>
              <a:rPr lang="en-US" sz="2000" dirty="0">
                <a:solidFill>
                  <a:schemeClr val="tx2"/>
                </a:solidFill>
              </a:rPr>
              <a:t>Select Unhide…</a:t>
            </a:r>
          </a:p>
        </p:txBody>
      </p:sp>
      <p:pic>
        <p:nvPicPr>
          <p:cNvPr id="8" name="Picture 7">
            <a:extLst>
              <a:ext uri="{FF2B5EF4-FFF2-40B4-BE49-F238E27FC236}">
                <a16:creationId xmlns:a16="http://schemas.microsoft.com/office/drawing/2014/main" id="{0F484279-BFED-CF28-BDF0-988ECD5C6FDF}"/>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6582280" y="2851009"/>
            <a:ext cx="2481971" cy="2108341"/>
          </a:xfrm>
          <a:prstGeom prst="rect">
            <a:avLst/>
          </a:prstGeom>
        </p:spPr>
      </p:pic>
      <p:sp>
        <p:nvSpPr>
          <p:cNvPr id="9" name="TextBox 8">
            <a:extLst>
              <a:ext uri="{FF2B5EF4-FFF2-40B4-BE49-F238E27FC236}">
                <a16:creationId xmlns:a16="http://schemas.microsoft.com/office/drawing/2014/main" id="{168EF50A-663C-9848-6674-3E5DB174AC0F}"/>
              </a:ext>
            </a:extLst>
          </p:cNvPr>
          <p:cNvSpPr txBox="1"/>
          <p:nvPr/>
        </p:nvSpPr>
        <p:spPr>
          <a:xfrm>
            <a:off x="6582279" y="5101999"/>
            <a:ext cx="2481971" cy="707886"/>
          </a:xfrm>
          <a:prstGeom prst="rect">
            <a:avLst/>
          </a:prstGeom>
          <a:noFill/>
        </p:spPr>
        <p:txBody>
          <a:bodyPr wrap="square" rtlCol="0">
            <a:spAutoFit/>
          </a:bodyPr>
          <a:lstStyle/>
          <a:p>
            <a:r>
              <a:rPr lang="en-US" sz="2000" dirty="0">
                <a:solidFill>
                  <a:schemeClr val="accent6">
                    <a:lumMod val="50000"/>
                  </a:schemeClr>
                </a:solidFill>
              </a:rPr>
              <a:t>3. </a:t>
            </a:r>
            <a:r>
              <a:rPr lang="en-US" sz="2000" dirty="0">
                <a:solidFill>
                  <a:schemeClr val="tx2"/>
                </a:solidFill>
              </a:rPr>
              <a:t>Choose Summary statistics and click OK.</a:t>
            </a:r>
          </a:p>
        </p:txBody>
      </p:sp>
      <p:cxnSp>
        <p:nvCxnSpPr>
          <p:cNvPr id="11" name="Straight Arrow Connector 10">
            <a:extLst>
              <a:ext uri="{FF2B5EF4-FFF2-40B4-BE49-F238E27FC236}">
                <a16:creationId xmlns:a16="http://schemas.microsoft.com/office/drawing/2014/main" id="{D44F6376-B536-7258-E826-DE371D9A5BF7}"/>
              </a:ext>
              <a:ext uri="{C183D7F6-B498-43B3-948B-1728B52AA6E4}">
                <adec:decorative xmlns:adec="http://schemas.microsoft.com/office/drawing/2017/decorative" val="1"/>
              </a:ext>
            </a:extLst>
          </p:cNvPr>
          <p:cNvCxnSpPr>
            <a:cxnSpLocks/>
          </p:cNvCxnSpPr>
          <p:nvPr/>
        </p:nvCxnSpPr>
        <p:spPr>
          <a:xfrm>
            <a:off x="1763688" y="4364056"/>
            <a:ext cx="936104" cy="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9FEB276-664F-F926-3803-DD6185CE8FD0}"/>
              </a:ext>
              <a:ext uri="{C183D7F6-B498-43B3-948B-1728B52AA6E4}">
                <adec:decorative xmlns:adec="http://schemas.microsoft.com/office/drawing/2017/decorative" val="1"/>
              </a:ext>
            </a:extLst>
          </p:cNvPr>
          <p:cNvCxnSpPr>
            <a:cxnSpLocks/>
          </p:cNvCxnSpPr>
          <p:nvPr/>
        </p:nvCxnSpPr>
        <p:spPr>
          <a:xfrm flipV="1">
            <a:off x="7047360" y="3612407"/>
            <a:ext cx="0" cy="1489592"/>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A081D54-F3E3-CBCA-006C-9BFF2469623D}"/>
              </a:ext>
              <a:ext uri="{C183D7F6-B498-43B3-948B-1728B52AA6E4}">
                <adec:decorative xmlns:adec="http://schemas.microsoft.com/office/drawing/2017/decorative" val="1"/>
              </a:ext>
            </a:extLst>
          </p:cNvPr>
          <p:cNvCxnSpPr>
            <a:cxnSpLocks/>
          </p:cNvCxnSpPr>
          <p:nvPr/>
        </p:nvCxnSpPr>
        <p:spPr>
          <a:xfrm flipV="1">
            <a:off x="4148336" y="5023491"/>
            <a:ext cx="0" cy="585543"/>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3" name="Picture 2">
            <a:hlinkClick r:id="rId11"/>
            <a:extLst>
              <a:ext uri="{FF2B5EF4-FFF2-40B4-BE49-F238E27FC236}">
                <a16:creationId xmlns:a16="http://schemas.microsoft.com/office/drawing/2014/main" id="{35C59333-7421-75F3-B14F-73ECA37B9915}"/>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B73EF14E-D289-7983-22EE-A5F9735FB3B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10" name="Picture 9">
            <a:extLst>
              <a:ext uri="{FF2B5EF4-FFF2-40B4-BE49-F238E27FC236}">
                <a16:creationId xmlns:a16="http://schemas.microsoft.com/office/drawing/2014/main" id="{BAA04D1C-1412-F007-D0CF-C2B195B14CF9}"/>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170042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D8A3F2-CF56-DD84-DECB-55E0CDF4F95D}"/>
              </a:ext>
              <a:ext uri="{C183D7F6-B498-43B3-948B-1728B52AA6E4}">
                <adec:decorative xmlns:adec="http://schemas.microsoft.com/office/drawing/2017/decorative" val="1"/>
              </a:ext>
            </a:extLst>
          </p:cNvPr>
          <p:cNvGrpSpPr/>
          <p:nvPr/>
        </p:nvGrpSpPr>
        <p:grpSpPr>
          <a:xfrm>
            <a:off x="-10824" y="-107986"/>
            <a:ext cx="9154824" cy="7073971"/>
            <a:chOff x="-10824" y="33692"/>
            <a:chExt cx="9154824" cy="6868879"/>
          </a:xfrm>
        </p:grpSpPr>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11" name="Title 1">
            <a:extLst>
              <a:ext uri="{FF2B5EF4-FFF2-40B4-BE49-F238E27FC236}">
                <a16:creationId xmlns:a16="http://schemas.microsoft.com/office/drawing/2014/main" id="{8CD48398-032F-F468-5958-C33B9D350C18}"/>
              </a:ext>
            </a:extLst>
          </p:cNvPr>
          <p:cNvSpPr txBox="1">
            <a:spLocks noGrp="1"/>
          </p:cNvSpPr>
          <p:nvPr>
            <p:ph type="title" idx="4294967295"/>
          </p:nvPr>
        </p:nvSpPr>
        <p:spPr>
          <a:xfrm>
            <a:off x="1989273" y="-201132"/>
            <a:ext cx="8313848"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4000" b="0" i="0" u="none" strike="noStrike" kern="1200" cap="none" spc="0" normalizeH="0" baseline="0" noProof="0" dirty="0">
                <a:ln>
                  <a:noFill/>
                </a:ln>
                <a:solidFill>
                  <a:schemeClr val="tx2"/>
                </a:solidFill>
                <a:effectLst/>
                <a:uLnTx/>
                <a:uFillTx/>
                <a:latin typeface="+mj-lt"/>
                <a:ea typeface="+mj-ea"/>
                <a:cs typeface="+mj-cs"/>
              </a:rPr>
              <a:t>Calculating summary stats</a:t>
            </a:r>
          </a:p>
        </p:txBody>
      </p:sp>
      <p:pic>
        <p:nvPicPr>
          <p:cNvPr id="27" name="Picture 26" descr="Example bar chart with data listed alongside it. ">
            <a:extLst>
              <a:ext uri="{FF2B5EF4-FFF2-40B4-BE49-F238E27FC236}">
                <a16:creationId xmlns:a16="http://schemas.microsoft.com/office/drawing/2014/main" id="{48E7AA2D-4E86-20EA-4368-32A76C77F3AF}"/>
              </a:ext>
            </a:extLst>
          </p:cNvPr>
          <p:cNvPicPr>
            <a:picLocks noChangeAspect="1"/>
          </p:cNvPicPr>
          <p:nvPr/>
        </p:nvPicPr>
        <p:blipFill>
          <a:blip r:embed="rId9"/>
          <a:stretch>
            <a:fillRect/>
          </a:stretch>
        </p:blipFill>
        <p:spPr>
          <a:xfrm>
            <a:off x="685800" y="1811725"/>
            <a:ext cx="7772400" cy="3234550"/>
          </a:xfrm>
          <a:prstGeom prst="rect">
            <a:avLst/>
          </a:prstGeom>
        </p:spPr>
      </p:pic>
      <p:grpSp>
        <p:nvGrpSpPr>
          <p:cNvPr id="17" name="Group 16" descr="Textbox: Your data should appear hear, pointing to the digital version of data in Excel. &#10;Textbox: The software automatically update these calculation and the graph">
            <a:extLst>
              <a:ext uri="{FF2B5EF4-FFF2-40B4-BE49-F238E27FC236}">
                <a16:creationId xmlns:a16="http://schemas.microsoft.com/office/drawing/2014/main" id="{54224146-5D83-AEB3-B6CA-03C554AE158E}"/>
              </a:ext>
            </a:extLst>
          </p:cNvPr>
          <p:cNvGrpSpPr/>
          <p:nvPr/>
        </p:nvGrpSpPr>
        <p:grpSpPr>
          <a:xfrm>
            <a:off x="690193" y="884188"/>
            <a:ext cx="3089712" cy="5676987"/>
            <a:chOff x="690193" y="884188"/>
            <a:chExt cx="3089712" cy="5676987"/>
          </a:xfrm>
        </p:grpSpPr>
        <p:sp>
          <p:nvSpPr>
            <p:cNvPr id="19" name="TextBox 18">
              <a:extLst>
                <a:ext uri="{FF2B5EF4-FFF2-40B4-BE49-F238E27FC236}">
                  <a16:creationId xmlns:a16="http://schemas.microsoft.com/office/drawing/2014/main" id="{FD8E2BA6-AC69-23CF-B0A6-DBCB8BA6BB34}"/>
                </a:ext>
              </a:extLst>
            </p:cNvPr>
            <p:cNvSpPr txBox="1"/>
            <p:nvPr/>
          </p:nvSpPr>
          <p:spPr>
            <a:xfrm>
              <a:off x="1043608" y="884188"/>
              <a:ext cx="2736297" cy="707886"/>
            </a:xfrm>
            <a:prstGeom prst="rect">
              <a:avLst/>
            </a:prstGeom>
            <a:noFill/>
          </p:spPr>
          <p:txBody>
            <a:bodyPr wrap="square" rtlCol="0">
              <a:spAutoFit/>
            </a:bodyPr>
            <a:lstStyle/>
            <a:p>
              <a:r>
                <a:rPr lang="en-US" sz="2000" dirty="0">
                  <a:solidFill>
                    <a:schemeClr val="accent6">
                      <a:lumMod val="50000"/>
                    </a:schemeClr>
                  </a:solidFill>
                </a:rPr>
                <a:t>1. </a:t>
              </a:r>
              <a:r>
                <a:rPr lang="en-US" sz="2000" dirty="0">
                  <a:solidFill>
                    <a:schemeClr val="tx2"/>
                  </a:solidFill>
                </a:rPr>
                <a:t>Your data should appear here.</a:t>
              </a:r>
            </a:p>
          </p:txBody>
        </p:sp>
        <p:sp>
          <p:nvSpPr>
            <p:cNvPr id="20" name="TextBox 19">
              <a:extLst>
                <a:ext uri="{FF2B5EF4-FFF2-40B4-BE49-F238E27FC236}">
                  <a16:creationId xmlns:a16="http://schemas.microsoft.com/office/drawing/2014/main" id="{292B3729-DFE7-02F1-644C-7EFDC29AB252}"/>
                </a:ext>
              </a:extLst>
            </p:cNvPr>
            <p:cNvSpPr txBox="1"/>
            <p:nvPr/>
          </p:nvSpPr>
          <p:spPr>
            <a:xfrm>
              <a:off x="690193" y="5237736"/>
              <a:ext cx="2980894" cy="1323439"/>
            </a:xfrm>
            <a:prstGeom prst="rect">
              <a:avLst/>
            </a:prstGeom>
            <a:noFill/>
          </p:spPr>
          <p:txBody>
            <a:bodyPr wrap="square" rtlCol="0">
              <a:spAutoFit/>
            </a:bodyPr>
            <a:lstStyle/>
            <a:p>
              <a:r>
                <a:rPr lang="en-US" sz="2000" dirty="0">
                  <a:solidFill>
                    <a:schemeClr val="accent6">
                      <a:lumMod val="50000"/>
                    </a:schemeClr>
                  </a:solidFill>
                </a:rPr>
                <a:t>2. </a:t>
              </a:r>
              <a:r>
                <a:rPr lang="en-US" sz="2000" dirty="0">
                  <a:solidFill>
                    <a:schemeClr val="tx2"/>
                  </a:solidFill>
                </a:rPr>
                <a:t>The software automatically updates these pink calculations and the graph.</a:t>
              </a:r>
            </a:p>
          </p:txBody>
        </p:sp>
        <p:cxnSp>
          <p:nvCxnSpPr>
            <p:cNvPr id="14" name="Straight Arrow Connector 13">
              <a:extLst>
                <a:ext uri="{FF2B5EF4-FFF2-40B4-BE49-F238E27FC236}">
                  <a16:creationId xmlns:a16="http://schemas.microsoft.com/office/drawing/2014/main" id="{46481702-B07C-57D7-752C-C069B151C793}"/>
                </a:ext>
                <a:ext uri="{C183D7F6-B498-43B3-948B-1728B52AA6E4}">
                  <adec:decorative xmlns:adec="http://schemas.microsoft.com/office/drawing/2017/decorative" val="1"/>
                </a:ext>
              </a:extLst>
            </p:cNvPr>
            <p:cNvCxnSpPr>
              <a:cxnSpLocks/>
            </p:cNvCxnSpPr>
            <p:nvPr/>
          </p:nvCxnSpPr>
          <p:spPr>
            <a:xfrm>
              <a:off x="2339752" y="1556792"/>
              <a:ext cx="0" cy="130273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99D772D-8DB9-891A-9BEA-8D4E880897EA}"/>
                </a:ext>
                <a:ext uri="{C183D7F6-B498-43B3-948B-1728B52AA6E4}">
                  <adec:decorative xmlns:adec="http://schemas.microsoft.com/office/drawing/2017/decorative" val="1"/>
                </a:ext>
              </a:extLst>
            </p:cNvPr>
            <p:cNvCxnSpPr>
              <a:cxnSpLocks/>
            </p:cNvCxnSpPr>
            <p:nvPr/>
          </p:nvCxnSpPr>
          <p:spPr>
            <a:xfrm flipV="1">
              <a:off x="2339752" y="4293096"/>
              <a:ext cx="0" cy="90909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12" name="Footer Placeholder 12">
            <a:extLst>
              <a:ext uri="{FF2B5EF4-FFF2-40B4-BE49-F238E27FC236}">
                <a16:creationId xmlns:a16="http://schemas.microsoft.com/office/drawing/2014/main" id="{297F08B7-8845-1F60-A32B-F7C16C5FAA85}"/>
              </a:ext>
              <a:ext uri="{C183D7F6-B498-43B3-948B-1728B52AA6E4}">
                <adec:decorative xmlns:adec="http://schemas.microsoft.com/office/drawing/2017/decorative" val="1"/>
              </a:ext>
            </a:extLst>
          </p:cNvPr>
          <p:cNvSpPr>
            <a:spLocks noGrp="1"/>
          </p:cNvSpPr>
          <p:nvPr>
            <p:ph type="ftr" sz="quarter" idx="11"/>
          </p:nvPr>
        </p:nvSpPr>
        <p:spPr>
          <a:xfrm>
            <a:off x="2923286" y="6252767"/>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13" name="Picture 12">
            <a:extLst>
              <a:ext uri="{FF2B5EF4-FFF2-40B4-BE49-F238E27FC236}">
                <a16:creationId xmlns:a16="http://schemas.microsoft.com/office/drawing/2014/main" id="{055524E2-F733-72D2-0C82-10ED4C3C3890}"/>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10033" y="6638720"/>
            <a:ext cx="559435" cy="198755"/>
          </a:xfrm>
          <a:prstGeom prst="rect">
            <a:avLst/>
          </a:prstGeom>
        </p:spPr>
      </p:pic>
    </p:spTree>
    <p:extLst>
      <p:ext uri="{BB962C8B-B14F-4D97-AF65-F5344CB8AC3E}">
        <p14:creationId xmlns:p14="http://schemas.microsoft.com/office/powerpoint/2010/main" val="4034067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00"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21999" y="681520"/>
            <a:ext cx="8229600" cy="1143000"/>
          </a:xfrm>
        </p:spPr>
        <p:txBody>
          <a:bodyPr>
            <a:normAutofit fontScale="90000"/>
          </a:bodyPr>
          <a:lstStyle/>
          <a:p>
            <a:r>
              <a:rPr lang="en-US" dirty="0">
                <a:solidFill>
                  <a:schemeClr val="accent6">
                    <a:lumMod val="50000"/>
                  </a:schemeClr>
                </a:solidFill>
              </a:rPr>
              <a:t>Analysing the class data</a:t>
            </a:r>
            <a:br>
              <a:rPr lang="en-US" dirty="0">
                <a:solidFill>
                  <a:schemeClr val="tx2"/>
                </a:solidFill>
              </a:rPr>
            </a:br>
            <a:endParaRPr lang="en-AU" dirty="0">
              <a:solidFill>
                <a:schemeClr val="tx2"/>
              </a:solidFill>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3" name="TextBox 2">
            <a:extLst>
              <a:ext uri="{FF2B5EF4-FFF2-40B4-BE49-F238E27FC236}">
                <a16:creationId xmlns:a16="http://schemas.microsoft.com/office/drawing/2014/main" id="{F57DCFF2-C78F-D8BB-152F-29E31C954F34}"/>
              </a:ext>
            </a:extLst>
          </p:cNvPr>
          <p:cNvSpPr txBox="1"/>
          <p:nvPr/>
        </p:nvSpPr>
        <p:spPr>
          <a:xfrm>
            <a:off x="162714" y="1406894"/>
            <a:ext cx="8748169" cy="4893647"/>
          </a:xfrm>
          <a:prstGeom prst="rect">
            <a:avLst/>
          </a:prstGeom>
          <a:noFill/>
        </p:spPr>
        <p:txBody>
          <a:bodyPr wrap="square" rtlCol="0">
            <a:spAutoFit/>
          </a:bodyPr>
          <a:lstStyle/>
          <a:p>
            <a:r>
              <a:rPr lang="en-AU" sz="2400" dirty="0">
                <a:solidFill>
                  <a:schemeClr val="tx2"/>
                </a:solidFill>
              </a:rPr>
              <a:t>Use the unordered back-to-back stem-and-leaf plot for the whole class for their Week 1 and Week 2 average (mean) sleep to create an</a:t>
            </a:r>
            <a:r>
              <a:rPr lang="en-AU" sz="2400" b="1" dirty="0">
                <a:solidFill>
                  <a:schemeClr val="tx2"/>
                </a:solidFill>
              </a:rPr>
              <a:t> ordered back-to-back stem-and-leaf plot</a:t>
            </a:r>
            <a:r>
              <a:rPr lang="en-AU" sz="2400" dirty="0">
                <a:solidFill>
                  <a:schemeClr val="tx2"/>
                </a:solidFill>
              </a:rPr>
              <a:t>.</a:t>
            </a:r>
            <a:endParaRPr lang="en-US" sz="2400" dirty="0">
              <a:solidFill>
                <a:schemeClr val="tx2"/>
              </a:solidFill>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endParaRPr lang="en-US" sz="2400" dirty="0">
              <a:solidFill>
                <a:schemeClr val="tx2"/>
              </a:solidFill>
              <a:latin typeface="Calibri" panose="020F0502020204030204" pitchFamily="34" charset="0"/>
              <a:ea typeface="Calibri" panose="020F0502020204030204" pitchFamily="34" charset="0"/>
            </a:endParaRPr>
          </a:p>
          <a:p>
            <a:r>
              <a:rPr lang="en-US" sz="2400" dirty="0">
                <a:solidFill>
                  <a:schemeClr val="tx2"/>
                </a:solidFill>
                <a:latin typeface="Calibri" panose="020F0502020204030204" pitchFamily="34" charset="0"/>
                <a:ea typeface="Calibri" panose="020F0502020204030204" pitchFamily="34" charset="0"/>
              </a:rPr>
              <a:t>W</a:t>
            </a:r>
            <a:r>
              <a:rPr lang="en-US" sz="2400" dirty="0">
                <a:solidFill>
                  <a:schemeClr val="tx2"/>
                </a:solidFill>
                <a:effectLst/>
                <a:latin typeface="Calibri" panose="020F0502020204030204" pitchFamily="34" charset="0"/>
                <a:ea typeface="Calibri" panose="020F0502020204030204" pitchFamily="34" charset="0"/>
              </a:rPr>
              <a:t>rite a few sentences answering these questions:</a:t>
            </a:r>
          </a:p>
          <a:p>
            <a:pPr marL="914400" lvl="1" indent="-457200">
              <a:buFont typeface="+mj-lt"/>
              <a:buAutoNum type="arabicPeriod"/>
            </a:pPr>
            <a:r>
              <a:rPr lang="en-US" sz="2400" dirty="0">
                <a:solidFill>
                  <a:schemeClr val="tx2"/>
                </a:solidFill>
              </a:rPr>
              <a:t>Ruby says, ‘there is a lot of variety in the amount of sleep people in our class get.’ State whether you agree or disagree, explaining your answer with supporting summary statistics.</a:t>
            </a:r>
          </a:p>
          <a:p>
            <a:pPr lvl="1"/>
            <a:endParaRPr lang="en-US" sz="2400" dirty="0">
              <a:solidFill>
                <a:schemeClr val="tx2"/>
              </a:solidFill>
            </a:endParaRPr>
          </a:p>
          <a:p>
            <a:pPr marL="895350" lvl="1" indent="-438150"/>
            <a:r>
              <a:rPr lang="en-US" sz="2400" dirty="0">
                <a:solidFill>
                  <a:schemeClr val="tx2"/>
                </a:solidFill>
              </a:rPr>
              <a:t>2.   Khalid says, ‘we are not getting enough sleep, but we can improve it.’ State whether you agree or disagree, explaining your answer with supporting summary statistics.</a:t>
            </a:r>
          </a:p>
          <a:p>
            <a:pPr lvl="1"/>
            <a:endParaRPr lang="en-US" sz="2400" dirty="0"/>
          </a:p>
        </p:txBody>
      </p:sp>
      <p:pic>
        <p:nvPicPr>
          <p:cNvPr id="4" name="Picture 3">
            <a:hlinkClick r:id="rId9"/>
            <a:extLst>
              <a:ext uri="{FF2B5EF4-FFF2-40B4-BE49-F238E27FC236}">
                <a16:creationId xmlns:a16="http://schemas.microsoft.com/office/drawing/2014/main" id="{4115E94B-FC45-3222-8C81-6173CEBBDEAC}"/>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5" name="Footer Placeholder 12">
            <a:extLst>
              <a:ext uri="{FF2B5EF4-FFF2-40B4-BE49-F238E27FC236}">
                <a16:creationId xmlns:a16="http://schemas.microsoft.com/office/drawing/2014/main" id="{3EFB721A-74E0-89BA-3012-879E65764520}"/>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6" name="Picture 5">
            <a:extLst>
              <a:ext uri="{FF2B5EF4-FFF2-40B4-BE49-F238E27FC236}">
                <a16:creationId xmlns:a16="http://schemas.microsoft.com/office/drawing/2014/main" id="{11A6901E-D46C-E0C5-2D8F-CB40FBFF5235}"/>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9997580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904</TotalTime>
  <Words>1140</Words>
  <Application>Microsoft Office PowerPoint</Application>
  <PresentationFormat>On-screen Show (4:3)</PresentationFormat>
  <Paragraphs>75</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Noto Sans Symbols</vt:lpstr>
      <vt:lpstr>Arial</vt:lpstr>
      <vt:lpstr>Calibri</vt:lpstr>
      <vt:lpstr>Symbol</vt:lpstr>
      <vt:lpstr>Office Theme</vt:lpstr>
      <vt:lpstr>Sleepy statistics: Analysis (Part 2)</vt:lpstr>
      <vt:lpstr>Using a spreadsheet to create a bar graph</vt:lpstr>
      <vt:lpstr>A back-to-back stem-and-leaf plot </vt:lpstr>
      <vt:lpstr>Analysing your data </vt:lpstr>
      <vt:lpstr>Checking your calculations (Excel)</vt:lpstr>
      <vt:lpstr>Calculating summary stats</vt:lpstr>
      <vt:lpstr>Analysing the class data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31</cp:revision>
  <dcterms:created xsi:type="dcterms:W3CDTF">2021-03-16T22:56:28Z</dcterms:created>
  <dcterms:modified xsi:type="dcterms:W3CDTF">2023-12-11T03:41:00Z</dcterms:modified>
</cp:coreProperties>
</file>