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0" r:id="rId5"/>
    <p:sldMasterId id="2147483696" r:id="rId6"/>
    <p:sldMasterId id="2147483708" r:id="rId7"/>
  </p:sldMasterIdLst>
  <p:notesMasterIdLst>
    <p:notesMasterId r:id="rId17"/>
  </p:notesMasterIdLst>
  <p:sldIdLst>
    <p:sldId id="259" r:id="rId8"/>
    <p:sldId id="269" r:id="rId9"/>
    <p:sldId id="303" r:id="rId10"/>
    <p:sldId id="296" r:id="rId11"/>
    <p:sldId id="307" r:id="rId12"/>
    <p:sldId id="304" r:id="rId13"/>
    <p:sldId id="305" r:id="rId14"/>
    <p:sldId id="306" r:id="rId15"/>
    <p:sldId id="30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F87EAE-6CC1-99D4-8E31-202EF7FA06F2}" name="Trish Wilson" initials="TW" userId="1a8d7cc3620296f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D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0DE83-A9C5-4939-B3F7-81DF6E2A6FF6}" v="6" dt="2024-05-05T23:48:21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 Wilson" userId="1a8d7cc3620296f7" providerId="LiveId" clId="{25A24062-B415-459F-A857-AF4AB71C682B}"/>
    <pc:docChg chg="">
      <pc:chgData name="Trish Wilson" userId="1a8d7cc3620296f7" providerId="LiveId" clId="{25A24062-B415-459F-A857-AF4AB71C682B}" dt="2024-02-18T22:47:28.501" v="2"/>
      <pc:docMkLst>
        <pc:docMk/>
      </pc:docMkLst>
      <pc:sldChg chg="addCm modCm">
        <pc:chgData name="Trish Wilson" userId="1a8d7cc3620296f7" providerId="LiveId" clId="{25A24062-B415-459F-A857-AF4AB71C682B}" dt="2024-02-18T22:47:28.501" v="2"/>
        <pc:sldMkLst>
          <pc:docMk/>
          <pc:sldMk cId="4073216310" sldId="308"/>
        </pc:sldMkLst>
      </pc:sldChg>
    </pc:docChg>
  </pc:docChgLst>
  <pc:docChgLst>
    <pc:chgData name="Alison Laming" userId="7425d2b2-954e-4809-ab5f-8b9bb8823a01" providerId="ADAL" clId="{2A30DE83-A9C5-4939-B3F7-81DF6E2A6FF6}"/>
    <pc:docChg chg="custSel modSld">
      <pc:chgData name="Alison Laming" userId="7425d2b2-954e-4809-ab5f-8b9bb8823a01" providerId="ADAL" clId="{2A30DE83-A9C5-4939-B3F7-81DF6E2A6FF6}" dt="2024-05-05T23:48:48.940" v="10"/>
      <pc:docMkLst>
        <pc:docMk/>
      </pc:docMkLst>
      <pc:sldChg chg="modNotesTx">
        <pc:chgData name="Alison Laming" userId="7425d2b2-954e-4809-ab5f-8b9bb8823a01" providerId="ADAL" clId="{2A30DE83-A9C5-4939-B3F7-81DF6E2A6FF6}" dt="2024-04-30T23:45:40.248" v="0" actId="6549"/>
        <pc:sldMkLst>
          <pc:docMk/>
          <pc:sldMk cId="1264214096" sldId="269"/>
        </pc:sldMkLst>
      </pc:sldChg>
      <pc:sldChg chg="delSp modSp mod modNotesTx">
        <pc:chgData name="Alison Laming" userId="7425d2b2-954e-4809-ab5f-8b9bb8823a01" providerId="ADAL" clId="{2A30DE83-A9C5-4939-B3F7-81DF6E2A6FF6}" dt="2024-05-05T23:30:39.385" v="5" actId="478"/>
        <pc:sldMkLst>
          <pc:docMk/>
          <pc:sldMk cId="2325156676" sldId="303"/>
        </pc:sldMkLst>
        <pc:spChg chg="del mod">
          <ac:chgData name="Alison Laming" userId="7425d2b2-954e-4809-ab5f-8b9bb8823a01" providerId="ADAL" clId="{2A30DE83-A9C5-4939-B3F7-81DF6E2A6FF6}" dt="2024-05-05T23:30:39.385" v="5" actId="478"/>
          <ac:spMkLst>
            <pc:docMk/>
            <pc:sldMk cId="2325156676" sldId="303"/>
            <ac:spMk id="2" creationId="{61ABAAD2-86D2-B398-A347-33BC53F4C076}"/>
          </ac:spMkLst>
        </pc:spChg>
      </pc:sldChg>
      <pc:sldChg chg="addSp modSp mod modNotesTx">
        <pc:chgData name="Alison Laming" userId="7425d2b2-954e-4809-ab5f-8b9bb8823a01" providerId="ADAL" clId="{2A30DE83-A9C5-4939-B3F7-81DF6E2A6FF6}" dt="2024-05-05T23:48:48.940" v="10"/>
        <pc:sldMkLst>
          <pc:docMk/>
          <pc:sldMk cId="4073216310" sldId="308"/>
        </pc:sldMkLst>
        <pc:spChg chg="mod">
          <ac:chgData name="Alison Laming" userId="7425d2b2-954e-4809-ab5f-8b9bb8823a01" providerId="ADAL" clId="{2A30DE83-A9C5-4939-B3F7-81DF6E2A6FF6}" dt="2024-05-05T23:48:27.646" v="8" actId="1076"/>
          <ac:spMkLst>
            <pc:docMk/>
            <pc:sldMk cId="4073216310" sldId="308"/>
            <ac:spMk id="3" creationId="{4E1EE033-E87B-024D-506B-03EA992F20DA}"/>
          </ac:spMkLst>
        </pc:spChg>
        <pc:picChg chg="add mod">
          <ac:chgData name="Alison Laming" userId="7425d2b2-954e-4809-ab5f-8b9bb8823a01" providerId="ADAL" clId="{2A30DE83-A9C5-4939-B3F7-81DF6E2A6FF6}" dt="2024-05-05T23:48:29.505" v="9" actId="1076"/>
          <ac:picMkLst>
            <pc:docMk/>
            <pc:sldMk cId="4073216310" sldId="308"/>
            <ac:picMk id="2" creationId="{B8436AD8-9096-4BE1-DEC2-85296445EBD9}"/>
          </ac:picMkLst>
        </pc:picChg>
      </pc:sldChg>
    </pc:docChg>
  </pc:docChgLst>
  <pc:docChgLst>
    <pc:chgData name="Martin Richards" userId="S::martin.richards@esa.edu.au::ebc9b6ae-69f0-455b-b337-207e73494a6e" providerId="AD" clId="Web-{536924C9-53D0-4BEA-93C0-B8ED949BCF5A}"/>
    <pc:docChg chg="modSld">
      <pc:chgData name="Martin Richards" userId="S::martin.richards@esa.edu.au::ebc9b6ae-69f0-455b-b337-207e73494a6e" providerId="AD" clId="Web-{536924C9-53D0-4BEA-93C0-B8ED949BCF5A}" dt="2024-04-30T00:48:04.216" v="19" actId="1076"/>
      <pc:docMkLst>
        <pc:docMk/>
      </pc:docMkLst>
      <pc:sldChg chg="addSp delSp modSp">
        <pc:chgData name="Martin Richards" userId="S::martin.richards@esa.edu.au::ebc9b6ae-69f0-455b-b337-207e73494a6e" providerId="AD" clId="Web-{536924C9-53D0-4BEA-93C0-B8ED949BCF5A}" dt="2024-04-30T00:48:04.216" v="19" actId="1076"/>
        <pc:sldMkLst>
          <pc:docMk/>
          <pc:sldMk cId="1264214096" sldId="269"/>
        </pc:sldMkLst>
        <pc:picChg chg="add mod">
          <ac:chgData name="Martin Richards" userId="S::martin.richards@esa.edu.au::ebc9b6ae-69f0-455b-b337-207e73494a6e" providerId="AD" clId="Web-{536924C9-53D0-4BEA-93C0-B8ED949BCF5A}" dt="2024-04-30T00:48:04.216" v="19" actId="1076"/>
          <ac:picMkLst>
            <pc:docMk/>
            <pc:sldMk cId="1264214096" sldId="269"/>
            <ac:picMk id="5" creationId="{309908A2-B0E8-2F6D-C273-E34C1D11C073}"/>
          </ac:picMkLst>
        </pc:picChg>
        <pc:picChg chg="del">
          <ac:chgData name="Martin Richards" userId="S::martin.richards@esa.edu.au::ebc9b6ae-69f0-455b-b337-207e73494a6e" providerId="AD" clId="Web-{536924C9-53D0-4BEA-93C0-B8ED949BCF5A}" dt="2024-04-30T00:46:48.276" v="0"/>
          <ac:picMkLst>
            <pc:docMk/>
            <pc:sldMk cId="1264214096" sldId="269"/>
            <ac:picMk id="1026" creationId="{CDFBED59-4F2E-DEB7-C616-49D79E1445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56A4-61FE-4A76-BB28-6B79A6931F6F}" type="datetimeFigureOut">
              <a:rPr lang="en-AU" smtClean="0"/>
              <a:t>6/05/2024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4A82-F77A-4F2F-A04D-9E9D63F3D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/>
          </a:p>
          <a:p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unit of learning/lessons are developed through the kind permission of </a:t>
            </a:r>
            <a:r>
              <a:rPr lang="en-US" sz="10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Kanyirninpa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Judurrpa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Martu and who are the Intellectual Property  and copyright owners.</a:t>
            </a:r>
            <a:endParaRPr lang="en-US" sz="10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84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20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FC262-F3C9-05BF-C9AB-DB6797C21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E03F1B-F9A2-1F7D-301A-2824E036E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1EC216-58DC-84AE-D7C3-7F1A1074E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i="1" dirty="0">
                <a:solidFill>
                  <a:srgbClr val="002060"/>
                </a:solidFill>
                <a:ea typeface="Calibri"/>
                <a:cs typeface="Calibri"/>
              </a:rPr>
              <a:t>Image  https://www.flickr.com/photos/berniedup/9996143106/in/photostream/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CA460-D6B1-7ABD-4D65-2047932F15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63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Use this video for students to watch the video to acquire and record data about animal observations </a:t>
            </a:r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42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40774-2F2B-5497-C3BE-422E28206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2E3881-AD5B-E175-AF0E-20278717C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2C3867-528A-1200-6B01-36E5922C9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Use this video for students to watch the video to acquire and record data about animal observations </a:t>
            </a:r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is the data being collected? </a:t>
            </a:r>
            <a:endParaRPr lang="en-GB" dirty="0"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is it important to collect the data? </a:t>
            </a:r>
            <a:endParaRPr lang="en-GB" dirty="0"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might the data inform the rangers and us about? </a:t>
            </a:r>
            <a:endParaRPr lang="en-GB" dirty="0"/>
          </a:p>
          <a:p>
            <a:pPr marL="342900" marR="0" lvl="0" indent="-342900" algn="l" rtl="0"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the data be used? </a:t>
            </a:r>
            <a:endParaRPr lang="en-GB" dirty="0"/>
          </a:p>
          <a:p>
            <a:endParaRPr lang="en-AU" dirty="0">
              <a:ea typeface="Calibri"/>
              <a:cs typeface="Calibri"/>
            </a:endParaRP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55B61-46C8-557F-BD65-5CB8373D6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805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8AC7E-081C-296F-3F64-1DCFF1F44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BD9A40-B147-B330-751E-DB6599186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0D2648-9993-AA72-6E0B-A62BB7E6F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These terms are relevant when viewing the video</a:t>
            </a:r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6CA10-ECC6-5D14-EDA5-385C21730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203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7C41F-FE34-0692-9690-5296AFB01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0FB5A-5D7C-4911-789E-5DD3B0EF2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DBA8D5-97BB-C1F7-C011-10572C0B3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ea typeface="Calibri"/>
                <a:cs typeface="Calibri"/>
              </a:rPr>
              <a:t>Review the seasons featured during in the video </a:t>
            </a: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8A5B4-A804-8865-FDB8-87C951ED1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201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CFA36-13BE-2EDC-23A7-0852D139C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0DBDD-8FD6-3F49-64DB-E1173D5705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82C581-0BF7-293A-AE04-D4A00EB8B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>
                <a:ea typeface="Calibri"/>
                <a:cs typeface="Calibri"/>
              </a:rPr>
              <a:t>Review the animals featured in the video </a:t>
            </a: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E5404-254E-B638-BD03-77079BF13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2606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FCFA2-CA0C-2AFE-692C-96015C1EF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2475B-B285-74EC-7A0B-2A41E7652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7E240-6FF4-A415-5DFD-F03835C7B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1" dirty="0">
                <a:solidFill>
                  <a:srgbClr val="002060"/>
                </a:solidFill>
                <a:ea typeface="Calibri"/>
                <a:cs typeface="Calibri"/>
              </a:rPr>
              <a:t>Image  https://www.flickr.com/photos/berniedup/9996143106/in/photostream/</a:t>
            </a:r>
          </a:p>
          <a:p>
            <a:endParaRPr lang="en-AU" dirty="0">
              <a:ea typeface="Calibri"/>
              <a:cs typeface="Calibri"/>
            </a:endParaRP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E524A-2CDA-04E3-206C-0E4F88AF5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14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51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2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9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8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6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3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5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66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6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4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2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03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52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6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0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2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4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16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7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74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2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3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0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4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36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836712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4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7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6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about:blank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about:blank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mathematicshub.edu.a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F6BD75-DA08-3392-4E89-F14C10FC4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1" y="-61353"/>
            <a:ext cx="9173121" cy="6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B1F31-28AE-E38A-AD0E-0A2B762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6056" y="5620698"/>
            <a:ext cx="2735152" cy="1052738"/>
            <a:chOff x="5167683" y="5805262"/>
            <a:chExt cx="2735152" cy="1052738"/>
          </a:xfrm>
        </p:grpSpPr>
        <p:pic>
          <p:nvPicPr>
            <p:cNvPr id="18" name="Content Placeholder 12">
              <a:extLst>
                <a:ext uri="{FF2B5EF4-FFF2-40B4-BE49-F238E27FC236}">
                  <a16:creationId xmlns:a16="http://schemas.microsoft.com/office/drawing/2014/main" id="{738BD97F-6739-8B15-86D4-44FA53D2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C5B88-B18B-7F64-5CC3-0CB55BE5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74349-6211-8FAB-8805-B493A31B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A5E25A-A825-AB7A-2FEF-C449173C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97A6D-2B79-FF00-37E9-3A45E6A4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1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283CD0-3AD0-113A-733E-5BDC7A1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504"/>
          <a:stretch/>
        </p:blipFill>
        <p:spPr bwMode="auto">
          <a:xfrm>
            <a:off x="0" y="839552"/>
            <a:ext cx="91450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C9B929-D0DE-4155-832F-AB89357A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59291" y="5757084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DBC310A9-D3FD-A55B-4B22-8F8883F3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976FF-E2E8-E9CE-C292-7ECBC14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26AD6-960E-51A4-E11D-FB018947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E1E0B-9DC0-5B1E-522B-D2801CC5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3809A4-5AD4-C434-EE66-4D9260D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2024 Commonwealth of Australia, unless otherwise indicated. Creative Commons Attribution 4.0, unless otherwise indicated.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C7CC2-E0D0-B218-2CD0-868B8DA2A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64" y="0"/>
            <a:ext cx="2401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4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2023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2C83D9E3-82B6-514A-2A77-18A42DDF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6345716" y="0"/>
            <a:ext cx="2798284" cy="68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j.org.au/meet-the-mart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j.org.au/media-films/wanyja-mankarr?rq=mankar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j.org.au/media-films/wanyja-mankarr?rq=mankar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ture.org/2017/07/17/traditional-knowledge-helps-monitor-threatened-bilbies-on-martu-countr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513AFF-1993-AFA1-8B37-284451BFB7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9123" y="2102069"/>
            <a:ext cx="7240190" cy="3477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AU" sz="7200" b="1">
                <a:solidFill>
                  <a:srgbClr val="323E4F"/>
                </a:solidFill>
                <a:latin typeface="Calibri"/>
                <a:ea typeface="Calibri"/>
                <a:cs typeface="Calibri"/>
              </a:rPr>
              <a:t>Where is the </a:t>
            </a:r>
            <a:r>
              <a:rPr lang="en-AU" sz="7200" b="1" err="1">
                <a:solidFill>
                  <a:srgbClr val="323E4F"/>
                </a:solidFill>
                <a:latin typeface="Calibri"/>
                <a:ea typeface="Calibri"/>
                <a:cs typeface="Calibri"/>
              </a:rPr>
              <a:t>mankarr</a:t>
            </a:r>
            <a:r>
              <a:rPr lang="en-AU" sz="7200" b="1">
                <a:solidFill>
                  <a:srgbClr val="323E4F"/>
                </a:solidFill>
                <a:latin typeface="Calibri"/>
                <a:ea typeface="Calibri"/>
                <a:cs typeface="Calibri"/>
              </a:rPr>
              <a:t> (bilby)? </a:t>
            </a:r>
            <a:br>
              <a:rPr lang="en-AU" sz="7200" b="1">
                <a:solidFill>
                  <a:srgbClr val="323E4F"/>
                </a:solidFill>
                <a:latin typeface="Calibri"/>
                <a:ea typeface="Calibri"/>
                <a:cs typeface="Calibri"/>
              </a:rPr>
            </a:br>
            <a:endParaRPr lang="en-AU" sz="3200">
              <a:solidFill>
                <a:srgbClr val="323E4F"/>
              </a:solidFill>
              <a:ea typeface="Calibri"/>
              <a:cs typeface="Calibri"/>
            </a:endParaRPr>
          </a:p>
          <a:p>
            <a:pPr lvl="0">
              <a:spcBef>
                <a:spcPts val="0"/>
              </a:spcBef>
              <a:defRPr/>
            </a:pPr>
            <a:endParaRPr lang="en-AU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6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 sz="4000">
                <a:solidFill>
                  <a:srgbClr val="000000"/>
                </a:solidFill>
              </a:rPr>
              <a:t>Meet the Martu</a:t>
            </a:r>
            <a:endParaRPr lang="en-US" sz="360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252D8-C6BC-75A1-190C-5EDF2BC856BE}"/>
              </a:ext>
            </a:extLst>
          </p:cNvPr>
          <p:cNvSpPr txBox="1"/>
          <p:nvPr/>
        </p:nvSpPr>
        <p:spPr>
          <a:xfrm>
            <a:off x="494704" y="1360884"/>
            <a:ext cx="3743325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600">
                <a:solidFill>
                  <a:srgbClr val="000000"/>
                </a:solidFill>
                <a:ea typeface="Calibri"/>
                <a:cs typeface="Calibri"/>
              </a:rPr>
              <a:t>The Martu are the traditional owners of a large part of central Western Australia which extends from the Great Sandy Desert in the north to around </a:t>
            </a:r>
            <a:r>
              <a:rPr lang="en-GB" sz="2600" err="1">
                <a:solidFill>
                  <a:srgbClr val="000000"/>
                </a:solidFill>
                <a:ea typeface="Calibri"/>
                <a:cs typeface="Calibri"/>
              </a:rPr>
              <a:t>Wiluna</a:t>
            </a:r>
            <a:r>
              <a:rPr lang="en-GB" sz="2600">
                <a:solidFill>
                  <a:srgbClr val="000000"/>
                </a:solidFill>
                <a:ea typeface="Calibri"/>
                <a:cs typeface="Calibri"/>
              </a:rPr>
              <a:t> in the south. </a:t>
            </a:r>
            <a:endParaRPr lang="en-AU">
              <a:solidFill>
                <a:srgbClr val="1F497D"/>
              </a:solidFill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DF5B8D-2FA9-C5C2-41BF-EA127CE981DD}"/>
              </a:ext>
            </a:extLst>
          </p:cNvPr>
          <p:cNvSpPr txBox="1"/>
          <p:nvPr/>
        </p:nvSpPr>
        <p:spPr>
          <a:xfrm>
            <a:off x="79473" y="5739190"/>
            <a:ext cx="492457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i="1">
                <a:solidFill>
                  <a:srgbClr val="002060"/>
                </a:solidFill>
                <a:ea typeface="Calibri"/>
                <a:cs typeface="Calibri"/>
              </a:rPr>
              <a:t>Image source: </a:t>
            </a:r>
            <a:r>
              <a:rPr lang="en-AU" sz="1100" i="1">
                <a:solidFill>
                  <a:srgbClr val="002060"/>
                </a:solidFill>
                <a:ea typeface="Calibri"/>
                <a:cs typeface="Calibri"/>
                <a:hlinkClick r:id="rId3"/>
              </a:rPr>
              <a:t>https://www.kj.org.au/meet-the-martu</a:t>
            </a:r>
            <a:endParaRPr lang="en-AU" sz="1100" i="1">
              <a:solidFill>
                <a:srgbClr val="002060"/>
              </a:solidFill>
              <a:ea typeface="Calibri"/>
              <a:cs typeface="Calibri"/>
            </a:endParaRPr>
          </a:p>
        </p:txBody>
      </p:sp>
      <p:pic>
        <p:nvPicPr>
          <p:cNvPr id="5" name="Picture 4" descr="A map of Australia with red and yellow areas indicating Martu determination of Country">
            <a:extLst>
              <a:ext uri="{FF2B5EF4-FFF2-40B4-BE49-F238E27FC236}">
                <a16:creationId xmlns:a16="http://schemas.microsoft.com/office/drawing/2014/main" id="{309908A2-B0E8-2F6D-C273-E34C1D11C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963" y="1150187"/>
            <a:ext cx="4831886" cy="43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1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EAE71-0A07-EAD8-9D75-155B995CC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B61ED8-477A-E4BA-E871-7EAF8B33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 sz="4000">
                <a:solidFill>
                  <a:srgbClr val="000000"/>
                </a:solidFill>
              </a:rPr>
              <a:t>Meet the bilby (</a:t>
            </a:r>
            <a:r>
              <a:rPr lang="en-AU" sz="4000" err="1">
                <a:solidFill>
                  <a:srgbClr val="000000"/>
                </a:solidFill>
              </a:rPr>
              <a:t>mankarr</a:t>
            </a:r>
            <a:r>
              <a:rPr lang="en-AU" sz="4000">
                <a:solidFill>
                  <a:srgbClr val="000000"/>
                </a:solidFill>
              </a:rPr>
              <a:t>)</a:t>
            </a:r>
            <a:endParaRPr lang="en-US" sz="360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636DA-7D8E-9573-B193-0B3A4EB12921}"/>
              </a:ext>
            </a:extLst>
          </p:cNvPr>
          <p:cNvSpPr txBox="1"/>
          <p:nvPr/>
        </p:nvSpPr>
        <p:spPr>
          <a:xfrm>
            <a:off x="186599" y="1164277"/>
            <a:ext cx="3953353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600">
                <a:solidFill>
                  <a:srgbClr val="000000"/>
                </a:solidFill>
                <a:ea typeface="Calibri"/>
                <a:cs typeface="Calibri"/>
              </a:rPr>
              <a:t>Martu rangers work with </a:t>
            </a:r>
            <a:r>
              <a:rPr lang="en-GB" sz="2600" err="1">
                <a:solidFill>
                  <a:srgbClr val="000000"/>
                </a:solidFill>
                <a:ea typeface="Calibri"/>
                <a:cs typeface="Calibri"/>
              </a:rPr>
              <a:t>Kanyirninpa</a:t>
            </a:r>
            <a:r>
              <a:rPr lang="en-GB" sz="260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GB" sz="2600" err="1">
                <a:solidFill>
                  <a:srgbClr val="000000"/>
                </a:solidFill>
                <a:ea typeface="Calibri"/>
                <a:cs typeface="Calibri"/>
              </a:rPr>
              <a:t>Jukurrpa</a:t>
            </a:r>
            <a:r>
              <a:rPr lang="en-GB" sz="2600">
                <a:solidFill>
                  <a:srgbClr val="000000"/>
                </a:solidFill>
                <a:ea typeface="Calibri"/>
                <a:cs typeface="Calibri"/>
              </a:rPr>
              <a:t>, a Martu organisation that aims to build strong, sustainable communities. </a:t>
            </a:r>
          </a:p>
          <a:p>
            <a:r>
              <a:rPr lang="en-GB" sz="2600">
                <a:solidFill>
                  <a:srgbClr val="000000"/>
                </a:solidFill>
                <a:ea typeface="Calibri"/>
                <a:cs typeface="Calibri"/>
              </a:rPr>
              <a:t>Together they look after Country and protect endangered species such as the bilby. </a:t>
            </a:r>
          </a:p>
          <a:p>
            <a:r>
              <a:rPr lang="en-AU" sz="2600">
                <a:solidFill>
                  <a:srgbClr val="000000"/>
                </a:solidFill>
                <a:ea typeface="Calibri"/>
                <a:cs typeface="Calibri"/>
              </a:rPr>
              <a:t>In Martu language, </a:t>
            </a:r>
            <a:r>
              <a:rPr lang="en-AU" sz="2600" err="1">
                <a:solidFill>
                  <a:srgbClr val="000000"/>
                </a:solidFill>
                <a:ea typeface="Calibri"/>
                <a:cs typeface="Calibri"/>
              </a:rPr>
              <a:t>mankarr</a:t>
            </a:r>
            <a:r>
              <a:rPr lang="en-AU" sz="2600">
                <a:solidFill>
                  <a:srgbClr val="000000"/>
                </a:solidFill>
                <a:ea typeface="Calibri"/>
                <a:cs typeface="Calibri"/>
              </a:rPr>
              <a:t> means bilby. </a:t>
            </a:r>
          </a:p>
        </p:txBody>
      </p:sp>
      <p:pic>
        <p:nvPicPr>
          <p:cNvPr id="6" name="Picture 5" descr="A bilby which is a small mammal with long ears">
            <a:extLst>
              <a:ext uri="{FF2B5EF4-FFF2-40B4-BE49-F238E27FC236}">
                <a16:creationId xmlns:a16="http://schemas.microsoft.com/office/drawing/2014/main" id="{FA54C1BB-CE09-7815-7CBE-D44F1E152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8441"/>
            <a:ext cx="4155198" cy="276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5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7200800" cy="1143000"/>
          </a:xfrm>
        </p:spPr>
        <p:txBody>
          <a:bodyPr>
            <a:noAutofit/>
          </a:bodyPr>
          <a:lstStyle/>
          <a:p>
            <a:pPr algn="l"/>
            <a:r>
              <a:rPr lang="en-GB" sz="3600" err="1">
                <a:solidFill>
                  <a:srgbClr val="000000"/>
                </a:solidFill>
              </a:rPr>
              <a:t>Wanyja</a:t>
            </a:r>
            <a:r>
              <a:rPr lang="en-GB" sz="3600">
                <a:solidFill>
                  <a:srgbClr val="000000"/>
                </a:solidFill>
              </a:rPr>
              <a:t> </a:t>
            </a:r>
            <a:r>
              <a:rPr lang="en-GB" sz="3600" err="1">
                <a:solidFill>
                  <a:srgbClr val="000000"/>
                </a:solidFill>
              </a:rPr>
              <a:t>Mankarr</a:t>
            </a:r>
            <a:r>
              <a:rPr lang="en-GB" sz="3600">
                <a:solidFill>
                  <a:srgbClr val="000000"/>
                </a:solidFill>
              </a:rPr>
              <a:t>: Where is the bilby?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DB7F0-9BA4-FE90-266D-1B13EA654B5A}"/>
              </a:ext>
            </a:extLst>
          </p:cNvPr>
          <p:cNvSpPr txBox="1"/>
          <p:nvPr/>
        </p:nvSpPr>
        <p:spPr>
          <a:xfrm>
            <a:off x="677624" y="5623706"/>
            <a:ext cx="4587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err="1">
                <a:hlinkClick r:id="rId3"/>
              </a:rPr>
              <a:t>Wanyja</a:t>
            </a:r>
            <a:r>
              <a:rPr lang="en-AU">
                <a:hlinkClick r:id="rId3"/>
              </a:rPr>
              <a:t> </a:t>
            </a:r>
            <a:r>
              <a:rPr lang="en-AU" err="1">
                <a:hlinkClick r:id="rId3"/>
              </a:rPr>
              <a:t>Mankarr</a:t>
            </a:r>
            <a:r>
              <a:rPr lang="en-AU">
                <a:hlinkClick r:id="rId3"/>
              </a:rPr>
              <a:t>: Where is the bilby </a:t>
            </a:r>
            <a:endParaRPr lang="en-AU"/>
          </a:p>
        </p:txBody>
      </p:sp>
      <p:pic>
        <p:nvPicPr>
          <p:cNvPr id="12" name="Picture 11" descr="Screen capture of video showing a bilby at night.">
            <a:extLst>
              <a:ext uri="{FF2B5EF4-FFF2-40B4-BE49-F238E27FC236}">
                <a16:creationId xmlns:a16="http://schemas.microsoft.com/office/drawing/2014/main" id="{4641BB56-B1BF-8F09-C654-6DA0BFCEF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568" y="2609268"/>
            <a:ext cx="5406544" cy="30276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3E6EDB-18F3-2A1D-A891-60DAA3DA4883}"/>
              </a:ext>
            </a:extLst>
          </p:cNvPr>
          <p:cNvSpPr txBox="1"/>
          <p:nvPr/>
        </p:nvSpPr>
        <p:spPr>
          <a:xfrm>
            <a:off x="677624" y="929723"/>
            <a:ext cx="653089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0" i="0">
                <a:solidFill>
                  <a:srgbClr val="3D2A27"/>
                </a:solidFill>
                <a:effectLst/>
                <a:latin typeface="Calibre"/>
              </a:rPr>
              <a:t>Martu rangers put a remote sensor camera outside of a bilby burrow to capture some of the life of a bilby. </a:t>
            </a:r>
          </a:p>
          <a:p>
            <a:r>
              <a:rPr lang="en-GB" sz="2600" b="0" i="0">
                <a:solidFill>
                  <a:srgbClr val="3D2A27"/>
                </a:solidFill>
                <a:effectLst/>
                <a:latin typeface="Calibre"/>
              </a:rPr>
              <a:t>What might the video show? </a:t>
            </a:r>
            <a:endParaRPr lang="en-AU" sz="2600"/>
          </a:p>
        </p:txBody>
      </p:sp>
    </p:spTree>
    <p:extLst>
      <p:ext uri="{BB962C8B-B14F-4D97-AF65-F5344CB8AC3E}">
        <p14:creationId xmlns:p14="http://schemas.microsoft.com/office/powerpoint/2010/main" val="330439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70674-0E51-6258-6AA3-B6D735756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80A621-476C-2E55-8A75-41CA193D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7200800" cy="1143000"/>
          </a:xfrm>
        </p:spPr>
        <p:txBody>
          <a:bodyPr>
            <a:noAutofit/>
          </a:bodyPr>
          <a:lstStyle/>
          <a:p>
            <a:pPr algn="l"/>
            <a:r>
              <a:rPr lang="en-GB" sz="3600">
                <a:solidFill>
                  <a:srgbClr val="000000"/>
                </a:solidFill>
              </a:rPr>
              <a:t>The purpose of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F07D39-ED03-3DEE-663D-149DA8EF7671}"/>
              </a:ext>
            </a:extLst>
          </p:cNvPr>
          <p:cNvSpPr txBox="1"/>
          <p:nvPr/>
        </p:nvSpPr>
        <p:spPr>
          <a:xfrm>
            <a:off x="677624" y="5623706"/>
            <a:ext cx="4587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err="1">
                <a:hlinkClick r:id="rId3"/>
              </a:rPr>
              <a:t>Wanyja</a:t>
            </a:r>
            <a:r>
              <a:rPr lang="en-AU">
                <a:hlinkClick r:id="rId3"/>
              </a:rPr>
              <a:t> </a:t>
            </a:r>
            <a:r>
              <a:rPr lang="en-AU" err="1">
                <a:hlinkClick r:id="rId3"/>
              </a:rPr>
              <a:t>Mankarr</a:t>
            </a:r>
            <a:r>
              <a:rPr lang="en-AU">
                <a:hlinkClick r:id="rId3"/>
              </a:rPr>
              <a:t>: Where is the bilby </a:t>
            </a:r>
            <a:endParaRPr lang="en-AU"/>
          </a:p>
        </p:txBody>
      </p:sp>
      <p:pic>
        <p:nvPicPr>
          <p:cNvPr id="12" name="Picture 11" descr="Screen capture of video showing a bilby at night.">
            <a:extLst>
              <a:ext uri="{FF2B5EF4-FFF2-40B4-BE49-F238E27FC236}">
                <a16:creationId xmlns:a16="http://schemas.microsoft.com/office/drawing/2014/main" id="{02F85042-0E80-4C70-2D2D-341BC8692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624" y="2534583"/>
            <a:ext cx="5586916" cy="3128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2642A6-3898-6DE9-F8AD-1908852AE35B}"/>
              </a:ext>
            </a:extLst>
          </p:cNvPr>
          <p:cNvSpPr txBox="1"/>
          <p:nvPr/>
        </p:nvSpPr>
        <p:spPr>
          <a:xfrm>
            <a:off x="561387" y="1143000"/>
            <a:ext cx="638687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0" i="0">
                <a:solidFill>
                  <a:srgbClr val="3D2A27"/>
                </a:solidFill>
                <a:effectLst/>
                <a:latin typeface="Calibre"/>
              </a:rPr>
              <a:t>Watch the video.</a:t>
            </a:r>
          </a:p>
          <a:p>
            <a:r>
              <a:rPr lang="en-GB" sz="2600">
                <a:solidFill>
                  <a:srgbClr val="3D2A27"/>
                </a:solidFill>
                <a:latin typeface="Calibre"/>
              </a:rPr>
              <a:t>W</a:t>
            </a:r>
            <a:r>
              <a:rPr lang="en-GB" sz="2600" b="0" i="0">
                <a:solidFill>
                  <a:srgbClr val="3D2A27"/>
                </a:solidFill>
                <a:effectLst/>
                <a:latin typeface="Calibre"/>
              </a:rPr>
              <a:t>hat observations can you make and record?</a:t>
            </a:r>
          </a:p>
          <a:p>
            <a:r>
              <a:rPr lang="en-GB" sz="2600" b="0" i="0">
                <a:solidFill>
                  <a:srgbClr val="3D2A27"/>
                </a:solidFill>
                <a:effectLst/>
                <a:latin typeface="Calibre"/>
              </a:rPr>
              <a:t>What is the purpose of collecting this data? </a:t>
            </a:r>
            <a:endParaRPr lang="en-AU" sz="2600"/>
          </a:p>
        </p:txBody>
      </p:sp>
    </p:spTree>
    <p:extLst>
      <p:ext uri="{BB962C8B-B14F-4D97-AF65-F5344CB8AC3E}">
        <p14:creationId xmlns:p14="http://schemas.microsoft.com/office/powerpoint/2010/main" val="57309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FEEE3-4F6B-BF0E-8095-6FE693290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D0D8DF-23B6-BCA1-142A-3CB364A1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7122"/>
            <a:ext cx="4608512" cy="1143000"/>
          </a:xfrm>
        </p:spPr>
        <p:txBody>
          <a:bodyPr>
            <a:noAutofit/>
          </a:bodyPr>
          <a:lstStyle/>
          <a:p>
            <a:pPr algn="l"/>
            <a:r>
              <a:rPr lang="en-GB" sz="3600">
                <a:solidFill>
                  <a:srgbClr val="000000"/>
                </a:solidFill>
              </a:rPr>
              <a:t>Martu Language</a:t>
            </a:r>
          </a:p>
        </p:txBody>
      </p:sp>
      <p:graphicFrame>
        <p:nvGraphicFramePr>
          <p:cNvPr id="3" name="Google Shape;161;p4">
            <a:extLst>
              <a:ext uri="{FF2B5EF4-FFF2-40B4-BE49-F238E27FC236}">
                <a16:creationId xmlns:a16="http://schemas.microsoft.com/office/drawing/2014/main" id="{177B1711-0744-6590-FD23-6D38D4308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015132"/>
              </p:ext>
            </p:extLst>
          </p:nvPr>
        </p:nvGraphicFramePr>
        <p:xfrm>
          <a:off x="791580" y="983570"/>
          <a:ext cx="7560840" cy="48908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80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 err="1"/>
                        <a:t>mankarr</a:t>
                      </a:r>
                      <a:endParaRPr sz="24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/>
                        <a:t>bilby</a:t>
                      </a:r>
                      <a:endParaRPr sz="24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err="1"/>
                        <a:t>jina</a:t>
                      </a:r>
                      <a:endParaRPr sz="24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tracks</a:t>
                      </a:r>
                      <a:endParaRPr sz="24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err="1"/>
                        <a:t>ngurra</a:t>
                      </a:r>
                      <a:r>
                        <a:rPr lang="en-US" sz="2400" u="none" strike="noStrike" cap="none"/>
                        <a:t>/</a:t>
                      </a:r>
                      <a:r>
                        <a:rPr lang="en-US" sz="2400" u="none" strike="noStrike" cap="none" err="1"/>
                        <a:t>pirti</a:t>
                      </a:r>
                      <a:endParaRPr sz="24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burrow</a:t>
                      </a:r>
                      <a:endParaRPr sz="24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err="1"/>
                        <a:t>yuwinji</a:t>
                      </a:r>
                      <a:endParaRPr sz="24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 grass that provides seeds that Martu and bilby eat</a:t>
                      </a:r>
                      <a:endParaRPr sz="24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err="1"/>
                        <a:t>yirna</a:t>
                      </a:r>
                      <a:endParaRPr sz="24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male</a:t>
                      </a:r>
                      <a:endParaRPr sz="24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err="1"/>
                        <a:t>wanti</a:t>
                      </a:r>
                      <a:endParaRPr sz="24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female</a:t>
                      </a:r>
                      <a:endParaRPr sz="24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err="1"/>
                        <a:t>kalirtura</a:t>
                      </a:r>
                      <a:endParaRPr sz="24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young or baby</a:t>
                      </a:r>
                      <a:endParaRPr sz="24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err="1"/>
                        <a:t>paki</a:t>
                      </a:r>
                      <a:endParaRPr sz="24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no/none</a:t>
                      </a:r>
                      <a:endParaRPr sz="24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err="1"/>
                        <a:t>uwa</a:t>
                      </a:r>
                      <a:endParaRPr sz="24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yes</a:t>
                      </a:r>
                      <a:endParaRPr sz="24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err="1"/>
                        <a:t>wiya</a:t>
                      </a:r>
                      <a:endParaRPr sz="24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not much/small amount</a:t>
                      </a:r>
                      <a:endParaRPr sz="24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9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322AE-AD3A-6789-818E-4F7BD7FE4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023C83-4758-8E01-EF44-34A97D49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8881"/>
            <a:ext cx="5796644" cy="1143000"/>
          </a:xfrm>
        </p:spPr>
        <p:txBody>
          <a:bodyPr>
            <a:noAutofit/>
          </a:bodyPr>
          <a:lstStyle/>
          <a:p>
            <a:pPr algn="l"/>
            <a:r>
              <a:rPr lang="en-GB" sz="3600">
                <a:solidFill>
                  <a:srgbClr val="000000"/>
                </a:solidFill>
              </a:rPr>
              <a:t>Martu Language for seasons </a:t>
            </a:r>
          </a:p>
        </p:txBody>
      </p:sp>
      <p:graphicFrame>
        <p:nvGraphicFramePr>
          <p:cNvPr id="5" name="Google Shape;178;p5">
            <a:extLst>
              <a:ext uri="{FF2B5EF4-FFF2-40B4-BE49-F238E27FC236}">
                <a16:creationId xmlns:a16="http://schemas.microsoft.com/office/drawing/2014/main" id="{F6DE0133-7C67-9CDF-A44C-2E837AF05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806798"/>
              </p:ext>
            </p:extLst>
          </p:nvPr>
        </p:nvGraphicFramePr>
        <p:xfrm>
          <a:off x="1547664" y="1412776"/>
          <a:ext cx="5796644" cy="41077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5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err="1">
                          <a:solidFill>
                            <a:schemeClr val="dk1"/>
                          </a:solidFill>
                        </a:rPr>
                        <a:t>kurlijara</a:t>
                      </a:r>
                      <a:endParaRPr sz="2800" b="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/>
                        <a:t>January</a:t>
                      </a:r>
                      <a:endParaRPr sz="2800" b="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err="1">
                          <a:solidFill>
                            <a:schemeClr val="dk1"/>
                          </a:solidFill>
                        </a:rPr>
                        <a:t>kurlijara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February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err="1">
                          <a:solidFill>
                            <a:schemeClr val="dk1"/>
                          </a:solidFill>
                        </a:rPr>
                        <a:t>kurlijara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March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err="1">
                          <a:solidFill>
                            <a:schemeClr val="dk1"/>
                          </a:solidFill>
                        </a:rPr>
                        <a:t>wantajarra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April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err="1">
                          <a:solidFill>
                            <a:schemeClr val="dk1"/>
                          </a:solidFill>
                        </a:rPr>
                        <a:t>wantajarra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May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err="1">
                          <a:solidFill>
                            <a:schemeClr val="dk1"/>
                          </a:solidFill>
                        </a:rPr>
                        <a:t>wantajarra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June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err="1">
                          <a:solidFill>
                            <a:schemeClr val="dk1"/>
                          </a:solidFill>
                        </a:rPr>
                        <a:t>tulpura</a:t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July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 err="1">
                          <a:solidFill>
                            <a:schemeClr val="dk1"/>
                          </a:solidFill>
                        </a:rPr>
                        <a:t>tulpura</a:t>
                      </a:r>
                      <a:endParaRPr sz="2800">
                        <a:solidFill>
                          <a:schemeClr val="dk1"/>
                        </a:solidFill>
                      </a:endParaRPr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August</a:t>
                      </a:r>
                      <a:endParaRPr sz="28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480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39757-8498-20DC-2BD9-535627DF6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F45C6E-8F6A-7C12-96CC-E7C24752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970" y="116632"/>
            <a:ext cx="5796644" cy="1143000"/>
          </a:xfrm>
        </p:spPr>
        <p:txBody>
          <a:bodyPr>
            <a:noAutofit/>
          </a:bodyPr>
          <a:lstStyle/>
          <a:p>
            <a:pPr algn="l"/>
            <a:r>
              <a:rPr lang="en-GB" sz="3600">
                <a:solidFill>
                  <a:srgbClr val="000000"/>
                </a:solidFill>
              </a:rPr>
              <a:t>Martu Language for animals found on Country </a:t>
            </a:r>
          </a:p>
        </p:txBody>
      </p:sp>
      <p:graphicFrame>
        <p:nvGraphicFramePr>
          <p:cNvPr id="3" name="Google Shape;180;p5">
            <a:extLst>
              <a:ext uri="{FF2B5EF4-FFF2-40B4-BE49-F238E27FC236}">
                <a16:creationId xmlns:a16="http://schemas.microsoft.com/office/drawing/2014/main" id="{50602765-739C-7E51-7879-F6C026335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957473"/>
              </p:ext>
            </p:extLst>
          </p:nvPr>
        </p:nvGraphicFramePr>
        <p:xfrm>
          <a:off x="1454690" y="1446514"/>
          <a:ext cx="6336704" cy="396497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37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err="1"/>
                        <a:t>mankarr</a:t>
                      </a:r>
                      <a:endParaRPr sz="28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/>
                        <a:t>bilby</a:t>
                      </a:r>
                      <a:endParaRPr sz="2800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err="1">
                          <a:solidFill>
                            <a:schemeClr val="dk1"/>
                          </a:solidFill>
                        </a:rPr>
                        <a:t>pujikatu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wild</a:t>
                      </a:r>
                      <a:r>
                        <a:rPr lang="en-US" sz="2800" u="none" strike="noStrike" cap="none"/>
                        <a:t> cat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800" u="none" strike="noStrike" cap="none" err="1"/>
                        <a:t>parnajarrpa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sand goanna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err="1">
                          <a:solidFill>
                            <a:schemeClr val="dk1"/>
                          </a:solidFill>
                        </a:rPr>
                        <a:t>kamalpa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camel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4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err="1">
                          <a:solidFill>
                            <a:schemeClr val="dk1"/>
                          </a:solidFill>
                        </a:rPr>
                        <a:t>turru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button quail 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800" u="none" strike="noStrike" cap="none" err="1"/>
                        <a:t>warnapari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800" u="none" strike="noStrike" cap="none"/>
                        <a:t>dingo</a:t>
                      </a:r>
                      <a:endParaRPr sz="2800" u="none" strike="noStrike" cap="none"/>
                    </a:p>
                  </a:txBody>
                  <a:tcPr marL="65050" marR="65050" marT="43375" marB="43375" anchor="ctr">
                    <a:lnL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6695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1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95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F5F90-4C70-1162-05A4-4EB06771B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6C5AE4-C901-743D-BD0E-EA04A850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7200800" cy="1143000"/>
          </a:xfrm>
        </p:spPr>
        <p:txBody>
          <a:bodyPr>
            <a:noAutofit/>
          </a:bodyPr>
          <a:lstStyle/>
          <a:p>
            <a:pPr marR="0" lvl="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GB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Find out more about Martu Country</a:t>
            </a:r>
            <a:endParaRPr lang="en-GB" sz="11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EE033-E87B-024D-506B-03EA992F20DA}"/>
              </a:ext>
            </a:extLst>
          </p:cNvPr>
          <p:cNvSpPr txBox="1"/>
          <p:nvPr/>
        </p:nvSpPr>
        <p:spPr>
          <a:xfrm>
            <a:off x="647564" y="1862782"/>
            <a:ext cx="7848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Traditional Knowledge Helps Monitor Threatened Bilbies on Martu Country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436AD8-9096-4BE1-DEC2-85296445E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825" y="2756452"/>
            <a:ext cx="4157832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1631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56B3C9-C771-444B-93F0-7C4DD97BD9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BA38E4-DEAC-4D2F-937E-A4FCBD1C6844}">
  <ds:schemaRefs>
    <ds:schemaRef ds:uri="64eff3df-e3d6-48ed-978f-45ff25640900"/>
    <ds:schemaRef ds:uri="ff236c08-9611-4854-a4bb-16d44b7327b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9BDA64E-EC56-4A9D-9F14-350679D13687}">
  <ds:schemaRefs>
    <ds:schemaRef ds:uri="64eff3df-e3d6-48ed-978f-45ff25640900"/>
    <ds:schemaRef ds:uri="ff236c08-9611-4854-a4bb-16d44b7327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On-screen Show (4:3)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Calibre</vt:lpstr>
      <vt:lpstr>Arial</vt:lpstr>
      <vt:lpstr>Calibri</vt:lpstr>
      <vt:lpstr>2_Office Theme</vt:lpstr>
      <vt:lpstr>3_Office Theme</vt:lpstr>
      <vt:lpstr>4_Office Theme</vt:lpstr>
      <vt:lpstr>5_Office Theme</vt:lpstr>
      <vt:lpstr>Where is the mankarr (bilby)?   </vt:lpstr>
      <vt:lpstr>Meet the Martu</vt:lpstr>
      <vt:lpstr>Meet the bilby (mankarr)</vt:lpstr>
      <vt:lpstr>Wanyja Mankarr: Where is the bilby?</vt:lpstr>
      <vt:lpstr>The purpose of data</vt:lpstr>
      <vt:lpstr>Martu Language</vt:lpstr>
      <vt:lpstr>Martu Language for seasons </vt:lpstr>
      <vt:lpstr>Martu Language for animals found on Country </vt:lpstr>
      <vt:lpstr>Find out more about Martu Country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Alison Laming</cp:lastModifiedBy>
  <cp:revision>1</cp:revision>
  <dcterms:created xsi:type="dcterms:W3CDTF">2021-03-16T22:56:28Z</dcterms:created>
  <dcterms:modified xsi:type="dcterms:W3CDTF">2024-05-05T23:48:57Z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0x0101000810856600FD2D4391AFDDFCF33A69BD</vt:lpwstr>
  </property>
  <property fmtid="{D5CDD505-2E9C-101B-9397-08002B2CF9AE}" pid="3" name="Order">
    <vt:r8>92932600</vt:r8>
  </property>
  <property fmtid="{D5CDD505-2E9C-101B-9397-08002B2CF9AE}" pid="4" name="MediaServiceImageTags">
    <vt:lpwstr/>
  </property>
</Properties>
</file>