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18"/>
  </p:notesMasterIdLst>
  <p:sldIdLst>
    <p:sldId id="277" r:id="rId8"/>
    <p:sldId id="291" r:id="rId9"/>
    <p:sldId id="295" r:id="rId10"/>
    <p:sldId id="296" r:id="rId11"/>
    <p:sldId id="297" r:id="rId12"/>
    <p:sldId id="298" r:id="rId13"/>
    <p:sldId id="299" r:id="rId14"/>
    <p:sldId id="292" r:id="rId15"/>
    <p:sldId id="284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79D80-FB1D-497F-AEAA-5C5ECE3C186A}" v="3" dt="2024-04-03T02:39:35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69" autoAdjust="0"/>
  </p:normalViewPr>
  <p:slideViewPr>
    <p:cSldViewPr snapToGrid="0">
      <p:cViewPr varScale="1">
        <p:scale>
          <a:sx n="128" d="100"/>
          <a:sy n="128" d="100"/>
        </p:scale>
        <p:origin x="529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Laming" userId="7425d2b2-954e-4809-ab5f-8b9bb8823a01" providerId="ADAL" clId="{15679D80-FB1D-497F-AEAA-5C5ECE3C186A}"/>
    <pc:docChg chg="modSld">
      <pc:chgData name="Alison Laming" userId="7425d2b2-954e-4809-ab5f-8b9bb8823a01" providerId="ADAL" clId="{15679D80-FB1D-497F-AEAA-5C5ECE3C186A}" dt="2024-04-03T02:39:36.590" v="8" actId="962"/>
      <pc:docMkLst>
        <pc:docMk/>
      </pc:docMkLst>
      <pc:sldChg chg="modSp mod">
        <pc:chgData name="Alison Laming" userId="7425d2b2-954e-4809-ab5f-8b9bb8823a01" providerId="ADAL" clId="{15679D80-FB1D-497F-AEAA-5C5ECE3C186A}" dt="2024-04-03T02:39:23.359" v="5" actId="962"/>
        <pc:sldMkLst>
          <pc:docMk/>
          <pc:sldMk cId="2359697348" sldId="284"/>
        </pc:sldMkLst>
        <pc:picChg chg="mod">
          <ac:chgData name="Alison Laming" userId="7425d2b2-954e-4809-ab5f-8b9bb8823a01" providerId="ADAL" clId="{15679D80-FB1D-497F-AEAA-5C5ECE3C186A}" dt="2024-04-03T02:39:23.359" v="5" actId="962"/>
          <ac:picMkLst>
            <pc:docMk/>
            <pc:sldMk cId="2359697348" sldId="284"/>
            <ac:picMk id="7" creationId="{13BFCBC8-B3F6-A6B1-53EF-D9B2F8FD4525}"/>
          </ac:picMkLst>
        </pc:picChg>
      </pc:sldChg>
      <pc:sldChg chg="modSp mod">
        <pc:chgData name="Alison Laming" userId="7425d2b2-954e-4809-ab5f-8b9bb8823a01" providerId="ADAL" clId="{15679D80-FB1D-497F-AEAA-5C5ECE3C186A}" dt="2024-04-03T02:39:36.590" v="8" actId="962"/>
        <pc:sldMkLst>
          <pc:docMk/>
          <pc:sldMk cId="1473434160" sldId="288"/>
        </pc:sldMkLst>
        <pc:picChg chg="mod">
          <ac:chgData name="Alison Laming" userId="7425d2b2-954e-4809-ab5f-8b9bb8823a01" providerId="ADAL" clId="{15679D80-FB1D-497F-AEAA-5C5ECE3C186A}" dt="2024-04-03T02:39:36.590" v="8" actId="962"/>
          <ac:picMkLst>
            <pc:docMk/>
            <pc:sldMk cId="1473434160" sldId="288"/>
            <ac:picMk id="2" creationId="{3224F14A-DA62-46A6-4D7E-0DF8981111EA}"/>
          </ac:picMkLst>
        </pc:picChg>
      </pc:sldChg>
      <pc:sldChg chg="modSp mod">
        <pc:chgData name="Alison Laming" userId="7425d2b2-954e-4809-ab5f-8b9bb8823a01" providerId="ADAL" clId="{15679D80-FB1D-497F-AEAA-5C5ECE3C186A}" dt="2024-04-03T02:38:57.597" v="2" actId="962"/>
        <pc:sldMkLst>
          <pc:docMk/>
          <pc:sldMk cId="4238066596" sldId="291"/>
        </pc:sldMkLst>
        <pc:picChg chg="mod">
          <ac:chgData name="Alison Laming" userId="7425d2b2-954e-4809-ab5f-8b9bb8823a01" providerId="ADAL" clId="{15679D80-FB1D-497F-AEAA-5C5ECE3C186A}" dt="2024-04-03T02:38:57.597" v="2" actId="962"/>
          <ac:picMkLst>
            <pc:docMk/>
            <pc:sldMk cId="4238066596" sldId="291"/>
            <ac:picMk id="7" creationId="{13BFCBC8-B3F6-A6B1-53EF-D9B2F8FD45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8/05/2024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https://upload.wikimedia.org/wikipedia/commons/2/26/CSIRO_ScienceImage_1506_Infographic_explaining_what_a_broadband_app_is_and_how_they_may_be_used_in_our_homes.jpg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Use an example to look at ways data can be used to tell a story in the form of an infographic.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86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https://upload.wikimedia.org/wikipedia/commons/2/26/CSIRO_ScienceImage_1506_Infographic_explaining_what_a_broadband_app_is_and_how_they_may_be_used_in_our_homes.jpg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78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https://upload.wikimedia.org/wikipedia/commons/2/26/CSIRO_ScienceImage_1506_Infographic_explaining_what_a_broadband_app_is_and_how_they_may_be_used_in_our_homes.jpg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61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https://upload.wikimedia.org/wikipedia/commons/2/26/CSIRO_ScienceImage_1506_Infographic_explaining_what_a_broadband_app_is_and_how_they_may_be_used_in_our_homes.jpg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85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https://upload.wikimedia.org/wikipedia/commons/2/26/CSIRO_ScienceImage_1506_Infographic_explaining_what_a_broadband_app_is_and_how_they_may_be_used_in_our_homes.jpg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The last section of an infographic is typically a summary to reinforce key points and provide a quick overview of the most important information. This helps viewers remember the main takeaways and understand the significance of the data presented.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55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Images sourced from clip art MS Office 365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5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91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30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9D59C-6498-39EF-EEFD-31190B1A6FB0}"/>
              </a:ext>
            </a:extLst>
          </p:cNvPr>
          <p:cNvSpPr txBox="1"/>
          <p:nvPr userDrawn="1"/>
        </p:nvSpPr>
        <p:spPr>
          <a:xfrm>
            <a:off x="1043608" y="6234053"/>
            <a:ext cx="2952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mathematicshub.edu.a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>
            <a:extLst>
              <a:ext uri="{FF2B5EF4-FFF2-40B4-BE49-F238E27FC236}">
                <a16:creationId xmlns:a16="http://schemas.microsoft.com/office/drawing/2014/main" id="{42D92B23-2727-FD16-7723-ADF1C112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ea typeface="Calibri"/>
                <a:cs typeface="Calibri"/>
              </a:rPr>
              <a:t>Flight of the </a:t>
            </a:r>
            <a:r>
              <a:rPr lang="en-AU">
                <a:ea typeface="Calibri"/>
                <a:cs typeface="Calibri"/>
              </a:rPr>
              <a:t>osprey infographic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F409C5-0492-5B6E-822F-4A8FB6E2B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Using data to communicate effectively  </a:t>
            </a:r>
          </a:p>
        </p:txBody>
      </p:sp>
    </p:spTree>
    <p:extLst>
      <p:ext uri="{BB962C8B-B14F-4D97-AF65-F5344CB8AC3E}">
        <p14:creationId xmlns:p14="http://schemas.microsoft.com/office/powerpoint/2010/main" val="284065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312A5F-7893-D502-354B-CA848B60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110" y="198252"/>
            <a:ext cx="4865384" cy="420276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Calibri"/>
                <a:cs typeface="Calibri"/>
              </a:rPr>
              <a:t>Thank you </a:t>
            </a:r>
            <a:endParaRPr lang="en-US" dirty="0"/>
          </a:p>
        </p:txBody>
      </p:sp>
      <p:pic>
        <p:nvPicPr>
          <p:cNvPr id="2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3224F14A-DA62-46A6-4D7E-0DF8981111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330" y="2330780"/>
            <a:ext cx="6357730" cy="3818853"/>
          </a:xfr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5236380-B9C6-F14E-1B80-E9E569BCE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16" y="1218515"/>
            <a:ext cx="6620019" cy="831958"/>
          </a:xfrm>
          <a:prstGeom prst="wedgeRoundRectCallout">
            <a:avLst/>
          </a:prstGeom>
          <a:ln>
            <a:solidFill>
              <a:srgbClr val="F796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663F8-D649-F60B-97B2-46698A917D37}"/>
              </a:ext>
            </a:extLst>
          </p:cNvPr>
          <p:cNvSpPr txBox="1"/>
          <p:nvPr/>
        </p:nvSpPr>
        <p:spPr>
          <a:xfrm>
            <a:off x="308330" y="1409737"/>
            <a:ext cx="62864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/>
              <a:t>Thank you and good luck with your research in Australia!</a:t>
            </a:r>
          </a:p>
          <a:p>
            <a:r>
              <a:rPr lang="en-US" sz="2000" dirty="0">
                <a:ea typeface="Calibri"/>
                <a:cs typeface="Calibri"/>
              </a:rPr>
              <a:t>​</a:t>
            </a:r>
            <a:endParaRPr lang="en-US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4976734" y="6589134"/>
            <a:ext cx="2308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147343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35A0-0745-ED47-3379-FA93FE6D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4" y="268729"/>
            <a:ext cx="5666510" cy="420276"/>
          </a:xfrm>
        </p:spPr>
        <p:txBody>
          <a:bodyPr>
            <a:normAutofit fontScale="90000"/>
          </a:bodyPr>
          <a:lstStyle/>
          <a:p>
            <a:r>
              <a:rPr lang="en-AU" dirty="0"/>
              <a:t>Our task </a:t>
            </a:r>
          </a:p>
        </p:txBody>
      </p:sp>
      <p:pic>
        <p:nvPicPr>
          <p:cNvPr id="7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13BFCBC8-B3F6-A6B1-53EF-D9B2F8FD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853" y="1933815"/>
            <a:ext cx="4812389" cy="335676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7961E58-5FA4-BA70-4FA0-026543F1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7654" y="813811"/>
            <a:ext cx="6691910" cy="802553"/>
          </a:xfrm>
          <a:prstGeom prst="wedgeRoundRectCallout">
            <a:avLst>
              <a:gd name="adj1" fmla="val -4546"/>
              <a:gd name="adj2" fmla="val 797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97620-217A-B352-976F-8FD2F0BC5BED}"/>
              </a:ext>
            </a:extLst>
          </p:cNvPr>
          <p:cNvSpPr txBox="1"/>
          <p:nvPr/>
        </p:nvSpPr>
        <p:spPr>
          <a:xfrm>
            <a:off x="332274" y="813812"/>
            <a:ext cx="624401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000" dirty="0">
                <a:ea typeface="Calibri"/>
                <a:cs typeface="Calibri"/>
              </a:rPr>
              <a:t>Looks like we might need some help to spread the word to protect the osprey. I am calling you to action! </a:t>
            </a:r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E677A-4E1A-6388-E9F2-ABF948065A7B}"/>
              </a:ext>
            </a:extLst>
          </p:cNvPr>
          <p:cNvSpPr txBox="1"/>
          <p:nvPr/>
        </p:nvSpPr>
        <p:spPr>
          <a:xfrm>
            <a:off x="6899564" y="1603375"/>
            <a:ext cx="2195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cs typeface="Calibri"/>
              </a:rPr>
              <a:t>Your final task is to design an infographic. </a:t>
            </a:r>
          </a:p>
          <a:p>
            <a:endParaRPr lang="en-GB" dirty="0">
              <a:cs typeface="Calibri"/>
            </a:endParaRPr>
          </a:p>
          <a:p>
            <a:r>
              <a:rPr lang="en-GB" sz="1800" dirty="0">
                <a:cs typeface="Calibri"/>
              </a:rPr>
              <a:t>Remember you have learned many facts, and an infographic can tell </a:t>
            </a:r>
            <a:r>
              <a:rPr lang="en-GB" dirty="0">
                <a:cs typeface="Calibri"/>
              </a:rPr>
              <a:t>the</a:t>
            </a:r>
            <a:r>
              <a:rPr lang="en-GB" sz="1800" dirty="0">
                <a:cs typeface="Calibri"/>
              </a:rPr>
              <a:t> important migration story of the osprey. </a:t>
            </a:r>
          </a:p>
          <a:p>
            <a:endParaRPr lang="en-AU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911853" y="539362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423806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BE8-5987-A079-10FF-9E880078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87710"/>
            <a:ext cx="4064504" cy="420276"/>
          </a:xfrm>
        </p:spPr>
        <p:txBody>
          <a:bodyPr>
            <a:noAutofit/>
          </a:bodyPr>
          <a:lstStyle/>
          <a:p>
            <a:r>
              <a:rPr lang="en-AU" sz="3200" dirty="0"/>
              <a:t>Infographics</a:t>
            </a:r>
          </a:p>
        </p:txBody>
      </p:sp>
      <p:pic>
        <p:nvPicPr>
          <p:cNvPr id="5" name="Picture 4" descr="Example infographic about Australian broadband connections ">
            <a:extLst>
              <a:ext uri="{FF2B5EF4-FFF2-40B4-BE49-F238E27FC236}">
                <a16:creationId xmlns:a16="http://schemas.microsoft.com/office/drawing/2014/main" id="{2B6474DA-B0D3-B3FE-4C71-01A9BAAE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26" y="82295"/>
            <a:ext cx="1927109" cy="5992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EDA57-7DB4-D8ED-45EA-41050EA280FF}"/>
              </a:ext>
            </a:extLst>
          </p:cNvPr>
          <p:cNvSpPr txBox="1"/>
          <p:nvPr/>
        </p:nvSpPr>
        <p:spPr>
          <a:xfrm>
            <a:off x="4903914" y="817601"/>
            <a:ext cx="39703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r>
              <a:rPr lang="en-GB" sz="1800" dirty="0">
                <a:cs typeface="Calibri"/>
              </a:rPr>
              <a:t>An infographic provides information using graphs, diagrams and charts. </a:t>
            </a:r>
          </a:p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r>
              <a:rPr lang="en-GB" sz="1800" dirty="0">
                <a:cs typeface="Calibri"/>
              </a:rPr>
              <a:t>Let’s look at this one as an example to explore ways to convey a message.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08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BE8-5987-A079-10FF-9E880078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187710"/>
            <a:ext cx="4658864" cy="420276"/>
          </a:xfrm>
        </p:spPr>
        <p:txBody>
          <a:bodyPr>
            <a:noAutofit/>
          </a:bodyPr>
          <a:lstStyle/>
          <a:p>
            <a:r>
              <a:rPr lang="en-AU" sz="3200" dirty="0"/>
              <a:t>Infographics: introduction</a:t>
            </a:r>
          </a:p>
        </p:txBody>
      </p:sp>
      <p:pic>
        <p:nvPicPr>
          <p:cNvPr id="5" name="Picture 4" descr="Example infographic about Australian broadband connections ">
            <a:extLst>
              <a:ext uri="{FF2B5EF4-FFF2-40B4-BE49-F238E27FC236}">
                <a16:creationId xmlns:a16="http://schemas.microsoft.com/office/drawing/2014/main" id="{2B6474DA-B0D3-B3FE-4C71-01A9BAAE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35" y="187710"/>
            <a:ext cx="1927109" cy="5992325"/>
          </a:xfrm>
          <a:prstGeom prst="rect">
            <a:avLst/>
          </a:prstGeom>
        </p:spPr>
      </p:pic>
      <p:pic>
        <p:nvPicPr>
          <p:cNvPr id="3" name="Picture 2" descr="A section of the infographic about Australian broadband connections ">
            <a:extLst>
              <a:ext uri="{FF2B5EF4-FFF2-40B4-BE49-F238E27FC236}">
                <a16:creationId xmlns:a16="http://schemas.microsoft.com/office/drawing/2014/main" id="{5AA965C8-B2BE-F9CB-4765-C7EDB1DDD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035" y="1901953"/>
            <a:ext cx="7521965" cy="4278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09455-C43C-4D0B-1B7C-ED7AAE0FDC9F}"/>
              </a:ext>
            </a:extLst>
          </p:cNvPr>
          <p:cNvSpPr txBox="1"/>
          <p:nvPr/>
        </p:nvSpPr>
        <p:spPr>
          <a:xfrm>
            <a:off x="4120142" y="677965"/>
            <a:ext cx="3970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r>
              <a:rPr lang="en-GB" dirty="0">
                <a:cs typeface="Calibri"/>
              </a:rPr>
              <a:t>An infographic often has a ‘catchy’ introductory paragraph setting the scene. </a:t>
            </a:r>
          </a:p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3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BE8-5987-A079-10FF-9E880078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4" y="230997"/>
            <a:ext cx="4647454" cy="420276"/>
          </a:xfrm>
        </p:spPr>
        <p:txBody>
          <a:bodyPr>
            <a:noAutofit/>
          </a:bodyPr>
          <a:lstStyle/>
          <a:p>
            <a:r>
              <a:rPr lang="en-AU" sz="3200" dirty="0"/>
              <a:t>Using numbers</a:t>
            </a:r>
          </a:p>
        </p:txBody>
      </p:sp>
      <p:pic>
        <p:nvPicPr>
          <p:cNvPr id="5" name="Picture 4" descr="Infographic about Australian broadband connections ">
            <a:extLst>
              <a:ext uri="{FF2B5EF4-FFF2-40B4-BE49-F238E27FC236}">
                <a16:creationId xmlns:a16="http://schemas.microsoft.com/office/drawing/2014/main" id="{2B6474DA-B0D3-B3FE-4C71-01A9BAAE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125" y="-941833"/>
            <a:ext cx="1927109" cy="5992325"/>
          </a:xfrm>
          <a:prstGeom prst="rect">
            <a:avLst/>
          </a:prstGeom>
        </p:spPr>
      </p:pic>
      <p:pic>
        <p:nvPicPr>
          <p:cNvPr id="22" name="Picture 21" descr="A section of the infographic about Australian broadband connections ">
            <a:extLst>
              <a:ext uri="{FF2B5EF4-FFF2-40B4-BE49-F238E27FC236}">
                <a16:creationId xmlns:a16="http://schemas.microsoft.com/office/drawing/2014/main" id="{A27E3380-7C48-F87C-00D7-A7B176B1F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125" y="1551520"/>
            <a:ext cx="6784875" cy="5306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18E2C3-E09D-9080-F356-2714AE86C90D}"/>
              </a:ext>
            </a:extLst>
          </p:cNvPr>
          <p:cNvSpPr txBox="1"/>
          <p:nvPr/>
        </p:nvSpPr>
        <p:spPr>
          <a:xfrm>
            <a:off x="4729948" y="651273"/>
            <a:ext cx="3970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r>
              <a:rPr lang="en-GB" sz="1800" dirty="0">
                <a:cs typeface="Calibri"/>
              </a:rPr>
              <a:t>Numbers can be used to convey who or what number are impacted. </a:t>
            </a:r>
          </a:p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0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BE8-5987-A079-10FF-9E880078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051" y="187710"/>
            <a:ext cx="4717349" cy="420276"/>
          </a:xfrm>
        </p:spPr>
        <p:txBody>
          <a:bodyPr>
            <a:noAutofit/>
          </a:bodyPr>
          <a:lstStyle/>
          <a:p>
            <a:r>
              <a:rPr lang="en-AU" sz="3200" dirty="0"/>
              <a:t>Percentages</a:t>
            </a:r>
          </a:p>
        </p:txBody>
      </p:sp>
      <p:pic>
        <p:nvPicPr>
          <p:cNvPr id="5" name="Picture 4" descr="Infographic about Australian broadband connections ">
            <a:extLst>
              <a:ext uri="{FF2B5EF4-FFF2-40B4-BE49-F238E27FC236}">
                <a16:creationId xmlns:a16="http://schemas.microsoft.com/office/drawing/2014/main" id="{2B6474DA-B0D3-B3FE-4C71-01A9BAAE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42" y="-2598315"/>
            <a:ext cx="1927109" cy="5992325"/>
          </a:xfrm>
          <a:prstGeom prst="rect">
            <a:avLst/>
          </a:prstGeom>
        </p:spPr>
      </p:pic>
      <p:pic>
        <p:nvPicPr>
          <p:cNvPr id="26" name="Picture 25" descr="A section of the infographic about Australian broadband connections ">
            <a:extLst>
              <a:ext uri="{FF2B5EF4-FFF2-40B4-BE49-F238E27FC236}">
                <a16:creationId xmlns:a16="http://schemas.microsoft.com/office/drawing/2014/main" id="{F2E7D9EB-E4BC-7E74-2991-A3BFEDC62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942" y="1609344"/>
            <a:ext cx="6873058" cy="5321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DD217-107F-23AF-EF04-84072031CF60}"/>
              </a:ext>
            </a:extLst>
          </p:cNvPr>
          <p:cNvSpPr txBox="1"/>
          <p:nvPr/>
        </p:nvSpPr>
        <p:spPr>
          <a:xfrm>
            <a:off x="4359627" y="607986"/>
            <a:ext cx="4717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20"/>
              </a:spcBef>
              <a:buFont typeface="Arial" panose="020B0604020202020204" pitchFamily="34" charset="0"/>
              <a:buNone/>
            </a:pPr>
            <a:r>
              <a:rPr lang="en-GB" sz="1800" dirty="0">
                <a:cs typeface="Calibri"/>
              </a:rPr>
              <a:t>Percentages provide clear and concise comparisons, making complex data more accessible and engaging for the audience.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BE8-5987-A079-10FF-9E880078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051" y="187710"/>
            <a:ext cx="4717349" cy="420276"/>
          </a:xfrm>
        </p:spPr>
        <p:txBody>
          <a:bodyPr>
            <a:noAutofit/>
          </a:bodyPr>
          <a:lstStyle/>
          <a:p>
            <a:r>
              <a:rPr lang="en-AU" sz="3200" dirty="0"/>
              <a:t>Infographics: summary</a:t>
            </a:r>
          </a:p>
        </p:txBody>
      </p:sp>
      <p:pic>
        <p:nvPicPr>
          <p:cNvPr id="5" name="Picture 4" descr="A section of the infographic about Australian broadband connections ">
            <a:extLst>
              <a:ext uri="{FF2B5EF4-FFF2-40B4-BE49-F238E27FC236}">
                <a16:creationId xmlns:a16="http://schemas.microsoft.com/office/drawing/2014/main" id="{2B6474DA-B0D3-B3FE-4C71-01A9BAAE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246" y="-4116219"/>
            <a:ext cx="1927109" cy="5992325"/>
          </a:xfrm>
          <a:prstGeom prst="rect">
            <a:avLst/>
          </a:prstGeom>
        </p:spPr>
      </p:pic>
      <p:pic>
        <p:nvPicPr>
          <p:cNvPr id="28" name="Picture 27" descr="A section of the infographic about Australian broadband connections ">
            <a:extLst>
              <a:ext uri="{FF2B5EF4-FFF2-40B4-BE49-F238E27FC236}">
                <a16:creationId xmlns:a16="http://schemas.microsoft.com/office/drawing/2014/main" id="{E89878C2-3DD7-966F-AEA2-A6C8A8279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247" y="1898708"/>
            <a:ext cx="6726754" cy="5047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F9100-6F00-0EB0-8A2E-44175215C615}"/>
              </a:ext>
            </a:extLst>
          </p:cNvPr>
          <p:cNvSpPr txBox="1"/>
          <p:nvPr/>
        </p:nvSpPr>
        <p:spPr>
          <a:xfrm>
            <a:off x="4555672" y="780381"/>
            <a:ext cx="4588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The last section of an infographic is typically a summary to reinforce key points and provide a quick overview of the most important information.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98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BE8-5987-A079-10FF-9E880078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07" y="236852"/>
            <a:ext cx="3654605" cy="1173615"/>
          </a:xfrm>
        </p:spPr>
        <p:txBody>
          <a:bodyPr>
            <a:noAutofit/>
          </a:bodyPr>
          <a:lstStyle/>
          <a:p>
            <a:r>
              <a:rPr lang="en-AU" sz="3200" dirty="0"/>
              <a:t>How can we best educate people about the osprey?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2B56B-6844-79BF-64F3-FBA49BB1350E}"/>
              </a:ext>
            </a:extLst>
          </p:cNvPr>
          <p:cNvSpPr txBox="1">
            <a:spLocks/>
          </p:cNvSpPr>
          <p:nvPr/>
        </p:nvSpPr>
        <p:spPr>
          <a:xfrm>
            <a:off x="475609" y="1724891"/>
            <a:ext cx="5708073" cy="4000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en-GB" sz="2400" dirty="0">
                <a:cs typeface="Calibri"/>
              </a:rPr>
              <a:t>Use the information you have learned from being a junior researcher to create your infographic.</a:t>
            </a:r>
          </a:p>
          <a:p>
            <a:pPr marL="0" indent="0">
              <a:spcBef>
                <a:spcPts val="20"/>
              </a:spcBef>
              <a:buNone/>
            </a:pPr>
            <a:endParaRPr lang="en-GB" sz="2400" dirty="0"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GB" sz="2400" dirty="0">
                <a:cs typeface="Calibri"/>
              </a:rPr>
              <a:t>Your infographic can include tables, charts and diagrams to show the data clearly to make the information easier for the reader to understand.  </a:t>
            </a:r>
          </a:p>
          <a:p>
            <a:pPr marL="0" indent="0">
              <a:spcBef>
                <a:spcPts val="20"/>
              </a:spcBef>
              <a:buNone/>
            </a:pPr>
            <a:endParaRPr lang="en-GB" sz="2400" dirty="0"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GB" sz="2400" dirty="0">
                <a:cs typeface="Calibri"/>
              </a:rPr>
              <a:t>You can even include maps to show location or travel routes.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34B2B7-1246-4D5B-5F4A-17D1EC87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7693" y="231691"/>
            <a:ext cx="9144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54CE0A0-598F-0F3A-200B-B20F6198E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7693" y="1410467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A0B61BB-4AFF-C465-497F-7031EB9F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1519" y="3651466"/>
            <a:ext cx="914400" cy="914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144BC6F-5F3A-77BD-F2B6-872919462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97693" y="2491752"/>
            <a:ext cx="914400" cy="914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4855FBC-8594-85BF-FBE3-BDFAB5555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1519" y="48111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35A0-0745-ED47-3379-FA93FE6D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4" y="268729"/>
            <a:ext cx="5666510" cy="420276"/>
          </a:xfrm>
        </p:spPr>
        <p:txBody>
          <a:bodyPr>
            <a:normAutofit fontScale="90000"/>
          </a:bodyPr>
          <a:lstStyle/>
          <a:p>
            <a:r>
              <a:rPr lang="en-AU" dirty="0"/>
              <a:t>The work must continue  </a:t>
            </a:r>
          </a:p>
        </p:txBody>
      </p:sp>
      <p:pic>
        <p:nvPicPr>
          <p:cNvPr id="7" name="Content Placeholder 1" descr="A person with long blonde hair wearing a parachute">
            <a:extLst>
              <a:ext uri="{FF2B5EF4-FFF2-40B4-BE49-F238E27FC236}">
                <a16:creationId xmlns:a16="http://schemas.microsoft.com/office/drawing/2014/main" id="{13BFCBC8-B3F6-A6B1-53EF-D9B2F8FD4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146" y="2869900"/>
            <a:ext cx="4812389" cy="335676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7961E58-5FA4-BA70-4FA0-026543F1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17" y="850923"/>
            <a:ext cx="6220855" cy="1631216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97620-217A-B352-976F-8FD2F0BC5BED}"/>
              </a:ext>
            </a:extLst>
          </p:cNvPr>
          <p:cNvSpPr txBox="1"/>
          <p:nvPr/>
        </p:nvSpPr>
        <p:spPr>
          <a:xfrm>
            <a:off x="315873" y="893257"/>
            <a:ext cx="610774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000" dirty="0">
                <a:ea typeface="Calibri"/>
                <a:cs typeface="Calibri"/>
              </a:rPr>
              <a:t>You have done well as a junior researcher helping us explore the data about the osprey migration from the UK to Africa. Our research shows only 30% of the osprey that migrate from the UK to Africa survive but what is happening with the osprey in Australia?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1DE31-A638-03CE-B228-CF46F510D9D0}"/>
              </a:ext>
            </a:extLst>
          </p:cNvPr>
          <p:cNvSpPr txBox="1"/>
          <p:nvPr/>
        </p:nvSpPr>
        <p:spPr>
          <a:xfrm>
            <a:off x="6761018" y="95186"/>
            <a:ext cx="2382982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dirty="0">
                <a:ea typeface="Calibri"/>
                <a:cs typeface="Calibri"/>
              </a:rPr>
              <a:t>Let’s find out what is happening at home in Australia.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Where are osprey found in Australia? 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Do they migrate to other countries? 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Are their numbers declining? 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Search online for the ‘Friends of the Osprey’ in Australia. </a:t>
            </a:r>
          </a:p>
          <a:p>
            <a:pPr algn="l" rtl="0"/>
            <a:r>
              <a:rPr lang="en-AU" b="0" i="0" u="none" strike="noStrike" dirty="0">
                <a:solidFill>
                  <a:srgbClr val="1F497D"/>
                </a:solidFill>
                <a:effectLst/>
                <a:latin typeface="Calibri"/>
                <a:cs typeface="Calibri"/>
              </a:rPr>
              <a:t>What do you notice?</a:t>
            </a:r>
            <a:r>
              <a:rPr lang="en-US" b="0" i="0" dirty="0">
                <a:solidFill>
                  <a:srgbClr val="1F497D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l" rtl="0" fontAlgn="base"/>
            <a:r>
              <a:rPr lang="en-AU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What do you wonder? </a:t>
            </a:r>
            <a:r>
              <a:rPr lang="en-AU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1F497D"/>
              </a:solidFill>
              <a:effectLst/>
              <a:latin typeface="Segoe UI" panose="020B0502040204020203" pitchFamily="34" charset="0"/>
            </a:endParaRPr>
          </a:p>
          <a:p>
            <a:endParaRPr lang="en-AU" sz="2000" dirty="0">
              <a:ea typeface="Calibri"/>
              <a:cs typeface="Calibri"/>
            </a:endParaRPr>
          </a:p>
          <a:p>
            <a:endParaRPr lang="en-AU" sz="2000" dirty="0">
              <a:ea typeface="Calibri"/>
              <a:cs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F8D2600-88FF-62B9-AC47-B45F8D06A9E0}"/>
              </a:ext>
            </a:extLst>
          </p:cNvPr>
          <p:cNvSpPr txBox="1"/>
          <p:nvPr/>
        </p:nvSpPr>
        <p:spPr>
          <a:xfrm>
            <a:off x="5044190" y="6572090"/>
            <a:ext cx="1911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>
                <a:effectLst/>
                <a:ea typeface="DengXian" panose="02010600030101010101" pitchFamily="2" charset="-122"/>
                <a:cs typeface="Aptos" panose="020B0004020202020204" pitchFamily="34" charset="0"/>
              </a:rPr>
              <a:t>Image © 2024 Conservation Without Borders. Permission granted. </a:t>
            </a:r>
          </a:p>
        </p:txBody>
      </p:sp>
    </p:spTree>
    <p:extLst>
      <p:ext uri="{BB962C8B-B14F-4D97-AF65-F5344CB8AC3E}">
        <p14:creationId xmlns:p14="http://schemas.microsoft.com/office/powerpoint/2010/main" val="235969734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5581F-5773-47EE-B721-0F4F596AB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eff3df-e3d6-48ed-978f-45ff25640900"/>
    <ds:schemaRef ds:uri="ff236c08-9611-4854-a4bb-16d44b732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4E7C42-07C4-46D5-97D9-8DF780B53CBD}">
  <ds:schemaRefs>
    <ds:schemaRef ds:uri="http://schemas.microsoft.com/office/2006/metadata/properties"/>
    <ds:schemaRef ds:uri="http://schemas.microsoft.com/office/infopath/2007/PartnerControls"/>
    <ds:schemaRef ds:uri="ff236c08-9611-4854-a4bb-16d44b7327b6"/>
    <ds:schemaRef ds:uri="64eff3df-e3d6-48ed-978f-45ff25640900"/>
  </ds:schemaRefs>
</ds:datastoreItem>
</file>

<file path=customXml/itemProps3.xml><?xml version="1.0" encoding="utf-8"?>
<ds:datastoreItem xmlns:ds="http://schemas.openxmlformats.org/officeDocument/2006/customXml" ds:itemID="{D3EA57B7-6CA0-45A6-BF49-EB65795CE9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731</Words>
  <Application>Microsoft Office PowerPoint</Application>
  <PresentationFormat>On-screen Show (4:3)</PresentationFormat>
  <Paragraphs>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DengXian</vt:lpstr>
      <vt:lpstr>Söhne</vt:lpstr>
      <vt:lpstr>Arial</vt:lpstr>
      <vt:lpstr>Calibri</vt:lpstr>
      <vt:lpstr>Segoe UI</vt:lpstr>
      <vt:lpstr>2_Office Theme</vt:lpstr>
      <vt:lpstr>3_Office Theme</vt:lpstr>
      <vt:lpstr>4_Office Theme</vt:lpstr>
      <vt:lpstr>5_Office Theme</vt:lpstr>
      <vt:lpstr>Flight of the osprey infographic</vt:lpstr>
      <vt:lpstr>Our task </vt:lpstr>
      <vt:lpstr>Infographics</vt:lpstr>
      <vt:lpstr>Infographics: introduction</vt:lpstr>
      <vt:lpstr>Using numbers</vt:lpstr>
      <vt:lpstr>Percentages</vt:lpstr>
      <vt:lpstr>Infographics: summary</vt:lpstr>
      <vt:lpstr>How can we best educate people about the osprey? </vt:lpstr>
      <vt:lpstr>The work must continue 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Alison Laming</cp:lastModifiedBy>
  <cp:revision>74</cp:revision>
  <dcterms:created xsi:type="dcterms:W3CDTF">2021-03-16T22:56:28Z</dcterms:created>
  <dcterms:modified xsi:type="dcterms:W3CDTF">2024-05-08T03:28:57Z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129551000</vt:r8>
  </property>
  <property fmtid="{D5CDD505-2E9C-101B-9397-08002B2CF9AE}" pid="4" name="MediaServiceImageTags">
    <vt:lpwstr/>
  </property>
</Properties>
</file>