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4" r:id="rId2"/>
    <p:sldId id="262" r:id="rId3"/>
    <p:sldId id="260" r:id="rId4"/>
    <p:sldId id="256" r:id="rId5"/>
    <p:sldId id="275" r:id="rId6"/>
    <p:sldId id="263" r:id="rId7"/>
    <p:sldId id="27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082" autoAdjust="0"/>
    <p:restoredTop sz="70581" autoAdjust="0"/>
  </p:normalViewPr>
  <p:slideViewPr>
    <p:cSldViewPr>
      <p:cViewPr varScale="1">
        <p:scale>
          <a:sx n="78" d="100"/>
          <a:sy n="78" d="100"/>
        </p:scale>
        <p:origin x="2172"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30/01/2024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commons.wikimedia.org/wiki/File:Thanh_long_V%C4%A9nh_Huy_(dragon_fruit)_-_panoramio_(2).jpg"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824536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AU" b="0" i="0" dirty="0">
                <a:solidFill>
                  <a:srgbClr val="000000"/>
                </a:solidFill>
                <a:effectLst/>
                <a:latin typeface="Linux Libertine"/>
              </a:rPr>
              <a:t>Thanh long </a:t>
            </a:r>
            <a:r>
              <a:rPr lang="en-AU" b="0" i="0" dirty="0" err="1">
                <a:solidFill>
                  <a:srgbClr val="000000"/>
                </a:solidFill>
                <a:effectLst/>
                <a:latin typeface="Linux Libertine"/>
              </a:rPr>
              <a:t>Vĩnh</a:t>
            </a:r>
            <a:r>
              <a:rPr lang="en-AU" b="0" i="0" dirty="0">
                <a:solidFill>
                  <a:srgbClr val="000000"/>
                </a:solidFill>
                <a:effectLst/>
                <a:latin typeface="Linux Libertine"/>
              </a:rPr>
              <a:t> Huy (dragon fruit) - </a:t>
            </a:r>
            <a:r>
              <a:rPr lang="en-AU" b="0" i="0" dirty="0" err="1">
                <a:solidFill>
                  <a:srgbClr val="000000"/>
                </a:solidFill>
                <a:effectLst/>
                <a:latin typeface="Linux Libertine"/>
              </a:rPr>
              <a:t>panoramio</a:t>
            </a:r>
            <a:r>
              <a:rPr lang="en-AU" b="0" i="0" dirty="0">
                <a:solidFill>
                  <a:srgbClr val="000000"/>
                </a:solidFill>
                <a:effectLst/>
                <a:latin typeface="Linux Libertine"/>
              </a:rPr>
              <a:t> (2).jpg </a:t>
            </a:r>
            <a:r>
              <a:rPr lang="en-AU" dirty="0">
                <a:hlinkClick r:id="rId3"/>
              </a:rPr>
              <a:t>File:Thanh long </a:t>
            </a:r>
            <a:r>
              <a:rPr lang="en-AU" dirty="0" err="1">
                <a:hlinkClick r:id="rId3"/>
              </a:rPr>
              <a:t>Vĩnh</a:t>
            </a:r>
            <a:r>
              <a:rPr lang="en-AU" dirty="0">
                <a:hlinkClick r:id="rId3"/>
              </a:rPr>
              <a:t> Huy (dragon fruit) - </a:t>
            </a:r>
            <a:r>
              <a:rPr lang="en-AU" dirty="0" err="1">
                <a:hlinkClick r:id="rId3"/>
              </a:rPr>
              <a:t>panoramio</a:t>
            </a:r>
            <a:r>
              <a:rPr lang="en-AU" dirty="0">
                <a:hlinkClick r:id="rId3"/>
              </a:rPr>
              <a:t> (2).jpg - Wikimedia Commons</a:t>
            </a:r>
            <a:endParaRPr lang="en-AU" b="0" i="0" dirty="0">
              <a:solidFill>
                <a:srgbClr val="000000"/>
              </a:solidFill>
              <a:effectLst/>
              <a:latin typeface="Linux Libertine"/>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167307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dirty="0">
                <a:solidFill>
                  <a:srgbClr val="0E1318"/>
                </a:solidFill>
                <a:effectLst/>
                <a:highlight>
                  <a:srgbClr val="FFFF00"/>
                </a:highlight>
                <a:latin typeface="Arial" panose="020B0604020202020204" pitchFamily="34" charset="0"/>
                <a:ea typeface="Times New Roman" panose="02020603050405020304" pitchFamily="18" charset="0"/>
              </a:rPr>
              <a:t>Images:</a:t>
            </a:r>
          </a:p>
          <a:p>
            <a:r>
              <a:rPr lang="en-AU" sz="1800" dirty="0">
                <a:solidFill>
                  <a:srgbClr val="0E1318"/>
                </a:solidFill>
                <a:effectLst/>
                <a:highlight>
                  <a:srgbClr val="FFFF00"/>
                </a:highlight>
                <a:latin typeface="Arial" panose="020B0604020202020204" pitchFamily="34" charset="0"/>
                <a:ea typeface="Times New Roman" panose="02020603050405020304" pitchFamily="18" charset="0"/>
              </a:rPr>
              <a:t>Papaya: Free to use, </a:t>
            </a:r>
            <a:r>
              <a:rPr lang="en-AU" sz="1800" dirty="0" err="1">
                <a:solidFill>
                  <a:srgbClr val="0E1318"/>
                </a:solidFill>
                <a:effectLst/>
                <a:highlight>
                  <a:srgbClr val="FFFF00"/>
                </a:highlight>
                <a:latin typeface="Arial" panose="020B0604020202020204" pitchFamily="34" charset="0"/>
                <a:ea typeface="Times New Roman" panose="02020603050405020304" pitchFamily="18" charset="0"/>
              </a:rPr>
              <a:t>Tailorpham</a:t>
            </a:r>
            <a:r>
              <a:rPr lang="en-AU" sz="1800" dirty="0">
                <a:solidFill>
                  <a:srgbClr val="0E1318"/>
                </a:solidFill>
                <a:effectLst/>
                <a:highlight>
                  <a:srgbClr val="FFFF00"/>
                </a:highlight>
                <a:latin typeface="Arial" panose="020B0604020202020204" pitchFamily="34" charset="0"/>
                <a:ea typeface="Times New Roman" panose="02020603050405020304" pitchFamily="18" charset="0"/>
              </a:rPr>
              <a:t> © via Canva.com</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E1318"/>
                </a:solidFill>
                <a:effectLst/>
                <a:highlight>
                  <a:srgbClr val="FFFF00"/>
                </a:highlight>
                <a:latin typeface="Arial" panose="020B0604020202020204" pitchFamily="34" charset="0"/>
                <a:ea typeface="Times New Roman" panose="02020603050405020304" pitchFamily="18" charset="0"/>
              </a:rPr>
              <a:t>Rambutan: One-design use licence, </a:t>
            </a:r>
            <a:r>
              <a:rPr lang="en-AU" sz="1800" dirty="0" err="1">
                <a:solidFill>
                  <a:srgbClr val="0E1318"/>
                </a:solidFill>
                <a:effectLst/>
                <a:highlight>
                  <a:srgbClr val="FFFF00"/>
                </a:highlight>
                <a:latin typeface="Arial" panose="020B0604020202020204" pitchFamily="34" charset="0"/>
                <a:ea typeface="Times New Roman" panose="02020603050405020304" pitchFamily="18" charset="0"/>
              </a:rPr>
              <a:t>Thunyakon</a:t>
            </a:r>
            <a:r>
              <a:rPr lang="en-AU" sz="1800" dirty="0">
                <a:solidFill>
                  <a:srgbClr val="0E1318"/>
                </a:solidFill>
                <a:effectLst/>
                <a:highlight>
                  <a:srgbClr val="FFFF00"/>
                </a:highlight>
                <a:latin typeface="Arial" panose="020B0604020202020204" pitchFamily="34" charset="0"/>
                <a:ea typeface="Times New Roman" panose="02020603050405020304" pitchFamily="18" charset="0"/>
              </a:rPr>
              <a:t> © via Canva.com</a:t>
            </a:r>
          </a:p>
          <a:p>
            <a:r>
              <a:rPr lang="en-AU" sz="1800" dirty="0">
                <a:solidFill>
                  <a:srgbClr val="0E1318"/>
                </a:solidFill>
                <a:effectLst/>
                <a:highlight>
                  <a:srgbClr val="FFFF00"/>
                </a:highlight>
                <a:latin typeface="Arial" panose="020B0604020202020204" pitchFamily="34" charset="0"/>
                <a:ea typeface="Times New Roman" panose="02020603050405020304" pitchFamily="18" charset="0"/>
              </a:rPr>
              <a:t>Pomelo: One-design use licence, </a:t>
            </a:r>
            <a:r>
              <a:rPr lang="en-AU" sz="1800" dirty="0" err="1">
                <a:solidFill>
                  <a:srgbClr val="0E1318"/>
                </a:solidFill>
                <a:effectLst/>
                <a:highlight>
                  <a:srgbClr val="FFFF00"/>
                </a:highlight>
                <a:latin typeface="Arial" panose="020B0604020202020204" pitchFamily="34" charset="0"/>
                <a:ea typeface="Times New Roman" panose="02020603050405020304" pitchFamily="18" charset="0"/>
              </a:rPr>
              <a:t>Maraqu</a:t>
            </a:r>
            <a:r>
              <a:rPr lang="en-AU" sz="1800" dirty="0">
                <a:solidFill>
                  <a:srgbClr val="0E1318"/>
                </a:solidFill>
                <a:effectLst/>
                <a:highlight>
                  <a:srgbClr val="FFFF00"/>
                </a:highlight>
                <a:latin typeface="Arial" panose="020B0604020202020204" pitchFamily="34" charset="0"/>
                <a:ea typeface="Times New Roman" panose="02020603050405020304" pitchFamily="18" charset="0"/>
              </a:rPr>
              <a:t> © via Canva.com</a:t>
            </a:r>
          </a:p>
          <a:p>
            <a:r>
              <a:rPr lang="en-AU" sz="1800" dirty="0">
                <a:solidFill>
                  <a:srgbClr val="0E1318"/>
                </a:solidFill>
                <a:effectLst/>
                <a:highlight>
                  <a:srgbClr val="FFFF00"/>
                </a:highlight>
                <a:latin typeface="Arial" panose="020B0604020202020204" pitchFamily="34" charset="0"/>
                <a:ea typeface="Times New Roman" panose="02020603050405020304" pitchFamily="18" charset="0"/>
              </a:rPr>
              <a:t>Star fruit: One-design use licence, </a:t>
            </a:r>
            <a:r>
              <a:rPr lang="en-AU" sz="1800" dirty="0" err="1">
                <a:solidFill>
                  <a:srgbClr val="0E1318"/>
                </a:solidFill>
                <a:effectLst/>
                <a:highlight>
                  <a:srgbClr val="FFFF00"/>
                </a:highlight>
                <a:latin typeface="Arial" panose="020B0604020202020204" pitchFamily="34" charset="0"/>
                <a:ea typeface="Times New Roman" panose="02020603050405020304" pitchFamily="18" charset="0"/>
              </a:rPr>
              <a:t>Jfanchin</a:t>
            </a:r>
            <a:r>
              <a:rPr lang="en-AU" sz="1800" dirty="0">
                <a:solidFill>
                  <a:srgbClr val="0E1318"/>
                </a:solidFill>
                <a:effectLst/>
                <a:highlight>
                  <a:srgbClr val="FFFF00"/>
                </a:highlight>
                <a:latin typeface="Arial" panose="020B0604020202020204" pitchFamily="34" charset="0"/>
                <a:ea typeface="Times New Roman" panose="02020603050405020304" pitchFamily="18" charset="0"/>
              </a:rPr>
              <a:t> © via Canva.com</a:t>
            </a:r>
          </a:p>
          <a:p>
            <a:endParaRPr lang="en-AU" sz="1800" dirty="0">
              <a:solidFill>
                <a:srgbClr val="0E1318"/>
              </a:solidFill>
              <a:effectLst/>
              <a:highlight>
                <a:srgbClr val="FFFF00"/>
              </a:highlight>
              <a:latin typeface="Arial" panose="020B0604020202020204" pitchFamily="34" charset="0"/>
              <a:ea typeface="Times New Roman" panose="02020603050405020304" pitchFamily="18" charset="0"/>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rgbClr val="0E1318"/>
                </a:solidFill>
                <a:effectLst/>
                <a:highlight>
                  <a:srgbClr val="FFFF00"/>
                </a:highlight>
                <a:latin typeface="Arial" panose="020B0604020202020204" pitchFamily="34" charset="0"/>
                <a:ea typeface="Times New Roman" panose="02020603050405020304" pitchFamily="18" charset="0"/>
              </a:rPr>
              <a:t>Nashi pear: One-design use licence, </a:t>
            </a:r>
            <a:r>
              <a:rPr lang="en-AU" sz="1200" dirty="0" err="1">
                <a:solidFill>
                  <a:srgbClr val="0E1318"/>
                </a:solidFill>
                <a:effectLst/>
                <a:highlight>
                  <a:srgbClr val="FFFF00"/>
                </a:highlight>
                <a:latin typeface="Arial" panose="020B0604020202020204" pitchFamily="34" charset="0"/>
                <a:ea typeface="Times New Roman" panose="02020603050405020304" pitchFamily="18" charset="0"/>
              </a:rPr>
              <a:t>Sirichai_asawalapsakul</a:t>
            </a:r>
            <a:r>
              <a:rPr lang="en-AU" sz="1200" dirty="0">
                <a:solidFill>
                  <a:srgbClr val="0E1318"/>
                </a:solidFill>
                <a:effectLst/>
                <a:highlight>
                  <a:srgbClr val="FFFF00"/>
                </a:highlight>
                <a:latin typeface="Arial" panose="020B0604020202020204" pitchFamily="34" charset="0"/>
                <a:ea typeface="Times New Roman" panose="02020603050405020304" pitchFamily="18" charset="0"/>
              </a:rPr>
              <a:t> © via Canva.com</a:t>
            </a:r>
          </a:p>
          <a:p>
            <a:r>
              <a:rPr lang="en-AU" dirty="0"/>
              <a:t>Dragon fruit: </a:t>
            </a:r>
            <a:r>
              <a:rPr lang="en-AU" sz="1200" dirty="0">
                <a:solidFill>
                  <a:srgbClr val="0E1318"/>
                </a:solidFill>
                <a:effectLst/>
                <a:highlight>
                  <a:srgbClr val="FFFF00"/>
                </a:highlight>
                <a:latin typeface="Arial" panose="020B0604020202020204" pitchFamily="34" charset="0"/>
                <a:ea typeface="Times New Roman" panose="02020603050405020304" pitchFamily="18" charset="0"/>
              </a:rPr>
              <a:t>One-design use licence, Puripat1981 © via Canva.com</a:t>
            </a:r>
            <a:endParaRPr lang="en-AU" dirty="0"/>
          </a:p>
          <a:p>
            <a:r>
              <a:rPr lang="en-AU" dirty="0"/>
              <a:t>Lychee: aleksandra85foto from </a:t>
            </a:r>
            <a:r>
              <a:rPr lang="en-AU" dirty="0" err="1"/>
              <a:t>Pixabay</a:t>
            </a: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Durian: </a:t>
            </a:r>
            <a:r>
              <a:rPr lang="en-AU" sz="1200" dirty="0">
                <a:solidFill>
                  <a:srgbClr val="0E1318"/>
                </a:solidFill>
                <a:effectLst/>
                <a:highlight>
                  <a:srgbClr val="FFFF00"/>
                </a:highlight>
                <a:latin typeface="Arial" panose="020B0604020202020204" pitchFamily="34" charset="0"/>
                <a:ea typeface="Times New Roman" panose="02020603050405020304" pitchFamily="18" charset="0"/>
              </a:rPr>
              <a:t>One-design use licence, </a:t>
            </a:r>
            <a:r>
              <a:rPr lang="en-AU" sz="1200" dirty="0" err="1">
                <a:solidFill>
                  <a:srgbClr val="0E1318"/>
                </a:solidFill>
                <a:effectLst/>
                <a:highlight>
                  <a:srgbClr val="FFFF00"/>
                </a:highlight>
                <a:latin typeface="Arial" panose="020B0604020202020204" pitchFamily="34" charset="0"/>
                <a:ea typeface="Times New Roman" panose="02020603050405020304" pitchFamily="18" charset="0"/>
              </a:rPr>
              <a:t>qqdigitalart</a:t>
            </a:r>
            <a:r>
              <a:rPr lang="en-AU" sz="1200" dirty="0">
                <a:solidFill>
                  <a:srgbClr val="0E1318"/>
                </a:solidFill>
                <a:effectLst/>
                <a:highlight>
                  <a:srgbClr val="FFFF00"/>
                </a:highlight>
                <a:latin typeface="Arial" panose="020B0604020202020204" pitchFamily="34" charset="0"/>
                <a:ea typeface="Times New Roman" panose="02020603050405020304" pitchFamily="18" charset="0"/>
              </a:rPr>
              <a:t> © via Canva.com</a:t>
            </a:r>
            <a:endParaRPr lang="en-AU" dirty="0"/>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3937607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Distribute a 10 square grid (2x5) or grid paper (or regular paper) and students create a 10 square grid.</a:t>
            </a:r>
          </a:p>
          <a:p>
            <a:r>
              <a:rPr lang="en-US" dirty="0"/>
              <a:t>Roll the dice</a:t>
            </a:r>
          </a:p>
          <a:p>
            <a:r>
              <a:rPr lang="en-US" dirty="0"/>
              <a:t>Students </a:t>
            </a:r>
            <a:r>
              <a:rPr lang="en-US" dirty="0" err="1"/>
              <a:t>colour</a:t>
            </a:r>
            <a:r>
              <a:rPr lang="en-US" dirty="0"/>
              <a:t> that number of tenths in their own grid </a:t>
            </a:r>
            <a:r>
              <a:rPr lang="en-US"/>
              <a:t>to represent </a:t>
            </a:r>
            <a:r>
              <a:rPr lang="en-US" dirty="0"/>
              <a:t>that fraction.</a:t>
            </a: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6</a:t>
            </a:fld>
            <a:endParaRPr lang="en-AU"/>
          </a:p>
        </p:txBody>
      </p:sp>
    </p:spTree>
    <p:extLst>
      <p:ext uri="{BB962C8B-B14F-4D97-AF65-F5344CB8AC3E}">
        <p14:creationId xmlns:p14="http://schemas.microsoft.com/office/powerpoint/2010/main" val="3207796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374151"/>
              </a:solidFill>
              <a:effectLst/>
              <a:latin typeface="Söhne"/>
            </a:endParaRPr>
          </a:p>
        </p:txBody>
      </p:sp>
      <p:sp>
        <p:nvSpPr>
          <p:cNvPr id="4" name="Slide Number Placeholder 3"/>
          <p:cNvSpPr>
            <a:spLocks noGrp="1"/>
          </p:cNvSpPr>
          <p:nvPr>
            <p:ph type="sldNum" sz="quarter" idx="10"/>
          </p:nvPr>
        </p:nvSpPr>
        <p:spPr/>
        <p:txBody>
          <a:bodyPr/>
          <a:lstStyle/>
          <a:p>
            <a:fld id="{5D904A82-F77A-4F2F-A04D-9E9D63F3DBDF}" type="slidenum">
              <a:rPr lang="en-AU" smtClean="0"/>
              <a:t>7</a:t>
            </a:fld>
            <a:endParaRPr lang="en-AU"/>
          </a:p>
        </p:txBody>
      </p:sp>
    </p:spTree>
    <p:extLst>
      <p:ext uri="{BB962C8B-B14F-4D97-AF65-F5344CB8AC3E}">
        <p14:creationId xmlns:p14="http://schemas.microsoft.com/office/powerpoint/2010/main" val="1642758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30/01/2024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30/01/2024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30/01/2024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30/01/2024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30/01/2024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30/01/2024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30/01/2024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30/01/2024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30/01/2024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30/01/2024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30/01/2024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30/01/2024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www.mathematicshub.edu.au/"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1.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8.jpe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12.jpg"/><Relationship Id="rId4" Type="http://schemas.openxmlformats.org/officeDocument/2006/relationships/image" Target="../media/image2.png"/><Relationship Id="rId9" Type="http://schemas.openxmlformats.org/officeDocument/2006/relationships/image" Target="../media/image8.jpe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8.jpe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15.png"/><Relationship Id="rId5" Type="http://schemas.openxmlformats.org/officeDocument/2006/relationships/image" Target="../media/image3.png"/><Relationship Id="rId10" Type="http://schemas.openxmlformats.org/officeDocument/2006/relationships/image" Target="../media/image14.png"/><Relationship Id="rId4" Type="http://schemas.openxmlformats.org/officeDocument/2006/relationships/image" Target="../media/image2.png"/><Relationship Id="rId9"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8.jpe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19.png"/><Relationship Id="rId5" Type="http://schemas.openxmlformats.org/officeDocument/2006/relationships/image" Target="../media/image3.png"/><Relationship Id="rId10" Type="http://schemas.openxmlformats.org/officeDocument/2006/relationships/image" Target="../media/image18.png"/><Relationship Id="rId4" Type="http://schemas.openxmlformats.org/officeDocument/2006/relationships/image" Target="../media/image2.png"/><Relationship Id="rId9" Type="http://schemas.openxmlformats.org/officeDocument/2006/relationships/image" Target="../media/image17.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1.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8.jpe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1.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EA804A7-72E1-6EB1-42EE-A68C798E8691}"/>
              </a:ext>
              <a:ext uri="{C183D7F6-B498-43B3-948B-1728B52AA6E4}">
                <adec:decorative xmlns:adec="http://schemas.microsoft.com/office/drawing/2017/decorative" val="1"/>
              </a:ext>
            </a:extLst>
          </p:cNvPr>
          <p:cNvGrpSpPr/>
          <p:nvPr/>
        </p:nvGrpSpPr>
        <p:grpSpPr>
          <a:xfrm>
            <a:off x="0" y="839552"/>
            <a:ext cx="9145016" cy="6093296"/>
            <a:chOff x="0" y="839552"/>
            <a:chExt cx="9145016" cy="6093296"/>
          </a:xfrm>
        </p:grpSpPr>
        <p:pic>
          <p:nvPicPr>
            <p:cNvPr id="11" name="Picture 2">
              <a:extLst>
                <a:ext uri="{FF2B5EF4-FFF2-40B4-BE49-F238E27FC236}">
                  <a16:creationId xmlns:a16="http://schemas.microsoft.com/office/drawing/2014/main" id="{3B02FFA8-B4DD-A659-847C-40D9461084A4}"/>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FF2B5EF4-FFF2-40B4-BE49-F238E27FC236}">
                  <a16:creationId xmlns:a16="http://schemas.microsoft.com/office/drawing/2014/main" id="{9DCF8F58-C60D-901F-35B3-D3E3317351AB}"/>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78224" y="6321883"/>
              <a:ext cx="826992" cy="541175"/>
            </a:xfrm>
            <a:prstGeom prst="rect">
              <a:avLst/>
            </a:prstGeom>
          </p:spPr>
        </p:pic>
        <p:pic>
          <p:nvPicPr>
            <p:cNvPr id="14" name="Picture 13">
              <a:extLst>
                <a:ext uri="{FF2B5EF4-FFF2-40B4-BE49-F238E27FC236}">
                  <a16:creationId xmlns:a16="http://schemas.microsoft.com/office/drawing/2014/main" id="{C6CAEB35-3FA9-E5F5-E1FB-19C117DF53F5}"/>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55195" y="5728619"/>
              <a:ext cx="556021" cy="566359"/>
            </a:xfrm>
            <a:prstGeom prst="rect">
              <a:avLst/>
            </a:prstGeom>
          </p:spPr>
        </p:pic>
        <p:pic>
          <p:nvPicPr>
            <p:cNvPr id="15" name="Picture 14">
              <a:extLst>
                <a:ext uri="{FF2B5EF4-FFF2-40B4-BE49-F238E27FC236}">
                  <a16:creationId xmlns:a16="http://schemas.microsoft.com/office/drawing/2014/main" id="{3DA1EFB8-9C6B-504E-9053-5A6D4DAD5F43}"/>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5463" y="5876935"/>
              <a:ext cx="546257" cy="562567"/>
            </a:xfrm>
            <a:prstGeom prst="rect">
              <a:avLst/>
            </a:prstGeom>
          </p:spPr>
        </p:pic>
        <p:pic>
          <p:nvPicPr>
            <p:cNvPr id="16" name="Picture 15">
              <a:extLst>
                <a:ext uri="{FF2B5EF4-FFF2-40B4-BE49-F238E27FC236}">
                  <a16:creationId xmlns:a16="http://schemas.microsoft.com/office/drawing/2014/main" id="{CBBC9B71-3753-FCC0-23B1-BD79FCBEE49C}"/>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88903" y="6158218"/>
              <a:ext cx="856560" cy="555469"/>
            </a:xfrm>
            <a:prstGeom prst="rect">
              <a:avLst/>
            </a:prstGeom>
          </p:spPr>
        </p:pic>
        <p:pic>
          <p:nvPicPr>
            <p:cNvPr id="17" name="Picture 16">
              <a:extLst>
                <a:ext uri="{FF2B5EF4-FFF2-40B4-BE49-F238E27FC236}">
                  <a16:creationId xmlns:a16="http://schemas.microsoft.com/office/drawing/2014/main" id="{F35613ED-5998-B6F6-5767-AEC151A193B5}"/>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49800" y="6075762"/>
              <a:ext cx="554625" cy="727479"/>
            </a:xfrm>
            <a:prstGeom prst="rect">
              <a:avLst/>
            </a:prstGeom>
          </p:spPr>
        </p:pic>
      </p:grpSp>
      <p:grpSp>
        <p:nvGrpSpPr>
          <p:cNvPr id="12" name="Group 11">
            <a:extLst>
              <a:ext uri="{FF2B5EF4-FFF2-40B4-BE49-F238E27FC236}">
                <a16:creationId xmlns:a16="http://schemas.microsoft.com/office/drawing/2014/main" id="{E86B8A94-CC1C-123A-52BA-66D076BF05A9}"/>
              </a:ext>
              <a:ext uri="{C183D7F6-B498-43B3-948B-1728B52AA6E4}">
                <adec:decorative xmlns:adec="http://schemas.microsoft.com/office/drawing/2017/decorative" val="1"/>
              </a:ext>
            </a:extLst>
          </p:cNvPr>
          <p:cNvGrpSpPr/>
          <p:nvPr/>
        </p:nvGrpSpPr>
        <p:grpSpPr>
          <a:xfrm>
            <a:off x="5438976" y="5733256"/>
            <a:ext cx="2661416" cy="1101548"/>
            <a:chOff x="5438976" y="5733256"/>
            <a:chExt cx="2661416" cy="1101548"/>
          </a:xfrm>
        </p:grpSpPr>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pic>
        <p:nvPicPr>
          <p:cNvPr id="18" name="Picture 17">
            <a:hlinkClick r:id="rId9"/>
            <a:extLst>
              <a:ext uri="{FF2B5EF4-FFF2-40B4-BE49-F238E27FC236}">
                <a16:creationId xmlns:a16="http://schemas.microsoft.com/office/drawing/2014/main" id="{21603C69-507F-5BCD-B704-ED0EB4A96C2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9" name="Footer Placeholder 12">
            <a:extLst>
              <a:ext uri="{FF2B5EF4-FFF2-40B4-BE49-F238E27FC236}">
                <a16:creationId xmlns:a16="http://schemas.microsoft.com/office/drawing/2014/main" id="{985946D7-FAE3-79D8-3E2C-C4D8FEA243F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16F4A165-DE2B-1F2B-9D3B-83A4DCFAF5A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23" name="Title 22">
            <a:extLst>
              <a:ext uri="{FF2B5EF4-FFF2-40B4-BE49-F238E27FC236}">
                <a16:creationId xmlns:a16="http://schemas.microsoft.com/office/drawing/2014/main" id="{47DCFF94-4FCF-109B-7CF6-58BAEE1432C4}"/>
              </a:ext>
            </a:extLst>
          </p:cNvPr>
          <p:cNvSpPr>
            <a:spLocks noGrp="1"/>
          </p:cNvSpPr>
          <p:nvPr>
            <p:ph type="ctrTitle"/>
          </p:nvPr>
        </p:nvSpPr>
        <p:spPr/>
        <p:txBody>
          <a:bodyPr/>
          <a:lstStyle/>
          <a:p>
            <a:r>
              <a:rPr lang="en-US" dirty="0">
                <a:solidFill>
                  <a:schemeClr val="tx2"/>
                </a:solidFill>
              </a:rPr>
              <a:t>Fruit fractions:</a:t>
            </a:r>
            <a:br>
              <a:rPr lang="en-US" dirty="0">
                <a:solidFill>
                  <a:schemeClr val="tx2"/>
                </a:solidFill>
              </a:rPr>
            </a:br>
            <a:r>
              <a:rPr lang="en-US" dirty="0">
                <a:solidFill>
                  <a:schemeClr val="tx2"/>
                </a:solidFill>
              </a:rPr>
              <a:t>Gardeners of fractions</a:t>
            </a:r>
            <a:endParaRPr lang="en-GB" dirty="0"/>
          </a:p>
        </p:txBody>
      </p:sp>
    </p:spTree>
    <p:extLst>
      <p:ext uri="{BB962C8B-B14F-4D97-AF65-F5344CB8AC3E}">
        <p14:creationId xmlns:p14="http://schemas.microsoft.com/office/powerpoint/2010/main" val="683389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45" y="-420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9" name="Title 8">
            <a:extLst>
              <a:ext uri="{FF2B5EF4-FFF2-40B4-BE49-F238E27FC236}">
                <a16:creationId xmlns:a16="http://schemas.microsoft.com/office/drawing/2014/main" id="{A5F46C89-DF02-45D2-89E9-91AFD642C077}"/>
              </a:ext>
            </a:extLst>
          </p:cNvPr>
          <p:cNvSpPr txBox="1">
            <a:spLocks noGrp="1"/>
          </p:cNvSpPr>
          <p:nvPr>
            <p:ph type="title" idx="4294967295"/>
          </p:nvPr>
        </p:nvSpPr>
        <p:spPr>
          <a:xfrm>
            <a:off x="5819734" y="274588"/>
            <a:ext cx="2966518" cy="707886"/>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4000" b="0" i="0" u="none" strike="noStrike" kern="1200" cap="none" spc="0" normalizeH="0" baseline="0" noProof="0" dirty="0">
                <a:ln>
                  <a:noFill/>
                </a:ln>
                <a:solidFill>
                  <a:schemeClr val="tx2"/>
                </a:solidFill>
                <a:effectLst/>
                <a:uLnTx/>
                <a:uFillTx/>
                <a:latin typeface="+mn-lt"/>
                <a:ea typeface="+mn-ea"/>
                <a:cs typeface="+mn-cs"/>
              </a:rPr>
              <a:t>The warm-up</a:t>
            </a:r>
          </a:p>
        </p:txBody>
      </p:sp>
      <p:sp>
        <p:nvSpPr>
          <p:cNvPr id="21" name="TextBox 20">
            <a:extLst>
              <a:ext uri="{FF2B5EF4-FFF2-40B4-BE49-F238E27FC236}">
                <a16:creationId xmlns:a16="http://schemas.microsoft.com/office/drawing/2014/main" id="{A7F7FF8E-E4DF-3DA2-3441-8AE113F8F926}"/>
              </a:ext>
            </a:extLst>
          </p:cNvPr>
          <p:cNvSpPr txBox="1"/>
          <p:nvPr/>
        </p:nvSpPr>
        <p:spPr>
          <a:xfrm>
            <a:off x="2195736" y="2390534"/>
            <a:ext cx="3962560" cy="523220"/>
          </a:xfrm>
          <a:prstGeom prst="rect">
            <a:avLst/>
          </a:prstGeom>
          <a:noFill/>
        </p:spPr>
        <p:txBody>
          <a:bodyPr wrap="none" rtlCol="0">
            <a:spAutoFit/>
          </a:bodyPr>
          <a:lstStyle/>
          <a:p>
            <a:r>
              <a:rPr lang="en-AU" sz="2800" dirty="0">
                <a:solidFill>
                  <a:schemeClr val="tx2"/>
                </a:solidFill>
              </a:rPr>
              <a:t>Always, sometimes, never</a:t>
            </a:r>
          </a:p>
        </p:txBody>
      </p:sp>
      <p:sp>
        <p:nvSpPr>
          <p:cNvPr id="2" name="TextBox 1">
            <a:extLst>
              <a:ext uri="{FF2B5EF4-FFF2-40B4-BE49-F238E27FC236}">
                <a16:creationId xmlns:a16="http://schemas.microsoft.com/office/drawing/2014/main" id="{BDECB4FC-A69F-E161-04AA-6D8479A5D609}"/>
              </a:ext>
            </a:extLst>
          </p:cNvPr>
          <p:cNvSpPr txBox="1"/>
          <p:nvPr/>
        </p:nvSpPr>
        <p:spPr>
          <a:xfrm>
            <a:off x="1350896" y="3434238"/>
            <a:ext cx="6997028" cy="954107"/>
          </a:xfrm>
          <a:prstGeom prst="rect">
            <a:avLst/>
          </a:prstGeom>
          <a:noFill/>
        </p:spPr>
        <p:txBody>
          <a:bodyPr wrap="square" rtlCol="0">
            <a:spAutoFit/>
          </a:bodyPr>
          <a:lstStyle/>
          <a:p>
            <a:r>
              <a:rPr lang="en-AU" sz="2800" kern="0" dirty="0">
                <a:solidFill>
                  <a:schemeClr val="tx2"/>
                </a:solidFill>
                <a:effectLst/>
                <a:ea typeface="Times New Roman" panose="02020603050405020304" pitchFamily="18" charset="0"/>
              </a:rPr>
              <a:t>The numerator is </a:t>
            </a:r>
            <a:r>
              <a:rPr lang="en-AU" sz="2800" kern="0" dirty="0">
                <a:solidFill>
                  <a:schemeClr val="accent6">
                    <a:lumMod val="50000"/>
                  </a:schemeClr>
                </a:solidFill>
                <a:effectLst/>
                <a:ea typeface="Times New Roman" panose="02020603050405020304" pitchFamily="18" charset="0"/>
              </a:rPr>
              <a:t>always</a:t>
            </a:r>
            <a:r>
              <a:rPr lang="en-AU" sz="2800" kern="0" dirty="0">
                <a:solidFill>
                  <a:schemeClr val="tx2"/>
                </a:solidFill>
                <a:effectLst/>
                <a:ea typeface="Times New Roman" panose="02020603050405020304" pitchFamily="18" charset="0"/>
              </a:rPr>
              <a:t> / </a:t>
            </a:r>
            <a:r>
              <a:rPr lang="en-AU" sz="2800" kern="0" dirty="0">
                <a:solidFill>
                  <a:schemeClr val="accent6">
                    <a:lumMod val="50000"/>
                  </a:schemeClr>
                </a:solidFill>
                <a:effectLst/>
                <a:ea typeface="Times New Roman" panose="02020603050405020304" pitchFamily="18" charset="0"/>
              </a:rPr>
              <a:t>sometimes</a:t>
            </a:r>
            <a:r>
              <a:rPr lang="en-AU" sz="2800" kern="0" dirty="0">
                <a:solidFill>
                  <a:schemeClr val="tx2"/>
                </a:solidFill>
                <a:effectLst/>
                <a:ea typeface="Times New Roman" panose="02020603050405020304" pitchFamily="18" charset="0"/>
              </a:rPr>
              <a:t> / </a:t>
            </a:r>
            <a:r>
              <a:rPr lang="en-AU" sz="2800" kern="0" dirty="0">
                <a:solidFill>
                  <a:schemeClr val="accent6">
                    <a:lumMod val="50000"/>
                  </a:schemeClr>
                </a:solidFill>
                <a:effectLst/>
                <a:ea typeface="Times New Roman" panose="02020603050405020304" pitchFamily="18" charset="0"/>
              </a:rPr>
              <a:t>never</a:t>
            </a:r>
            <a:r>
              <a:rPr lang="en-AU" sz="2800" kern="0" dirty="0">
                <a:solidFill>
                  <a:schemeClr val="tx2"/>
                </a:solidFill>
                <a:effectLst/>
                <a:ea typeface="Times New Roman" panose="02020603050405020304" pitchFamily="18" charset="0"/>
              </a:rPr>
              <a:t> </a:t>
            </a:r>
          </a:p>
          <a:p>
            <a:r>
              <a:rPr lang="en-AU" sz="2800" kern="0" dirty="0">
                <a:solidFill>
                  <a:schemeClr val="tx2"/>
                </a:solidFill>
                <a:effectLst/>
                <a:ea typeface="Times New Roman" panose="02020603050405020304" pitchFamily="18" charset="0"/>
              </a:rPr>
              <a:t>smaller than the denominator.</a:t>
            </a:r>
            <a:endParaRPr lang="en-AU" sz="4000" dirty="0">
              <a:solidFill>
                <a:schemeClr val="tx2"/>
              </a:solidFill>
            </a:endParaRPr>
          </a:p>
        </p:txBody>
      </p:sp>
      <p:pic>
        <p:nvPicPr>
          <p:cNvPr id="4" name="Picture 3">
            <a:extLst>
              <a:ext uri="{FF2B5EF4-FFF2-40B4-BE49-F238E27FC236}">
                <a16:creationId xmlns:a16="http://schemas.microsoft.com/office/drawing/2014/main" id="{0A451DCB-C1D3-8816-08D8-F8F5EBB6F2E8}"/>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28500" y="6591026"/>
            <a:ext cx="559435" cy="198755"/>
          </a:xfrm>
          <a:prstGeom prst="rect">
            <a:avLst/>
          </a:prstGeom>
        </p:spPr>
      </p:pic>
      <p:sp>
        <p:nvSpPr>
          <p:cNvPr id="5" name="Text Box 2">
            <a:extLst>
              <a:ext uri="{FF2B5EF4-FFF2-40B4-BE49-F238E27FC236}">
                <a16:creationId xmlns:a16="http://schemas.microsoft.com/office/drawing/2014/main" id="{09888E30-F477-933E-AA66-738AAB8F37FF}"/>
              </a:ext>
            </a:extLst>
          </p:cNvPr>
          <p:cNvSpPr txBox="1"/>
          <p:nvPr/>
        </p:nvSpPr>
        <p:spPr>
          <a:xfrm>
            <a:off x="-29797" y="6555906"/>
            <a:ext cx="3623493"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2020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3" name="Picture 2">
            <a:hlinkClick r:id="rId10"/>
            <a:extLst>
              <a:ext uri="{FF2B5EF4-FFF2-40B4-BE49-F238E27FC236}">
                <a16:creationId xmlns:a16="http://schemas.microsoft.com/office/drawing/2014/main" id="{97930FB1-820C-8779-B5B1-F71D96664738}"/>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3922866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ED8A3F2-CF56-DD84-DECB-55E0CDF4F95D}"/>
              </a:ext>
              <a:ext uri="{C183D7F6-B498-43B3-948B-1728B52AA6E4}">
                <adec:decorative xmlns:adec="http://schemas.microsoft.com/office/drawing/2017/decorative" val="1"/>
              </a:ext>
            </a:extLst>
          </p:cNvPr>
          <p:cNvGrpSpPr/>
          <p:nvPr/>
        </p:nvGrpSpPr>
        <p:grpSpPr>
          <a:xfrm>
            <a:off x="-29797" y="-173040"/>
            <a:ext cx="9213830" cy="7073971"/>
            <a:chOff x="-10824" y="33692"/>
            <a:chExt cx="9154824" cy="6868879"/>
          </a:xfrm>
        </p:grpSpPr>
        <p:pic>
          <p:nvPicPr>
            <p:cNvPr id="2050"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4" y="33692"/>
              <a:ext cx="9154824" cy="6868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sp>
        <p:nvSpPr>
          <p:cNvPr id="12" name="Rounded Rectangle 11">
            <a:extLst>
              <a:ext uri="{FF2B5EF4-FFF2-40B4-BE49-F238E27FC236}">
                <a16:creationId xmlns:a16="http://schemas.microsoft.com/office/drawing/2014/main" id="{453A0468-F21A-55D1-294F-36E9D31AEB1D}"/>
              </a:ext>
              <a:ext uri="{C183D7F6-B498-43B3-948B-1728B52AA6E4}">
                <adec:decorative xmlns:adec="http://schemas.microsoft.com/office/drawing/2017/decorative" val="1"/>
              </a:ext>
            </a:extLst>
          </p:cNvPr>
          <p:cNvSpPr/>
          <p:nvPr/>
        </p:nvSpPr>
        <p:spPr>
          <a:xfrm>
            <a:off x="795803" y="1050304"/>
            <a:ext cx="7337895" cy="4371157"/>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33BFA197-E1EB-7A7D-CE59-B9CEBF983CAA}"/>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28500" y="6591026"/>
            <a:ext cx="559435" cy="198755"/>
          </a:xfrm>
          <a:prstGeom prst="rect">
            <a:avLst/>
          </a:prstGeom>
        </p:spPr>
      </p:pic>
      <p:sp>
        <p:nvSpPr>
          <p:cNvPr id="31" name="Title 32">
            <a:extLst>
              <a:ext uri="{FF2B5EF4-FFF2-40B4-BE49-F238E27FC236}">
                <a16:creationId xmlns:a16="http://schemas.microsoft.com/office/drawing/2014/main" id="{8D52ADCC-FCD3-8301-3574-643A86001F6B}"/>
              </a:ext>
            </a:extLst>
          </p:cNvPr>
          <p:cNvSpPr txBox="1">
            <a:spLocks noGrp="1"/>
          </p:cNvSpPr>
          <p:nvPr>
            <p:ph type="title" idx="4294967295"/>
          </p:nvPr>
        </p:nvSpPr>
        <p:spPr>
          <a:xfrm>
            <a:off x="3773229" y="-26913"/>
            <a:ext cx="5299592" cy="707886"/>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4000" b="0" i="0" u="none" strike="noStrike" kern="1200" cap="none" spc="0" normalizeH="0" baseline="0" noProof="0" dirty="0">
                <a:ln>
                  <a:noFill/>
                </a:ln>
                <a:solidFill>
                  <a:schemeClr val="tx2"/>
                </a:solidFill>
                <a:effectLst/>
                <a:uLnTx/>
                <a:uFillTx/>
                <a:latin typeface="+mn-lt"/>
                <a:ea typeface="+mn-ea"/>
                <a:cs typeface="+mn-cs"/>
              </a:rPr>
              <a:t>Planting Asian fruit trees</a:t>
            </a:r>
            <a:endParaRPr kumimoji="0" lang="en-GB" sz="4000" b="0" i="0" u="none" strike="noStrike" kern="1200" cap="none" spc="0" normalizeH="0" baseline="0" noProof="0" dirty="0">
              <a:ln>
                <a:noFill/>
              </a:ln>
              <a:solidFill>
                <a:schemeClr val="tx2"/>
              </a:solidFill>
              <a:effectLst/>
              <a:uLnTx/>
              <a:uFillTx/>
              <a:latin typeface="+mn-lt"/>
              <a:ea typeface="+mn-ea"/>
              <a:cs typeface="+mn-cs"/>
            </a:endParaRPr>
          </a:p>
        </p:txBody>
      </p:sp>
      <p:pic>
        <p:nvPicPr>
          <p:cNvPr id="30" name="Picture 29" descr="A field of plants with trees in the background">
            <a:extLst>
              <a:ext uri="{FF2B5EF4-FFF2-40B4-BE49-F238E27FC236}">
                <a16:creationId xmlns:a16="http://schemas.microsoft.com/office/drawing/2014/main" id="{FAAF99E3-1BC4-B749-C17E-48B08419C8A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514850" y="1162936"/>
            <a:ext cx="6114299" cy="4060277"/>
          </a:xfrm>
          <a:prstGeom prst="rect">
            <a:avLst/>
          </a:prstGeom>
        </p:spPr>
      </p:pic>
      <p:sp>
        <p:nvSpPr>
          <p:cNvPr id="3" name="Text Box 2">
            <a:extLst>
              <a:ext uri="{FF2B5EF4-FFF2-40B4-BE49-F238E27FC236}">
                <a16:creationId xmlns:a16="http://schemas.microsoft.com/office/drawing/2014/main" id="{2D75DCE6-DDF6-3D3D-F39B-9639F1DBAA88}"/>
              </a:ext>
            </a:extLst>
          </p:cNvPr>
          <p:cNvSpPr txBox="1"/>
          <p:nvPr/>
        </p:nvSpPr>
        <p:spPr>
          <a:xfrm>
            <a:off x="-29797" y="6555906"/>
            <a:ext cx="3623493"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2020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spTree>
    <p:extLst>
      <p:ext uri="{BB962C8B-B14F-4D97-AF65-F5344CB8AC3E}">
        <p14:creationId xmlns:p14="http://schemas.microsoft.com/office/powerpoint/2010/main" val="1152595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ED8A3F2-CF56-DD84-DECB-55E0CDF4F95D}"/>
              </a:ext>
              <a:ext uri="{C183D7F6-B498-43B3-948B-1728B52AA6E4}">
                <adec:decorative xmlns:adec="http://schemas.microsoft.com/office/drawing/2017/decorative" val="1"/>
              </a:ext>
            </a:extLst>
          </p:cNvPr>
          <p:cNvGrpSpPr/>
          <p:nvPr/>
        </p:nvGrpSpPr>
        <p:grpSpPr>
          <a:xfrm>
            <a:off x="-10547" y="-84864"/>
            <a:ext cx="9154824" cy="7073971"/>
            <a:chOff x="-10824" y="33692"/>
            <a:chExt cx="9154824" cy="6868879"/>
          </a:xfrm>
        </p:grpSpPr>
        <p:pic>
          <p:nvPicPr>
            <p:cNvPr id="2050"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4" y="33692"/>
              <a:ext cx="9154824" cy="6868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sp>
        <p:nvSpPr>
          <p:cNvPr id="33" name="Title 32">
            <a:extLst>
              <a:ext uri="{FF2B5EF4-FFF2-40B4-BE49-F238E27FC236}">
                <a16:creationId xmlns:a16="http://schemas.microsoft.com/office/drawing/2014/main" id="{F43239D4-3631-516F-9341-9E173E96940E}"/>
              </a:ext>
            </a:extLst>
          </p:cNvPr>
          <p:cNvSpPr txBox="1">
            <a:spLocks noGrp="1"/>
          </p:cNvSpPr>
          <p:nvPr>
            <p:ph type="title" idx="4294967295"/>
          </p:nvPr>
        </p:nvSpPr>
        <p:spPr>
          <a:xfrm>
            <a:off x="5788639" y="132925"/>
            <a:ext cx="2876108" cy="707886"/>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4000" b="0" i="0" u="none" strike="noStrike" kern="1200" cap="none" spc="0" normalizeH="0" baseline="0" noProof="0" dirty="0">
                <a:ln>
                  <a:noFill/>
                </a:ln>
                <a:solidFill>
                  <a:schemeClr val="tx2"/>
                </a:solidFill>
                <a:effectLst/>
                <a:uLnTx/>
                <a:uFillTx/>
                <a:latin typeface="+mn-lt"/>
                <a:ea typeface="+mn-ea"/>
                <a:cs typeface="+mn-cs"/>
              </a:rPr>
              <a:t>Fruits of Asia</a:t>
            </a:r>
            <a:endParaRPr kumimoji="0" lang="en-GB" sz="4000" b="0" i="0" u="none" strike="noStrike" kern="1200" cap="none" spc="0" normalizeH="0" baseline="0" noProof="0" dirty="0">
              <a:ln>
                <a:noFill/>
              </a:ln>
              <a:solidFill>
                <a:schemeClr val="tx2"/>
              </a:solidFill>
              <a:effectLst/>
              <a:uLnTx/>
              <a:uFillTx/>
              <a:latin typeface="+mn-lt"/>
              <a:ea typeface="+mn-ea"/>
              <a:cs typeface="+mn-cs"/>
            </a:endParaRPr>
          </a:p>
        </p:txBody>
      </p:sp>
      <p:grpSp>
        <p:nvGrpSpPr>
          <p:cNvPr id="32" name="Group 31" descr="Papaya">
            <a:extLst>
              <a:ext uri="{FF2B5EF4-FFF2-40B4-BE49-F238E27FC236}">
                <a16:creationId xmlns:a16="http://schemas.microsoft.com/office/drawing/2014/main" id="{B96D8701-FBC3-578F-65BA-B2F8E638AF7D}"/>
              </a:ext>
              <a:ext uri="{C183D7F6-B498-43B3-948B-1728B52AA6E4}">
                <adec:decorative xmlns:adec="http://schemas.microsoft.com/office/drawing/2017/decorative" val="0"/>
              </a:ext>
            </a:extLst>
          </p:cNvPr>
          <p:cNvGrpSpPr/>
          <p:nvPr/>
        </p:nvGrpSpPr>
        <p:grpSpPr>
          <a:xfrm>
            <a:off x="795804" y="1050305"/>
            <a:ext cx="3742184" cy="2160240"/>
            <a:chOff x="795804" y="1050305"/>
            <a:chExt cx="3742184" cy="2160240"/>
          </a:xfrm>
        </p:grpSpPr>
        <p:sp>
          <p:nvSpPr>
            <p:cNvPr id="12" name="Rounded Rectangle 11">
              <a:extLst>
                <a:ext uri="{FF2B5EF4-FFF2-40B4-BE49-F238E27FC236}">
                  <a16:creationId xmlns:a16="http://schemas.microsoft.com/office/drawing/2014/main" id="{453A0468-F21A-55D1-294F-36E9D31AEB1D}"/>
                </a:ext>
              </a:extLst>
            </p:cNvPr>
            <p:cNvSpPr/>
            <p:nvPr/>
          </p:nvSpPr>
          <p:spPr>
            <a:xfrm>
              <a:off x="795804" y="1050305"/>
              <a:ext cx="3742184" cy="216024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A4524F03-CA55-7D8E-C42A-243D5010160E}"/>
                </a:ext>
              </a:extLst>
            </p:cNvPr>
            <p:cNvPicPr>
              <a:picLocks noChangeAspect="1"/>
            </p:cNvPicPr>
            <p:nvPr/>
          </p:nvPicPr>
          <p:blipFill>
            <a:blip r:embed="rId9"/>
            <a:stretch>
              <a:fillRect/>
            </a:stretch>
          </p:blipFill>
          <p:spPr>
            <a:xfrm>
              <a:off x="971600" y="1230281"/>
              <a:ext cx="2509649" cy="1867646"/>
            </a:xfrm>
            <a:prstGeom prst="rect">
              <a:avLst/>
            </a:prstGeom>
          </p:spPr>
        </p:pic>
        <p:sp>
          <p:nvSpPr>
            <p:cNvPr id="21" name="TextBox 20">
              <a:extLst>
                <a:ext uri="{FF2B5EF4-FFF2-40B4-BE49-F238E27FC236}">
                  <a16:creationId xmlns:a16="http://schemas.microsoft.com/office/drawing/2014/main" id="{ABCA5A66-F9F5-6B92-297B-9D83F29D5FEB}"/>
                </a:ext>
              </a:extLst>
            </p:cNvPr>
            <p:cNvSpPr txBox="1"/>
            <p:nvPr/>
          </p:nvSpPr>
          <p:spPr>
            <a:xfrm>
              <a:off x="3186091" y="1737648"/>
              <a:ext cx="1108321" cy="430887"/>
            </a:xfrm>
            <a:prstGeom prst="rect">
              <a:avLst/>
            </a:prstGeom>
            <a:noFill/>
          </p:spPr>
          <p:txBody>
            <a:bodyPr wrap="square" rtlCol="0">
              <a:spAutoFit/>
            </a:bodyPr>
            <a:lstStyle/>
            <a:p>
              <a:r>
                <a:rPr lang="en-US" sz="2200" dirty="0"/>
                <a:t>papaya</a:t>
              </a:r>
            </a:p>
          </p:txBody>
        </p:sp>
      </p:grpSp>
      <p:grpSp>
        <p:nvGrpSpPr>
          <p:cNvPr id="19" name="Group 18" descr="Rambutan">
            <a:extLst>
              <a:ext uri="{FF2B5EF4-FFF2-40B4-BE49-F238E27FC236}">
                <a16:creationId xmlns:a16="http://schemas.microsoft.com/office/drawing/2014/main" id="{5553B922-AA69-7146-65DA-9D27CC38B223}"/>
              </a:ext>
            </a:extLst>
          </p:cNvPr>
          <p:cNvGrpSpPr/>
          <p:nvPr/>
        </p:nvGrpSpPr>
        <p:grpSpPr>
          <a:xfrm>
            <a:off x="4887466" y="1033484"/>
            <a:ext cx="3742184" cy="2160240"/>
            <a:chOff x="4887466" y="1033484"/>
            <a:chExt cx="3742184" cy="2160240"/>
          </a:xfrm>
        </p:grpSpPr>
        <p:sp>
          <p:nvSpPr>
            <p:cNvPr id="9" name="Rounded Rectangle 8">
              <a:extLst>
                <a:ext uri="{FF2B5EF4-FFF2-40B4-BE49-F238E27FC236}">
                  <a16:creationId xmlns:a16="http://schemas.microsoft.com/office/drawing/2014/main" id="{A4596AE0-E35F-0FA9-9F00-69FFB528FC3C}"/>
                </a:ext>
              </a:extLst>
            </p:cNvPr>
            <p:cNvSpPr/>
            <p:nvPr/>
          </p:nvSpPr>
          <p:spPr>
            <a:xfrm>
              <a:off x="4887466" y="1033484"/>
              <a:ext cx="3742184" cy="216024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A54868A-4767-252F-5C4E-AA1892AAB7CD}"/>
                </a:ext>
              </a:extLst>
            </p:cNvPr>
            <p:cNvPicPr>
              <a:picLocks noChangeAspect="1"/>
            </p:cNvPicPr>
            <p:nvPr/>
          </p:nvPicPr>
          <p:blipFill>
            <a:blip r:embed="rId10"/>
            <a:stretch>
              <a:fillRect/>
            </a:stretch>
          </p:blipFill>
          <p:spPr>
            <a:xfrm>
              <a:off x="5727700" y="1203860"/>
              <a:ext cx="2730500" cy="1841500"/>
            </a:xfrm>
            <a:prstGeom prst="rect">
              <a:avLst/>
            </a:prstGeom>
          </p:spPr>
        </p:pic>
        <p:sp>
          <p:nvSpPr>
            <p:cNvPr id="23" name="TextBox 22">
              <a:extLst>
                <a:ext uri="{FF2B5EF4-FFF2-40B4-BE49-F238E27FC236}">
                  <a16:creationId xmlns:a16="http://schemas.microsoft.com/office/drawing/2014/main" id="{A9328051-BA52-F402-9DCB-2997C3C68C58}"/>
                </a:ext>
              </a:extLst>
            </p:cNvPr>
            <p:cNvSpPr txBox="1"/>
            <p:nvPr/>
          </p:nvSpPr>
          <p:spPr>
            <a:xfrm>
              <a:off x="5033893" y="1326768"/>
              <a:ext cx="1475010" cy="430887"/>
            </a:xfrm>
            <a:prstGeom prst="rect">
              <a:avLst/>
            </a:prstGeom>
            <a:noFill/>
          </p:spPr>
          <p:txBody>
            <a:bodyPr wrap="square" rtlCol="0">
              <a:spAutoFit/>
            </a:bodyPr>
            <a:lstStyle/>
            <a:p>
              <a:r>
                <a:rPr lang="en-US" sz="2200" dirty="0"/>
                <a:t>rambutan</a:t>
              </a:r>
            </a:p>
          </p:txBody>
        </p:sp>
      </p:grpSp>
      <p:grpSp>
        <p:nvGrpSpPr>
          <p:cNvPr id="29" name="Group 28" descr="Pomelo">
            <a:extLst>
              <a:ext uri="{FF2B5EF4-FFF2-40B4-BE49-F238E27FC236}">
                <a16:creationId xmlns:a16="http://schemas.microsoft.com/office/drawing/2014/main" id="{3E457653-7E0C-DB1D-C6AD-A7F12C031F63}"/>
              </a:ext>
            </a:extLst>
          </p:cNvPr>
          <p:cNvGrpSpPr/>
          <p:nvPr/>
        </p:nvGrpSpPr>
        <p:grpSpPr>
          <a:xfrm>
            <a:off x="767628" y="3422958"/>
            <a:ext cx="3742184" cy="2160240"/>
            <a:chOff x="767628" y="3422958"/>
            <a:chExt cx="3742184" cy="2160240"/>
          </a:xfrm>
        </p:grpSpPr>
        <p:sp>
          <p:nvSpPr>
            <p:cNvPr id="13" name="Rounded Rectangle 12">
              <a:extLst>
                <a:ext uri="{FF2B5EF4-FFF2-40B4-BE49-F238E27FC236}">
                  <a16:creationId xmlns:a16="http://schemas.microsoft.com/office/drawing/2014/main" id="{3767B805-036C-58B3-4363-F4DF03425DEA}"/>
                </a:ext>
              </a:extLst>
            </p:cNvPr>
            <p:cNvSpPr/>
            <p:nvPr/>
          </p:nvSpPr>
          <p:spPr>
            <a:xfrm>
              <a:off x="767628" y="3422958"/>
              <a:ext cx="3742184" cy="216024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116143FC-A11C-5064-0268-CBB0C00AF70A}"/>
                </a:ext>
              </a:extLst>
            </p:cNvPr>
            <p:cNvPicPr>
              <a:picLocks noChangeAspect="1"/>
            </p:cNvPicPr>
            <p:nvPr/>
          </p:nvPicPr>
          <p:blipFill>
            <a:blip r:embed="rId11"/>
            <a:stretch>
              <a:fillRect/>
            </a:stretch>
          </p:blipFill>
          <p:spPr>
            <a:xfrm>
              <a:off x="1802941" y="3725270"/>
              <a:ext cx="2227275" cy="1632055"/>
            </a:xfrm>
            <a:prstGeom prst="rect">
              <a:avLst/>
            </a:prstGeom>
          </p:spPr>
        </p:pic>
        <p:sp>
          <p:nvSpPr>
            <p:cNvPr id="25" name="TextBox 24">
              <a:extLst>
                <a:ext uri="{FF2B5EF4-FFF2-40B4-BE49-F238E27FC236}">
                  <a16:creationId xmlns:a16="http://schemas.microsoft.com/office/drawing/2014/main" id="{75AB40EE-EF8C-E7EE-8C69-189FC504C8CA}"/>
                </a:ext>
              </a:extLst>
            </p:cNvPr>
            <p:cNvSpPr txBox="1"/>
            <p:nvPr/>
          </p:nvSpPr>
          <p:spPr>
            <a:xfrm>
              <a:off x="1189235" y="3682936"/>
              <a:ext cx="1108321" cy="430887"/>
            </a:xfrm>
            <a:prstGeom prst="rect">
              <a:avLst/>
            </a:prstGeom>
            <a:noFill/>
          </p:spPr>
          <p:txBody>
            <a:bodyPr wrap="square" rtlCol="0">
              <a:spAutoFit/>
            </a:bodyPr>
            <a:lstStyle/>
            <a:p>
              <a:r>
                <a:rPr lang="en-US" sz="2200" dirty="0"/>
                <a:t>pomelo</a:t>
              </a:r>
            </a:p>
          </p:txBody>
        </p:sp>
      </p:grpSp>
      <p:grpSp>
        <p:nvGrpSpPr>
          <p:cNvPr id="28" name="Group 27" descr="Star fruit">
            <a:extLst>
              <a:ext uri="{FF2B5EF4-FFF2-40B4-BE49-F238E27FC236}">
                <a16:creationId xmlns:a16="http://schemas.microsoft.com/office/drawing/2014/main" id="{E38ADB54-F241-1AA0-2362-A94E4602CF20}"/>
              </a:ext>
            </a:extLst>
          </p:cNvPr>
          <p:cNvGrpSpPr/>
          <p:nvPr/>
        </p:nvGrpSpPr>
        <p:grpSpPr>
          <a:xfrm>
            <a:off x="4887466" y="3408013"/>
            <a:ext cx="3747746" cy="2160240"/>
            <a:chOff x="4887466" y="3408013"/>
            <a:chExt cx="3747746" cy="2160240"/>
          </a:xfrm>
        </p:grpSpPr>
        <p:sp>
          <p:nvSpPr>
            <p:cNvPr id="11" name="Rounded Rectangle 10">
              <a:extLst>
                <a:ext uri="{FF2B5EF4-FFF2-40B4-BE49-F238E27FC236}">
                  <a16:creationId xmlns:a16="http://schemas.microsoft.com/office/drawing/2014/main" id="{165D57EF-E0C1-7D80-A2EB-48365CCF7FB2}"/>
                </a:ext>
              </a:extLst>
            </p:cNvPr>
            <p:cNvSpPr/>
            <p:nvPr/>
          </p:nvSpPr>
          <p:spPr>
            <a:xfrm>
              <a:off x="4887466" y="3408013"/>
              <a:ext cx="3742184" cy="216024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2D47A6D6-7943-EE5E-41FC-F258B33FE6FA}"/>
                </a:ext>
              </a:extLst>
            </p:cNvPr>
            <p:cNvPicPr>
              <a:picLocks noChangeAspect="1"/>
            </p:cNvPicPr>
            <p:nvPr/>
          </p:nvPicPr>
          <p:blipFill>
            <a:blip r:embed="rId12"/>
            <a:stretch>
              <a:fillRect/>
            </a:stretch>
          </p:blipFill>
          <p:spPr>
            <a:xfrm>
              <a:off x="5004316" y="3622171"/>
              <a:ext cx="2933189" cy="1770982"/>
            </a:xfrm>
            <a:prstGeom prst="rect">
              <a:avLst/>
            </a:prstGeom>
          </p:spPr>
        </p:pic>
        <p:sp>
          <p:nvSpPr>
            <p:cNvPr id="27" name="TextBox 26">
              <a:extLst>
                <a:ext uri="{FF2B5EF4-FFF2-40B4-BE49-F238E27FC236}">
                  <a16:creationId xmlns:a16="http://schemas.microsoft.com/office/drawing/2014/main" id="{6571F617-DED8-F8AD-BFB0-7DAE0EB4B54A}"/>
                </a:ext>
              </a:extLst>
            </p:cNvPr>
            <p:cNvSpPr txBox="1"/>
            <p:nvPr/>
          </p:nvSpPr>
          <p:spPr>
            <a:xfrm>
              <a:off x="7160202" y="3660813"/>
              <a:ext cx="1475010" cy="430887"/>
            </a:xfrm>
            <a:prstGeom prst="rect">
              <a:avLst/>
            </a:prstGeom>
            <a:noFill/>
          </p:spPr>
          <p:txBody>
            <a:bodyPr wrap="square" rtlCol="0">
              <a:spAutoFit/>
            </a:bodyPr>
            <a:lstStyle/>
            <a:p>
              <a:r>
                <a:rPr lang="en-US" sz="2200" dirty="0"/>
                <a:t>star fruit</a:t>
              </a:r>
            </a:p>
          </p:txBody>
        </p:sp>
      </p:grpSp>
      <p:sp>
        <p:nvSpPr>
          <p:cNvPr id="31" name="TextBox 30">
            <a:extLst>
              <a:ext uri="{FF2B5EF4-FFF2-40B4-BE49-F238E27FC236}">
                <a16:creationId xmlns:a16="http://schemas.microsoft.com/office/drawing/2014/main" id="{F4C663D4-684E-9615-250A-24F2A38B080E}"/>
              </a:ext>
              <a:ext uri="{C183D7F6-B498-43B3-948B-1728B52AA6E4}">
                <adec:decorative xmlns:adec="http://schemas.microsoft.com/office/drawing/2017/decorative" val="1"/>
              </a:ext>
            </a:extLst>
          </p:cNvPr>
          <p:cNvSpPr txBox="1"/>
          <p:nvPr/>
        </p:nvSpPr>
        <p:spPr>
          <a:xfrm>
            <a:off x="46394" y="6181788"/>
            <a:ext cx="4704547" cy="369332"/>
          </a:xfrm>
          <a:prstGeom prst="rect">
            <a:avLst/>
          </a:prstGeom>
          <a:noFill/>
        </p:spPr>
        <p:txBody>
          <a:bodyPr wrap="square" rtlCol="0">
            <a:spAutoFit/>
          </a:bodyPr>
          <a:lstStyle/>
          <a:p>
            <a:r>
              <a:rPr lang="en-AU" sz="900" dirty="0" err="1">
                <a:solidFill>
                  <a:schemeClr val="tx1">
                    <a:lumMod val="50000"/>
                    <a:lumOff val="50000"/>
                  </a:schemeClr>
                </a:solidFill>
                <a:effectLst/>
                <a:latin typeface="Arial" panose="020B0604020202020204" pitchFamily="34" charset="0"/>
                <a:ea typeface="Times New Roman" panose="02020603050405020304" pitchFamily="18" charset="0"/>
              </a:rPr>
              <a:t>Tailorpham</a:t>
            </a:r>
            <a:r>
              <a:rPr lang="en-AU" sz="900" dirty="0">
                <a:solidFill>
                  <a:schemeClr val="tx1">
                    <a:lumMod val="50000"/>
                    <a:lumOff val="50000"/>
                  </a:schemeClr>
                </a:solidFill>
                <a:effectLst/>
                <a:latin typeface="Arial" panose="020B0604020202020204" pitchFamily="34" charset="0"/>
                <a:ea typeface="Times New Roman" panose="02020603050405020304" pitchFamily="18" charset="0"/>
              </a:rPr>
              <a:t> © via Canva.com; </a:t>
            </a:r>
            <a:r>
              <a:rPr lang="en-AU" sz="900" dirty="0" err="1">
                <a:solidFill>
                  <a:schemeClr val="tx1">
                    <a:lumMod val="50000"/>
                    <a:lumOff val="50000"/>
                  </a:schemeClr>
                </a:solidFill>
                <a:effectLst/>
                <a:latin typeface="Arial" panose="020B0604020202020204" pitchFamily="34" charset="0"/>
                <a:ea typeface="Times New Roman" panose="02020603050405020304" pitchFamily="18" charset="0"/>
              </a:rPr>
              <a:t>Thunyakon</a:t>
            </a:r>
            <a:r>
              <a:rPr lang="en-AU" sz="900" dirty="0">
                <a:solidFill>
                  <a:schemeClr val="tx1">
                    <a:lumMod val="50000"/>
                    <a:lumOff val="50000"/>
                  </a:schemeClr>
                </a:solidFill>
                <a:effectLst/>
                <a:latin typeface="Arial" panose="020B0604020202020204" pitchFamily="34" charset="0"/>
                <a:ea typeface="Times New Roman" panose="02020603050405020304" pitchFamily="18" charset="0"/>
              </a:rPr>
              <a:t> © via Canva.com </a:t>
            </a:r>
            <a:r>
              <a:rPr lang="en-AU" sz="900" dirty="0" err="1">
                <a:solidFill>
                  <a:schemeClr val="tx1">
                    <a:lumMod val="50000"/>
                    <a:lumOff val="50000"/>
                  </a:schemeClr>
                </a:solidFill>
                <a:effectLst/>
                <a:latin typeface="Arial" panose="020B0604020202020204" pitchFamily="34" charset="0"/>
                <a:ea typeface="Times New Roman" panose="02020603050405020304" pitchFamily="18" charset="0"/>
              </a:rPr>
              <a:t>Maraqu</a:t>
            </a:r>
            <a:r>
              <a:rPr lang="en-AU" sz="900" dirty="0">
                <a:solidFill>
                  <a:schemeClr val="tx1">
                    <a:lumMod val="50000"/>
                    <a:lumOff val="50000"/>
                  </a:schemeClr>
                </a:solidFill>
                <a:effectLst/>
                <a:latin typeface="Arial" panose="020B0604020202020204" pitchFamily="34" charset="0"/>
                <a:ea typeface="Times New Roman" panose="02020603050405020304" pitchFamily="18" charset="0"/>
              </a:rPr>
              <a:t> © via Canva.com </a:t>
            </a:r>
            <a:r>
              <a:rPr lang="en-AU" sz="900" dirty="0" err="1">
                <a:solidFill>
                  <a:schemeClr val="tx1">
                    <a:lumMod val="50000"/>
                    <a:lumOff val="50000"/>
                  </a:schemeClr>
                </a:solidFill>
                <a:effectLst/>
                <a:latin typeface="Arial" panose="020B0604020202020204" pitchFamily="34" charset="0"/>
                <a:ea typeface="Times New Roman" panose="02020603050405020304" pitchFamily="18" charset="0"/>
              </a:rPr>
              <a:t>Jfanchin</a:t>
            </a:r>
            <a:r>
              <a:rPr lang="en-AU" sz="900" dirty="0">
                <a:solidFill>
                  <a:schemeClr val="tx1">
                    <a:lumMod val="50000"/>
                    <a:lumOff val="50000"/>
                  </a:schemeClr>
                </a:solidFill>
                <a:effectLst/>
                <a:latin typeface="Arial" panose="020B0604020202020204" pitchFamily="34" charset="0"/>
                <a:ea typeface="Times New Roman" panose="02020603050405020304" pitchFamily="18" charset="0"/>
              </a:rPr>
              <a:t> © via Canva.com</a:t>
            </a:r>
            <a:r>
              <a:rPr lang="en-AU" sz="900" dirty="0">
                <a:solidFill>
                  <a:schemeClr val="tx1">
                    <a:lumMod val="50000"/>
                    <a:lumOff val="50000"/>
                  </a:schemeClr>
                </a:solidFill>
                <a:effectLst/>
                <a:highlight>
                  <a:srgbClr val="FFFF00"/>
                </a:highlight>
                <a:latin typeface="Arial" panose="020B0604020202020204" pitchFamily="34" charset="0"/>
                <a:ea typeface="Times New Roman" panose="02020603050405020304" pitchFamily="18" charset="0"/>
              </a:rPr>
              <a:t> </a:t>
            </a:r>
            <a:endParaRPr lang="en-AU" sz="900" dirty="0">
              <a:solidFill>
                <a:schemeClr val="tx1">
                  <a:lumMod val="50000"/>
                  <a:lumOff val="50000"/>
                </a:schemeClr>
              </a:solidFill>
            </a:endParaRPr>
          </a:p>
        </p:txBody>
      </p:sp>
      <p:pic>
        <p:nvPicPr>
          <p:cNvPr id="2" name="Picture 1">
            <a:extLst>
              <a:ext uri="{FF2B5EF4-FFF2-40B4-BE49-F238E27FC236}">
                <a16:creationId xmlns:a16="http://schemas.microsoft.com/office/drawing/2014/main" id="{9C332A8B-C5D5-7CC2-B719-6A15E39DCC68}"/>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628500" y="6591026"/>
            <a:ext cx="559435" cy="198755"/>
          </a:xfrm>
          <a:prstGeom prst="rect">
            <a:avLst/>
          </a:prstGeom>
        </p:spPr>
      </p:pic>
      <p:sp>
        <p:nvSpPr>
          <p:cNvPr id="3" name="Text Box 2">
            <a:extLst>
              <a:ext uri="{FF2B5EF4-FFF2-40B4-BE49-F238E27FC236}">
                <a16:creationId xmlns:a16="http://schemas.microsoft.com/office/drawing/2014/main" id="{09FA10F8-CBA0-11CE-24B5-55991DFC755B}"/>
              </a:ext>
            </a:extLst>
          </p:cNvPr>
          <p:cNvSpPr txBox="1"/>
          <p:nvPr/>
        </p:nvSpPr>
        <p:spPr>
          <a:xfrm>
            <a:off x="-29797" y="6555906"/>
            <a:ext cx="3623493"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2020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spTree>
    <p:extLst>
      <p:ext uri="{BB962C8B-B14F-4D97-AF65-F5344CB8AC3E}">
        <p14:creationId xmlns:p14="http://schemas.microsoft.com/office/powerpoint/2010/main" val="3526238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ED8A3F2-CF56-DD84-DECB-55E0CDF4F95D}"/>
              </a:ext>
              <a:ext uri="{C183D7F6-B498-43B3-948B-1728B52AA6E4}">
                <adec:decorative xmlns:adec="http://schemas.microsoft.com/office/drawing/2017/decorative" val="1"/>
              </a:ext>
            </a:extLst>
          </p:cNvPr>
          <p:cNvGrpSpPr/>
          <p:nvPr/>
        </p:nvGrpSpPr>
        <p:grpSpPr>
          <a:xfrm>
            <a:off x="-29797" y="-173040"/>
            <a:ext cx="9213830" cy="7073971"/>
            <a:chOff x="-10824" y="33692"/>
            <a:chExt cx="9154824" cy="6868879"/>
          </a:xfrm>
        </p:grpSpPr>
        <p:pic>
          <p:nvPicPr>
            <p:cNvPr id="2050"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4" y="33692"/>
              <a:ext cx="9154824" cy="6868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sp>
        <p:nvSpPr>
          <p:cNvPr id="31" name="Title 32">
            <a:extLst>
              <a:ext uri="{FF2B5EF4-FFF2-40B4-BE49-F238E27FC236}">
                <a16:creationId xmlns:a16="http://schemas.microsoft.com/office/drawing/2014/main" id="{8D52ADCC-FCD3-8301-3574-643A86001F6B}"/>
              </a:ext>
            </a:extLst>
          </p:cNvPr>
          <p:cNvSpPr txBox="1">
            <a:spLocks noGrp="1"/>
          </p:cNvSpPr>
          <p:nvPr>
            <p:ph type="title" idx="4294967295"/>
          </p:nvPr>
        </p:nvSpPr>
        <p:spPr>
          <a:xfrm>
            <a:off x="4887466" y="52405"/>
            <a:ext cx="4050789" cy="707886"/>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4000" b="0" i="0" u="none" strike="noStrike" kern="1200" cap="none" spc="0" normalizeH="0" baseline="0" noProof="0" dirty="0">
                <a:ln>
                  <a:noFill/>
                </a:ln>
                <a:solidFill>
                  <a:schemeClr val="tx2"/>
                </a:solidFill>
                <a:effectLst/>
                <a:uLnTx/>
                <a:uFillTx/>
                <a:latin typeface="+mn-lt"/>
                <a:ea typeface="+mn-ea"/>
                <a:cs typeface="+mn-cs"/>
              </a:rPr>
              <a:t>More fruits of Asia</a:t>
            </a:r>
            <a:endParaRPr kumimoji="0" lang="en-GB" sz="4000" b="0" i="0" u="none" strike="noStrike" kern="1200" cap="none" spc="0" normalizeH="0" baseline="0" noProof="0" dirty="0">
              <a:ln>
                <a:noFill/>
              </a:ln>
              <a:solidFill>
                <a:schemeClr val="tx2"/>
              </a:solidFill>
              <a:effectLst/>
              <a:uLnTx/>
              <a:uFillTx/>
              <a:latin typeface="+mn-lt"/>
              <a:ea typeface="+mn-ea"/>
              <a:cs typeface="+mn-cs"/>
            </a:endParaRPr>
          </a:p>
        </p:txBody>
      </p:sp>
      <p:grpSp>
        <p:nvGrpSpPr>
          <p:cNvPr id="24" name="Group 23" descr="Nashi pear">
            <a:extLst>
              <a:ext uri="{FF2B5EF4-FFF2-40B4-BE49-F238E27FC236}">
                <a16:creationId xmlns:a16="http://schemas.microsoft.com/office/drawing/2014/main" id="{65775228-84B2-4C9E-64D5-188EAFB0ADC6}"/>
              </a:ext>
            </a:extLst>
          </p:cNvPr>
          <p:cNvGrpSpPr/>
          <p:nvPr/>
        </p:nvGrpSpPr>
        <p:grpSpPr>
          <a:xfrm>
            <a:off x="795804" y="1050305"/>
            <a:ext cx="3742184" cy="2160240"/>
            <a:chOff x="795804" y="1050305"/>
            <a:chExt cx="3742184" cy="2160240"/>
          </a:xfrm>
        </p:grpSpPr>
        <p:sp>
          <p:nvSpPr>
            <p:cNvPr id="12" name="Rounded Rectangle 11">
              <a:extLst>
                <a:ext uri="{FF2B5EF4-FFF2-40B4-BE49-F238E27FC236}">
                  <a16:creationId xmlns:a16="http://schemas.microsoft.com/office/drawing/2014/main" id="{453A0468-F21A-55D1-294F-36E9D31AEB1D}"/>
                </a:ext>
              </a:extLst>
            </p:cNvPr>
            <p:cNvSpPr/>
            <p:nvPr/>
          </p:nvSpPr>
          <p:spPr>
            <a:xfrm>
              <a:off x="795804" y="1050305"/>
              <a:ext cx="3742184" cy="216024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39A49831-EF6C-34D3-DE93-0082952F9397}"/>
                </a:ext>
              </a:extLst>
            </p:cNvPr>
            <p:cNvPicPr>
              <a:picLocks noChangeAspect="1"/>
            </p:cNvPicPr>
            <p:nvPr/>
          </p:nvPicPr>
          <p:blipFill>
            <a:blip r:embed="rId9"/>
            <a:stretch>
              <a:fillRect/>
            </a:stretch>
          </p:blipFill>
          <p:spPr>
            <a:xfrm>
              <a:off x="995796" y="1089555"/>
              <a:ext cx="2442208" cy="2055870"/>
            </a:xfrm>
            <a:prstGeom prst="rect">
              <a:avLst/>
            </a:prstGeom>
          </p:spPr>
        </p:pic>
        <p:sp>
          <p:nvSpPr>
            <p:cNvPr id="14" name="TextBox 13">
              <a:extLst>
                <a:ext uri="{FF2B5EF4-FFF2-40B4-BE49-F238E27FC236}">
                  <a16:creationId xmlns:a16="http://schemas.microsoft.com/office/drawing/2014/main" id="{931C1982-E766-BE4C-0CAE-A928968E5A54}"/>
                </a:ext>
              </a:extLst>
            </p:cNvPr>
            <p:cNvSpPr txBox="1"/>
            <p:nvPr/>
          </p:nvSpPr>
          <p:spPr>
            <a:xfrm>
              <a:off x="3385825" y="1747661"/>
              <a:ext cx="1108321" cy="769441"/>
            </a:xfrm>
            <a:prstGeom prst="rect">
              <a:avLst/>
            </a:prstGeom>
            <a:noFill/>
          </p:spPr>
          <p:txBody>
            <a:bodyPr wrap="square" rtlCol="0">
              <a:spAutoFit/>
            </a:bodyPr>
            <a:lstStyle/>
            <a:p>
              <a:r>
                <a:rPr lang="en-US" sz="2200" dirty="0"/>
                <a:t>nashi pear</a:t>
              </a:r>
            </a:p>
          </p:txBody>
        </p:sp>
      </p:grpSp>
      <p:grpSp>
        <p:nvGrpSpPr>
          <p:cNvPr id="25" name="Group 24" descr="Dragon fruit">
            <a:extLst>
              <a:ext uri="{FF2B5EF4-FFF2-40B4-BE49-F238E27FC236}">
                <a16:creationId xmlns:a16="http://schemas.microsoft.com/office/drawing/2014/main" id="{3A1FF9F8-5EEF-6CA8-FEBF-92DD150A26FB}"/>
              </a:ext>
            </a:extLst>
          </p:cNvPr>
          <p:cNvGrpSpPr/>
          <p:nvPr/>
        </p:nvGrpSpPr>
        <p:grpSpPr>
          <a:xfrm>
            <a:off x="4887466" y="1033484"/>
            <a:ext cx="3742184" cy="2160240"/>
            <a:chOff x="4887466" y="1033484"/>
            <a:chExt cx="3742184" cy="2160240"/>
          </a:xfrm>
        </p:grpSpPr>
        <p:sp>
          <p:nvSpPr>
            <p:cNvPr id="9" name="Rounded Rectangle 8">
              <a:extLst>
                <a:ext uri="{FF2B5EF4-FFF2-40B4-BE49-F238E27FC236}">
                  <a16:creationId xmlns:a16="http://schemas.microsoft.com/office/drawing/2014/main" id="{A4596AE0-E35F-0FA9-9F00-69FFB528FC3C}"/>
                </a:ext>
              </a:extLst>
            </p:cNvPr>
            <p:cNvSpPr/>
            <p:nvPr/>
          </p:nvSpPr>
          <p:spPr>
            <a:xfrm>
              <a:off x="4887466" y="1033484"/>
              <a:ext cx="3742184" cy="216024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A4126B33-55BA-EB2E-629B-F9ACE7CB6F16}"/>
                </a:ext>
              </a:extLst>
            </p:cNvPr>
            <p:cNvPicPr>
              <a:picLocks noChangeAspect="1"/>
            </p:cNvPicPr>
            <p:nvPr/>
          </p:nvPicPr>
          <p:blipFill>
            <a:blip r:embed="rId10"/>
            <a:stretch>
              <a:fillRect/>
            </a:stretch>
          </p:blipFill>
          <p:spPr>
            <a:xfrm>
              <a:off x="5072360" y="1161366"/>
              <a:ext cx="2536653" cy="1938117"/>
            </a:xfrm>
            <a:prstGeom prst="rect">
              <a:avLst/>
            </a:prstGeom>
          </p:spPr>
        </p:pic>
        <p:sp>
          <p:nvSpPr>
            <p:cNvPr id="20" name="TextBox 19">
              <a:extLst>
                <a:ext uri="{FF2B5EF4-FFF2-40B4-BE49-F238E27FC236}">
                  <a16:creationId xmlns:a16="http://schemas.microsoft.com/office/drawing/2014/main" id="{4EF31FFA-4C31-829D-B3F6-1C11A4BD51C9}"/>
                </a:ext>
              </a:extLst>
            </p:cNvPr>
            <p:cNvSpPr txBox="1"/>
            <p:nvPr/>
          </p:nvSpPr>
          <p:spPr>
            <a:xfrm>
              <a:off x="6784173" y="2517102"/>
              <a:ext cx="1845477" cy="430887"/>
            </a:xfrm>
            <a:prstGeom prst="rect">
              <a:avLst/>
            </a:prstGeom>
            <a:noFill/>
          </p:spPr>
          <p:txBody>
            <a:bodyPr wrap="square" rtlCol="0">
              <a:spAutoFit/>
            </a:bodyPr>
            <a:lstStyle/>
            <a:p>
              <a:r>
                <a:rPr lang="en-US" sz="2200" dirty="0"/>
                <a:t>dragon fruit</a:t>
              </a:r>
            </a:p>
          </p:txBody>
        </p:sp>
      </p:grpSp>
      <p:grpSp>
        <p:nvGrpSpPr>
          <p:cNvPr id="26" name="Group 25" descr="Lychee">
            <a:extLst>
              <a:ext uri="{FF2B5EF4-FFF2-40B4-BE49-F238E27FC236}">
                <a16:creationId xmlns:a16="http://schemas.microsoft.com/office/drawing/2014/main" id="{FC072EBA-5738-43E0-F808-ED9A65F7A188}"/>
              </a:ext>
            </a:extLst>
          </p:cNvPr>
          <p:cNvGrpSpPr/>
          <p:nvPr/>
        </p:nvGrpSpPr>
        <p:grpSpPr>
          <a:xfrm>
            <a:off x="767628" y="3422958"/>
            <a:ext cx="3742184" cy="2160240"/>
            <a:chOff x="767628" y="3422958"/>
            <a:chExt cx="3742184" cy="2160240"/>
          </a:xfrm>
        </p:grpSpPr>
        <p:sp>
          <p:nvSpPr>
            <p:cNvPr id="13" name="Rounded Rectangle 12">
              <a:extLst>
                <a:ext uri="{FF2B5EF4-FFF2-40B4-BE49-F238E27FC236}">
                  <a16:creationId xmlns:a16="http://schemas.microsoft.com/office/drawing/2014/main" id="{3767B805-036C-58B3-4363-F4DF03425DEA}"/>
                </a:ext>
              </a:extLst>
            </p:cNvPr>
            <p:cNvSpPr/>
            <p:nvPr/>
          </p:nvSpPr>
          <p:spPr>
            <a:xfrm>
              <a:off x="767628" y="3422958"/>
              <a:ext cx="3742184" cy="216024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A33FC9F1-9400-B9C6-A6D4-4B963CE8222E}"/>
                </a:ext>
              </a:extLst>
            </p:cNvPr>
            <p:cNvPicPr>
              <a:picLocks noChangeAspect="1"/>
            </p:cNvPicPr>
            <p:nvPr/>
          </p:nvPicPr>
          <p:blipFill>
            <a:blip r:embed="rId11"/>
            <a:stretch>
              <a:fillRect/>
            </a:stretch>
          </p:blipFill>
          <p:spPr>
            <a:xfrm>
              <a:off x="1884663" y="3854127"/>
              <a:ext cx="2470155" cy="1574385"/>
            </a:xfrm>
            <a:prstGeom prst="rect">
              <a:avLst/>
            </a:prstGeom>
          </p:spPr>
        </p:pic>
        <p:sp>
          <p:nvSpPr>
            <p:cNvPr id="21" name="TextBox 20">
              <a:extLst>
                <a:ext uri="{FF2B5EF4-FFF2-40B4-BE49-F238E27FC236}">
                  <a16:creationId xmlns:a16="http://schemas.microsoft.com/office/drawing/2014/main" id="{E9D6CCE5-95C4-045B-B413-BF5702436402}"/>
                </a:ext>
              </a:extLst>
            </p:cNvPr>
            <p:cNvSpPr txBox="1"/>
            <p:nvPr/>
          </p:nvSpPr>
          <p:spPr>
            <a:xfrm>
              <a:off x="1042425" y="3635019"/>
              <a:ext cx="1108321" cy="430887"/>
            </a:xfrm>
            <a:prstGeom prst="rect">
              <a:avLst/>
            </a:prstGeom>
            <a:noFill/>
          </p:spPr>
          <p:txBody>
            <a:bodyPr wrap="square" rtlCol="0">
              <a:spAutoFit/>
            </a:bodyPr>
            <a:lstStyle/>
            <a:p>
              <a:r>
                <a:rPr lang="en-US" sz="2200" dirty="0"/>
                <a:t>lychee</a:t>
              </a:r>
            </a:p>
          </p:txBody>
        </p:sp>
      </p:grpSp>
      <p:grpSp>
        <p:nvGrpSpPr>
          <p:cNvPr id="27" name="Group 26" descr="Durian">
            <a:extLst>
              <a:ext uri="{FF2B5EF4-FFF2-40B4-BE49-F238E27FC236}">
                <a16:creationId xmlns:a16="http://schemas.microsoft.com/office/drawing/2014/main" id="{5AADA133-015C-CEF6-5C4F-297128F8B304}"/>
              </a:ext>
            </a:extLst>
          </p:cNvPr>
          <p:cNvGrpSpPr/>
          <p:nvPr/>
        </p:nvGrpSpPr>
        <p:grpSpPr>
          <a:xfrm>
            <a:off x="4887466" y="3408013"/>
            <a:ext cx="3742184" cy="2160240"/>
            <a:chOff x="4887466" y="3408013"/>
            <a:chExt cx="3742184" cy="2160240"/>
          </a:xfrm>
        </p:grpSpPr>
        <p:sp>
          <p:nvSpPr>
            <p:cNvPr id="11" name="Rounded Rectangle 10">
              <a:extLst>
                <a:ext uri="{FF2B5EF4-FFF2-40B4-BE49-F238E27FC236}">
                  <a16:creationId xmlns:a16="http://schemas.microsoft.com/office/drawing/2014/main" id="{165D57EF-E0C1-7D80-A2EB-48365CCF7FB2}"/>
                </a:ext>
              </a:extLst>
            </p:cNvPr>
            <p:cNvSpPr/>
            <p:nvPr/>
          </p:nvSpPr>
          <p:spPr>
            <a:xfrm>
              <a:off x="4887466" y="3408013"/>
              <a:ext cx="3742184" cy="216024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A6343507-894F-3FCB-071B-DEF4B38BBEF8}"/>
                </a:ext>
              </a:extLst>
            </p:cNvPr>
            <p:cNvPicPr>
              <a:picLocks noChangeAspect="1"/>
            </p:cNvPicPr>
            <p:nvPr/>
          </p:nvPicPr>
          <p:blipFill>
            <a:blip r:embed="rId12"/>
            <a:stretch>
              <a:fillRect/>
            </a:stretch>
          </p:blipFill>
          <p:spPr>
            <a:xfrm>
              <a:off x="6423025" y="3612015"/>
              <a:ext cx="1778000" cy="1600200"/>
            </a:xfrm>
            <a:prstGeom prst="rect">
              <a:avLst/>
            </a:prstGeom>
          </p:spPr>
        </p:pic>
        <p:sp>
          <p:nvSpPr>
            <p:cNvPr id="22" name="TextBox 21">
              <a:extLst>
                <a:ext uri="{FF2B5EF4-FFF2-40B4-BE49-F238E27FC236}">
                  <a16:creationId xmlns:a16="http://schemas.microsoft.com/office/drawing/2014/main" id="{014E3077-E792-8CDC-6F24-FAFBC02D75D8}"/>
                </a:ext>
              </a:extLst>
            </p:cNvPr>
            <p:cNvSpPr txBox="1"/>
            <p:nvPr/>
          </p:nvSpPr>
          <p:spPr>
            <a:xfrm>
              <a:off x="5440239" y="4249683"/>
              <a:ext cx="1108321" cy="430887"/>
            </a:xfrm>
            <a:prstGeom prst="rect">
              <a:avLst/>
            </a:prstGeom>
            <a:noFill/>
          </p:spPr>
          <p:txBody>
            <a:bodyPr wrap="square" rtlCol="0">
              <a:spAutoFit/>
            </a:bodyPr>
            <a:lstStyle/>
            <a:p>
              <a:r>
                <a:rPr lang="en-US" sz="2200" dirty="0"/>
                <a:t>durian</a:t>
              </a:r>
            </a:p>
          </p:txBody>
        </p:sp>
      </p:grpSp>
      <p:sp>
        <p:nvSpPr>
          <p:cNvPr id="23" name="TextBox 22">
            <a:extLst>
              <a:ext uri="{FF2B5EF4-FFF2-40B4-BE49-F238E27FC236}">
                <a16:creationId xmlns:a16="http://schemas.microsoft.com/office/drawing/2014/main" id="{8053079C-5BB6-1605-2866-2B272C9D769A}"/>
              </a:ext>
              <a:ext uri="{C183D7F6-B498-43B3-948B-1728B52AA6E4}">
                <adec:decorative xmlns:adec="http://schemas.microsoft.com/office/drawing/2017/decorative" val="1"/>
              </a:ext>
            </a:extLst>
          </p:cNvPr>
          <p:cNvSpPr txBox="1"/>
          <p:nvPr/>
        </p:nvSpPr>
        <p:spPr>
          <a:xfrm>
            <a:off x="213320" y="5944695"/>
            <a:ext cx="4039162" cy="615553"/>
          </a:xfrm>
          <a:prstGeom prst="rect">
            <a:avLst/>
          </a:prstGeom>
          <a:noFill/>
        </p:spPr>
        <p:txBody>
          <a:bodyPr wrap="square" rtlCol="0">
            <a:spAutoFit/>
          </a:bodyPr>
          <a:lstStyle/>
          <a:p>
            <a:r>
              <a:rPr lang="en-AU" sz="900" dirty="0" err="1">
                <a:solidFill>
                  <a:schemeClr val="tx1">
                    <a:lumMod val="50000"/>
                    <a:lumOff val="50000"/>
                  </a:schemeClr>
                </a:solidFill>
                <a:effectLst/>
                <a:latin typeface="Arial" panose="020B0604020202020204" pitchFamily="34" charset="0"/>
                <a:ea typeface="Times New Roman" panose="02020603050405020304" pitchFamily="18" charset="0"/>
              </a:rPr>
              <a:t>Sirichai_asawalapsakul</a:t>
            </a:r>
            <a:r>
              <a:rPr lang="en-AU" sz="900" dirty="0">
                <a:solidFill>
                  <a:schemeClr val="tx1">
                    <a:lumMod val="50000"/>
                    <a:lumOff val="50000"/>
                  </a:schemeClr>
                </a:solidFill>
                <a:effectLst/>
                <a:latin typeface="Arial" panose="020B0604020202020204" pitchFamily="34" charset="0"/>
                <a:ea typeface="Times New Roman" panose="02020603050405020304" pitchFamily="18" charset="0"/>
              </a:rPr>
              <a:t> © via Canva.com, Puripat1981 © via Canva.com; </a:t>
            </a:r>
            <a:r>
              <a:rPr lang="en-AU" sz="800" dirty="0">
                <a:solidFill>
                  <a:schemeClr val="tx1">
                    <a:lumMod val="50000"/>
                    <a:lumOff val="50000"/>
                  </a:schemeClr>
                </a:solidFill>
              </a:rPr>
              <a:t>aleksandra85foto from </a:t>
            </a:r>
            <a:r>
              <a:rPr lang="en-AU" sz="800" dirty="0" err="1">
                <a:solidFill>
                  <a:schemeClr val="tx1">
                    <a:lumMod val="50000"/>
                    <a:lumOff val="50000"/>
                  </a:schemeClr>
                </a:solidFill>
              </a:rPr>
              <a:t>Pixabay</a:t>
            </a:r>
            <a:r>
              <a:rPr lang="en-AU" sz="800" dirty="0">
                <a:solidFill>
                  <a:schemeClr val="tx1">
                    <a:lumMod val="50000"/>
                    <a:lumOff val="50000"/>
                  </a:schemeClr>
                </a:solidFill>
              </a:rPr>
              <a:t>; ; </a:t>
            </a:r>
            <a:r>
              <a:rPr lang="en-AU" sz="800" dirty="0" err="1">
                <a:solidFill>
                  <a:schemeClr val="tx1">
                    <a:lumMod val="50000"/>
                    <a:lumOff val="50000"/>
                  </a:schemeClr>
                </a:solidFill>
                <a:effectLst/>
                <a:latin typeface="Arial" panose="020B0604020202020204" pitchFamily="34" charset="0"/>
                <a:ea typeface="Times New Roman" panose="02020603050405020304" pitchFamily="18" charset="0"/>
              </a:rPr>
              <a:t>qqdigitalart</a:t>
            </a:r>
            <a:r>
              <a:rPr lang="en-AU" sz="800" dirty="0">
                <a:solidFill>
                  <a:schemeClr val="tx1">
                    <a:lumMod val="50000"/>
                    <a:lumOff val="50000"/>
                  </a:schemeClr>
                </a:solidFill>
                <a:effectLst/>
                <a:latin typeface="Arial" panose="020B0604020202020204" pitchFamily="34" charset="0"/>
                <a:ea typeface="Times New Roman" panose="02020603050405020304" pitchFamily="18" charset="0"/>
              </a:rPr>
              <a:t> © via Canva.com</a:t>
            </a:r>
            <a:endParaRPr lang="en-AU" sz="800" dirty="0">
              <a:solidFill>
                <a:schemeClr val="tx1">
                  <a:lumMod val="50000"/>
                  <a:lumOff val="50000"/>
                </a:schemeClr>
              </a:solidFill>
            </a:endParaRPr>
          </a:p>
          <a:p>
            <a:endParaRPr lang="en-AU" sz="800" dirty="0"/>
          </a:p>
          <a:p>
            <a:r>
              <a:rPr lang="en-AU" sz="900" dirty="0"/>
              <a:t>; </a:t>
            </a:r>
          </a:p>
        </p:txBody>
      </p:sp>
      <p:pic>
        <p:nvPicPr>
          <p:cNvPr id="2" name="Picture 1">
            <a:extLst>
              <a:ext uri="{FF2B5EF4-FFF2-40B4-BE49-F238E27FC236}">
                <a16:creationId xmlns:a16="http://schemas.microsoft.com/office/drawing/2014/main" id="{33BFA197-E1EB-7A7D-CE59-B9CEBF983CAA}"/>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628500" y="6591026"/>
            <a:ext cx="559435" cy="198755"/>
          </a:xfrm>
          <a:prstGeom prst="rect">
            <a:avLst/>
          </a:prstGeom>
        </p:spPr>
      </p:pic>
      <p:sp>
        <p:nvSpPr>
          <p:cNvPr id="3" name="Text Box 2">
            <a:extLst>
              <a:ext uri="{FF2B5EF4-FFF2-40B4-BE49-F238E27FC236}">
                <a16:creationId xmlns:a16="http://schemas.microsoft.com/office/drawing/2014/main" id="{2D75DCE6-DDF6-3D3D-F39B-9639F1DBAA88}"/>
              </a:ext>
            </a:extLst>
          </p:cNvPr>
          <p:cNvSpPr txBox="1"/>
          <p:nvPr/>
        </p:nvSpPr>
        <p:spPr>
          <a:xfrm>
            <a:off x="-29797" y="6555906"/>
            <a:ext cx="3623493"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2020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spTree>
    <p:extLst>
      <p:ext uri="{BB962C8B-B14F-4D97-AF65-F5344CB8AC3E}">
        <p14:creationId xmlns:p14="http://schemas.microsoft.com/office/powerpoint/2010/main" val="1782292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45" y="-420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9" name="Title 8">
            <a:extLst>
              <a:ext uri="{FF2B5EF4-FFF2-40B4-BE49-F238E27FC236}">
                <a16:creationId xmlns:a16="http://schemas.microsoft.com/office/drawing/2014/main" id="{A5F46C89-DF02-45D2-89E9-91AFD642C077}"/>
              </a:ext>
            </a:extLst>
          </p:cNvPr>
          <p:cNvSpPr txBox="1">
            <a:spLocks noGrp="1"/>
          </p:cNvSpPr>
          <p:nvPr>
            <p:ph type="title" idx="4294967295"/>
          </p:nvPr>
        </p:nvSpPr>
        <p:spPr>
          <a:xfrm>
            <a:off x="6719118" y="151583"/>
            <a:ext cx="2205989" cy="707886"/>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4000" b="0" i="0" u="none" strike="noStrike" kern="1200" cap="none" spc="0" normalizeH="0" baseline="0" noProof="0" dirty="0">
                <a:ln>
                  <a:noFill/>
                </a:ln>
                <a:solidFill>
                  <a:schemeClr val="tx2"/>
                </a:solidFill>
                <a:effectLst/>
                <a:uLnTx/>
                <a:uFillTx/>
                <a:latin typeface="+mn-lt"/>
                <a:ea typeface="+mn-ea"/>
                <a:cs typeface="+mn-cs"/>
              </a:rPr>
              <a:t>Exit ticket</a:t>
            </a:r>
          </a:p>
        </p:txBody>
      </p:sp>
      <p:sp>
        <p:nvSpPr>
          <p:cNvPr id="21" name="TextBox 20">
            <a:extLst>
              <a:ext uri="{FF2B5EF4-FFF2-40B4-BE49-F238E27FC236}">
                <a16:creationId xmlns:a16="http://schemas.microsoft.com/office/drawing/2014/main" id="{A7F7FF8E-E4DF-3DA2-3441-8AE113F8F926}"/>
              </a:ext>
            </a:extLst>
          </p:cNvPr>
          <p:cNvSpPr txBox="1"/>
          <p:nvPr/>
        </p:nvSpPr>
        <p:spPr>
          <a:xfrm>
            <a:off x="1662974" y="1043322"/>
            <a:ext cx="4476354" cy="769441"/>
          </a:xfrm>
          <a:prstGeom prst="rect">
            <a:avLst/>
          </a:prstGeom>
          <a:noFill/>
        </p:spPr>
        <p:txBody>
          <a:bodyPr wrap="none" rtlCol="0">
            <a:spAutoFit/>
          </a:bodyPr>
          <a:lstStyle/>
          <a:p>
            <a:r>
              <a:rPr lang="en-AU" sz="4400" dirty="0">
                <a:solidFill>
                  <a:schemeClr val="accent6">
                    <a:lumMod val="50000"/>
                  </a:schemeClr>
                </a:solidFill>
              </a:rPr>
              <a:t>Dice fraction game</a:t>
            </a:r>
          </a:p>
        </p:txBody>
      </p:sp>
      <p:sp>
        <p:nvSpPr>
          <p:cNvPr id="2" name="TextBox 1">
            <a:extLst>
              <a:ext uri="{FF2B5EF4-FFF2-40B4-BE49-F238E27FC236}">
                <a16:creationId xmlns:a16="http://schemas.microsoft.com/office/drawing/2014/main" id="{BDECB4FC-A69F-E161-04AA-6D8479A5D609}"/>
              </a:ext>
            </a:extLst>
          </p:cNvPr>
          <p:cNvSpPr txBox="1"/>
          <p:nvPr/>
        </p:nvSpPr>
        <p:spPr>
          <a:xfrm>
            <a:off x="1662974" y="1831834"/>
            <a:ext cx="5789346" cy="3145798"/>
          </a:xfrm>
          <a:prstGeom prst="rect">
            <a:avLst/>
          </a:prstGeom>
          <a:noFill/>
        </p:spPr>
        <p:txBody>
          <a:bodyPr wrap="square" rtlCol="0">
            <a:spAutoFit/>
          </a:bodyPr>
          <a:lstStyle/>
          <a:p>
            <a:pPr>
              <a:lnSpc>
                <a:spcPct val="107000"/>
              </a:lnSpc>
              <a:spcAft>
                <a:spcPts val="800"/>
              </a:spcAft>
            </a:pPr>
            <a:r>
              <a:rPr lang="en-AU" sz="2800" kern="1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Play a dice fraction game and match fruit fractions to their garden beds. </a:t>
            </a:r>
          </a:p>
          <a:p>
            <a:pPr marL="457200" indent="-457200">
              <a:lnSpc>
                <a:spcPct val="107000"/>
              </a:lnSpc>
              <a:spcAft>
                <a:spcPts val="800"/>
              </a:spcAft>
              <a:buFont typeface="Arial" panose="020B0604020202020204" pitchFamily="34" charset="0"/>
              <a:buChar char="•"/>
            </a:pPr>
            <a:r>
              <a:rPr lang="en-AU" sz="2800" kern="1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State the fruit</a:t>
            </a:r>
          </a:p>
          <a:p>
            <a:pPr marL="457200" indent="-457200">
              <a:lnSpc>
                <a:spcPct val="107000"/>
              </a:lnSpc>
              <a:spcAft>
                <a:spcPts val="800"/>
              </a:spcAft>
              <a:buFont typeface="Arial" panose="020B0604020202020204" pitchFamily="34" charset="0"/>
              <a:buChar char="•"/>
            </a:pPr>
            <a:r>
              <a:rPr lang="en-AU" sz="2800" kern="1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Roll a 10-sided dice</a:t>
            </a:r>
          </a:p>
          <a:p>
            <a:pPr marL="457200" indent="-457200">
              <a:lnSpc>
                <a:spcPct val="107000"/>
              </a:lnSpc>
              <a:spcAft>
                <a:spcPts val="800"/>
              </a:spcAft>
              <a:buFont typeface="Arial" panose="020B0604020202020204" pitchFamily="34" charset="0"/>
              <a:buChar char="•"/>
            </a:pPr>
            <a:r>
              <a:rPr lang="en-AU" sz="2800" kern="1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Colour that number of tenths to represent that fraction </a:t>
            </a:r>
          </a:p>
        </p:txBody>
      </p:sp>
      <p:pic>
        <p:nvPicPr>
          <p:cNvPr id="6" name="Picture 5">
            <a:extLst>
              <a:ext uri="{FF2B5EF4-FFF2-40B4-BE49-F238E27FC236}">
                <a16:creationId xmlns:a16="http://schemas.microsoft.com/office/drawing/2014/main" id="{F6F71E6F-7F37-E27E-258F-A3C6C0D0F69B}"/>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28500" y="6591026"/>
            <a:ext cx="559435" cy="198755"/>
          </a:xfrm>
          <a:prstGeom prst="rect">
            <a:avLst/>
          </a:prstGeom>
        </p:spPr>
      </p:pic>
      <p:sp>
        <p:nvSpPr>
          <p:cNvPr id="7" name="Text Box 2">
            <a:extLst>
              <a:ext uri="{FF2B5EF4-FFF2-40B4-BE49-F238E27FC236}">
                <a16:creationId xmlns:a16="http://schemas.microsoft.com/office/drawing/2014/main" id="{06ED5B77-813B-B78E-A03B-2CBFD940BA52}"/>
              </a:ext>
            </a:extLst>
          </p:cNvPr>
          <p:cNvSpPr txBox="1"/>
          <p:nvPr/>
        </p:nvSpPr>
        <p:spPr>
          <a:xfrm>
            <a:off x="-29797" y="6555906"/>
            <a:ext cx="3623493"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2020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3" name="Picture 2">
            <a:hlinkClick r:id="rId10"/>
            <a:extLst>
              <a:ext uri="{FF2B5EF4-FFF2-40B4-BE49-F238E27FC236}">
                <a16:creationId xmlns:a16="http://schemas.microsoft.com/office/drawing/2014/main" id="{E5EFBD32-8414-5C96-F8B2-6DADEA2B558A}"/>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170726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399" y="-114225"/>
            <a:ext cx="9214399" cy="70085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9" name="Title 8">
            <a:extLst>
              <a:ext uri="{FF2B5EF4-FFF2-40B4-BE49-F238E27FC236}">
                <a16:creationId xmlns:a16="http://schemas.microsoft.com/office/drawing/2014/main" id="{A5F46C89-DF02-45D2-89E9-91AFD642C077}"/>
              </a:ext>
            </a:extLst>
          </p:cNvPr>
          <p:cNvSpPr txBox="1">
            <a:spLocks noGrp="1"/>
          </p:cNvSpPr>
          <p:nvPr>
            <p:ph type="title" idx="4294967295"/>
          </p:nvPr>
        </p:nvSpPr>
        <p:spPr>
          <a:xfrm>
            <a:off x="251520" y="332656"/>
            <a:ext cx="1637243" cy="369332"/>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chemeClr val="tx1"/>
                </a:solidFill>
                <a:effectLst/>
                <a:uLnTx/>
                <a:uFillTx/>
                <a:latin typeface="+mn-lt"/>
                <a:ea typeface="+mn-ea"/>
                <a:cs typeface="+mn-cs"/>
              </a:rPr>
              <a:t>Teachers’ notes</a:t>
            </a:r>
          </a:p>
        </p:txBody>
      </p:sp>
      <p:sp>
        <p:nvSpPr>
          <p:cNvPr id="3" name="TextBox 2">
            <a:extLst>
              <a:ext uri="{FF2B5EF4-FFF2-40B4-BE49-F238E27FC236}">
                <a16:creationId xmlns:a16="http://schemas.microsoft.com/office/drawing/2014/main" id="{736FAA13-3E6F-7271-A8D6-25A59F39EBBA}"/>
              </a:ext>
            </a:extLst>
          </p:cNvPr>
          <p:cNvSpPr txBox="1"/>
          <p:nvPr/>
        </p:nvSpPr>
        <p:spPr>
          <a:xfrm>
            <a:off x="216320" y="826701"/>
            <a:ext cx="8640960" cy="4708981"/>
          </a:xfrm>
          <a:prstGeom prst="rect">
            <a:avLst/>
          </a:prstGeom>
          <a:noFill/>
        </p:spPr>
        <p:txBody>
          <a:bodyPr wrap="square">
            <a:spAutoFit/>
          </a:bodyPr>
          <a:lstStyle/>
          <a:p>
            <a:r>
              <a:rPr lang="en-US" sz="1500" b="0" i="0" dirty="0">
                <a:solidFill>
                  <a:srgbClr val="374151"/>
                </a:solidFill>
                <a:effectLst/>
                <a:latin typeface="Söhne"/>
              </a:rPr>
              <a:t>Sullivan and Lilburn (2015) state that ‘good’ questions are those:</a:t>
            </a:r>
          </a:p>
          <a:p>
            <a:pPr marL="285750" indent="-285750">
              <a:buFont typeface="Arial" panose="020B0604020202020204" pitchFamily="34" charset="0"/>
              <a:buChar char="•"/>
            </a:pPr>
            <a:r>
              <a:rPr lang="en-US" sz="1500" dirty="0">
                <a:solidFill>
                  <a:srgbClr val="374151"/>
                </a:solidFill>
                <a:latin typeface="Söhne"/>
              </a:rPr>
              <a:t>that r</a:t>
            </a:r>
            <a:r>
              <a:rPr lang="en-US" sz="1500" b="0" i="0" dirty="0">
                <a:solidFill>
                  <a:srgbClr val="374151"/>
                </a:solidFill>
                <a:effectLst/>
                <a:latin typeface="Söhne"/>
              </a:rPr>
              <a:t>equire more than remembering a fact or reproducing a skill</a:t>
            </a:r>
          </a:p>
          <a:p>
            <a:pPr marL="285750" indent="-285750">
              <a:buFont typeface="Arial" panose="020B0604020202020204" pitchFamily="34" charset="0"/>
              <a:buChar char="•"/>
            </a:pPr>
            <a:r>
              <a:rPr lang="en-US" sz="1500" dirty="0">
                <a:solidFill>
                  <a:srgbClr val="374151"/>
                </a:solidFill>
                <a:latin typeface="Söhne"/>
              </a:rPr>
              <a:t>where s</a:t>
            </a:r>
            <a:r>
              <a:rPr lang="en-US" sz="1500" b="0" i="0" dirty="0">
                <a:solidFill>
                  <a:srgbClr val="374151"/>
                </a:solidFill>
                <a:effectLst/>
                <a:latin typeface="Söhne"/>
              </a:rPr>
              <a:t>tudents can learn by answering the questions, and the teacher learns about each student from the attempt</a:t>
            </a:r>
          </a:p>
          <a:p>
            <a:pPr marL="285750" indent="-285750">
              <a:buFont typeface="Arial" panose="020B0604020202020204" pitchFamily="34" charset="0"/>
              <a:buChar char="•"/>
            </a:pPr>
            <a:r>
              <a:rPr lang="en-US" sz="1500" dirty="0">
                <a:solidFill>
                  <a:srgbClr val="374151"/>
                </a:solidFill>
                <a:latin typeface="Söhne"/>
              </a:rPr>
              <a:t>where t</a:t>
            </a:r>
            <a:r>
              <a:rPr lang="en-US" sz="1500" b="0" i="0" dirty="0">
                <a:solidFill>
                  <a:srgbClr val="374151"/>
                </a:solidFill>
                <a:effectLst/>
                <a:latin typeface="Söhne"/>
              </a:rPr>
              <a:t>here may be several acceptable answers.</a:t>
            </a:r>
          </a:p>
          <a:p>
            <a:r>
              <a:rPr lang="en-US" sz="1500" b="0" i="0" dirty="0">
                <a:solidFill>
                  <a:srgbClr val="374151"/>
                </a:solidFill>
                <a:effectLst/>
                <a:latin typeface="Söhne"/>
              </a:rPr>
              <a:t>Sullivan, P. &amp; Lilburn, P. (2015). </a:t>
            </a:r>
            <a:r>
              <a:rPr lang="en-US" sz="1500" b="0" i="1" dirty="0">
                <a:solidFill>
                  <a:srgbClr val="374151"/>
                </a:solidFill>
                <a:effectLst/>
                <a:latin typeface="Söhne"/>
              </a:rPr>
              <a:t>Open-ended </a:t>
            </a:r>
            <a:r>
              <a:rPr lang="en-US" sz="1500" i="1" dirty="0" err="1">
                <a:solidFill>
                  <a:srgbClr val="374151"/>
                </a:solidFill>
                <a:latin typeface="Söhne"/>
              </a:rPr>
              <a:t>m</a:t>
            </a:r>
            <a:r>
              <a:rPr lang="en-US" sz="1500" b="0" i="1" dirty="0" err="1">
                <a:solidFill>
                  <a:srgbClr val="374151"/>
                </a:solidFill>
                <a:effectLst/>
                <a:latin typeface="Söhne"/>
              </a:rPr>
              <a:t>aths</a:t>
            </a:r>
            <a:r>
              <a:rPr lang="en-US" sz="1500" b="0" i="1" dirty="0">
                <a:solidFill>
                  <a:srgbClr val="374151"/>
                </a:solidFill>
                <a:effectLst/>
                <a:latin typeface="Söhne"/>
              </a:rPr>
              <a:t> activities </a:t>
            </a:r>
            <a:r>
              <a:rPr lang="en-US" sz="1500" b="0" i="0" dirty="0">
                <a:solidFill>
                  <a:srgbClr val="374151"/>
                </a:solidFill>
                <a:effectLst/>
                <a:latin typeface="Söhne"/>
              </a:rPr>
              <a:t>(2nd Ed.). Oxford University Press.</a:t>
            </a:r>
          </a:p>
          <a:p>
            <a:pPr marL="0" indent="0">
              <a:buNone/>
            </a:pPr>
            <a:endParaRPr lang="en-US" sz="1500" b="0" i="0" dirty="0">
              <a:solidFill>
                <a:srgbClr val="374151"/>
              </a:solidFill>
              <a:effectLst/>
              <a:latin typeface="Söhne"/>
            </a:endParaRPr>
          </a:p>
          <a:p>
            <a:pPr marL="0" indent="0">
              <a:buNone/>
            </a:pPr>
            <a:r>
              <a:rPr lang="en-US" sz="1500" b="0" i="0" dirty="0">
                <a:solidFill>
                  <a:srgbClr val="374151"/>
                </a:solidFill>
                <a:effectLst/>
                <a:latin typeface="Söhne"/>
              </a:rPr>
              <a:t>Dan Meyer (2010) gives the following advice:</a:t>
            </a:r>
          </a:p>
          <a:p>
            <a:pPr marL="228600" indent="-228600">
              <a:buAutoNum type="arabicPeriod"/>
            </a:pPr>
            <a:r>
              <a:rPr lang="en-US" sz="1500" b="0" i="0" dirty="0">
                <a:solidFill>
                  <a:srgbClr val="374151"/>
                </a:solidFill>
                <a:effectLst/>
                <a:latin typeface="Söhne"/>
              </a:rPr>
              <a:t>Use multimedia.</a:t>
            </a:r>
          </a:p>
          <a:p>
            <a:pPr marL="228600" indent="-228600">
              <a:buAutoNum type="arabicPeriod"/>
            </a:pPr>
            <a:r>
              <a:rPr lang="en-US" sz="1500" b="0" i="0" dirty="0">
                <a:solidFill>
                  <a:srgbClr val="374151"/>
                </a:solidFill>
                <a:effectLst/>
                <a:latin typeface="Söhne"/>
              </a:rPr>
              <a:t>Encourage student intuition.</a:t>
            </a:r>
          </a:p>
          <a:p>
            <a:pPr marL="228600" indent="-228600">
              <a:buAutoNum type="arabicPeriod"/>
            </a:pPr>
            <a:r>
              <a:rPr lang="en-US" sz="1500" b="0" i="0" dirty="0">
                <a:solidFill>
                  <a:srgbClr val="374151"/>
                </a:solidFill>
                <a:effectLst/>
                <a:latin typeface="Söhne"/>
              </a:rPr>
              <a:t>Ask the shortest question you can.</a:t>
            </a:r>
          </a:p>
          <a:p>
            <a:pPr marL="228600" indent="-228600">
              <a:buAutoNum type="arabicPeriod"/>
            </a:pPr>
            <a:r>
              <a:rPr lang="en-US" sz="1500" b="0" i="0" dirty="0">
                <a:solidFill>
                  <a:srgbClr val="374151"/>
                </a:solidFill>
                <a:effectLst/>
                <a:latin typeface="Söhne"/>
              </a:rPr>
              <a:t>Let students build the problem.</a:t>
            </a:r>
          </a:p>
          <a:p>
            <a:pPr marL="228600" indent="-228600">
              <a:buAutoNum type="arabicPeriod"/>
            </a:pPr>
            <a:r>
              <a:rPr lang="en-US" sz="1500" b="0" i="0" dirty="0">
                <a:solidFill>
                  <a:srgbClr val="374151"/>
                </a:solidFill>
                <a:effectLst/>
                <a:latin typeface="Söhne"/>
              </a:rPr>
              <a:t>Be less helpful.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dirty="0">
                <a:solidFill>
                  <a:srgbClr val="374151"/>
                </a:solidFill>
                <a:effectLst/>
                <a:latin typeface="Söhne"/>
              </a:rPr>
              <a:t>This time should be a safe </a:t>
            </a:r>
            <a:r>
              <a:rPr lang="en-US" sz="1500" b="0" i="0" dirty="0" err="1">
                <a:solidFill>
                  <a:srgbClr val="374151"/>
                </a:solidFill>
                <a:effectLst/>
                <a:latin typeface="Söhne"/>
              </a:rPr>
              <a:t>maths</a:t>
            </a:r>
            <a:r>
              <a:rPr lang="en-US" sz="1500" b="0" i="0" dirty="0">
                <a:solidFill>
                  <a:srgbClr val="374151"/>
                </a:solidFill>
                <a:effectLst/>
                <a:latin typeface="Söhne"/>
              </a:rPr>
              <a:t> space for </a:t>
            </a:r>
            <a:r>
              <a:rPr lang="en-US" sz="1500" dirty="0">
                <a:solidFill>
                  <a:srgbClr val="374151"/>
                </a:solidFill>
                <a:latin typeface="Söhne"/>
              </a:rPr>
              <a:t>students</a:t>
            </a:r>
            <a:r>
              <a:rPr lang="en-US" sz="1500" b="0" i="0" dirty="0">
                <a:solidFill>
                  <a:srgbClr val="374151"/>
                </a:solidFill>
                <a:effectLst/>
                <a:latin typeface="Söhne"/>
              </a:rPr>
              <a:t> to share potential thoughts/answers without judgement. </a:t>
            </a:r>
          </a:p>
          <a:p>
            <a:pPr marL="0" indent="0">
              <a:buNone/>
            </a:pPr>
            <a:r>
              <a:rPr lang="en-US" sz="1500" b="0" i="0" dirty="0">
                <a:solidFill>
                  <a:srgbClr val="374151"/>
                </a:solidFill>
                <a:effectLst/>
                <a:latin typeface="Söhne"/>
              </a:rPr>
              <a:t>Using this information as a general guide, pose this problem to your class and take on the role of facilitating/ posing questions, giving students wait and pause time, allowing students to share their thoughts with others, and differentiating as required for all students to be challenged within their zone of proximal development. Take time at the end of the activity to </a:t>
            </a:r>
            <a:r>
              <a:rPr lang="en-US" sz="1500" b="0" i="0" dirty="0" err="1">
                <a:solidFill>
                  <a:srgbClr val="374151"/>
                </a:solidFill>
                <a:effectLst/>
                <a:latin typeface="Söhne"/>
              </a:rPr>
              <a:t>summarise</a:t>
            </a:r>
            <a:r>
              <a:rPr lang="en-US" sz="1500" b="0" i="0" dirty="0">
                <a:solidFill>
                  <a:srgbClr val="374151"/>
                </a:solidFill>
                <a:effectLst/>
                <a:latin typeface="Söhne"/>
              </a:rPr>
              <a:t> students’ thoughts, their progress in thinking, and clarify any misconceptions. </a:t>
            </a:r>
          </a:p>
          <a:p>
            <a:pPr marL="0" indent="0">
              <a:buNone/>
            </a:pPr>
            <a:r>
              <a:rPr lang="en-US" sz="1500" b="0" i="0" dirty="0">
                <a:solidFill>
                  <a:srgbClr val="374151"/>
                </a:solidFill>
                <a:effectLst/>
                <a:latin typeface="Söhne"/>
              </a:rPr>
              <a:t>Meyer, D. (2010, March). </a:t>
            </a:r>
            <a:r>
              <a:rPr lang="en-US" sz="1500" b="0" i="1" dirty="0">
                <a:solidFill>
                  <a:srgbClr val="374151"/>
                </a:solidFill>
                <a:effectLst/>
                <a:latin typeface="Söhne"/>
              </a:rPr>
              <a:t>Math class </a:t>
            </a:r>
            <a:r>
              <a:rPr lang="en-US" sz="1500" i="1" dirty="0">
                <a:solidFill>
                  <a:srgbClr val="374151"/>
                </a:solidFill>
                <a:latin typeface="Söhne"/>
              </a:rPr>
              <a:t>n</a:t>
            </a:r>
            <a:r>
              <a:rPr lang="en-US" sz="1500" b="0" i="1" dirty="0">
                <a:solidFill>
                  <a:srgbClr val="374151"/>
                </a:solidFill>
                <a:effectLst/>
                <a:latin typeface="Söhne"/>
              </a:rPr>
              <a:t>eeds a makeover </a:t>
            </a:r>
            <a:r>
              <a:rPr lang="en-US" sz="1500" b="0" i="0" dirty="0">
                <a:solidFill>
                  <a:srgbClr val="374151"/>
                </a:solidFill>
                <a:effectLst/>
                <a:latin typeface="Söhne"/>
              </a:rPr>
              <a:t>[Video]. TEDx. </a:t>
            </a:r>
          </a:p>
        </p:txBody>
      </p:sp>
      <p:pic>
        <p:nvPicPr>
          <p:cNvPr id="6" name="Picture 5">
            <a:extLst>
              <a:ext uri="{FF2B5EF4-FFF2-40B4-BE49-F238E27FC236}">
                <a16:creationId xmlns:a16="http://schemas.microsoft.com/office/drawing/2014/main" id="{F7FF1A4F-E28D-0088-82FD-5436C33CD969}"/>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28500" y="6591026"/>
            <a:ext cx="559435" cy="198755"/>
          </a:xfrm>
          <a:prstGeom prst="rect">
            <a:avLst/>
          </a:prstGeom>
        </p:spPr>
      </p:pic>
      <p:sp>
        <p:nvSpPr>
          <p:cNvPr id="7" name="Text Box 2">
            <a:extLst>
              <a:ext uri="{FF2B5EF4-FFF2-40B4-BE49-F238E27FC236}">
                <a16:creationId xmlns:a16="http://schemas.microsoft.com/office/drawing/2014/main" id="{BA1DE970-F7FE-DB6E-016A-3967189AE273}"/>
              </a:ext>
            </a:extLst>
          </p:cNvPr>
          <p:cNvSpPr txBox="1"/>
          <p:nvPr/>
        </p:nvSpPr>
        <p:spPr>
          <a:xfrm>
            <a:off x="-29797" y="6555906"/>
            <a:ext cx="3623493"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2020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2" name="Picture 1">
            <a:hlinkClick r:id="rId10"/>
            <a:extLst>
              <a:ext uri="{FF2B5EF4-FFF2-40B4-BE49-F238E27FC236}">
                <a16:creationId xmlns:a16="http://schemas.microsoft.com/office/drawing/2014/main" id="{3CAF5CFF-1548-940A-1734-09E47FA8BEA2}"/>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765485" y="-58793"/>
            <a:ext cx="1409307" cy="830062"/>
          </a:xfrm>
          <a:prstGeom prst="rect">
            <a:avLst/>
          </a:prstGeom>
        </p:spPr>
      </p:pic>
    </p:spTree>
    <p:extLst>
      <p:ext uri="{BB962C8B-B14F-4D97-AF65-F5344CB8AC3E}">
        <p14:creationId xmlns:p14="http://schemas.microsoft.com/office/powerpoint/2010/main" val="23079995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668</TotalTime>
  <Words>692</Words>
  <Application>Microsoft Office PowerPoint</Application>
  <PresentationFormat>On-screen Show (4:3)</PresentationFormat>
  <Paragraphs>76</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DengXian</vt:lpstr>
      <vt:lpstr>Arial</vt:lpstr>
      <vt:lpstr>Calibri</vt:lpstr>
      <vt:lpstr>Linux Libertine</vt:lpstr>
      <vt:lpstr>Söhne</vt:lpstr>
      <vt:lpstr>Times New Roman</vt:lpstr>
      <vt:lpstr>Office Theme</vt:lpstr>
      <vt:lpstr>Fruit fractions: Gardeners of fractions</vt:lpstr>
      <vt:lpstr>The warm-up</vt:lpstr>
      <vt:lpstr>Planting Asian fruit trees</vt:lpstr>
      <vt:lpstr>Fruits of Asia</vt:lpstr>
      <vt:lpstr>More fruits of Asia</vt:lpstr>
      <vt:lpstr>Exit ticket</vt:lpstr>
      <vt:lpstr>Teachers’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Martin Richards</cp:lastModifiedBy>
  <cp:revision>38</cp:revision>
  <dcterms:created xsi:type="dcterms:W3CDTF">2021-03-16T22:56:28Z</dcterms:created>
  <dcterms:modified xsi:type="dcterms:W3CDTF">2024-01-29T21:29:45Z</dcterms:modified>
</cp:coreProperties>
</file>