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3"/>
    <p:sldMasterId id="2147483720" r:id="rId4"/>
    <p:sldMasterId id="2147483696" r:id="rId5"/>
    <p:sldMasterId id="2147483708" r:id="rId6"/>
  </p:sldMasterIdLst>
  <p:notesMasterIdLst>
    <p:notesMasterId r:id="rId24"/>
  </p:notesMasterIdLst>
  <p:sldIdLst>
    <p:sldId id="259" r:id="rId7"/>
    <p:sldId id="301" r:id="rId8"/>
    <p:sldId id="315" r:id="rId9"/>
    <p:sldId id="316" r:id="rId10"/>
    <p:sldId id="317" r:id="rId11"/>
    <p:sldId id="318" r:id="rId12"/>
    <p:sldId id="319" r:id="rId13"/>
    <p:sldId id="320" r:id="rId14"/>
    <p:sldId id="321" r:id="rId15"/>
    <p:sldId id="323" r:id="rId16"/>
    <p:sldId id="322" r:id="rId17"/>
    <p:sldId id="324" r:id="rId18"/>
    <p:sldId id="327" r:id="rId19"/>
    <p:sldId id="328" r:id="rId20"/>
    <p:sldId id="325" r:id="rId21"/>
    <p:sldId id="326" r:id="rId22"/>
    <p:sldId id="32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AED"/>
    <a:srgbClr val="E9F1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D4ED85-9081-4BA5-8892-A6A6A22F05A2}" v="208" dt="2024-05-21T03:16:32.8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0" autoAdjust="0"/>
    <p:restoredTop sz="55698" autoAdjust="0"/>
  </p:normalViewPr>
  <p:slideViewPr>
    <p:cSldViewPr>
      <p:cViewPr>
        <p:scale>
          <a:sx n="96" d="100"/>
          <a:sy n="96" d="100"/>
        </p:scale>
        <p:origin x="-1272" y="32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slideMaster" Target="slideMasters/slideMaster1.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4.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2.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Richards" userId="S::martin.richards@esa.edu.au::ebc9b6ae-69f0-455b-b337-207e73494a6e" providerId="AD" clId="Web-{8FD4ED85-9081-4BA5-8892-A6A6A22F05A2}"/>
    <pc:docChg chg="modSld">
      <pc:chgData name="Martin Richards" userId="S::martin.richards@esa.edu.au::ebc9b6ae-69f0-455b-b337-207e73494a6e" providerId="AD" clId="Web-{8FD4ED85-9081-4BA5-8892-A6A6A22F05A2}" dt="2024-05-21T03:16:32.837" v="473"/>
      <pc:docMkLst>
        <pc:docMk/>
      </pc:docMkLst>
      <pc:sldChg chg="modSp modNotes">
        <pc:chgData name="Martin Richards" userId="S::martin.richards@esa.edu.au::ebc9b6ae-69f0-455b-b337-207e73494a6e" providerId="AD" clId="Web-{8FD4ED85-9081-4BA5-8892-A6A6A22F05A2}" dt="2024-05-21T02:26:12.187" v="2" actId="20577"/>
        <pc:sldMkLst>
          <pc:docMk/>
          <pc:sldMk cId="4089292302" sldId="301"/>
        </pc:sldMkLst>
        <pc:spChg chg="mod">
          <ac:chgData name="Martin Richards" userId="S::martin.richards@esa.edu.au::ebc9b6ae-69f0-455b-b337-207e73494a6e" providerId="AD" clId="Web-{8FD4ED85-9081-4BA5-8892-A6A6A22F05A2}" dt="2024-05-21T02:26:12.187" v="2" actId="20577"/>
          <ac:spMkLst>
            <pc:docMk/>
            <pc:sldMk cId="4089292302" sldId="301"/>
            <ac:spMk id="5" creationId="{7AFC57C6-0A10-9433-5096-A6BFF8CF45E3}"/>
          </ac:spMkLst>
        </pc:spChg>
      </pc:sldChg>
      <pc:sldChg chg="modNotes">
        <pc:chgData name="Martin Richards" userId="S::martin.richards@esa.edu.au::ebc9b6ae-69f0-455b-b337-207e73494a6e" providerId="AD" clId="Web-{8FD4ED85-9081-4BA5-8892-A6A6A22F05A2}" dt="2024-05-21T02:49:18.642" v="138"/>
        <pc:sldMkLst>
          <pc:docMk/>
          <pc:sldMk cId="1607974850" sldId="319"/>
        </pc:sldMkLst>
      </pc:sldChg>
      <pc:sldChg chg="modNotes">
        <pc:chgData name="Martin Richards" userId="S::martin.richards@esa.edu.au::ebc9b6ae-69f0-455b-b337-207e73494a6e" providerId="AD" clId="Web-{8FD4ED85-9081-4BA5-8892-A6A6A22F05A2}" dt="2024-05-21T02:38:58.987" v="30"/>
        <pc:sldMkLst>
          <pc:docMk/>
          <pc:sldMk cId="4100527945" sldId="320"/>
        </pc:sldMkLst>
      </pc:sldChg>
      <pc:sldChg chg="addSp delSp modSp modNotes">
        <pc:chgData name="Martin Richards" userId="S::martin.richards@esa.edu.au::ebc9b6ae-69f0-455b-b337-207e73494a6e" providerId="AD" clId="Web-{8FD4ED85-9081-4BA5-8892-A6A6A22F05A2}" dt="2024-05-21T03:02:32.302" v="367"/>
        <pc:sldMkLst>
          <pc:docMk/>
          <pc:sldMk cId="829957188" sldId="321"/>
        </pc:sldMkLst>
        <pc:spChg chg="add mod ord">
          <ac:chgData name="Martin Richards" userId="S::martin.richards@esa.edu.au::ebc9b6ae-69f0-455b-b337-207e73494a6e" providerId="AD" clId="Web-{8FD4ED85-9081-4BA5-8892-A6A6A22F05A2}" dt="2024-05-21T02:54:53.682" v="297"/>
          <ac:spMkLst>
            <pc:docMk/>
            <pc:sldMk cId="829957188" sldId="321"/>
            <ac:spMk id="9" creationId="{14E07BB2-8A17-971F-A535-E2D7D4CE7DAE}"/>
          </ac:spMkLst>
        </pc:spChg>
        <pc:graphicFrameChg chg="del mod modGraphic">
          <ac:chgData name="Martin Richards" userId="S::martin.richards@esa.edu.au::ebc9b6ae-69f0-455b-b337-207e73494a6e" providerId="AD" clId="Web-{8FD4ED85-9081-4BA5-8892-A6A6A22F05A2}" dt="2024-05-21T02:53:07.382" v="174"/>
          <ac:graphicFrameMkLst>
            <pc:docMk/>
            <pc:sldMk cId="829957188" sldId="321"/>
            <ac:graphicFrameMk id="5" creationId="{0ECD294D-D735-7E87-5104-6699CCBB7B6C}"/>
          </ac:graphicFrameMkLst>
        </pc:graphicFrameChg>
        <pc:graphicFrameChg chg="add del mod">
          <ac:chgData name="Martin Richards" userId="S::martin.richards@esa.edu.au::ebc9b6ae-69f0-455b-b337-207e73494a6e" providerId="AD" clId="Web-{8FD4ED85-9081-4BA5-8892-A6A6A22F05A2}" dt="2024-05-21T02:53:01.773" v="173"/>
          <ac:graphicFrameMkLst>
            <pc:docMk/>
            <pc:sldMk cId="829957188" sldId="321"/>
            <ac:graphicFrameMk id="6" creationId="{F462A5C6-F2ED-CC3A-8E5D-04867C85E3AD}"/>
          </ac:graphicFrameMkLst>
        </pc:graphicFrameChg>
        <pc:graphicFrameChg chg="add mod modGraphic">
          <ac:chgData name="Martin Richards" userId="S::martin.richards@esa.edu.au::ebc9b6ae-69f0-455b-b337-207e73494a6e" providerId="AD" clId="Web-{8FD4ED85-9081-4BA5-8892-A6A6A22F05A2}" dt="2024-05-21T02:55:16.291" v="300" actId="1076"/>
          <ac:graphicFrameMkLst>
            <pc:docMk/>
            <pc:sldMk cId="829957188" sldId="321"/>
            <ac:graphicFrameMk id="8" creationId="{38D94DAE-339C-8B64-6E9E-69CF843B6163}"/>
          </ac:graphicFrameMkLst>
        </pc:graphicFrameChg>
      </pc:sldChg>
      <pc:sldChg chg="modNotes">
        <pc:chgData name="Martin Richards" userId="S::martin.richards@esa.edu.au::ebc9b6ae-69f0-455b-b337-207e73494a6e" providerId="AD" clId="Web-{8FD4ED85-9081-4BA5-8892-A6A6A22F05A2}" dt="2024-05-21T03:03:49.085" v="390"/>
        <pc:sldMkLst>
          <pc:docMk/>
          <pc:sldMk cId="1333788583" sldId="322"/>
        </pc:sldMkLst>
      </pc:sldChg>
      <pc:sldChg chg="modNotes">
        <pc:chgData name="Martin Richards" userId="S::martin.richards@esa.edu.au::ebc9b6ae-69f0-455b-b337-207e73494a6e" providerId="AD" clId="Web-{8FD4ED85-9081-4BA5-8892-A6A6A22F05A2}" dt="2024-05-21T02:57:17.622" v="340"/>
        <pc:sldMkLst>
          <pc:docMk/>
          <pc:sldMk cId="2259597775" sldId="323"/>
        </pc:sldMkLst>
      </pc:sldChg>
      <pc:sldChg chg="modNotes">
        <pc:chgData name="Martin Richards" userId="S::martin.richards@esa.edu.au::ebc9b6ae-69f0-455b-b337-207e73494a6e" providerId="AD" clId="Web-{8FD4ED85-9081-4BA5-8892-A6A6A22F05A2}" dt="2024-05-21T03:03:55.523" v="393"/>
        <pc:sldMkLst>
          <pc:docMk/>
          <pc:sldMk cId="1486727717" sldId="324"/>
        </pc:sldMkLst>
      </pc:sldChg>
      <pc:sldChg chg="modNotes">
        <pc:chgData name="Martin Richards" userId="S::martin.richards@esa.edu.au::ebc9b6ae-69f0-455b-b337-207e73494a6e" providerId="AD" clId="Web-{8FD4ED85-9081-4BA5-8892-A6A6A22F05A2}" dt="2024-05-21T03:10:55.845" v="446"/>
        <pc:sldMkLst>
          <pc:docMk/>
          <pc:sldMk cId="499552019" sldId="325"/>
        </pc:sldMkLst>
      </pc:sldChg>
      <pc:sldChg chg="addSp delSp modSp modNotes">
        <pc:chgData name="Martin Richards" userId="S::martin.richards@esa.edu.au::ebc9b6ae-69f0-455b-b337-207e73494a6e" providerId="AD" clId="Web-{8FD4ED85-9081-4BA5-8892-A6A6A22F05A2}" dt="2024-05-21T03:16:32.837" v="473"/>
        <pc:sldMkLst>
          <pc:docMk/>
          <pc:sldMk cId="3582473639" sldId="326"/>
        </pc:sldMkLst>
        <pc:graphicFrameChg chg="del">
          <ac:chgData name="Martin Richards" userId="S::martin.richards@esa.edu.au::ebc9b6ae-69f0-455b-b337-207e73494a6e" providerId="AD" clId="Web-{8FD4ED85-9081-4BA5-8892-A6A6A22F05A2}" dt="2024-05-21T03:13:57.865" v="450"/>
          <ac:graphicFrameMkLst>
            <pc:docMk/>
            <pc:sldMk cId="3582473639" sldId="326"/>
            <ac:graphicFrameMk id="6" creationId="{DB21173D-0A00-4D49-0EE2-783F98FF5ACE}"/>
          </ac:graphicFrameMkLst>
        </pc:graphicFrameChg>
        <pc:graphicFrameChg chg="del">
          <ac:chgData name="Martin Richards" userId="S::martin.richards@esa.edu.au::ebc9b6ae-69f0-455b-b337-207e73494a6e" providerId="AD" clId="Web-{8FD4ED85-9081-4BA5-8892-A6A6A22F05A2}" dt="2024-05-21T03:15:27.305" v="459"/>
          <ac:graphicFrameMkLst>
            <pc:docMk/>
            <pc:sldMk cId="3582473639" sldId="326"/>
            <ac:graphicFrameMk id="8" creationId="{72809271-B3EE-89B7-0C18-3122F60B673D}"/>
          </ac:graphicFrameMkLst>
        </pc:graphicFrameChg>
        <pc:picChg chg="add mod">
          <ac:chgData name="Martin Richards" userId="S::martin.richards@esa.edu.au::ebc9b6ae-69f0-455b-b337-207e73494a6e" providerId="AD" clId="Web-{8FD4ED85-9081-4BA5-8892-A6A6A22F05A2}" dt="2024-05-21T03:16:32.837" v="473"/>
          <ac:picMkLst>
            <pc:docMk/>
            <pc:sldMk cId="3582473639" sldId="326"/>
            <ac:picMk id="2" creationId="{4566A248-7729-17E4-01C6-FCEBB7FBB59E}"/>
          </ac:picMkLst>
        </pc:picChg>
        <pc:picChg chg="add mod">
          <ac:chgData name="Martin Richards" userId="S::martin.richards@esa.edu.au::ebc9b6ae-69f0-455b-b337-207e73494a6e" providerId="AD" clId="Web-{8FD4ED85-9081-4BA5-8892-A6A6A22F05A2}" dt="2024-05-21T03:16:09.993" v="472"/>
          <ac:picMkLst>
            <pc:docMk/>
            <pc:sldMk cId="3582473639" sldId="326"/>
            <ac:picMk id="3" creationId="{45873500-3EB8-4CFB-D53B-0F64DFEEA93B}"/>
          </ac:picMkLst>
        </pc:picChg>
      </pc:sldChg>
      <pc:sldChg chg="modSp modNotes">
        <pc:chgData name="Martin Richards" userId="S::martin.richards@esa.edu.au::ebc9b6ae-69f0-455b-b337-207e73494a6e" providerId="AD" clId="Web-{8FD4ED85-9081-4BA5-8892-A6A6A22F05A2}" dt="2024-05-21T03:09:57.062" v="426"/>
        <pc:sldMkLst>
          <pc:docMk/>
          <pc:sldMk cId="1429698868" sldId="327"/>
        </pc:sldMkLst>
        <pc:graphicFrameChg chg="mod modGraphic">
          <ac:chgData name="Martin Richards" userId="S::martin.richards@esa.edu.au::ebc9b6ae-69f0-455b-b337-207e73494a6e" providerId="AD" clId="Web-{8FD4ED85-9081-4BA5-8892-A6A6A22F05A2}" dt="2024-05-21T03:09:06.796" v="403"/>
          <ac:graphicFrameMkLst>
            <pc:docMk/>
            <pc:sldMk cId="1429698868" sldId="327"/>
            <ac:graphicFrameMk id="5" creationId="{02181EE8-31EF-F690-DCD9-C45F67184FBF}"/>
          </ac:graphicFrameMkLst>
        </pc:graphicFrameChg>
      </pc:sldChg>
      <pc:sldChg chg="modNotes">
        <pc:chgData name="Martin Richards" userId="S::martin.richards@esa.edu.au::ebc9b6ae-69f0-455b-b337-207e73494a6e" providerId="AD" clId="Web-{8FD4ED85-9081-4BA5-8892-A6A6A22F05A2}" dt="2024-05-21T03:10:02.766" v="429"/>
        <pc:sldMkLst>
          <pc:docMk/>
          <pc:sldMk cId="268869285" sldId="328"/>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educationservicesaustralia-my.sharepoint.com/personal/martin_richards_esa_edu_au/Documents/Year%209%20Reconcilliation%20data%2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educationservicesaustralia-my.sharepoint.com/personal/martin_richards_esa_edu_au/Documents/Year%209%20Reconcilliation%20data%2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educationservicesaustralia-my.sharepoint.com/personal/martin_richards_esa_edu_au/Documents/Year%209%20Reconcilliation%20data%2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educationservicesaustralia-my.sharepoint.com/personal/martin_richards_esa_edu_au/Documents/Year%209%20Reconcilliation%20data%20.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educationservicesaustralia-my.sharepoint.com/personal/martin_richards_esa_edu_au/Documents/Year%209%20Reconcilliation%20data%20.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Trust that other Australians have for Aboriginal and Torres Strait Islander people: First Nation respondents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percentStacked"/>
        <c:varyColors val="0"/>
        <c:ser>
          <c:idx val="0"/>
          <c:order val="0"/>
          <c:tx>
            <c:strRef>
              <c:f>'[Year 9 Reconcilliation data .xlsx]Sheet2'!$E$17</c:f>
              <c:strCache>
                <c:ptCount val="1"/>
                <c:pt idx="0">
                  <c:v>Very low</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'[Year 9 Reconcilliation data .xlsx]Sheet2'!$D$18:$D$20</c:f>
              <c:numCache>
                <c:formatCode>General</c:formatCode>
                <c:ptCount val="3"/>
                <c:pt idx="0">
                  <c:v>2014</c:v>
                </c:pt>
                <c:pt idx="1">
                  <c:v>2016</c:v>
                </c:pt>
                <c:pt idx="2">
                  <c:v>2018</c:v>
                </c:pt>
              </c:numCache>
            </c:numRef>
          </c:cat>
          <c:val>
            <c:numRef>
              <c:f>'[Year 9 Reconcilliation data .xlsx]Sheet2'!$E$18:$E$20</c:f>
              <c:numCache>
                <c:formatCode>General</c:formatCode>
                <c:ptCount val="3"/>
                <c:pt idx="0">
                  <c:v>23</c:v>
                </c:pt>
                <c:pt idx="1">
                  <c:v>23</c:v>
                </c:pt>
                <c:pt idx="2">
                  <c:v>21</c:v>
                </c:pt>
              </c:numCache>
            </c:numRef>
          </c:val>
          <c:extLst>
            <c:ext xmlns:c16="http://schemas.microsoft.com/office/drawing/2014/chart" uri="{C3380CC4-5D6E-409C-BE32-E72D297353CC}">
              <c16:uniqueId val="{00000000-0F42-4F7E-ADC2-6C4563D81C78}"/>
            </c:ext>
          </c:extLst>
        </c:ser>
        <c:ser>
          <c:idx val="1"/>
          <c:order val="1"/>
          <c:tx>
            <c:strRef>
              <c:f>'[Year 9 Reconcilliation data .xlsx]Sheet2'!$F$17</c:f>
              <c:strCache>
                <c:ptCount val="1"/>
                <c:pt idx="0">
                  <c:v>Fairly low</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'[Year 9 Reconcilliation data .xlsx]Sheet2'!$D$18:$D$20</c:f>
              <c:numCache>
                <c:formatCode>General</c:formatCode>
                <c:ptCount val="3"/>
                <c:pt idx="0">
                  <c:v>2014</c:v>
                </c:pt>
                <c:pt idx="1">
                  <c:v>2016</c:v>
                </c:pt>
                <c:pt idx="2">
                  <c:v>2018</c:v>
                </c:pt>
              </c:numCache>
            </c:numRef>
          </c:cat>
          <c:val>
            <c:numRef>
              <c:f>'[Year 9 Reconcilliation data .xlsx]Sheet2'!$F$18:$F$20</c:f>
              <c:numCache>
                <c:formatCode>General</c:formatCode>
                <c:ptCount val="3"/>
                <c:pt idx="0">
                  <c:v>36</c:v>
                </c:pt>
                <c:pt idx="1">
                  <c:v>35</c:v>
                </c:pt>
                <c:pt idx="2">
                  <c:v>33</c:v>
                </c:pt>
              </c:numCache>
            </c:numRef>
          </c:val>
          <c:extLst>
            <c:ext xmlns:c16="http://schemas.microsoft.com/office/drawing/2014/chart" uri="{C3380CC4-5D6E-409C-BE32-E72D297353CC}">
              <c16:uniqueId val="{00000001-0F42-4F7E-ADC2-6C4563D81C78}"/>
            </c:ext>
          </c:extLst>
        </c:ser>
        <c:ser>
          <c:idx val="2"/>
          <c:order val="2"/>
          <c:tx>
            <c:strRef>
              <c:f>'[Year 9 Reconcilliation data .xlsx]Sheet2'!$G$17</c:f>
              <c:strCache>
                <c:ptCount val="1"/>
                <c:pt idx="0">
                  <c:v>Don't know</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'[Year 9 Reconcilliation data .xlsx]Sheet2'!$D$18:$D$20</c:f>
              <c:numCache>
                <c:formatCode>General</c:formatCode>
                <c:ptCount val="3"/>
                <c:pt idx="0">
                  <c:v>2014</c:v>
                </c:pt>
                <c:pt idx="1">
                  <c:v>2016</c:v>
                </c:pt>
                <c:pt idx="2">
                  <c:v>2018</c:v>
                </c:pt>
              </c:numCache>
            </c:numRef>
          </c:cat>
          <c:val>
            <c:numRef>
              <c:f>'[Year 9 Reconcilliation data .xlsx]Sheet2'!$G$18:$G$20</c:f>
              <c:numCache>
                <c:formatCode>General</c:formatCode>
                <c:ptCount val="3"/>
                <c:pt idx="0">
                  <c:v>7</c:v>
                </c:pt>
                <c:pt idx="1">
                  <c:v>7</c:v>
                </c:pt>
                <c:pt idx="2">
                  <c:v>6</c:v>
                </c:pt>
              </c:numCache>
            </c:numRef>
          </c:val>
          <c:extLst>
            <c:ext xmlns:c16="http://schemas.microsoft.com/office/drawing/2014/chart" uri="{C3380CC4-5D6E-409C-BE32-E72D297353CC}">
              <c16:uniqueId val="{00000002-0F42-4F7E-ADC2-6C4563D81C78}"/>
            </c:ext>
          </c:extLst>
        </c:ser>
        <c:ser>
          <c:idx val="3"/>
          <c:order val="3"/>
          <c:tx>
            <c:strRef>
              <c:f>'[Year 9 Reconcilliation data .xlsx]Sheet2'!$H$17</c:f>
              <c:strCache>
                <c:ptCount val="1"/>
                <c:pt idx="0">
                  <c:v>Fairly high</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'[Year 9 Reconcilliation data .xlsx]Sheet2'!$D$18:$D$20</c:f>
              <c:numCache>
                <c:formatCode>General</c:formatCode>
                <c:ptCount val="3"/>
                <c:pt idx="0">
                  <c:v>2014</c:v>
                </c:pt>
                <c:pt idx="1">
                  <c:v>2016</c:v>
                </c:pt>
                <c:pt idx="2">
                  <c:v>2018</c:v>
                </c:pt>
              </c:numCache>
            </c:numRef>
          </c:cat>
          <c:val>
            <c:numRef>
              <c:f>'[Year 9 Reconcilliation data .xlsx]Sheet2'!$H$18:$H$20</c:f>
              <c:numCache>
                <c:formatCode>General</c:formatCode>
                <c:ptCount val="3"/>
                <c:pt idx="0">
                  <c:v>21</c:v>
                </c:pt>
                <c:pt idx="1">
                  <c:v>20</c:v>
                </c:pt>
                <c:pt idx="2">
                  <c:v>25</c:v>
                </c:pt>
              </c:numCache>
            </c:numRef>
          </c:val>
          <c:extLst>
            <c:ext xmlns:c16="http://schemas.microsoft.com/office/drawing/2014/chart" uri="{C3380CC4-5D6E-409C-BE32-E72D297353CC}">
              <c16:uniqueId val="{00000003-0F42-4F7E-ADC2-6C4563D81C78}"/>
            </c:ext>
          </c:extLst>
        </c:ser>
        <c:ser>
          <c:idx val="4"/>
          <c:order val="4"/>
          <c:tx>
            <c:strRef>
              <c:f>'[Year 9 Reconcilliation data .xlsx]Sheet2'!$I$17</c:f>
              <c:strCache>
                <c:ptCount val="1"/>
                <c:pt idx="0">
                  <c:v>Very high</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'[Year 9 Reconcilliation data .xlsx]Sheet2'!$D$18:$D$20</c:f>
              <c:numCache>
                <c:formatCode>General</c:formatCode>
                <c:ptCount val="3"/>
                <c:pt idx="0">
                  <c:v>2014</c:v>
                </c:pt>
                <c:pt idx="1">
                  <c:v>2016</c:v>
                </c:pt>
                <c:pt idx="2">
                  <c:v>2018</c:v>
                </c:pt>
              </c:numCache>
            </c:numRef>
          </c:cat>
          <c:val>
            <c:numRef>
              <c:f>'[Year 9 Reconcilliation data .xlsx]Sheet2'!$I$18:$I$20</c:f>
              <c:numCache>
                <c:formatCode>General</c:formatCode>
                <c:ptCount val="3"/>
                <c:pt idx="0">
                  <c:v>13</c:v>
                </c:pt>
                <c:pt idx="1">
                  <c:v>15</c:v>
                </c:pt>
                <c:pt idx="2">
                  <c:v>15</c:v>
                </c:pt>
              </c:numCache>
            </c:numRef>
          </c:val>
          <c:extLst>
            <c:ext xmlns:c16="http://schemas.microsoft.com/office/drawing/2014/chart" uri="{C3380CC4-5D6E-409C-BE32-E72D297353CC}">
              <c16:uniqueId val="{00000004-0F42-4F7E-ADC2-6C4563D81C78}"/>
            </c:ext>
          </c:extLst>
        </c:ser>
        <c:dLbls>
          <c:showLegendKey val="0"/>
          <c:showVal val="0"/>
          <c:showCatName val="0"/>
          <c:showSerName val="0"/>
          <c:showPercent val="0"/>
          <c:showBubbleSize val="0"/>
        </c:dLbls>
        <c:gapWidth val="150"/>
        <c:overlap val="100"/>
        <c:axId val="77796864"/>
        <c:axId val="77798400"/>
      </c:barChart>
      <c:catAx>
        <c:axId val="777968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798400"/>
        <c:crosses val="autoZero"/>
        <c:auto val="1"/>
        <c:lblAlgn val="ctr"/>
        <c:lblOffset val="100"/>
        <c:noMultiLvlLbl val="0"/>
      </c:catAx>
      <c:valAx>
        <c:axId val="7779840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7968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First Nations people have a voice/say in matters that affect them: general community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percentStacked"/>
        <c:varyColors val="0"/>
        <c:ser>
          <c:idx val="0"/>
          <c:order val="0"/>
          <c:tx>
            <c:strRef>
              <c:f>'[Year 9 Reconcilliation data .xlsx]Sheet3'!$F$10</c:f>
              <c:strCache>
                <c:ptCount val="1"/>
                <c:pt idx="0">
                  <c:v>Not important at all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'[Year 9 Reconcilliation data .xlsx]Sheet3'!$E$11:$E$18</c:f>
              <c:strCache>
                <c:ptCount val="8"/>
                <c:pt idx="0">
                  <c:v>NT</c:v>
                </c:pt>
                <c:pt idx="1">
                  <c:v>ACT</c:v>
                </c:pt>
                <c:pt idx="2">
                  <c:v>TAS</c:v>
                </c:pt>
                <c:pt idx="3">
                  <c:v>SA</c:v>
                </c:pt>
                <c:pt idx="4">
                  <c:v>WA</c:v>
                </c:pt>
                <c:pt idx="5">
                  <c:v>QLD</c:v>
                </c:pt>
                <c:pt idx="6">
                  <c:v>VIC</c:v>
                </c:pt>
                <c:pt idx="7">
                  <c:v>NSW</c:v>
                </c:pt>
              </c:strCache>
            </c:strRef>
          </c:cat>
          <c:val>
            <c:numRef>
              <c:f>'[Year 9 Reconcilliation data .xlsx]Sheet3'!$F$11:$F$18</c:f>
              <c:numCache>
                <c:formatCode>General</c:formatCode>
                <c:ptCount val="8"/>
                <c:pt idx="0">
                  <c:v>0</c:v>
                </c:pt>
                <c:pt idx="1">
                  <c:v>1</c:v>
                </c:pt>
                <c:pt idx="2">
                  <c:v>2</c:v>
                </c:pt>
                <c:pt idx="3">
                  <c:v>3</c:v>
                </c:pt>
                <c:pt idx="4">
                  <c:v>5</c:v>
                </c:pt>
                <c:pt idx="5">
                  <c:v>2</c:v>
                </c:pt>
                <c:pt idx="6">
                  <c:v>2</c:v>
                </c:pt>
                <c:pt idx="7">
                  <c:v>2</c:v>
                </c:pt>
              </c:numCache>
            </c:numRef>
          </c:val>
          <c:extLst>
            <c:ext xmlns:c16="http://schemas.microsoft.com/office/drawing/2014/chart" uri="{C3380CC4-5D6E-409C-BE32-E72D297353CC}">
              <c16:uniqueId val="{00000000-7903-4B95-9936-15DFB07FFEF0}"/>
            </c:ext>
          </c:extLst>
        </c:ser>
        <c:ser>
          <c:idx val="1"/>
          <c:order val="1"/>
          <c:tx>
            <c:strRef>
              <c:f>'[Year 9 Reconcilliation data .xlsx]Sheet3'!$G$10</c:f>
              <c:strCache>
                <c:ptCount val="1"/>
                <c:pt idx="0">
                  <c:v>Fairly unimportant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'[Year 9 Reconcilliation data .xlsx]Sheet3'!$E$11:$E$18</c:f>
              <c:strCache>
                <c:ptCount val="8"/>
                <c:pt idx="0">
                  <c:v>NT</c:v>
                </c:pt>
                <c:pt idx="1">
                  <c:v>ACT</c:v>
                </c:pt>
                <c:pt idx="2">
                  <c:v>TAS</c:v>
                </c:pt>
                <c:pt idx="3">
                  <c:v>SA</c:v>
                </c:pt>
                <c:pt idx="4">
                  <c:v>WA</c:v>
                </c:pt>
                <c:pt idx="5">
                  <c:v>QLD</c:v>
                </c:pt>
                <c:pt idx="6">
                  <c:v>VIC</c:v>
                </c:pt>
                <c:pt idx="7">
                  <c:v>NSW</c:v>
                </c:pt>
              </c:strCache>
            </c:strRef>
          </c:cat>
          <c:val>
            <c:numRef>
              <c:f>'[Year 9 Reconcilliation data .xlsx]Sheet3'!$G$11:$G$18</c:f>
              <c:numCache>
                <c:formatCode>General</c:formatCode>
                <c:ptCount val="8"/>
                <c:pt idx="0">
                  <c:v>4</c:v>
                </c:pt>
                <c:pt idx="1">
                  <c:v>4</c:v>
                </c:pt>
                <c:pt idx="2">
                  <c:v>7</c:v>
                </c:pt>
                <c:pt idx="3">
                  <c:v>4</c:v>
                </c:pt>
                <c:pt idx="4">
                  <c:v>5</c:v>
                </c:pt>
                <c:pt idx="5">
                  <c:v>2</c:v>
                </c:pt>
                <c:pt idx="6">
                  <c:v>5</c:v>
                </c:pt>
                <c:pt idx="7">
                  <c:v>3</c:v>
                </c:pt>
              </c:numCache>
            </c:numRef>
          </c:val>
          <c:extLst>
            <c:ext xmlns:c16="http://schemas.microsoft.com/office/drawing/2014/chart" uri="{C3380CC4-5D6E-409C-BE32-E72D297353CC}">
              <c16:uniqueId val="{00000001-7903-4B95-9936-15DFB07FFEF0}"/>
            </c:ext>
          </c:extLst>
        </c:ser>
        <c:ser>
          <c:idx val="2"/>
          <c:order val="2"/>
          <c:tx>
            <c:strRef>
              <c:f>'[Year 9 Reconcilliation data .xlsx]Sheet3'!$H$10</c:f>
              <c:strCache>
                <c:ptCount val="1"/>
                <c:pt idx="0">
                  <c:v>Fairly important</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'[Year 9 Reconcilliation data .xlsx]Sheet3'!$E$11:$E$18</c:f>
              <c:strCache>
                <c:ptCount val="8"/>
                <c:pt idx="0">
                  <c:v>NT</c:v>
                </c:pt>
                <c:pt idx="1">
                  <c:v>ACT</c:v>
                </c:pt>
                <c:pt idx="2">
                  <c:v>TAS</c:v>
                </c:pt>
                <c:pt idx="3">
                  <c:v>SA</c:v>
                </c:pt>
                <c:pt idx="4">
                  <c:v>WA</c:v>
                </c:pt>
                <c:pt idx="5">
                  <c:v>QLD</c:v>
                </c:pt>
                <c:pt idx="6">
                  <c:v>VIC</c:v>
                </c:pt>
                <c:pt idx="7">
                  <c:v>NSW</c:v>
                </c:pt>
              </c:strCache>
            </c:strRef>
          </c:cat>
          <c:val>
            <c:numRef>
              <c:f>'[Year 9 Reconcilliation data .xlsx]Sheet3'!$H$11:$H$18</c:f>
              <c:numCache>
                <c:formatCode>General</c:formatCode>
                <c:ptCount val="8"/>
                <c:pt idx="0">
                  <c:v>36</c:v>
                </c:pt>
                <c:pt idx="1">
                  <c:v>30</c:v>
                </c:pt>
                <c:pt idx="2">
                  <c:v>36</c:v>
                </c:pt>
                <c:pt idx="3">
                  <c:v>32</c:v>
                </c:pt>
                <c:pt idx="4">
                  <c:v>32</c:v>
                </c:pt>
                <c:pt idx="5">
                  <c:v>36</c:v>
                </c:pt>
                <c:pt idx="6">
                  <c:v>32</c:v>
                </c:pt>
                <c:pt idx="7">
                  <c:v>33</c:v>
                </c:pt>
              </c:numCache>
            </c:numRef>
          </c:val>
          <c:extLst>
            <c:ext xmlns:c16="http://schemas.microsoft.com/office/drawing/2014/chart" uri="{C3380CC4-5D6E-409C-BE32-E72D297353CC}">
              <c16:uniqueId val="{00000002-7903-4B95-9936-15DFB07FFEF0}"/>
            </c:ext>
          </c:extLst>
        </c:ser>
        <c:ser>
          <c:idx val="3"/>
          <c:order val="3"/>
          <c:tx>
            <c:strRef>
              <c:f>'[Year 9 Reconcilliation data .xlsx]Sheet3'!$I$10</c:f>
              <c:strCache>
                <c:ptCount val="1"/>
                <c:pt idx="0">
                  <c:v>Very important</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FFFFFF"/>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'[Year 9 Reconcilliation data .xlsx]Sheet3'!$E$11:$E$18</c:f>
              <c:strCache>
                <c:ptCount val="8"/>
                <c:pt idx="0">
                  <c:v>NT</c:v>
                </c:pt>
                <c:pt idx="1">
                  <c:v>ACT</c:v>
                </c:pt>
                <c:pt idx="2">
                  <c:v>TAS</c:v>
                </c:pt>
                <c:pt idx="3">
                  <c:v>SA</c:v>
                </c:pt>
                <c:pt idx="4">
                  <c:v>WA</c:v>
                </c:pt>
                <c:pt idx="5">
                  <c:v>QLD</c:v>
                </c:pt>
                <c:pt idx="6">
                  <c:v>VIC</c:v>
                </c:pt>
                <c:pt idx="7">
                  <c:v>NSW</c:v>
                </c:pt>
              </c:strCache>
            </c:strRef>
          </c:cat>
          <c:val>
            <c:numRef>
              <c:f>'[Year 9 Reconcilliation data .xlsx]Sheet3'!$I$11:$I$18</c:f>
              <c:numCache>
                <c:formatCode>General</c:formatCode>
                <c:ptCount val="8"/>
                <c:pt idx="0">
                  <c:v>60</c:v>
                </c:pt>
                <c:pt idx="1">
                  <c:v>66</c:v>
                </c:pt>
                <c:pt idx="2">
                  <c:v>55</c:v>
                </c:pt>
                <c:pt idx="3">
                  <c:v>61</c:v>
                </c:pt>
                <c:pt idx="4">
                  <c:v>58</c:v>
                </c:pt>
                <c:pt idx="5">
                  <c:v>59</c:v>
                </c:pt>
                <c:pt idx="6">
                  <c:v>61</c:v>
                </c:pt>
                <c:pt idx="7">
                  <c:v>62</c:v>
                </c:pt>
              </c:numCache>
            </c:numRef>
          </c:val>
          <c:extLst>
            <c:ext xmlns:c16="http://schemas.microsoft.com/office/drawing/2014/chart" uri="{C3380CC4-5D6E-409C-BE32-E72D297353CC}">
              <c16:uniqueId val="{00000003-7903-4B95-9936-15DFB07FFEF0}"/>
            </c:ext>
          </c:extLst>
        </c:ser>
        <c:dLbls>
          <c:showLegendKey val="0"/>
          <c:showVal val="0"/>
          <c:showCatName val="0"/>
          <c:showSerName val="0"/>
          <c:showPercent val="0"/>
          <c:showBubbleSize val="0"/>
        </c:dLbls>
        <c:gapWidth val="150"/>
        <c:overlap val="100"/>
        <c:axId val="81516416"/>
        <c:axId val="81517952"/>
      </c:barChart>
      <c:catAx>
        <c:axId val="815164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517952"/>
        <c:crosses val="autoZero"/>
        <c:auto val="1"/>
        <c:lblAlgn val="ctr"/>
        <c:lblOffset val="100"/>
        <c:noMultiLvlLbl val="0"/>
      </c:catAx>
      <c:valAx>
        <c:axId val="8151795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5164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 % Agree/strongly agree I feel proud of our First Nations cultures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'[Year 9 Reconcilliation data .xlsx]Sheet4'!$D$8</c:f>
              <c:strCache>
                <c:ptCount val="1"/>
                <c:pt idx="0">
                  <c:v>First Nations respondents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'[Year 9 Reconcilliation data .xlsx]Sheet4'!$C$9:$C$13</c:f>
              <c:numCache>
                <c:formatCode>General</c:formatCode>
                <c:ptCount val="5"/>
                <c:pt idx="0">
                  <c:v>2014</c:v>
                </c:pt>
                <c:pt idx="1">
                  <c:v>2016</c:v>
                </c:pt>
                <c:pt idx="2">
                  <c:v>2018</c:v>
                </c:pt>
                <c:pt idx="3">
                  <c:v>2020</c:v>
                </c:pt>
                <c:pt idx="4">
                  <c:v>2022</c:v>
                </c:pt>
              </c:numCache>
            </c:numRef>
          </c:cat>
          <c:val>
            <c:numRef>
              <c:f>'[Year 9 Reconcilliation data .xlsx]Sheet4'!$D$9:$D$13</c:f>
              <c:numCache>
                <c:formatCode>General</c:formatCode>
                <c:ptCount val="5"/>
                <c:pt idx="0">
                  <c:v>84</c:v>
                </c:pt>
                <c:pt idx="1">
                  <c:v>91</c:v>
                </c:pt>
                <c:pt idx="2">
                  <c:v>87</c:v>
                </c:pt>
                <c:pt idx="3">
                  <c:v>87</c:v>
                </c:pt>
                <c:pt idx="4">
                  <c:v>83</c:v>
                </c:pt>
              </c:numCache>
            </c:numRef>
          </c:val>
          <c:smooth val="0"/>
          <c:extLst>
            <c:ext xmlns:c16="http://schemas.microsoft.com/office/drawing/2014/chart" uri="{C3380CC4-5D6E-409C-BE32-E72D297353CC}">
              <c16:uniqueId val="{00000000-8CD2-41ED-9AA8-491C4BEC3E90}"/>
            </c:ext>
          </c:extLst>
        </c:ser>
        <c:ser>
          <c:idx val="1"/>
          <c:order val="1"/>
          <c:tx>
            <c:strRef>
              <c:f>'[Year 9 Reconcilliation data .xlsx]Sheet4'!$E$8</c:f>
              <c:strCache>
                <c:ptCount val="1"/>
                <c:pt idx="0">
                  <c:v>General Community</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'[Year 9 Reconcilliation data .xlsx]Sheet4'!$C$9:$C$13</c:f>
              <c:numCache>
                <c:formatCode>General</c:formatCode>
                <c:ptCount val="5"/>
                <c:pt idx="0">
                  <c:v>2014</c:v>
                </c:pt>
                <c:pt idx="1">
                  <c:v>2016</c:v>
                </c:pt>
                <c:pt idx="2">
                  <c:v>2018</c:v>
                </c:pt>
                <c:pt idx="3">
                  <c:v>2020</c:v>
                </c:pt>
                <c:pt idx="4">
                  <c:v>2022</c:v>
                </c:pt>
              </c:numCache>
            </c:numRef>
          </c:cat>
          <c:val>
            <c:numRef>
              <c:f>'[Year 9 Reconcilliation data .xlsx]Sheet4'!$E$9:$E$13</c:f>
              <c:numCache>
                <c:formatCode>General</c:formatCode>
                <c:ptCount val="5"/>
                <c:pt idx="0">
                  <c:v>56</c:v>
                </c:pt>
                <c:pt idx="1">
                  <c:v>60</c:v>
                </c:pt>
                <c:pt idx="2">
                  <c:v>62</c:v>
                </c:pt>
                <c:pt idx="3">
                  <c:v>64</c:v>
                </c:pt>
                <c:pt idx="4">
                  <c:v>59</c:v>
                </c:pt>
              </c:numCache>
            </c:numRef>
          </c:val>
          <c:smooth val="0"/>
          <c:extLst>
            <c:ext xmlns:c16="http://schemas.microsoft.com/office/drawing/2014/chart" uri="{C3380CC4-5D6E-409C-BE32-E72D297353CC}">
              <c16:uniqueId val="{00000001-8CD2-41ED-9AA8-491C4BEC3E90}"/>
            </c:ext>
          </c:extLst>
        </c:ser>
        <c:dLbls>
          <c:showLegendKey val="0"/>
          <c:showVal val="0"/>
          <c:showCatName val="0"/>
          <c:showSerName val="0"/>
          <c:showPercent val="0"/>
          <c:showBubbleSize val="0"/>
        </c:dLbls>
        <c:marker val="1"/>
        <c:smooth val="0"/>
        <c:axId val="96776192"/>
        <c:axId val="96777728"/>
      </c:lineChart>
      <c:catAx>
        <c:axId val="96776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6777728"/>
        <c:crosses val="autoZero"/>
        <c:auto val="1"/>
        <c:lblAlgn val="ctr"/>
        <c:lblOffset val="100"/>
        <c:noMultiLvlLbl val="0"/>
      </c:catAx>
      <c:valAx>
        <c:axId val="967777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67761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  Media portrayal of First Nations Australians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'[Year 9 Reconcilliation data .xlsx]Sheet6'!$E$11</c:f>
              <c:strCache>
                <c:ptCount val="1"/>
                <c:pt idx="0">
                  <c:v>General community</c:v>
                </c:pt>
              </c:strCache>
            </c:strRef>
          </c:tx>
          <c:spPr>
            <a:solidFill>
              <a:schemeClr val="accent1"/>
            </a:solidFill>
            <a:ln>
              <a:noFill/>
            </a:ln>
            <a:effectLst/>
          </c:spPr>
          <c:invertIfNegative val="0"/>
          <c:cat>
            <c:strRef>
              <c:f>'[Year 9 Reconcilliation data .xlsx]Sheet6'!$F$10:$H$10</c:f>
              <c:strCache>
                <c:ptCount val="3"/>
                <c:pt idx="0">
                  <c:v>Usually negative</c:v>
                </c:pt>
                <c:pt idx="1">
                  <c:v>Usually positive</c:v>
                </c:pt>
                <c:pt idx="2">
                  <c:v>Balanced</c:v>
                </c:pt>
              </c:strCache>
            </c:strRef>
          </c:cat>
          <c:val>
            <c:numRef>
              <c:f>'[Year 9 Reconcilliation data .xlsx]Sheet6'!$F$11:$H$11</c:f>
              <c:numCache>
                <c:formatCode>General</c:formatCode>
                <c:ptCount val="3"/>
                <c:pt idx="0">
                  <c:v>33</c:v>
                </c:pt>
                <c:pt idx="1">
                  <c:v>18</c:v>
                </c:pt>
                <c:pt idx="2">
                  <c:v>49</c:v>
                </c:pt>
              </c:numCache>
            </c:numRef>
          </c:val>
          <c:extLst>
            <c:ext xmlns:c16="http://schemas.microsoft.com/office/drawing/2014/chart" uri="{C3380CC4-5D6E-409C-BE32-E72D297353CC}">
              <c16:uniqueId val="{00000000-7F3D-4332-9F97-B867503C9126}"/>
            </c:ext>
          </c:extLst>
        </c:ser>
        <c:ser>
          <c:idx val="1"/>
          <c:order val="1"/>
          <c:tx>
            <c:strRef>
              <c:f>'[Year 9 Reconcilliation data .xlsx]Sheet6'!$E$12</c:f>
              <c:strCache>
                <c:ptCount val="1"/>
                <c:pt idx="0">
                  <c:v>First Nations respondents</c:v>
                </c:pt>
              </c:strCache>
            </c:strRef>
          </c:tx>
          <c:spPr>
            <a:solidFill>
              <a:schemeClr val="accent2"/>
            </a:solidFill>
            <a:ln>
              <a:noFill/>
            </a:ln>
            <a:effectLst/>
          </c:spPr>
          <c:invertIfNegative val="0"/>
          <c:cat>
            <c:strRef>
              <c:f>'[Year 9 Reconcilliation data .xlsx]Sheet6'!$F$10:$H$10</c:f>
              <c:strCache>
                <c:ptCount val="3"/>
                <c:pt idx="0">
                  <c:v>Usually negative</c:v>
                </c:pt>
                <c:pt idx="1">
                  <c:v>Usually positive</c:v>
                </c:pt>
                <c:pt idx="2">
                  <c:v>Balanced</c:v>
                </c:pt>
              </c:strCache>
            </c:strRef>
          </c:cat>
          <c:val>
            <c:numRef>
              <c:f>'[Year 9 Reconcilliation data .xlsx]Sheet6'!$F$12:$H$12</c:f>
              <c:numCache>
                <c:formatCode>General</c:formatCode>
                <c:ptCount val="3"/>
                <c:pt idx="0">
                  <c:v>33</c:v>
                </c:pt>
                <c:pt idx="1">
                  <c:v>19</c:v>
                </c:pt>
                <c:pt idx="2">
                  <c:v>48</c:v>
                </c:pt>
              </c:numCache>
            </c:numRef>
          </c:val>
          <c:extLst>
            <c:ext xmlns:c16="http://schemas.microsoft.com/office/drawing/2014/chart" uri="{C3380CC4-5D6E-409C-BE32-E72D297353CC}">
              <c16:uniqueId val="{00000001-7F3D-4332-9F97-B867503C9126}"/>
            </c:ext>
          </c:extLst>
        </c:ser>
        <c:dLbls>
          <c:showLegendKey val="0"/>
          <c:showVal val="0"/>
          <c:showCatName val="0"/>
          <c:showSerName val="0"/>
          <c:showPercent val="0"/>
          <c:showBubbleSize val="0"/>
        </c:dLbls>
        <c:gapWidth val="150"/>
        <c:axId val="119173504"/>
        <c:axId val="119175040"/>
      </c:barChart>
      <c:catAx>
        <c:axId val="119173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9175040"/>
        <c:crosses val="autoZero"/>
        <c:auto val="1"/>
        <c:lblAlgn val="ctr"/>
        <c:lblOffset val="100"/>
        <c:noMultiLvlLbl val="0"/>
      </c:catAx>
      <c:valAx>
        <c:axId val="119175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91735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  Media portrayal of First Nations Australians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percentStacked"/>
        <c:varyColors val="0"/>
        <c:ser>
          <c:idx val="0"/>
          <c:order val="0"/>
          <c:tx>
            <c:strRef>
              <c:f>'[Year 9 Reconcilliation data .xlsx]Sheet6'!$F$10</c:f>
              <c:strCache>
                <c:ptCount val="1"/>
                <c:pt idx="0">
                  <c:v>Usually negative</c:v>
                </c:pt>
              </c:strCache>
            </c:strRef>
          </c:tx>
          <c:spPr>
            <a:solidFill>
              <a:schemeClr val="accent1"/>
            </a:solidFill>
            <a:ln>
              <a:noFill/>
            </a:ln>
            <a:effectLst/>
          </c:spPr>
          <c:invertIfNegative val="0"/>
          <c:cat>
            <c:strRef>
              <c:f>'[Year 9 Reconcilliation data .xlsx]Sheet6'!$E$11:$E$12</c:f>
              <c:strCache>
                <c:ptCount val="2"/>
                <c:pt idx="0">
                  <c:v>General community</c:v>
                </c:pt>
                <c:pt idx="1">
                  <c:v>First Nations respondents</c:v>
                </c:pt>
              </c:strCache>
            </c:strRef>
          </c:cat>
          <c:val>
            <c:numRef>
              <c:f>'[Year 9 Reconcilliation data .xlsx]Sheet6'!$F$11:$F$12</c:f>
              <c:numCache>
                <c:formatCode>General</c:formatCode>
                <c:ptCount val="2"/>
                <c:pt idx="0">
                  <c:v>33</c:v>
                </c:pt>
                <c:pt idx="1">
                  <c:v>33</c:v>
                </c:pt>
              </c:numCache>
            </c:numRef>
          </c:val>
          <c:extLst>
            <c:ext xmlns:c16="http://schemas.microsoft.com/office/drawing/2014/chart" uri="{C3380CC4-5D6E-409C-BE32-E72D297353CC}">
              <c16:uniqueId val="{00000000-471B-4D0B-8977-6E2F1A188849}"/>
            </c:ext>
          </c:extLst>
        </c:ser>
        <c:ser>
          <c:idx val="1"/>
          <c:order val="1"/>
          <c:tx>
            <c:strRef>
              <c:f>'[Year 9 Reconcilliation data .xlsx]Sheet6'!$G$10</c:f>
              <c:strCache>
                <c:ptCount val="1"/>
                <c:pt idx="0">
                  <c:v>Usually positive</c:v>
                </c:pt>
              </c:strCache>
            </c:strRef>
          </c:tx>
          <c:spPr>
            <a:solidFill>
              <a:schemeClr val="accent2"/>
            </a:solidFill>
            <a:ln>
              <a:noFill/>
            </a:ln>
            <a:effectLst/>
          </c:spPr>
          <c:invertIfNegative val="0"/>
          <c:cat>
            <c:strRef>
              <c:f>'[Year 9 Reconcilliation data .xlsx]Sheet6'!$E$11:$E$12</c:f>
              <c:strCache>
                <c:ptCount val="2"/>
                <c:pt idx="0">
                  <c:v>General community</c:v>
                </c:pt>
                <c:pt idx="1">
                  <c:v>First Nations respondents</c:v>
                </c:pt>
              </c:strCache>
            </c:strRef>
          </c:cat>
          <c:val>
            <c:numRef>
              <c:f>'[Year 9 Reconcilliation data .xlsx]Sheet6'!$G$11:$G$12</c:f>
              <c:numCache>
                <c:formatCode>General</c:formatCode>
                <c:ptCount val="2"/>
                <c:pt idx="0">
                  <c:v>18</c:v>
                </c:pt>
                <c:pt idx="1">
                  <c:v>19</c:v>
                </c:pt>
              </c:numCache>
            </c:numRef>
          </c:val>
          <c:extLst>
            <c:ext xmlns:c16="http://schemas.microsoft.com/office/drawing/2014/chart" uri="{C3380CC4-5D6E-409C-BE32-E72D297353CC}">
              <c16:uniqueId val="{00000001-471B-4D0B-8977-6E2F1A188849}"/>
            </c:ext>
          </c:extLst>
        </c:ser>
        <c:ser>
          <c:idx val="2"/>
          <c:order val="2"/>
          <c:tx>
            <c:strRef>
              <c:f>'[Year 9 Reconcilliation data .xlsx]Sheet6'!$H$10</c:f>
              <c:strCache>
                <c:ptCount val="1"/>
                <c:pt idx="0">
                  <c:v>Balanced</c:v>
                </c:pt>
              </c:strCache>
            </c:strRef>
          </c:tx>
          <c:spPr>
            <a:solidFill>
              <a:schemeClr val="accent3"/>
            </a:solidFill>
            <a:ln>
              <a:noFill/>
            </a:ln>
            <a:effectLst/>
          </c:spPr>
          <c:invertIfNegative val="0"/>
          <c:cat>
            <c:strRef>
              <c:f>'[Year 9 Reconcilliation data .xlsx]Sheet6'!$E$11:$E$12</c:f>
              <c:strCache>
                <c:ptCount val="2"/>
                <c:pt idx="0">
                  <c:v>General community</c:v>
                </c:pt>
                <c:pt idx="1">
                  <c:v>First Nations respondents</c:v>
                </c:pt>
              </c:strCache>
            </c:strRef>
          </c:cat>
          <c:val>
            <c:numRef>
              <c:f>'[Year 9 Reconcilliation data .xlsx]Sheet6'!$H$11:$H$12</c:f>
              <c:numCache>
                <c:formatCode>General</c:formatCode>
                <c:ptCount val="2"/>
                <c:pt idx="0">
                  <c:v>49</c:v>
                </c:pt>
                <c:pt idx="1">
                  <c:v>48</c:v>
                </c:pt>
              </c:numCache>
            </c:numRef>
          </c:val>
          <c:extLst>
            <c:ext xmlns:c16="http://schemas.microsoft.com/office/drawing/2014/chart" uri="{C3380CC4-5D6E-409C-BE32-E72D297353CC}">
              <c16:uniqueId val="{00000002-471B-4D0B-8977-6E2F1A188849}"/>
            </c:ext>
          </c:extLst>
        </c:ser>
        <c:dLbls>
          <c:showLegendKey val="0"/>
          <c:showVal val="0"/>
          <c:showCatName val="0"/>
          <c:showSerName val="0"/>
          <c:showPercent val="0"/>
          <c:showBubbleSize val="0"/>
        </c:dLbls>
        <c:gapWidth val="150"/>
        <c:overlap val="100"/>
        <c:axId val="119243520"/>
        <c:axId val="119245056"/>
      </c:barChart>
      <c:catAx>
        <c:axId val="1192435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9245056"/>
        <c:crosses val="autoZero"/>
        <c:auto val="1"/>
        <c:lblAlgn val="ctr"/>
        <c:lblOffset val="100"/>
        <c:noMultiLvlLbl val="0"/>
      </c:catAx>
      <c:valAx>
        <c:axId val="11924505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92435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20/05/2024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reconciliation.org.au/wp-content/uploads/2022/11/2022-Australian-Reconciliation-Barometer-FULL-Report.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reconciliation.org.au/wp-content/uploads/2022/11/2022-Australian-Reconciliation-Barometer-FULL-Report.pdf"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reconciliation.org.au/wp-content/uploads/2022/11/2022-Australian-Reconciliation-Barometer-FULL-Report.pdf"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reconciliation.org.au/wp-content/uploads/2022/11/2022-Australian-Reconciliation-Barometer-FULL-Report.pdf"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reconciliation.org.au/wp-content/uploads/2022/11/2022-Australian-Reconciliation-Barometer-FULL-Report.pdf"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reconciliation.org.au/wp-content/uploads/2022/11/2022-Australian-Reconciliation-Barometer-FULL-Report.pdf"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reconciliation.org.au/wp-content/uploads/2022/11/2022-Australian-Reconciliation-Barometer-FULL-Report.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reconciliation.org.au/wp-content/uploads/2022/11/2022-Australian-Reconciliation-Barometer-FULL-Report.pdf"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reconciliation.org.au/reconciliation/what-is-reconciliation/"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reconciliation.org.au/wp-content/uploads/2022/11/2022-Australian-Reconciliation-Barometer-FULL-Report.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reconciliation.org.au/wp-content/uploads/2022/11/2022-Australian-Reconciliation-Barometer-FULL-Report.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reconciliation.org.au/wp-content/uploads/2022/11/2022-Australian-Reconciliation-Barometer-FULL-Report.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reconciliation.org.au/wp-content/uploads/2022/11/2022-Australian-Reconciliation-Barometer-FULL-Report.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1" dirty="0"/>
          </a:p>
          <a:p>
            <a:endParaRPr lang="en-US" sz="1000" dirty="0">
              <a:solidFill>
                <a:srgbClr val="000000"/>
              </a:solidFill>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10"/>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7698470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ea typeface="Calibri"/>
                <a:cs typeface="Calibri"/>
              </a:rPr>
              <a:t>Report </a:t>
            </a:r>
            <a:r>
              <a:rPr lang="en-AU" dirty="0">
                <a:hlinkClick r:id="rId3"/>
              </a:rPr>
              <a:t>https://www.reconciliation.org.au/wp-content/uploads/2022/11/2022-Australian-Reconciliation-Barometer-FULL-Report.pdf</a:t>
            </a:r>
            <a:endParaRPr lang="en-AU" dirty="0">
              <a:ea typeface="Calibri"/>
              <a:cs typeface="Calibri"/>
            </a:endParaRPr>
          </a:p>
          <a:p>
            <a:r>
              <a:rPr lang="en-AU" dirty="0"/>
              <a:t>Data on slides 9 and 10 is from Most people in all States/Territories believe it is very important for First Nations peoples to have a Voice, page 99. </a:t>
            </a:r>
            <a:endParaRPr lang="en-AU" dirty="0">
              <a:ea typeface="Calibri"/>
              <a:cs typeface="Calibri"/>
            </a:endParaRPr>
          </a:p>
          <a:p>
            <a:endParaRPr lang="en-AU" dirty="0">
              <a:ea typeface="Calibri"/>
              <a:cs typeface="Calibri"/>
            </a:endParaRPr>
          </a:p>
          <a:p>
            <a:r>
              <a:rPr lang="en-AU" dirty="0">
                <a:ea typeface="Calibri"/>
                <a:cs typeface="Calibri"/>
              </a:rPr>
              <a:t>Flip between the data on previous slide (Slide 9) and this slide</a:t>
            </a:r>
          </a:p>
          <a:p>
            <a:r>
              <a:rPr lang="en-AU" dirty="0">
                <a:ea typeface="Calibri"/>
                <a:cs typeface="Calibri"/>
              </a:rPr>
              <a:t>Discuss what the visualisation shows. </a:t>
            </a:r>
          </a:p>
          <a:p>
            <a:r>
              <a:rPr lang="en-AU" dirty="0">
                <a:ea typeface="Calibri"/>
                <a:cs typeface="Calibri"/>
              </a:rPr>
              <a:t>What conclusions can be drawn?</a:t>
            </a:r>
          </a:p>
          <a:p>
            <a:r>
              <a:rPr lang="en-AU" dirty="0">
                <a:ea typeface="Calibri"/>
                <a:cs typeface="Calibri"/>
              </a:rPr>
              <a:t>If students need prompting suggest this conclusion. Do they agree? </a:t>
            </a:r>
          </a:p>
          <a:p>
            <a:r>
              <a:rPr lang="en-AU" dirty="0"/>
              <a:t>In 2022, the general community in ACT (66%) mostly believe that it’s very important for Aboriginal and Torres Strait Islander peoples to have a say in matters that affect them. Conversely, only 55% of people in Tasmania think this is very important.</a:t>
            </a:r>
            <a:endParaRPr lang="en-AU" dirty="0">
              <a:ea typeface="Calibri"/>
              <a:cs typeface="Calibri"/>
            </a:endParaRPr>
          </a:p>
          <a:p>
            <a:endParaRPr lang="en-AU" dirty="0">
              <a:ea typeface="Calibri"/>
              <a:cs typeface="Calibri"/>
            </a:endParaRPr>
          </a:p>
        </p:txBody>
      </p:sp>
      <p:sp>
        <p:nvSpPr>
          <p:cNvPr id="4" name="Slide Number Placeholder 3"/>
          <p:cNvSpPr>
            <a:spLocks noGrp="1"/>
          </p:cNvSpPr>
          <p:nvPr>
            <p:ph type="sldNum" sz="quarter" idx="5"/>
          </p:nvPr>
        </p:nvSpPr>
        <p:spPr/>
        <p:txBody>
          <a:bodyPr/>
          <a:lstStyle/>
          <a:p>
            <a:fld id="{5D904A82-F77A-4F2F-A04D-9E9D63F3DBDF}" type="slidenum">
              <a:rPr lang="en-AU" smtClean="0"/>
              <a:t>10</a:t>
            </a:fld>
            <a:endParaRPr lang="en-AU"/>
          </a:p>
        </p:txBody>
      </p:sp>
    </p:spTree>
    <p:extLst>
      <p:ext uri="{BB962C8B-B14F-4D97-AF65-F5344CB8AC3E}">
        <p14:creationId xmlns:p14="http://schemas.microsoft.com/office/powerpoint/2010/main" val="2100288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ea typeface="Calibri"/>
                <a:cs typeface="Calibri"/>
              </a:rPr>
              <a:t>Report </a:t>
            </a:r>
            <a:r>
              <a:rPr lang="en-AU" dirty="0">
                <a:hlinkClick r:id="rId3"/>
              </a:rPr>
              <a:t>https://www.reconciliation.org.au/wp-content/uploads/2022/11/2022-Australian-Reconciliation-Barometer-FULL-Report.pdf</a:t>
            </a:r>
            <a:endParaRPr lang="en-AU" dirty="0">
              <a:ea typeface="Calibri"/>
              <a:cs typeface="Calibri"/>
            </a:endParaRPr>
          </a:p>
          <a:p>
            <a:r>
              <a:rPr lang="en-AU" dirty="0"/>
              <a:t>Data on slides 11 and 12 are from ARB tracking: Pride in our First Nations cultures page 133</a:t>
            </a:r>
            <a:endParaRPr lang="en-AU" dirty="0">
              <a:ea typeface="Calibri"/>
              <a:cs typeface="Calibri"/>
            </a:endParaRPr>
          </a:p>
          <a:p>
            <a:endParaRPr lang="en-AU" dirty="0">
              <a:ea typeface="Calibri"/>
              <a:cs typeface="Calibri"/>
            </a:endParaRPr>
          </a:p>
          <a:p>
            <a:r>
              <a:rPr lang="en-AU" dirty="0">
                <a:ea typeface="Calibri"/>
                <a:cs typeface="Calibri"/>
              </a:rPr>
              <a:t>Ask students how they might visualise the data in a table. They may say a </a:t>
            </a:r>
            <a:r>
              <a:rPr lang="en-AU" dirty="0"/>
              <a:t>side by side </a:t>
            </a:r>
            <a:r>
              <a:rPr lang="en-AU" dirty="0">
                <a:ea typeface="Calibri"/>
                <a:cs typeface="Calibri"/>
              </a:rPr>
              <a:t>column graph </a:t>
            </a:r>
          </a:p>
          <a:p>
            <a:r>
              <a:rPr lang="en-AU" dirty="0">
                <a:ea typeface="Calibri"/>
                <a:cs typeface="Calibri"/>
              </a:rPr>
              <a:t>On the next slide we show how a line graph can be used to shows trends</a:t>
            </a:r>
          </a:p>
          <a:p>
            <a:r>
              <a:rPr lang="en-AU" dirty="0">
                <a:ea typeface="Calibri"/>
                <a:cs typeface="Calibri"/>
              </a:rPr>
              <a:t>Make it explicit that the values include two groups of respondents (agree and strongly agree). </a:t>
            </a:r>
          </a:p>
          <a:p>
            <a:r>
              <a:rPr lang="en-AU" dirty="0">
                <a:ea typeface="Calibri"/>
                <a:cs typeface="Calibri"/>
              </a:rPr>
              <a:t>Discuss why and how this type of data is used. </a:t>
            </a:r>
          </a:p>
        </p:txBody>
      </p:sp>
      <p:sp>
        <p:nvSpPr>
          <p:cNvPr id="4" name="Slide Number Placeholder 3"/>
          <p:cNvSpPr>
            <a:spLocks noGrp="1"/>
          </p:cNvSpPr>
          <p:nvPr>
            <p:ph type="sldNum" sz="quarter" idx="5"/>
          </p:nvPr>
        </p:nvSpPr>
        <p:spPr/>
        <p:txBody>
          <a:bodyPr/>
          <a:lstStyle/>
          <a:p>
            <a:fld id="{5D904A82-F77A-4F2F-A04D-9E9D63F3DBDF}" type="slidenum">
              <a:rPr lang="en-AU" smtClean="0"/>
              <a:t>11</a:t>
            </a:fld>
            <a:endParaRPr lang="en-AU"/>
          </a:p>
        </p:txBody>
      </p:sp>
    </p:spTree>
    <p:extLst>
      <p:ext uri="{BB962C8B-B14F-4D97-AF65-F5344CB8AC3E}">
        <p14:creationId xmlns:p14="http://schemas.microsoft.com/office/powerpoint/2010/main" val="2791523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ea typeface="Calibri"/>
                <a:cs typeface="Calibri"/>
              </a:rPr>
              <a:t>Report </a:t>
            </a:r>
            <a:r>
              <a:rPr lang="en-AU" dirty="0">
                <a:hlinkClick r:id="rId3"/>
              </a:rPr>
              <a:t>https://www.reconciliation.org.au/wp-content/uploads/2022/11/2022-Australian-Reconciliation-Barometer-FULL-Report.pdf</a:t>
            </a:r>
            <a:endParaRPr lang="en-AU" dirty="0">
              <a:ea typeface="Calibri"/>
              <a:cs typeface="Calibri"/>
            </a:endParaRPr>
          </a:p>
          <a:p>
            <a:r>
              <a:rPr lang="en-AU" dirty="0"/>
              <a:t>Data on slides 11 and 12 are from ARB tracking: Pride in our First Nations cultures page 133</a:t>
            </a:r>
            <a:endParaRPr lang="en-AU" dirty="0">
              <a:ea typeface="Calibri"/>
              <a:cs typeface="Calibri"/>
            </a:endParaRPr>
          </a:p>
          <a:p>
            <a:endParaRPr lang="en-AU" dirty="0">
              <a:ea typeface="Calibri"/>
              <a:cs typeface="Calibri"/>
            </a:endParaRPr>
          </a:p>
          <a:p>
            <a:r>
              <a:rPr lang="en-AU" dirty="0">
                <a:ea typeface="Calibri"/>
                <a:cs typeface="Calibri"/>
              </a:rPr>
              <a:t>Flip between the data on previous slide (Slide 11) and this slide</a:t>
            </a:r>
          </a:p>
          <a:p>
            <a:r>
              <a:rPr lang="en-AU" dirty="0">
                <a:ea typeface="Calibri"/>
                <a:cs typeface="Calibri"/>
              </a:rPr>
              <a:t>Discuss what the visualisation shows. </a:t>
            </a:r>
          </a:p>
          <a:p>
            <a:r>
              <a:rPr lang="en-AU" dirty="0">
                <a:ea typeface="Calibri"/>
                <a:cs typeface="Calibri"/>
              </a:rPr>
              <a:t>What conclusions can be drawn?</a:t>
            </a:r>
          </a:p>
          <a:p>
            <a:r>
              <a:rPr lang="en-AU" dirty="0">
                <a:ea typeface="Calibri"/>
                <a:cs typeface="Calibri"/>
              </a:rPr>
              <a:t>If students need prompting suggest this conclusion. Do they agree? </a:t>
            </a:r>
          </a:p>
          <a:p>
            <a:r>
              <a:rPr lang="en-AU" dirty="0"/>
              <a:t>Since 2014, pride in Aboriginal and Torres Strait Islander cultures has remained considerably higher within First Nations communities (long term average of 86%). </a:t>
            </a:r>
          </a:p>
          <a:p>
            <a:r>
              <a:rPr lang="en-AU" dirty="0"/>
              <a:t>Notably, this sentiment had steadily increased within the general public (long term average of 60%). </a:t>
            </a:r>
          </a:p>
          <a:p>
            <a:r>
              <a:rPr lang="en-AU" dirty="0"/>
              <a:t>However, there has been a sharp decrease in the general public since 2020.</a:t>
            </a:r>
            <a:endParaRPr lang="en-AU" dirty="0">
              <a:ea typeface="Calibri"/>
              <a:cs typeface="Calibri"/>
            </a:endParaRPr>
          </a:p>
          <a:p>
            <a:endParaRPr lang="en-AU" dirty="0">
              <a:ea typeface="Calibri"/>
              <a:cs typeface="Calibri"/>
            </a:endParaRPr>
          </a:p>
        </p:txBody>
      </p:sp>
      <p:sp>
        <p:nvSpPr>
          <p:cNvPr id="4" name="Slide Number Placeholder 3"/>
          <p:cNvSpPr>
            <a:spLocks noGrp="1"/>
          </p:cNvSpPr>
          <p:nvPr>
            <p:ph type="sldNum" sz="quarter" idx="5"/>
          </p:nvPr>
        </p:nvSpPr>
        <p:spPr/>
        <p:txBody>
          <a:bodyPr/>
          <a:lstStyle/>
          <a:p>
            <a:fld id="{5D904A82-F77A-4F2F-A04D-9E9D63F3DBDF}" type="slidenum">
              <a:rPr lang="en-AU" smtClean="0"/>
              <a:t>12</a:t>
            </a:fld>
            <a:endParaRPr lang="en-AU"/>
          </a:p>
        </p:txBody>
      </p:sp>
    </p:spTree>
    <p:extLst>
      <p:ext uri="{BB962C8B-B14F-4D97-AF65-F5344CB8AC3E}">
        <p14:creationId xmlns:p14="http://schemas.microsoft.com/office/powerpoint/2010/main" val="27838428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ea typeface="Calibri"/>
                <a:cs typeface="Calibri"/>
              </a:rPr>
              <a:t>Report </a:t>
            </a:r>
            <a:r>
              <a:rPr lang="en-AU" dirty="0">
                <a:hlinkClick r:id="rId3"/>
              </a:rPr>
              <a:t>https://www.reconciliation.org.au/wp-content/uploads/2022/11/2022-Australian-Reconciliation-Barometer-FULL-Report.pdf</a:t>
            </a:r>
            <a:endParaRPr lang="en-AU" dirty="0">
              <a:ea typeface="Calibri"/>
              <a:cs typeface="Calibri"/>
            </a:endParaRPr>
          </a:p>
          <a:p>
            <a:r>
              <a:rPr lang="en-AU" dirty="0">
                <a:ea typeface="Calibri"/>
                <a:cs typeface="Calibri"/>
              </a:rPr>
              <a:t>Data on slides 13 and 14 are from </a:t>
            </a:r>
            <a:r>
              <a:rPr lang="en-AU" dirty="0"/>
              <a:t>We mostly believe the media usually portrays First Nations people in a balanced way </a:t>
            </a:r>
            <a:r>
              <a:rPr lang="en-AU" dirty="0">
                <a:ea typeface="Calibri"/>
                <a:cs typeface="Calibri"/>
              </a:rPr>
              <a:t>page 151</a:t>
            </a:r>
          </a:p>
          <a:p>
            <a:endParaRPr lang="en-AU" dirty="0">
              <a:ea typeface="Calibri"/>
              <a:cs typeface="Calibri"/>
            </a:endParaRPr>
          </a:p>
          <a:p>
            <a:r>
              <a:rPr lang="en-AU" dirty="0">
                <a:ea typeface="Calibri"/>
                <a:cs typeface="Calibri"/>
              </a:rPr>
              <a:t>Ask students how they might visualise the data in a table. They may say a </a:t>
            </a:r>
            <a:r>
              <a:rPr lang="en-AU" dirty="0"/>
              <a:t>side by side </a:t>
            </a:r>
            <a:r>
              <a:rPr lang="en-AU" dirty="0">
                <a:ea typeface="Calibri"/>
                <a:cs typeface="Calibri"/>
              </a:rPr>
              <a:t>column graph </a:t>
            </a:r>
          </a:p>
          <a:p>
            <a:r>
              <a:rPr lang="en-AU" dirty="0">
                <a:ea typeface="Calibri"/>
                <a:cs typeface="Calibri"/>
              </a:rPr>
              <a:t>On the next slide we show how a line graph can be used to shows trends</a:t>
            </a:r>
          </a:p>
          <a:p>
            <a:r>
              <a:rPr lang="en-AU" dirty="0">
                <a:ea typeface="Calibri"/>
                <a:cs typeface="Calibri"/>
              </a:rPr>
              <a:t>Make it explicit that the values include two groups of respondents (agree and strongly agree). </a:t>
            </a:r>
          </a:p>
          <a:p>
            <a:r>
              <a:rPr lang="en-AU" dirty="0">
                <a:ea typeface="Calibri"/>
                <a:cs typeface="Calibri"/>
              </a:rPr>
              <a:t>Discuss why and how this type of data is used. </a:t>
            </a:r>
          </a:p>
        </p:txBody>
      </p:sp>
      <p:sp>
        <p:nvSpPr>
          <p:cNvPr id="4" name="Slide Number Placeholder 3"/>
          <p:cNvSpPr>
            <a:spLocks noGrp="1"/>
          </p:cNvSpPr>
          <p:nvPr>
            <p:ph type="sldNum" sz="quarter" idx="5"/>
          </p:nvPr>
        </p:nvSpPr>
        <p:spPr/>
        <p:txBody>
          <a:bodyPr/>
          <a:lstStyle/>
          <a:p>
            <a:fld id="{5D904A82-F77A-4F2F-A04D-9E9D63F3DBDF}" type="slidenum">
              <a:rPr lang="en-AU" smtClean="0"/>
              <a:t>13</a:t>
            </a:fld>
            <a:endParaRPr lang="en-AU"/>
          </a:p>
        </p:txBody>
      </p:sp>
    </p:spTree>
    <p:extLst>
      <p:ext uri="{BB962C8B-B14F-4D97-AF65-F5344CB8AC3E}">
        <p14:creationId xmlns:p14="http://schemas.microsoft.com/office/powerpoint/2010/main" val="2800447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ea typeface="Calibri"/>
                <a:cs typeface="Calibri"/>
              </a:rPr>
              <a:t>Report </a:t>
            </a:r>
            <a:r>
              <a:rPr lang="en-AU" dirty="0">
                <a:hlinkClick r:id="rId3"/>
              </a:rPr>
              <a:t>https://www.reconciliation.org.au/wp-content/uploads/2022/11/2022-Australian-Reconciliation-Barometer-FULL-Report.pdf</a:t>
            </a:r>
            <a:endParaRPr lang="en-AU" dirty="0">
              <a:ea typeface="Calibri"/>
              <a:cs typeface="Calibri"/>
            </a:endParaRPr>
          </a:p>
          <a:p>
            <a:r>
              <a:rPr lang="en-AU" dirty="0"/>
              <a:t>Data on slides 13 and 14 are from We mostly believe the media usually portrays First Nations people in a balanced way page 151</a:t>
            </a:r>
            <a:endParaRPr lang="en-AU" dirty="0">
              <a:ea typeface="Calibri"/>
              <a:cs typeface="Calibri"/>
            </a:endParaRPr>
          </a:p>
          <a:p>
            <a:endParaRPr lang="en-AU" dirty="0">
              <a:ea typeface="Calibri"/>
              <a:cs typeface="Calibri"/>
            </a:endParaRPr>
          </a:p>
          <a:p>
            <a:r>
              <a:rPr lang="en-AU" dirty="0">
                <a:ea typeface="Calibri"/>
                <a:cs typeface="Calibri"/>
              </a:rPr>
              <a:t>Flip between the data on previous slide (Slide 13) and this slide</a:t>
            </a:r>
          </a:p>
          <a:p>
            <a:r>
              <a:rPr lang="en-AU" dirty="0">
                <a:ea typeface="Calibri"/>
                <a:cs typeface="Calibri"/>
              </a:rPr>
              <a:t>Discuss what the two visualisations show. </a:t>
            </a:r>
          </a:p>
          <a:p>
            <a:r>
              <a:rPr lang="en-AU" dirty="0">
                <a:ea typeface="Calibri"/>
                <a:cs typeface="Calibri"/>
              </a:rPr>
              <a:t>Is one more preferable to the other? Ask students to justify their answers. </a:t>
            </a:r>
          </a:p>
          <a:p>
            <a:r>
              <a:rPr lang="en-AU" dirty="0">
                <a:ea typeface="Calibri"/>
                <a:cs typeface="Calibri"/>
              </a:rPr>
              <a:t>What conclusions can be drawn?</a:t>
            </a:r>
          </a:p>
          <a:p>
            <a:r>
              <a:rPr lang="en-AU" dirty="0">
                <a:ea typeface="Calibri"/>
                <a:cs typeface="Calibri"/>
              </a:rPr>
              <a:t>If students need prompting suggest this conclusion. Do they agree? </a:t>
            </a:r>
          </a:p>
          <a:p>
            <a:r>
              <a:rPr lang="en-AU" dirty="0"/>
              <a:t>Both the general community (49%) and First Nations respondents (48%) widely believe the media usually portrays Aboriginal and Torres Strait Islander people in a balanced way. </a:t>
            </a:r>
            <a:endParaRPr lang="en-AU" dirty="0">
              <a:ea typeface="Calibri"/>
              <a:cs typeface="Calibri"/>
            </a:endParaRPr>
          </a:p>
          <a:p>
            <a:endParaRPr lang="en-AU" dirty="0">
              <a:ea typeface="Calibri"/>
              <a:cs typeface="Calibri"/>
            </a:endParaRPr>
          </a:p>
        </p:txBody>
      </p:sp>
      <p:sp>
        <p:nvSpPr>
          <p:cNvPr id="4" name="Slide Number Placeholder 3"/>
          <p:cNvSpPr>
            <a:spLocks noGrp="1"/>
          </p:cNvSpPr>
          <p:nvPr>
            <p:ph type="sldNum" sz="quarter" idx="5"/>
          </p:nvPr>
        </p:nvSpPr>
        <p:spPr/>
        <p:txBody>
          <a:bodyPr/>
          <a:lstStyle/>
          <a:p>
            <a:fld id="{5D904A82-F77A-4F2F-A04D-9E9D63F3DBDF}" type="slidenum">
              <a:rPr lang="en-AU" smtClean="0"/>
              <a:t>14</a:t>
            </a:fld>
            <a:endParaRPr lang="en-AU"/>
          </a:p>
        </p:txBody>
      </p:sp>
    </p:spTree>
    <p:extLst>
      <p:ext uri="{BB962C8B-B14F-4D97-AF65-F5344CB8AC3E}">
        <p14:creationId xmlns:p14="http://schemas.microsoft.com/office/powerpoint/2010/main" val="19763965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ea typeface="Calibri"/>
                <a:cs typeface="Calibri"/>
              </a:rPr>
              <a:t>Report </a:t>
            </a:r>
            <a:r>
              <a:rPr lang="en-AU" dirty="0">
                <a:hlinkClick r:id="rId3"/>
              </a:rPr>
              <a:t>https://www.reconciliation.org.au/wp-content/uploads/2022/11/2022-Australian-Reconciliation-Barometer-FULL-Report.pdf</a:t>
            </a:r>
            <a:endParaRPr lang="en-AU" dirty="0">
              <a:ea typeface="Calibri"/>
              <a:cs typeface="Calibri"/>
            </a:endParaRPr>
          </a:p>
          <a:p>
            <a:r>
              <a:rPr lang="en-AU" dirty="0">
                <a:ea typeface="Calibri"/>
                <a:cs typeface="Calibri"/>
              </a:rPr>
              <a:t>Data on slides 15 and 16 are from </a:t>
            </a:r>
            <a:r>
              <a:rPr lang="en-AU" dirty="0"/>
              <a:t>We agree that many First Nations people are disadvantaged today because of past race-based policies and colonial legacy page 175. </a:t>
            </a:r>
            <a:endParaRPr lang="en-AU" dirty="0">
              <a:ea typeface="Calibri"/>
              <a:cs typeface="Calibri"/>
            </a:endParaRPr>
          </a:p>
          <a:p>
            <a:endParaRPr lang="en-AU" dirty="0">
              <a:ea typeface="Calibri"/>
              <a:cs typeface="Calibri"/>
            </a:endParaRPr>
          </a:p>
          <a:p>
            <a:r>
              <a:rPr lang="en-AU" dirty="0">
                <a:ea typeface="Calibri"/>
                <a:cs typeface="Calibri"/>
              </a:rPr>
              <a:t>Ask students how they might visualise the data in a table. They may say a </a:t>
            </a:r>
            <a:r>
              <a:rPr lang="en-AU" dirty="0"/>
              <a:t>side-by-side </a:t>
            </a:r>
            <a:r>
              <a:rPr lang="en-AU" dirty="0">
                <a:ea typeface="Calibri"/>
                <a:cs typeface="Calibri"/>
              </a:rPr>
              <a:t>column graph </a:t>
            </a:r>
          </a:p>
          <a:p>
            <a:r>
              <a:rPr lang="en-AU" dirty="0">
                <a:ea typeface="Calibri"/>
                <a:cs typeface="Calibri"/>
              </a:rPr>
              <a:t>On the next slide we show how a line graph can be used to shows trends</a:t>
            </a:r>
          </a:p>
          <a:p>
            <a:r>
              <a:rPr lang="en-AU" dirty="0">
                <a:ea typeface="Calibri"/>
                <a:cs typeface="Calibri"/>
              </a:rPr>
              <a:t>Make it explicit that the values include two groups of respondents (agree and strongly agree). </a:t>
            </a:r>
          </a:p>
          <a:p>
            <a:r>
              <a:rPr lang="en-AU" dirty="0">
                <a:ea typeface="Calibri"/>
                <a:cs typeface="Calibri"/>
              </a:rPr>
              <a:t>Discuss why and how this type of data is used. </a:t>
            </a:r>
          </a:p>
        </p:txBody>
      </p:sp>
      <p:sp>
        <p:nvSpPr>
          <p:cNvPr id="4" name="Slide Number Placeholder 3"/>
          <p:cNvSpPr>
            <a:spLocks noGrp="1"/>
          </p:cNvSpPr>
          <p:nvPr>
            <p:ph type="sldNum" sz="quarter" idx="5"/>
          </p:nvPr>
        </p:nvSpPr>
        <p:spPr/>
        <p:txBody>
          <a:bodyPr/>
          <a:lstStyle/>
          <a:p>
            <a:fld id="{5D904A82-F77A-4F2F-A04D-9E9D63F3DBDF}" type="slidenum">
              <a:rPr lang="en-AU" smtClean="0"/>
              <a:t>15</a:t>
            </a:fld>
            <a:endParaRPr lang="en-AU"/>
          </a:p>
        </p:txBody>
      </p:sp>
    </p:spTree>
    <p:extLst>
      <p:ext uri="{BB962C8B-B14F-4D97-AF65-F5344CB8AC3E}">
        <p14:creationId xmlns:p14="http://schemas.microsoft.com/office/powerpoint/2010/main" val="9685597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ea typeface="Calibri"/>
                <a:cs typeface="Calibri"/>
              </a:rPr>
              <a:t>Report </a:t>
            </a:r>
            <a:r>
              <a:rPr lang="en-AU" dirty="0">
                <a:hlinkClick r:id="rId3"/>
              </a:rPr>
              <a:t>https://www.reconciliation.org.au/wp-content/uploads/2022/11/2022-Australian-Reconciliation-Barometer-FULL-Report.pdf</a:t>
            </a:r>
            <a:endParaRPr lang="en-AU" dirty="0">
              <a:ea typeface="Calibri"/>
              <a:cs typeface="Calibri"/>
            </a:endParaRPr>
          </a:p>
          <a:p>
            <a:r>
              <a:rPr lang="en-AU" dirty="0"/>
              <a:t>Data on slides 15 and 16 are from We agree that many First Nations people are disadvantaged today because of past race-based policies and colonial legacy page 175. </a:t>
            </a:r>
            <a:endParaRPr lang="en-AU" dirty="0">
              <a:ea typeface="Calibri"/>
              <a:cs typeface="Calibri"/>
            </a:endParaRPr>
          </a:p>
          <a:p>
            <a:endParaRPr lang="en-AU" dirty="0">
              <a:ea typeface="Calibri"/>
              <a:cs typeface="Calibri"/>
            </a:endParaRPr>
          </a:p>
          <a:p>
            <a:r>
              <a:rPr lang="en-AU" dirty="0">
                <a:ea typeface="Calibri"/>
                <a:cs typeface="Calibri"/>
              </a:rPr>
              <a:t>Flip between the data on previous slide (Slide 15) and this slide</a:t>
            </a:r>
          </a:p>
          <a:p>
            <a:r>
              <a:rPr lang="en-AU" dirty="0">
                <a:ea typeface="Calibri"/>
                <a:cs typeface="Calibri"/>
              </a:rPr>
              <a:t>Discuss what the visualisation shows. </a:t>
            </a:r>
          </a:p>
          <a:p>
            <a:r>
              <a:rPr lang="en-AU" dirty="0">
                <a:ea typeface="Calibri"/>
                <a:cs typeface="Calibri"/>
              </a:rPr>
              <a:t>What conclusions can be drawn?</a:t>
            </a:r>
          </a:p>
          <a:p>
            <a:endParaRPr lang="en-AU" dirty="0">
              <a:ea typeface="Calibri"/>
              <a:cs typeface="Calibri"/>
            </a:endParaRPr>
          </a:p>
          <a:p>
            <a:r>
              <a:rPr lang="en-AU" dirty="0">
                <a:ea typeface="Calibri"/>
                <a:cs typeface="Calibri"/>
              </a:rPr>
              <a:t>Do students agree with the following statement? </a:t>
            </a:r>
          </a:p>
          <a:p>
            <a:r>
              <a:rPr lang="en-GB" dirty="0">
                <a:ea typeface="Calibri"/>
                <a:cs typeface="Calibri"/>
              </a:rPr>
              <a:t>The majority of both the general community and First Nations respondents continue to agree that many Aboriginal and Torres Strait Islander people are disadvantaged today because of past race-based policies and Australia’s colonial legacy.</a:t>
            </a:r>
            <a:endParaRPr lang="en-AU" dirty="0">
              <a:ea typeface="Calibri"/>
              <a:cs typeface="Calibri"/>
            </a:endParaRPr>
          </a:p>
        </p:txBody>
      </p:sp>
      <p:sp>
        <p:nvSpPr>
          <p:cNvPr id="4" name="Slide Number Placeholder 3"/>
          <p:cNvSpPr>
            <a:spLocks noGrp="1"/>
          </p:cNvSpPr>
          <p:nvPr>
            <p:ph type="sldNum" sz="quarter" idx="5"/>
          </p:nvPr>
        </p:nvSpPr>
        <p:spPr/>
        <p:txBody>
          <a:bodyPr/>
          <a:lstStyle/>
          <a:p>
            <a:fld id="{5D904A82-F77A-4F2F-A04D-9E9D63F3DBDF}" type="slidenum">
              <a:rPr lang="en-AU" smtClean="0"/>
              <a:t>16</a:t>
            </a:fld>
            <a:endParaRPr lang="en-AU"/>
          </a:p>
        </p:txBody>
      </p:sp>
    </p:spTree>
    <p:extLst>
      <p:ext uri="{BB962C8B-B14F-4D97-AF65-F5344CB8AC3E}">
        <p14:creationId xmlns:p14="http://schemas.microsoft.com/office/powerpoint/2010/main" val="33006860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ea typeface="Calibri"/>
                <a:cs typeface="Calibri"/>
              </a:rPr>
              <a:t>Report </a:t>
            </a:r>
            <a:r>
              <a:rPr lang="en-AU" dirty="0">
                <a:hlinkClick r:id="rId3"/>
              </a:rPr>
              <a:t>https://www.reconciliation.org.au/wp-content/uploads/2022/11/2022-Australian-Reconciliation-Barometer-FULL-Report.pdf</a:t>
            </a:r>
            <a:endParaRPr lang="en-AU" dirty="0">
              <a:ea typeface="Calibri"/>
              <a:cs typeface="Calibri"/>
            </a:endParaRPr>
          </a:p>
          <a:p>
            <a:endParaRPr lang="en-AU" dirty="0">
              <a:ea typeface="Calibri"/>
              <a:cs typeface="Calibri"/>
            </a:endParaRPr>
          </a:p>
          <a:p>
            <a:r>
              <a:rPr lang="en-AU" dirty="0">
                <a:ea typeface="Calibri"/>
                <a:cs typeface="Calibri"/>
              </a:rPr>
              <a:t>Review the inquiry question. </a:t>
            </a:r>
          </a:p>
          <a:p>
            <a:r>
              <a:rPr lang="en-AU" dirty="0">
                <a:ea typeface="Calibri"/>
                <a:cs typeface="Calibri"/>
              </a:rPr>
              <a:t>Provide guidance on completing the statistical investigation. </a:t>
            </a:r>
          </a:p>
        </p:txBody>
      </p:sp>
      <p:sp>
        <p:nvSpPr>
          <p:cNvPr id="4" name="Slide Number Placeholder 3"/>
          <p:cNvSpPr>
            <a:spLocks noGrp="1"/>
          </p:cNvSpPr>
          <p:nvPr>
            <p:ph type="sldNum" sz="quarter" idx="5"/>
          </p:nvPr>
        </p:nvSpPr>
        <p:spPr/>
        <p:txBody>
          <a:bodyPr/>
          <a:lstStyle/>
          <a:p>
            <a:fld id="{5D904A82-F77A-4F2F-A04D-9E9D63F3DBDF}" type="slidenum">
              <a:rPr lang="en-AU" smtClean="0"/>
              <a:t>17</a:t>
            </a:fld>
            <a:endParaRPr lang="en-AU"/>
          </a:p>
        </p:txBody>
      </p:sp>
    </p:spTree>
    <p:extLst>
      <p:ext uri="{BB962C8B-B14F-4D97-AF65-F5344CB8AC3E}">
        <p14:creationId xmlns:p14="http://schemas.microsoft.com/office/powerpoint/2010/main" val="2323025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Quotes extracted from Reconciliation Australia website, (</a:t>
            </a:r>
            <a:r>
              <a:rPr lang="en-AU" dirty="0">
                <a:hlinkClick r:id="rId3"/>
              </a:rPr>
              <a:t>https://www.reconciliation.org.au/reconciliation/what-is-reconciliation/</a:t>
            </a:r>
            <a:r>
              <a:rPr lang="en-AU" dirty="0"/>
              <a:t>) on 05/02/2024</a:t>
            </a:r>
            <a:endParaRPr lang="en-US" dirty="0"/>
          </a:p>
          <a:p>
            <a:r>
              <a:rPr lang="en-AU" dirty="0"/>
              <a:t>Introduce to students to the meaning behind reconciliation in Australia, to set the scene and the context for the teaching/learning process.</a:t>
            </a:r>
            <a:endParaRPr lang="en-AU" dirty="0">
              <a:cs typeface="Calibri"/>
            </a:endParaRPr>
          </a:p>
          <a:p>
            <a:r>
              <a:rPr lang="en-AU" dirty="0"/>
              <a:t>This slide is animated. The definitions offered will appear  on mouse click.</a:t>
            </a:r>
            <a:endParaRPr lang="en-AU" dirty="0">
              <a:cs typeface="Calibri"/>
            </a:endParaRPr>
          </a:p>
          <a:p>
            <a:endParaRPr lang="en-AU" dirty="0">
              <a:cs typeface="Calibri"/>
            </a:endParaRPr>
          </a:p>
        </p:txBody>
      </p:sp>
      <p:sp>
        <p:nvSpPr>
          <p:cNvPr id="4" name="Slide Number Placeholder 3"/>
          <p:cNvSpPr>
            <a:spLocks noGrp="1"/>
          </p:cNvSpPr>
          <p:nvPr>
            <p:ph type="sldNum" sz="quarter" idx="5"/>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2855999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Encourage students to share their responses to do these questions.</a:t>
            </a:r>
            <a:endParaRPr lang="en-US" dirty="0"/>
          </a:p>
          <a:p>
            <a:endParaRPr lang="en-AU" dirty="0">
              <a:cs typeface="Calibri"/>
            </a:endParaRPr>
          </a:p>
          <a:p>
            <a:endParaRPr lang="en-AU" dirty="0">
              <a:cs typeface="Calibri"/>
            </a:endParaRPr>
          </a:p>
        </p:txBody>
      </p:sp>
      <p:sp>
        <p:nvSpPr>
          <p:cNvPr id="4" name="Slide Number Placeholder 3"/>
          <p:cNvSpPr>
            <a:spLocks noGrp="1"/>
          </p:cNvSpPr>
          <p:nvPr>
            <p:ph type="sldNum" sz="quarter" idx="5"/>
          </p:nvPr>
        </p:nvSpPr>
        <p:spPr/>
        <p:txBody>
          <a:bodyPr/>
          <a:lstStyle/>
          <a:p>
            <a:fld id="{5D904A82-F77A-4F2F-A04D-9E9D63F3DBDF}" type="slidenum">
              <a:rPr lang="en-AU" smtClean="0"/>
              <a:t>3</a:t>
            </a:fld>
            <a:endParaRPr lang="en-AU"/>
          </a:p>
        </p:txBody>
      </p:sp>
    </p:spTree>
    <p:extLst>
      <p:ext uri="{BB962C8B-B14F-4D97-AF65-F5344CB8AC3E}">
        <p14:creationId xmlns:p14="http://schemas.microsoft.com/office/powerpoint/2010/main" val="1115456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●Explain to students that they are going to do a statistical investigation into Australia’s reconciliation journey and progress made, by comparing data from the 2014 and 2022 Reconciliation Barometer reports, published by Reconciliation Australia, an independent not-for profit organisation and lead body for reconciliation in Australia. Give an explanation on what the intention behind the report is? Ask students why you might be looking at these reports in a maths statistics class. Other questions might be: </a:t>
            </a:r>
            <a:endParaRPr lang="en-US" dirty="0"/>
          </a:p>
          <a:p>
            <a:pPr marL="171450" indent="-171450">
              <a:buFont typeface="Arial" panose="020B0604020202020204" pitchFamily="34" charset="0"/>
              <a:buChar char="•"/>
            </a:pPr>
            <a:r>
              <a:rPr lang="en-AU" dirty="0"/>
              <a:t>Why would groups and governments want to collect opinions?</a:t>
            </a:r>
            <a:endParaRPr lang="en-AU" dirty="0">
              <a:cs typeface="Calibri"/>
            </a:endParaRPr>
          </a:p>
          <a:p>
            <a:pPr marL="171450" indent="-171450">
              <a:buFont typeface="Arial" panose="020B0604020202020204" pitchFamily="34" charset="0"/>
              <a:buChar char="•"/>
            </a:pPr>
            <a:r>
              <a:rPr lang="en-AU" dirty="0"/>
              <a:t>Why do groups and governments want to collect data on what people think about reconciliation and how it is progressing in Australia?</a:t>
            </a:r>
            <a:endParaRPr lang="en-AU" dirty="0">
              <a:cs typeface="Calibri"/>
            </a:endParaRPr>
          </a:p>
          <a:p>
            <a:pPr marL="171450" indent="-171450">
              <a:buFont typeface="Arial" panose="020B0604020202020204" pitchFamily="34" charset="0"/>
              <a:buChar char="•"/>
            </a:pPr>
            <a:r>
              <a:rPr lang="en-AU" dirty="0"/>
              <a:t>How could we effectively measure opinions on reconciliation – is it more than a word? Does it have facets?  </a:t>
            </a:r>
            <a:endParaRPr lang="en-AU" dirty="0">
              <a:cs typeface="Calibri"/>
            </a:endParaRPr>
          </a:p>
          <a:p>
            <a:pPr marL="171450" indent="-171450">
              <a:buFont typeface="Arial" panose="020B0604020202020204" pitchFamily="34" charset="0"/>
              <a:buChar char="•"/>
            </a:pPr>
            <a:r>
              <a:rPr lang="en-AU" dirty="0"/>
              <a:t>How would defining dimensions be useful when conducting, analysing and comparing survey results?</a:t>
            </a:r>
            <a:endParaRPr lang="en-AU" dirty="0">
              <a:cs typeface="Calibri"/>
            </a:endParaRPr>
          </a:p>
          <a:p>
            <a:pPr marL="171450" indent="-171450">
              <a:buFont typeface="Arial" panose="020B0604020202020204" pitchFamily="34" charset="0"/>
              <a:buChar char="•"/>
            </a:pPr>
            <a:r>
              <a:rPr lang="en-AU" dirty="0"/>
              <a:t>What considerations would a statistician have to consider to be able to design an opinion survey so that conclusions can be made that are authentic, representative and true.</a:t>
            </a:r>
            <a:endParaRPr lang="en-AU" dirty="0">
              <a:cs typeface="Calibri"/>
            </a:endParaRPr>
          </a:p>
          <a:p>
            <a:endParaRPr lang="en-AU" dirty="0">
              <a:cs typeface="Calibri"/>
            </a:endParaRPr>
          </a:p>
          <a:p>
            <a:endParaRPr lang="en-AU" dirty="0">
              <a:cs typeface="Calibri"/>
            </a:endParaRPr>
          </a:p>
        </p:txBody>
      </p:sp>
      <p:sp>
        <p:nvSpPr>
          <p:cNvPr id="4" name="Slide Number Placeholder 3"/>
          <p:cNvSpPr>
            <a:spLocks noGrp="1"/>
          </p:cNvSpPr>
          <p:nvPr>
            <p:ph type="sldNum" sz="quarter" idx="5"/>
          </p:nvPr>
        </p:nvSpPr>
        <p:spPr/>
        <p:txBody>
          <a:bodyPr/>
          <a:lstStyle/>
          <a:p>
            <a:fld id="{5D904A82-F77A-4F2F-A04D-9E9D63F3DBDF}" type="slidenum">
              <a:rPr lang="en-AU" smtClean="0"/>
              <a:t>4</a:t>
            </a:fld>
            <a:endParaRPr lang="en-AU"/>
          </a:p>
        </p:txBody>
      </p:sp>
    </p:spTree>
    <p:extLst>
      <p:ext uri="{BB962C8B-B14F-4D97-AF65-F5344CB8AC3E}">
        <p14:creationId xmlns:p14="http://schemas.microsoft.com/office/powerpoint/2010/main" val="1135187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●Explain to students that they are going to do a statistical investigation into Australia’s reconciliation journey and progress made, by comparing data from the 2014 and 2022 Reconciliation Barometer reports, published by Reconciliation Australia, an independent not-for profit organisation and lead body for reconciliation in Australia. Give an explanation on what the intention behind the report is? Ask students why you might be looking at these reports in a maths statistics class. Other questions might be: </a:t>
            </a:r>
            <a:endParaRPr lang="en-US" dirty="0"/>
          </a:p>
          <a:p>
            <a:pPr marL="171450" indent="-171450">
              <a:buFont typeface="Arial" panose="020B0604020202020204" pitchFamily="34" charset="0"/>
              <a:buChar char="•"/>
            </a:pPr>
            <a:r>
              <a:rPr lang="en-AU" dirty="0"/>
              <a:t>Why would groups and governments want to collect opinions?</a:t>
            </a:r>
            <a:endParaRPr lang="en-AU" dirty="0">
              <a:cs typeface="Calibri"/>
            </a:endParaRPr>
          </a:p>
          <a:p>
            <a:pPr marL="171450" indent="-171450">
              <a:buFont typeface="Arial" panose="020B0604020202020204" pitchFamily="34" charset="0"/>
              <a:buChar char="•"/>
            </a:pPr>
            <a:r>
              <a:rPr lang="en-AU" dirty="0"/>
              <a:t>Why do groups and governments want to collect data on what people think about reconciliation and how it is progressing in Australia?</a:t>
            </a:r>
            <a:endParaRPr lang="en-AU" dirty="0">
              <a:cs typeface="Calibri"/>
            </a:endParaRPr>
          </a:p>
          <a:p>
            <a:pPr marL="171450" indent="-171450">
              <a:buFont typeface="Arial" panose="020B0604020202020204" pitchFamily="34" charset="0"/>
              <a:buChar char="•"/>
            </a:pPr>
            <a:r>
              <a:rPr lang="en-AU" dirty="0"/>
              <a:t>How could we effectively measure opinions on reconciliation – is it more than a word? Does it have facets?  </a:t>
            </a:r>
            <a:endParaRPr lang="en-AU" dirty="0">
              <a:cs typeface="Calibri"/>
            </a:endParaRPr>
          </a:p>
          <a:p>
            <a:pPr marL="171450" indent="-171450">
              <a:buFont typeface="Arial" panose="020B0604020202020204" pitchFamily="34" charset="0"/>
              <a:buChar char="•"/>
            </a:pPr>
            <a:r>
              <a:rPr lang="en-AU" dirty="0"/>
              <a:t>How would defining dimensions be useful when conducting, analysing and comparing survey results?</a:t>
            </a:r>
            <a:endParaRPr lang="en-AU" dirty="0">
              <a:cs typeface="Calibri"/>
            </a:endParaRPr>
          </a:p>
          <a:p>
            <a:pPr marL="171450" indent="-171450">
              <a:buFont typeface="Arial" panose="020B0604020202020204" pitchFamily="34" charset="0"/>
              <a:buChar char="•"/>
            </a:pPr>
            <a:r>
              <a:rPr lang="en-AU" dirty="0"/>
              <a:t>What considerations would a statistician have to consider to be able to design an opinion survey so that conclusions can be made that are authentic, representative and true.</a:t>
            </a:r>
            <a:endParaRPr lang="en-AU" dirty="0">
              <a:cs typeface="Calibri"/>
            </a:endParaRPr>
          </a:p>
          <a:p>
            <a:endParaRPr lang="en-AU" dirty="0">
              <a:cs typeface="Calibri"/>
            </a:endParaRPr>
          </a:p>
          <a:p>
            <a:endParaRPr lang="en-AU" dirty="0">
              <a:cs typeface="Calibri"/>
            </a:endParaRPr>
          </a:p>
        </p:txBody>
      </p:sp>
      <p:sp>
        <p:nvSpPr>
          <p:cNvPr id="4" name="Slide Number Placeholder 3"/>
          <p:cNvSpPr>
            <a:spLocks noGrp="1"/>
          </p:cNvSpPr>
          <p:nvPr>
            <p:ph type="sldNum" sz="quarter" idx="5"/>
          </p:nvPr>
        </p:nvSpPr>
        <p:spPr/>
        <p:txBody>
          <a:bodyPr/>
          <a:lstStyle/>
          <a:p>
            <a:fld id="{5D904A82-F77A-4F2F-A04D-9E9D63F3DBDF}" type="slidenum">
              <a:rPr lang="en-AU" smtClean="0"/>
              <a:t>5</a:t>
            </a:fld>
            <a:endParaRPr lang="en-AU"/>
          </a:p>
        </p:txBody>
      </p:sp>
    </p:spTree>
    <p:extLst>
      <p:ext uri="{BB962C8B-B14F-4D97-AF65-F5344CB8AC3E}">
        <p14:creationId xmlns:p14="http://schemas.microsoft.com/office/powerpoint/2010/main" val="2073294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ea typeface="Calibri"/>
                <a:cs typeface="Calibri"/>
              </a:rPr>
              <a:t>Report </a:t>
            </a:r>
            <a:r>
              <a:rPr lang="en-AU" dirty="0">
                <a:hlinkClick r:id="rId3"/>
              </a:rPr>
              <a:t>https://www.reconciliation.org.au/wp-content/uploads/2022/11/2022-Australian-Reconciliation-Barometer-FULL-Report.pdf</a:t>
            </a:r>
            <a:endParaRPr lang="en-AU" dirty="0">
              <a:ea typeface="Calibri"/>
              <a:cs typeface="Calibri"/>
            </a:endParaRPr>
          </a:p>
          <a:p>
            <a:endParaRPr lang="en-AU" dirty="0">
              <a:ea typeface="Calibri"/>
              <a:cs typeface="Calibri"/>
            </a:endParaRPr>
          </a:p>
        </p:txBody>
      </p:sp>
      <p:sp>
        <p:nvSpPr>
          <p:cNvPr id="4" name="Slide Number Placeholder 3"/>
          <p:cNvSpPr>
            <a:spLocks noGrp="1"/>
          </p:cNvSpPr>
          <p:nvPr>
            <p:ph type="sldNum" sz="quarter" idx="5"/>
          </p:nvPr>
        </p:nvSpPr>
        <p:spPr/>
        <p:txBody>
          <a:bodyPr/>
          <a:lstStyle/>
          <a:p>
            <a:fld id="{5D904A82-F77A-4F2F-A04D-9E9D63F3DBDF}" type="slidenum">
              <a:rPr lang="en-AU" smtClean="0"/>
              <a:t>6</a:t>
            </a:fld>
            <a:endParaRPr lang="en-AU"/>
          </a:p>
        </p:txBody>
      </p:sp>
    </p:spTree>
    <p:extLst>
      <p:ext uri="{BB962C8B-B14F-4D97-AF65-F5344CB8AC3E}">
        <p14:creationId xmlns:p14="http://schemas.microsoft.com/office/powerpoint/2010/main" val="576995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ea typeface="Calibri"/>
                <a:cs typeface="Calibri"/>
              </a:rPr>
              <a:t>Report </a:t>
            </a:r>
            <a:r>
              <a:rPr lang="en-AU" dirty="0">
                <a:hlinkClick r:id="rId3"/>
              </a:rPr>
              <a:t>https://www.reconciliation.org.au/wp-content/uploads/2022/11/2022-Australian-Reconciliation-Barometer-FULL-Report.pdf</a:t>
            </a:r>
            <a:endParaRPr lang="en-AU" dirty="0">
              <a:ea typeface="Calibri"/>
              <a:cs typeface="Calibri"/>
            </a:endParaRPr>
          </a:p>
          <a:p>
            <a:r>
              <a:rPr lang="en-AU" dirty="0">
                <a:ea typeface="Calibri"/>
                <a:cs typeface="Calibri"/>
              </a:rPr>
              <a:t>Data on this slide relates to </a:t>
            </a:r>
            <a:r>
              <a:rPr lang="en-AU" dirty="0"/>
              <a:t>Perceptions of shared trust 2014-18,</a:t>
            </a:r>
            <a:r>
              <a:rPr lang="en-AU" dirty="0">
                <a:ea typeface="Calibri"/>
                <a:cs typeface="Calibri"/>
              </a:rPr>
              <a:t> page 52. </a:t>
            </a:r>
          </a:p>
          <a:p>
            <a:r>
              <a:rPr lang="en-AU" dirty="0">
                <a:ea typeface="Calibri"/>
                <a:cs typeface="Calibri"/>
              </a:rPr>
              <a:t>This question is about </a:t>
            </a:r>
            <a:r>
              <a:rPr lang="en-AU" dirty="0"/>
              <a:t>the level of trust that other Australians have for Aboriginal and Torres Strait Islander people. </a:t>
            </a:r>
            <a:endParaRPr lang="en-AU" dirty="0">
              <a:ea typeface="Calibri"/>
              <a:cs typeface="Calibri"/>
            </a:endParaRPr>
          </a:p>
          <a:p>
            <a:r>
              <a:rPr lang="en-AU" dirty="0">
                <a:ea typeface="Calibri"/>
                <a:cs typeface="Calibri"/>
              </a:rPr>
              <a:t>Of the participants surveyed the </a:t>
            </a:r>
            <a:r>
              <a:rPr lang="en-AU" dirty="0"/>
              <a:t>First Nations respondents' data is shown. </a:t>
            </a:r>
            <a:endParaRPr lang="en-AU" dirty="0">
              <a:ea typeface="Calibri"/>
              <a:cs typeface="Calibri"/>
            </a:endParaRPr>
          </a:p>
          <a:p>
            <a:r>
              <a:rPr lang="en-AU" dirty="0">
                <a:ea typeface="Calibri"/>
                <a:cs typeface="Calibri"/>
              </a:rPr>
              <a:t>This is the perception First</a:t>
            </a:r>
            <a:r>
              <a:rPr lang="en-AU" dirty="0"/>
              <a:t> Nations respondents have about the level of trust that other Australians have for Aboriginal and Torres Strait Islander people. </a:t>
            </a:r>
            <a:endParaRPr lang="en-AU" dirty="0">
              <a:ea typeface="Calibri"/>
              <a:cs typeface="Calibri"/>
            </a:endParaRPr>
          </a:p>
          <a:p>
            <a:r>
              <a:rPr lang="en-AU" dirty="0">
                <a:ea typeface="Calibri"/>
                <a:cs typeface="Calibri"/>
              </a:rPr>
              <a:t>Is it very low, fairly low, don't know, fairly high or very high? </a:t>
            </a:r>
          </a:p>
          <a:p>
            <a:endParaRPr lang="en-AU" dirty="0">
              <a:ea typeface="Calibri"/>
              <a:cs typeface="Calibri"/>
            </a:endParaRPr>
          </a:p>
          <a:p>
            <a:endParaRPr lang="en-AU" dirty="0">
              <a:ea typeface="Calibri"/>
              <a:cs typeface="Calibri"/>
            </a:endParaRPr>
          </a:p>
          <a:p>
            <a:endParaRPr lang="en-AU" dirty="0">
              <a:ea typeface="Calibri"/>
              <a:cs typeface="Calibri"/>
            </a:endParaRPr>
          </a:p>
          <a:p>
            <a:r>
              <a:rPr lang="en-AU" dirty="0">
                <a:ea typeface="Calibri"/>
                <a:cs typeface="Calibri"/>
              </a:rPr>
              <a:t>Ask students how they might visualise the data in a table. They may say a </a:t>
            </a:r>
            <a:r>
              <a:rPr lang="en-AU" dirty="0"/>
              <a:t>side by side </a:t>
            </a:r>
            <a:r>
              <a:rPr lang="en-AU" dirty="0">
                <a:ea typeface="Calibri"/>
                <a:cs typeface="Calibri"/>
              </a:rPr>
              <a:t>column graph or even separate pie charts for each year. </a:t>
            </a:r>
          </a:p>
          <a:p>
            <a:r>
              <a:rPr lang="en-AU" dirty="0">
                <a:ea typeface="Calibri"/>
                <a:cs typeface="Calibri"/>
              </a:rPr>
              <a:t>On the next slide we show a type of visualisation called a 100% stacked chart. </a:t>
            </a:r>
          </a:p>
          <a:p>
            <a:endParaRPr lang="en-AU" dirty="0">
              <a:ea typeface="Calibri"/>
              <a:cs typeface="Calibri"/>
            </a:endParaRPr>
          </a:p>
        </p:txBody>
      </p:sp>
      <p:sp>
        <p:nvSpPr>
          <p:cNvPr id="4" name="Slide Number Placeholder 3"/>
          <p:cNvSpPr>
            <a:spLocks noGrp="1"/>
          </p:cNvSpPr>
          <p:nvPr>
            <p:ph type="sldNum" sz="quarter" idx="5"/>
          </p:nvPr>
        </p:nvSpPr>
        <p:spPr/>
        <p:txBody>
          <a:bodyPr/>
          <a:lstStyle/>
          <a:p>
            <a:fld id="{5D904A82-F77A-4F2F-A04D-9E9D63F3DBDF}" type="slidenum">
              <a:rPr lang="en-AU" smtClean="0"/>
              <a:t>7</a:t>
            </a:fld>
            <a:endParaRPr lang="en-AU"/>
          </a:p>
        </p:txBody>
      </p:sp>
    </p:spTree>
    <p:extLst>
      <p:ext uri="{BB962C8B-B14F-4D97-AF65-F5344CB8AC3E}">
        <p14:creationId xmlns:p14="http://schemas.microsoft.com/office/powerpoint/2010/main" val="1610675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ea typeface="Calibri"/>
                <a:cs typeface="Calibri"/>
              </a:rPr>
              <a:t>Report </a:t>
            </a:r>
            <a:r>
              <a:rPr lang="en-AU" dirty="0">
                <a:hlinkClick r:id="rId3"/>
              </a:rPr>
              <a:t>https://www.reconciliation.org.au/wp-content/uploads/2022/11/2022-Australian-Reconciliation-Barometer-FULL-Report.pdf</a:t>
            </a:r>
            <a:endParaRPr lang="en-AU" dirty="0">
              <a:ea typeface="Calibri"/>
              <a:cs typeface="Calibri"/>
            </a:endParaRPr>
          </a:p>
          <a:p>
            <a:r>
              <a:rPr lang="en-AU" dirty="0"/>
              <a:t>Data on this slide relates to Perceptions of shared trust 2014-18, page 52. </a:t>
            </a:r>
            <a:endParaRPr lang="en-AU" dirty="0">
              <a:ea typeface="Calibri"/>
              <a:cs typeface="Calibri"/>
            </a:endParaRPr>
          </a:p>
          <a:p>
            <a:endParaRPr lang="en-AU" dirty="0">
              <a:ea typeface="Calibri"/>
              <a:cs typeface="Calibri"/>
            </a:endParaRPr>
          </a:p>
          <a:p>
            <a:r>
              <a:rPr lang="en-AU" dirty="0">
                <a:ea typeface="Calibri"/>
                <a:cs typeface="Calibri"/>
              </a:rPr>
              <a:t>Flip between the data on previous slide (Slide 7) and this slide</a:t>
            </a:r>
          </a:p>
          <a:p>
            <a:r>
              <a:rPr lang="en-AU" dirty="0">
                <a:ea typeface="Calibri"/>
                <a:cs typeface="Calibri"/>
              </a:rPr>
              <a:t>Discuss what the visualisation shows. </a:t>
            </a:r>
          </a:p>
          <a:p>
            <a:r>
              <a:rPr lang="en-AU" dirty="0">
                <a:ea typeface="Calibri"/>
                <a:cs typeface="Calibri"/>
              </a:rPr>
              <a:t>What conclusions can be drawn?</a:t>
            </a:r>
          </a:p>
          <a:p>
            <a:r>
              <a:rPr lang="en-AU" dirty="0">
                <a:ea typeface="Calibri"/>
                <a:cs typeface="Calibri"/>
              </a:rPr>
              <a:t>If students need prompting suggest this conclusion. Do they agree? </a:t>
            </a:r>
          </a:p>
          <a:p>
            <a:r>
              <a:rPr lang="en-AU" dirty="0"/>
              <a:t>First Nations people  believe that other Australians had high trust for them (40%, up from 34%), from 2014 to 2018</a:t>
            </a:r>
            <a:endParaRPr lang="en-AU" dirty="0">
              <a:ea typeface="Calibri"/>
              <a:cs typeface="Calibri"/>
            </a:endParaRPr>
          </a:p>
          <a:p>
            <a:endParaRPr lang="en-AU" dirty="0">
              <a:ea typeface="Calibri"/>
              <a:cs typeface="Calibri"/>
            </a:endParaRPr>
          </a:p>
        </p:txBody>
      </p:sp>
      <p:sp>
        <p:nvSpPr>
          <p:cNvPr id="4" name="Slide Number Placeholder 3"/>
          <p:cNvSpPr>
            <a:spLocks noGrp="1"/>
          </p:cNvSpPr>
          <p:nvPr>
            <p:ph type="sldNum" sz="quarter" idx="5"/>
          </p:nvPr>
        </p:nvSpPr>
        <p:spPr/>
        <p:txBody>
          <a:bodyPr/>
          <a:lstStyle/>
          <a:p>
            <a:fld id="{5D904A82-F77A-4F2F-A04D-9E9D63F3DBDF}" type="slidenum">
              <a:rPr lang="en-AU" smtClean="0"/>
              <a:t>8</a:t>
            </a:fld>
            <a:endParaRPr lang="en-AU"/>
          </a:p>
        </p:txBody>
      </p:sp>
    </p:spTree>
    <p:extLst>
      <p:ext uri="{BB962C8B-B14F-4D97-AF65-F5344CB8AC3E}">
        <p14:creationId xmlns:p14="http://schemas.microsoft.com/office/powerpoint/2010/main" val="3914567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ea typeface="Calibri"/>
                <a:cs typeface="Calibri"/>
              </a:rPr>
              <a:t>Report </a:t>
            </a:r>
            <a:r>
              <a:rPr lang="en-AU" dirty="0">
                <a:hlinkClick r:id="rId3"/>
              </a:rPr>
              <a:t>https://www.reconciliation.org.au/wp-content/uploads/2022/11/2022-Australian-Reconciliation-Barometer-FULL-Report.pdf</a:t>
            </a:r>
            <a:endParaRPr lang="en-AU" dirty="0">
              <a:ea typeface="Calibri"/>
              <a:cs typeface="Calibri"/>
            </a:endParaRPr>
          </a:p>
          <a:p>
            <a:r>
              <a:rPr lang="en-AU" dirty="0"/>
              <a:t>Data on slides 9 and 10 is from Most people in all States/Territories believe it is very important for First Nations peoples to have a Voice, page 99. </a:t>
            </a:r>
            <a:endParaRPr lang="en-AU" dirty="0">
              <a:ea typeface="Calibri"/>
              <a:cs typeface="Calibri"/>
            </a:endParaRPr>
          </a:p>
          <a:p>
            <a:endParaRPr lang="en-AU" dirty="0">
              <a:ea typeface="Calibri"/>
              <a:cs typeface="Calibri"/>
            </a:endParaRPr>
          </a:p>
          <a:p>
            <a:r>
              <a:rPr lang="en-AU" dirty="0"/>
              <a:t>Explain that the Voice in Australia, in the context of reconciliation, refers to a proposed advisory body known as the Indigenous Voice to Parliament. This body would provide a formal mechanism for Aboriginal and Torres Strait Islander peoples to give advice and have a say in policies and laws that affect their communities. It aims to promote greater involvement and representation of Indigenous Australians in decision-making processes, contributing to reconciliation by acknowledging their perspectives and working towards addressing historical and ongoing injustices. Refer to page 13 of the report for more information. </a:t>
            </a:r>
            <a:endParaRPr lang="en-AU" dirty="0">
              <a:ea typeface="Calibri"/>
              <a:cs typeface="Calibri"/>
            </a:endParaRPr>
          </a:p>
          <a:p>
            <a:endParaRPr lang="en-AU" dirty="0">
              <a:ea typeface="Calibri"/>
              <a:cs typeface="Calibri"/>
            </a:endParaRPr>
          </a:p>
          <a:p>
            <a:r>
              <a:rPr lang="en-AU" dirty="0">
                <a:ea typeface="Calibri"/>
                <a:cs typeface="Calibri"/>
              </a:rPr>
              <a:t>Ask students how they might visualise the data in a table. They may say a </a:t>
            </a:r>
            <a:r>
              <a:rPr lang="en-AU" dirty="0"/>
              <a:t>side by side </a:t>
            </a:r>
            <a:r>
              <a:rPr lang="en-AU" dirty="0">
                <a:ea typeface="Calibri"/>
                <a:cs typeface="Calibri"/>
              </a:rPr>
              <a:t>column graph or even separate pie charts for each year. </a:t>
            </a:r>
          </a:p>
          <a:p>
            <a:r>
              <a:rPr lang="en-AU" dirty="0">
                <a:ea typeface="Calibri"/>
                <a:cs typeface="Calibri"/>
              </a:rPr>
              <a:t>On the next slide we show a type of visualisation called a 100% stacked chart. </a:t>
            </a:r>
          </a:p>
          <a:p>
            <a:endParaRPr lang="en-AU" dirty="0">
              <a:ea typeface="Calibri"/>
              <a:cs typeface="Calibri"/>
            </a:endParaRPr>
          </a:p>
        </p:txBody>
      </p:sp>
      <p:sp>
        <p:nvSpPr>
          <p:cNvPr id="4" name="Slide Number Placeholder 3"/>
          <p:cNvSpPr>
            <a:spLocks noGrp="1"/>
          </p:cNvSpPr>
          <p:nvPr>
            <p:ph type="sldNum" sz="quarter" idx="5"/>
          </p:nvPr>
        </p:nvSpPr>
        <p:spPr/>
        <p:txBody>
          <a:bodyPr/>
          <a:lstStyle/>
          <a:p>
            <a:fld id="{5D904A82-F77A-4F2F-A04D-9E9D63F3DBDF}" type="slidenum">
              <a:rPr lang="en-AU" smtClean="0"/>
              <a:t>9</a:t>
            </a:fld>
            <a:endParaRPr lang="en-AU"/>
          </a:p>
        </p:txBody>
      </p:sp>
    </p:spTree>
    <p:extLst>
      <p:ext uri="{BB962C8B-B14F-4D97-AF65-F5344CB8AC3E}">
        <p14:creationId xmlns:p14="http://schemas.microsoft.com/office/powerpoint/2010/main" val="1514123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AU" dirty="0"/>
          </a:p>
        </p:txBody>
      </p:sp>
    </p:spTree>
    <p:extLst>
      <p:ext uri="{BB962C8B-B14F-4D97-AF65-F5344CB8AC3E}">
        <p14:creationId xmlns:p14="http://schemas.microsoft.com/office/powerpoint/2010/main" val="3160516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538290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390095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AU" dirty="0"/>
          </a:p>
        </p:txBody>
      </p:sp>
    </p:spTree>
    <p:extLst>
      <p:ext uri="{BB962C8B-B14F-4D97-AF65-F5344CB8AC3E}">
        <p14:creationId xmlns:p14="http://schemas.microsoft.com/office/powerpoint/2010/main" val="32239097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13288199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480166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152500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740295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3992536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09772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8753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8476625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836711"/>
            <a:ext cx="5486400" cy="38908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617643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6514393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954225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AU" dirty="0"/>
          </a:p>
        </p:txBody>
      </p:sp>
    </p:spTree>
    <p:extLst>
      <p:ext uri="{BB962C8B-B14F-4D97-AF65-F5344CB8AC3E}">
        <p14:creationId xmlns:p14="http://schemas.microsoft.com/office/powerpoint/2010/main" val="25880333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16675274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738626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3801037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1259772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2555198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9910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076139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450246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836711"/>
            <a:ext cx="5486400" cy="38908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182496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4791617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7873794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AU" dirty="0"/>
          </a:p>
        </p:txBody>
      </p:sp>
    </p:spTree>
    <p:extLst>
      <p:ext uri="{BB962C8B-B14F-4D97-AF65-F5344CB8AC3E}">
        <p14:creationId xmlns:p14="http://schemas.microsoft.com/office/powerpoint/2010/main" val="42797598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6557469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8307229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90653330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79001928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474463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85188125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57200" y="6247035"/>
            <a:ext cx="514400" cy="435703"/>
          </a:xfrm>
          <a:prstGeom prst="rect">
            <a:avLst/>
          </a:prstGeom>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2027964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457200" y="6247035"/>
            <a:ext cx="514400" cy="435703"/>
          </a:xfrm>
          <a:prstGeom prst="rect">
            <a:avLst/>
          </a:prstGeom>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90833636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356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683568" y="836712"/>
            <a:ext cx="5486400" cy="38908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68356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6484652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Slide Number Placeholder 5"/>
          <p:cNvSpPr>
            <a:spLocks noGrp="1"/>
          </p:cNvSpPr>
          <p:nvPr>
            <p:ph type="sldNum" sz="quarter" idx="12"/>
          </p:nvPr>
        </p:nvSpPr>
        <p:spPr>
          <a:xfrm>
            <a:off x="457200" y="6247035"/>
            <a:ext cx="514400" cy="435703"/>
          </a:xfrm>
          <a:prstGeom prst="rect">
            <a:avLst/>
          </a:prstGeom>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1777112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Slide Number Placeholder 5"/>
          <p:cNvSpPr>
            <a:spLocks noGrp="1"/>
          </p:cNvSpPr>
          <p:nvPr>
            <p:ph type="sldNum" sz="quarter" idx="12"/>
          </p:nvPr>
        </p:nvSpPr>
        <p:spPr>
          <a:xfrm>
            <a:off x="457200" y="6247035"/>
            <a:ext cx="514400" cy="435703"/>
          </a:xfrm>
          <a:prstGeom prst="rect">
            <a:avLst/>
          </a:prstGeom>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245974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882689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1989030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95101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15608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836711"/>
            <a:ext cx="5486400" cy="38908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93530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5.png"/><Relationship Id="rId3" Type="http://schemas.openxmlformats.org/officeDocument/2006/relationships/slideLayout" Target="../slideLayouts/slideLayout3.xml"/><Relationship Id="rId21" Type="http://schemas.openxmlformats.org/officeDocument/2006/relationships/image" Target="../media/image8.png"/><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20"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www.mathematicshub.edu.au/" TargetMode="External"/><Relationship Id="rId10" Type="http://schemas.openxmlformats.org/officeDocument/2006/relationships/slideLayout" Target="../slideLayouts/slideLayout10.xml"/><Relationship Id="rId19"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9.png"/><Relationship Id="rId18" Type="http://schemas.openxmlformats.org/officeDocument/2006/relationships/image" Target="../media/image5.png"/><Relationship Id="rId3" Type="http://schemas.openxmlformats.org/officeDocument/2006/relationships/slideLayout" Target="../slideLayouts/slideLayout14.xml"/><Relationship Id="rId21" Type="http://schemas.openxmlformats.org/officeDocument/2006/relationships/image" Target="../media/image8.png"/><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image" Target="../media/image4.png"/><Relationship Id="rId2" Type="http://schemas.openxmlformats.org/officeDocument/2006/relationships/slideLayout" Target="../slideLayouts/slideLayout13.xml"/><Relationship Id="rId16" Type="http://schemas.openxmlformats.org/officeDocument/2006/relationships/image" Target="../media/image3.png"/><Relationship Id="rId20"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hyperlink" Target="about:blank" TargetMode="External"/><Relationship Id="rId10" Type="http://schemas.openxmlformats.org/officeDocument/2006/relationships/slideLayout" Target="../slideLayouts/slideLayout21.xml"/><Relationship Id="rId19"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18" Type="http://schemas.openxmlformats.org/officeDocument/2006/relationships/image" Target="../media/image5.png"/><Relationship Id="rId3" Type="http://schemas.openxmlformats.org/officeDocument/2006/relationships/slideLayout" Target="../slideLayouts/slideLayout25.xml"/><Relationship Id="rId21" Type="http://schemas.openxmlformats.org/officeDocument/2006/relationships/image" Target="../media/image8.png"/><Relationship Id="rId7" Type="http://schemas.openxmlformats.org/officeDocument/2006/relationships/slideLayout" Target="../slideLayouts/slideLayout29.xml"/><Relationship Id="rId12" Type="http://schemas.openxmlformats.org/officeDocument/2006/relationships/theme" Target="../theme/theme3.xml"/><Relationship Id="rId17" Type="http://schemas.openxmlformats.org/officeDocument/2006/relationships/image" Target="../media/image4.png"/><Relationship Id="rId2" Type="http://schemas.openxmlformats.org/officeDocument/2006/relationships/slideLayout" Target="../slideLayouts/slideLayout24.xml"/><Relationship Id="rId16" Type="http://schemas.openxmlformats.org/officeDocument/2006/relationships/image" Target="../media/image10.png"/><Relationship Id="rId20" Type="http://schemas.openxmlformats.org/officeDocument/2006/relationships/image" Target="../media/image7.pn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png"/><Relationship Id="rId10" Type="http://schemas.openxmlformats.org/officeDocument/2006/relationships/slideLayout" Target="../slideLayouts/slideLayout32.xml"/><Relationship Id="rId19" Type="http://schemas.openxmlformats.org/officeDocument/2006/relationships/image" Target="../media/image6.png"/><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hyperlink" Target="about:blank" TargetMode="Externa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18" Type="http://schemas.openxmlformats.org/officeDocument/2006/relationships/image" Target="../media/image6.png"/><Relationship Id="rId3" Type="http://schemas.openxmlformats.org/officeDocument/2006/relationships/slideLayout" Target="../slideLayouts/slideLayout36.xml"/><Relationship Id="rId21" Type="http://schemas.openxmlformats.org/officeDocument/2006/relationships/image" Target="../media/image11.png"/><Relationship Id="rId7" Type="http://schemas.openxmlformats.org/officeDocument/2006/relationships/slideLayout" Target="../slideLayouts/slideLayout40.xml"/><Relationship Id="rId12" Type="http://schemas.openxmlformats.org/officeDocument/2006/relationships/theme" Target="../theme/theme4.xml"/><Relationship Id="rId17" Type="http://schemas.openxmlformats.org/officeDocument/2006/relationships/image" Target="../media/image5.png"/><Relationship Id="rId2" Type="http://schemas.openxmlformats.org/officeDocument/2006/relationships/slideLayout" Target="../slideLayouts/slideLayout35.xml"/><Relationship Id="rId16" Type="http://schemas.openxmlformats.org/officeDocument/2006/relationships/image" Target="../media/image4.png"/><Relationship Id="rId20" Type="http://schemas.openxmlformats.org/officeDocument/2006/relationships/image" Target="../media/image8.png"/><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3.png"/><Relationship Id="rId10" Type="http://schemas.openxmlformats.org/officeDocument/2006/relationships/slideLayout" Target="../slideLayouts/slideLayout43.xml"/><Relationship Id="rId19" Type="http://schemas.openxmlformats.org/officeDocument/2006/relationships/image" Target="../media/image7.png"/><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hyperlink" Target="https://www.mathematicshub.edu.au/"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AFF6BD75-DA08-3392-4E89-F14C10FC44B0}"/>
              </a:ext>
              <a:ext uri="{C183D7F6-B498-43B3-948B-1728B52AA6E4}">
                <adec:decorative xmlns:adec="http://schemas.microsoft.com/office/drawing/2017/decorative" val="1"/>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9121" y="-61353"/>
            <a:ext cx="9173121" cy="6903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2123728" y="198252"/>
            <a:ext cx="6851104" cy="420276"/>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7" name="Picture 6">
            <a:extLst>
              <a:ext uri="{FF2B5EF4-FFF2-40B4-BE49-F238E27FC236}">
                <a16:creationId xmlns:a16="http://schemas.microsoft.com/office/drawing/2014/main" id="{C761B541-8CDA-30CE-818A-586EE31B8F3B}"/>
              </a:ext>
              <a:ext uri="{C183D7F6-B498-43B3-948B-1728B52AA6E4}">
                <adec:decorative xmlns:adec="http://schemas.microsoft.com/office/drawing/2017/decorative" val="1"/>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386916" y="6460993"/>
            <a:ext cx="559435" cy="198755"/>
          </a:xfrm>
          <a:prstGeom prst="rect">
            <a:avLst/>
          </a:prstGeom>
        </p:spPr>
      </p:pic>
      <p:pic>
        <p:nvPicPr>
          <p:cNvPr id="15" name="Picture 14">
            <a:hlinkClick r:id="rId15"/>
            <a:extLst>
              <a:ext uri="{FF2B5EF4-FFF2-40B4-BE49-F238E27FC236}">
                <a16:creationId xmlns:a16="http://schemas.microsoft.com/office/drawing/2014/main" id="{920767E6-59AB-29BE-891D-7D0135C5A42C}"/>
              </a:ext>
              <a:ext uri="{C183D7F6-B498-43B3-948B-1728B52AA6E4}">
                <adec:decorative xmlns:adec="http://schemas.microsoft.com/office/drawing/2017/decorative" val="1"/>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7504" y="16076"/>
            <a:ext cx="1215243" cy="715761"/>
          </a:xfrm>
          <a:prstGeom prst="rect">
            <a:avLst/>
          </a:prstGeom>
        </p:spPr>
      </p:pic>
      <p:sp>
        <p:nvSpPr>
          <p:cNvPr id="16" name="TextBox 15">
            <a:extLst>
              <a:ext uri="{FF2B5EF4-FFF2-40B4-BE49-F238E27FC236}">
                <a16:creationId xmlns:a16="http://schemas.microsoft.com/office/drawing/2014/main" id="{CBEFC575-A694-AFEC-9531-9A8D0B31E8A8}"/>
              </a:ext>
            </a:extLst>
          </p:cNvPr>
          <p:cNvSpPr txBox="1"/>
          <p:nvPr userDrawn="1"/>
        </p:nvSpPr>
        <p:spPr>
          <a:xfrm>
            <a:off x="107505" y="6234053"/>
            <a:ext cx="4392488" cy="461665"/>
          </a:xfrm>
          <a:prstGeom prst="rect">
            <a:avLst/>
          </a:prstGeom>
          <a:noFill/>
        </p:spPr>
        <p:txBody>
          <a:bodyPr wrap="square">
            <a:spAutoFit/>
          </a:bodyPr>
          <a:lstStyle/>
          <a:p>
            <a:pPr algn="l"/>
            <a:r>
              <a:rPr lang="en-GB" sz="800" dirty="0"/>
              <a:t>mathematicshub.edu.au</a:t>
            </a:r>
          </a:p>
          <a:p>
            <a:pPr algn="l"/>
            <a:r>
              <a:rPr lang="en-GB" sz="800" dirty="0"/>
              <a:t>© 2024 Commonwealth of Australia, unless otherwise indicated. Creative Commons Attribution 4.0, unless otherwise indicated. </a:t>
            </a:r>
          </a:p>
        </p:txBody>
      </p:sp>
      <p:grpSp>
        <p:nvGrpSpPr>
          <p:cNvPr id="17" name="Group 16">
            <a:extLst>
              <a:ext uri="{FF2B5EF4-FFF2-40B4-BE49-F238E27FC236}">
                <a16:creationId xmlns:a16="http://schemas.microsoft.com/office/drawing/2014/main" id="{F00B1F31-28AE-E38A-AD0E-0A2B762E186B}"/>
              </a:ext>
              <a:ext uri="{C183D7F6-B498-43B3-948B-1728B52AA6E4}">
                <adec:decorative xmlns:adec="http://schemas.microsoft.com/office/drawing/2017/decorative" val="1"/>
              </a:ext>
            </a:extLst>
          </p:cNvPr>
          <p:cNvGrpSpPr/>
          <p:nvPr userDrawn="1"/>
        </p:nvGrpSpPr>
        <p:grpSpPr>
          <a:xfrm>
            <a:off x="5076056" y="5620698"/>
            <a:ext cx="2735152" cy="1052738"/>
            <a:chOff x="5167683" y="5805262"/>
            <a:chExt cx="2735152" cy="1052738"/>
          </a:xfrm>
        </p:grpSpPr>
        <p:pic>
          <p:nvPicPr>
            <p:cNvPr id="18" name="Content Placeholder 12">
              <a:extLst>
                <a:ext uri="{FF2B5EF4-FFF2-40B4-BE49-F238E27FC236}">
                  <a16:creationId xmlns:a16="http://schemas.microsoft.com/office/drawing/2014/main" id="{738BD97F-6739-8B15-86D4-44FA53D29E71}"/>
                </a:ext>
              </a:extLst>
            </p:cNvPr>
            <p:cNvPicPr>
              <a:picLocks noChangeAspect="1"/>
            </p:cNvPicPr>
            <p:nvPr/>
          </p:nvPicPr>
          <p:blipFill>
            <a:blip r:embed="rId17"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19" name="Picture 18">
              <a:extLst>
                <a:ext uri="{FF2B5EF4-FFF2-40B4-BE49-F238E27FC236}">
                  <a16:creationId xmlns:a16="http://schemas.microsoft.com/office/drawing/2014/main" id="{BE1C5B88-B18B-7F64-5CC3-0CB55BE5C046}"/>
                </a:ext>
              </a:extLst>
            </p:cNvPr>
            <p:cNvPicPr>
              <a:picLocks noChangeAspect="1"/>
            </p:cNvPicPr>
            <p:nvPr/>
          </p:nvPicPr>
          <p:blipFill>
            <a:blip r:embed="rId1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20" name="Picture 19">
              <a:extLst>
                <a:ext uri="{FF2B5EF4-FFF2-40B4-BE49-F238E27FC236}">
                  <a16:creationId xmlns:a16="http://schemas.microsoft.com/office/drawing/2014/main" id="{31D74349-6211-8FAB-8805-B493A31BC0AF}"/>
                </a:ext>
              </a:extLst>
            </p:cNvPr>
            <p:cNvPicPr>
              <a:picLocks noChangeAspect="1"/>
            </p:cNvPicPr>
            <p:nvPr/>
          </p:nvPicPr>
          <p:blipFill>
            <a:blip r:embed="rId19"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21" name="Picture 20">
              <a:extLst>
                <a:ext uri="{FF2B5EF4-FFF2-40B4-BE49-F238E27FC236}">
                  <a16:creationId xmlns:a16="http://schemas.microsoft.com/office/drawing/2014/main" id="{54A5E25A-A825-AB7A-2FEF-C449173C7278}"/>
                </a:ext>
              </a:extLst>
            </p:cNvPr>
            <p:cNvPicPr>
              <a:picLocks noChangeAspect="1"/>
            </p:cNvPicPr>
            <p:nvPr/>
          </p:nvPicPr>
          <p:blipFill>
            <a:blip r:embed="rId20"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22" name="Picture 21">
              <a:extLst>
                <a:ext uri="{FF2B5EF4-FFF2-40B4-BE49-F238E27FC236}">
                  <a16:creationId xmlns:a16="http://schemas.microsoft.com/office/drawing/2014/main" id="{11697A6D-2B79-FF00-37E9-3A45E6A4DB74}"/>
                </a:ext>
              </a:extLst>
            </p:cNvPr>
            <p:cNvPicPr>
              <a:picLocks noChangeAspect="1"/>
            </p:cNvPicPr>
            <p:nvPr/>
          </p:nvPicPr>
          <p:blipFill>
            <a:blip r:embed="rId21"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spTree>
    <p:extLst>
      <p:ext uri="{BB962C8B-B14F-4D97-AF65-F5344CB8AC3E}">
        <p14:creationId xmlns:p14="http://schemas.microsoft.com/office/powerpoint/2010/main" val="342410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64283CD0-3AD0-113A-733E-5BDC7A102092}"/>
              </a:ext>
              <a:ext uri="{C183D7F6-B498-43B3-948B-1728B52AA6E4}">
                <adec:decorative xmlns:adec="http://schemas.microsoft.com/office/drawing/2017/decorative" val="1"/>
              </a:ext>
            </a:extLst>
          </p:cNvPr>
          <p:cNvPicPr>
            <a:picLocks noChangeAspect="1" noChangeArrowheads="1"/>
          </p:cNvPicPr>
          <p:nvPr userDrawn="1"/>
        </p:nvPicPr>
        <p:blipFill rotWithShape="1">
          <a:blip r:embed="rId13">
            <a:extLst>
              <a:ext uri="{28A0092B-C50C-407E-A947-70E740481C1C}">
                <a14:useLocalDpi xmlns:a14="http://schemas.microsoft.com/office/drawing/2010/main" val="0"/>
              </a:ext>
            </a:extLst>
          </a:blip>
          <a:srcRect t="13863" r="504"/>
          <a:stretch/>
        </p:blipFill>
        <p:spPr bwMode="auto">
          <a:xfrm>
            <a:off x="0" y="839552"/>
            <a:ext cx="914501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2123728" y="198252"/>
            <a:ext cx="6851104" cy="420276"/>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7" name="Picture 6">
            <a:extLst>
              <a:ext uri="{FF2B5EF4-FFF2-40B4-BE49-F238E27FC236}">
                <a16:creationId xmlns:a16="http://schemas.microsoft.com/office/drawing/2014/main" id="{C761B541-8CDA-30CE-818A-586EE31B8F3B}"/>
              </a:ext>
              <a:ext uri="{C183D7F6-B498-43B3-948B-1728B52AA6E4}">
                <adec:decorative xmlns:adec="http://schemas.microsoft.com/office/drawing/2017/decorative" val="1"/>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386916" y="6460993"/>
            <a:ext cx="559435" cy="198755"/>
          </a:xfrm>
          <a:prstGeom prst="rect">
            <a:avLst/>
          </a:prstGeom>
        </p:spPr>
      </p:pic>
      <p:pic>
        <p:nvPicPr>
          <p:cNvPr id="15" name="Picture 14">
            <a:hlinkClick r:id="rId15"/>
            <a:extLst>
              <a:ext uri="{FF2B5EF4-FFF2-40B4-BE49-F238E27FC236}">
                <a16:creationId xmlns:a16="http://schemas.microsoft.com/office/drawing/2014/main" id="{920767E6-59AB-29BE-891D-7D0135C5A42C}"/>
              </a:ext>
              <a:ext uri="{C183D7F6-B498-43B3-948B-1728B52AA6E4}">
                <adec:decorative xmlns:adec="http://schemas.microsoft.com/office/drawing/2017/decorative" val="1"/>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7504" y="16076"/>
            <a:ext cx="1215243" cy="715761"/>
          </a:xfrm>
          <a:prstGeom prst="rect">
            <a:avLst/>
          </a:prstGeom>
        </p:spPr>
      </p:pic>
      <p:sp>
        <p:nvSpPr>
          <p:cNvPr id="16" name="TextBox 15">
            <a:extLst>
              <a:ext uri="{FF2B5EF4-FFF2-40B4-BE49-F238E27FC236}">
                <a16:creationId xmlns:a16="http://schemas.microsoft.com/office/drawing/2014/main" id="{CBEFC575-A694-AFEC-9531-9A8D0B31E8A8}"/>
              </a:ext>
            </a:extLst>
          </p:cNvPr>
          <p:cNvSpPr txBox="1"/>
          <p:nvPr userDrawn="1"/>
        </p:nvSpPr>
        <p:spPr>
          <a:xfrm>
            <a:off x="107505" y="6234053"/>
            <a:ext cx="4392488" cy="461665"/>
          </a:xfrm>
          <a:prstGeom prst="rect">
            <a:avLst/>
          </a:prstGeom>
          <a:noFill/>
        </p:spPr>
        <p:txBody>
          <a:bodyPr wrap="square">
            <a:spAutoFit/>
          </a:bodyPr>
          <a:lstStyle/>
          <a:p>
            <a:pPr algn="l"/>
            <a:r>
              <a:rPr lang="en-GB" sz="800" dirty="0"/>
              <a:t>mathematicshub.edu.au</a:t>
            </a:r>
          </a:p>
          <a:p>
            <a:pPr algn="l"/>
            <a:r>
              <a:rPr lang="en-GB" sz="800" dirty="0"/>
              <a:t>© 2024 Commonwealth of Australia, unless otherwise indicated. Creative Commons Attribution 4.0, unless otherwise indicated. </a:t>
            </a:r>
          </a:p>
        </p:txBody>
      </p:sp>
      <p:grpSp>
        <p:nvGrpSpPr>
          <p:cNvPr id="6" name="Group 5">
            <a:extLst>
              <a:ext uri="{FF2B5EF4-FFF2-40B4-BE49-F238E27FC236}">
                <a16:creationId xmlns:a16="http://schemas.microsoft.com/office/drawing/2014/main" id="{6BC9B929-D0DE-4155-832F-AB89357AE247}"/>
              </a:ext>
              <a:ext uri="{C183D7F6-B498-43B3-948B-1728B52AA6E4}">
                <adec:decorative xmlns:adec="http://schemas.microsoft.com/office/drawing/2017/decorative" val="1"/>
              </a:ext>
            </a:extLst>
          </p:cNvPr>
          <p:cNvGrpSpPr/>
          <p:nvPr userDrawn="1"/>
        </p:nvGrpSpPr>
        <p:grpSpPr>
          <a:xfrm>
            <a:off x="5459291" y="5757084"/>
            <a:ext cx="2735152" cy="1052738"/>
            <a:chOff x="5167683" y="5805262"/>
            <a:chExt cx="2735152" cy="1052738"/>
          </a:xfrm>
        </p:grpSpPr>
        <p:pic>
          <p:nvPicPr>
            <p:cNvPr id="8" name="Content Placeholder 12">
              <a:extLst>
                <a:ext uri="{FF2B5EF4-FFF2-40B4-BE49-F238E27FC236}">
                  <a16:creationId xmlns:a16="http://schemas.microsoft.com/office/drawing/2014/main" id="{DBC310A9-D3FD-A55B-4B22-8F8883F33653}"/>
                </a:ext>
              </a:extLst>
            </p:cNvPr>
            <p:cNvPicPr>
              <a:picLocks noChangeAspect="1"/>
            </p:cNvPicPr>
            <p:nvPr/>
          </p:nvPicPr>
          <p:blipFill>
            <a:blip r:embed="rId17"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9" name="Picture 8">
              <a:extLst>
                <a:ext uri="{FF2B5EF4-FFF2-40B4-BE49-F238E27FC236}">
                  <a16:creationId xmlns:a16="http://schemas.microsoft.com/office/drawing/2014/main" id="{CD3976FF-E2E8-E9CE-C292-7ECBC140B375}"/>
                </a:ext>
              </a:extLst>
            </p:cNvPr>
            <p:cNvPicPr>
              <a:picLocks noChangeAspect="1"/>
            </p:cNvPicPr>
            <p:nvPr/>
          </p:nvPicPr>
          <p:blipFill>
            <a:blip r:embed="rId1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10" name="Picture 9">
              <a:extLst>
                <a:ext uri="{FF2B5EF4-FFF2-40B4-BE49-F238E27FC236}">
                  <a16:creationId xmlns:a16="http://schemas.microsoft.com/office/drawing/2014/main" id="{4ED26AD6-960E-51A4-E11D-FB018947FB7C}"/>
                </a:ext>
              </a:extLst>
            </p:cNvPr>
            <p:cNvPicPr>
              <a:picLocks noChangeAspect="1"/>
            </p:cNvPicPr>
            <p:nvPr/>
          </p:nvPicPr>
          <p:blipFill>
            <a:blip r:embed="rId19"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11" name="Picture 10">
              <a:extLst>
                <a:ext uri="{FF2B5EF4-FFF2-40B4-BE49-F238E27FC236}">
                  <a16:creationId xmlns:a16="http://schemas.microsoft.com/office/drawing/2014/main" id="{699E1E0B-9DC0-5B1E-522B-D2801CC5085A}"/>
                </a:ext>
              </a:extLst>
            </p:cNvPr>
            <p:cNvPicPr>
              <a:picLocks noChangeAspect="1"/>
            </p:cNvPicPr>
            <p:nvPr/>
          </p:nvPicPr>
          <p:blipFill>
            <a:blip r:embed="rId20"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12" name="Picture 11">
              <a:extLst>
                <a:ext uri="{FF2B5EF4-FFF2-40B4-BE49-F238E27FC236}">
                  <a16:creationId xmlns:a16="http://schemas.microsoft.com/office/drawing/2014/main" id="{613809A4-5AD4-C434-EE66-4D9260D57991}"/>
                </a:ext>
              </a:extLst>
            </p:cNvPr>
            <p:cNvPicPr>
              <a:picLocks noChangeAspect="1"/>
            </p:cNvPicPr>
            <p:nvPr/>
          </p:nvPicPr>
          <p:blipFill>
            <a:blip r:embed="rId21"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spTree>
    <p:extLst>
      <p:ext uri="{BB962C8B-B14F-4D97-AF65-F5344CB8AC3E}">
        <p14:creationId xmlns:p14="http://schemas.microsoft.com/office/powerpoint/2010/main" val="32692847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23728" y="198252"/>
            <a:ext cx="6851104" cy="420276"/>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7" name="Picture 6">
            <a:extLst>
              <a:ext uri="{FF2B5EF4-FFF2-40B4-BE49-F238E27FC236}">
                <a16:creationId xmlns:a16="http://schemas.microsoft.com/office/drawing/2014/main" id="{C761B541-8CDA-30CE-818A-586EE31B8F3B}"/>
              </a:ext>
              <a:ext uri="{C183D7F6-B498-43B3-948B-1728B52AA6E4}">
                <adec:decorative xmlns:adec="http://schemas.microsoft.com/office/drawing/2017/decorative" val="1"/>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386916" y="6460993"/>
            <a:ext cx="559435" cy="198755"/>
          </a:xfrm>
          <a:prstGeom prst="rect">
            <a:avLst/>
          </a:prstGeom>
        </p:spPr>
      </p:pic>
      <p:pic>
        <p:nvPicPr>
          <p:cNvPr id="15" name="Picture 14">
            <a:hlinkClick r:id="rId14"/>
            <a:extLst>
              <a:ext uri="{FF2B5EF4-FFF2-40B4-BE49-F238E27FC236}">
                <a16:creationId xmlns:a16="http://schemas.microsoft.com/office/drawing/2014/main" id="{920767E6-59AB-29BE-891D-7D0135C5A42C}"/>
              </a:ext>
              <a:ext uri="{C183D7F6-B498-43B3-948B-1728B52AA6E4}">
                <adec:decorative xmlns:adec="http://schemas.microsoft.com/office/drawing/2017/decorative" val="1"/>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07504" y="16076"/>
            <a:ext cx="1215243" cy="715761"/>
          </a:xfrm>
          <a:prstGeom prst="rect">
            <a:avLst/>
          </a:prstGeom>
        </p:spPr>
      </p:pic>
      <p:sp>
        <p:nvSpPr>
          <p:cNvPr id="16" name="TextBox 15">
            <a:extLst>
              <a:ext uri="{FF2B5EF4-FFF2-40B4-BE49-F238E27FC236}">
                <a16:creationId xmlns:a16="http://schemas.microsoft.com/office/drawing/2014/main" id="{CBEFC575-A694-AFEC-9531-9A8D0B31E8A8}"/>
              </a:ext>
            </a:extLst>
          </p:cNvPr>
          <p:cNvSpPr txBox="1"/>
          <p:nvPr userDrawn="1"/>
        </p:nvSpPr>
        <p:spPr>
          <a:xfrm>
            <a:off x="107505" y="6234053"/>
            <a:ext cx="4392488" cy="461665"/>
          </a:xfrm>
          <a:prstGeom prst="rect">
            <a:avLst/>
          </a:prstGeom>
          <a:noFill/>
        </p:spPr>
        <p:txBody>
          <a:bodyPr wrap="square">
            <a:spAutoFit/>
          </a:bodyPr>
          <a:lstStyle/>
          <a:p>
            <a:pPr algn="l"/>
            <a:r>
              <a:rPr lang="en-GB" sz="800" dirty="0"/>
              <a:t>mathematicshub.edu.au</a:t>
            </a:r>
          </a:p>
          <a:p>
            <a:pPr algn="l"/>
            <a:r>
              <a:rPr lang="en-GB" sz="800" dirty="0"/>
              <a:t>© 2024 Commonwealth of Australia, unless otherwise indicated. Creative Commons Attribution 4.0, unless otherwise indicated. </a:t>
            </a:r>
          </a:p>
        </p:txBody>
      </p:sp>
      <p:pic>
        <p:nvPicPr>
          <p:cNvPr id="5" name="Picture 4">
            <a:extLst>
              <a:ext uri="{FF2B5EF4-FFF2-40B4-BE49-F238E27FC236}">
                <a16:creationId xmlns:a16="http://schemas.microsoft.com/office/drawing/2014/main" id="{913C7CC2-E0D0-B218-2CD0-868B8DA2A15F}"/>
              </a:ext>
              <a:ext uri="{C183D7F6-B498-43B3-948B-1728B52AA6E4}">
                <adec:decorative xmlns:adec="http://schemas.microsoft.com/office/drawing/2017/decorative" val="1"/>
              </a:ext>
            </a:extLst>
          </p:cNvPr>
          <p:cNvPicPr>
            <a:picLocks noChangeAspect="1" noChangeArrowheads="1"/>
          </p:cNvPicPr>
          <p:nvPr userDrawn="1"/>
        </p:nvPicPr>
        <p:blipFill>
          <a:blip r:embed="rId16">
            <a:alphaModFix amt="25000"/>
            <a:extLst>
              <a:ext uri="{28A0092B-C50C-407E-A947-70E740481C1C}">
                <a14:useLocalDpi xmlns:a14="http://schemas.microsoft.com/office/drawing/2010/main" val="0"/>
              </a:ext>
            </a:extLst>
          </a:blip>
          <a:srcRect/>
          <a:stretch>
            <a:fillRect/>
          </a:stretch>
        </p:blipFill>
        <p:spPr bwMode="auto">
          <a:xfrm>
            <a:off x="6742864" y="0"/>
            <a:ext cx="2401136"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6" name="Group 5">
            <a:extLst>
              <a:ext uri="{FF2B5EF4-FFF2-40B4-BE49-F238E27FC236}">
                <a16:creationId xmlns:a16="http://schemas.microsoft.com/office/drawing/2014/main" id="{1283ACA2-1DC7-1DA2-B67B-D1FB9358B94A}"/>
              </a:ext>
              <a:ext uri="{C183D7F6-B498-43B3-948B-1728B52AA6E4}">
                <adec:decorative xmlns:adec="http://schemas.microsoft.com/office/drawing/2017/decorative" val="1"/>
              </a:ext>
            </a:extLst>
          </p:cNvPr>
          <p:cNvGrpSpPr/>
          <p:nvPr userDrawn="1"/>
        </p:nvGrpSpPr>
        <p:grpSpPr>
          <a:xfrm>
            <a:off x="5538954" y="5720666"/>
            <a:ext cx="2735152" cy="1052738"/>
            <a:chOff x="5167683" y="5805262"/>
            <a:chExt cx="2735152" cy="1052738"/>
          </a:xfrm>
        </p:grpSpPr>
        <p:pic>
          <p:nvPicPr>
            <p:cNvPr id="8" name="Content Placeholder 12">
              <a:extLst>
                <a:ext uri="{FF2B5EF4-FFF2-40B4-BE49-F238E27FC236}">
                  <a16:creationId xmlns:a16="http://schemas.microsoft.com/office/drawing/2014/main" id="{BEF8F809-5B79-CE03-3A86-B42609B9D722}"/>
                </a:ext>
              </a:extLst>
            </p:cNvPr>
            <p:cNvPicPr>
              <a:picLocks noChangeAspect="1"/>
            </p:cNvPicPr>
            <p:nvPr/>
          </p:nvPicPr>
          <p:blipFill>
            <a:blip r:embed="rId17"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9" name="Picture 8">
              <a:extLst>
                <a:ext uri="{FF2B5EF4-FFF2-40B4-BE49-F238E27FC236}">
                  <a16:creationId xmlns:a16="http://schemas.microsoft.com/office/drawing/2014/main" id="{EF11086B-2FA5-412F-157B-7B500B0A1495}"/>
                </a:ext>
              </a:extLst>
            </p:cNvPr>
            <p:cNvPicPr>
              <a:picLocks noChangeAspect="1"/>
            </p:cNvPicPr>
            <p:nvPr/>
          </p:nvPicPr>
          <p:blipFill>
            <a:blip r:embed="rId1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10" name="Picture 9">
              <a:extLst>
                <a:ext uri="{FF2B5EF4-FFF2-40B4-BE49-F238E27FC236}">
                  <a16:creationId xmlns:a16="http://schemas.microsoft.com/office/drawing/2014/main" id="{9C24AA98-3346-EEA7-318E-C62FE59E32F8}"/>
                </a:ext>
              </a:extLst>
            </p:cNvPr>
            <p:cNvPicPr>
              <a:picLocks noChangeAspect="1"/>
            </p:cNvPicPr>
            <p:nvPr/>
          </p:nvPicPr>
          <p:blipFill>
            <a:blip r:embed="rId19"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11" name="Picture 10">
              <a:extLst>
                <a:ext uri="{FF2B5EF4-FFF2-40B4-BE49-F238E27FC236}">
                  <a16:creationId xmlns:a16="http://schemas.microsoft.com/office/drawing/2014/main" id="{A47D6DF1-AC1F-2E75-171A-C5646556CCE3}"/>
                </a:ext>
              </a:extLst>
            </p:cNvPr>
            <p:cNvPicPr>
              <a:picLocks noChangeAspect="1"/>
            </p:cNvPicPr>
            <p:nvPr/>
          </p:nvPicPr>
          <p:blipFill>
            <a:blip r:embed="rId20"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12" name="Picture 11">
              <a:extLst>
                <a:ext uri="{FF2B5EF4-FFF2-40B4-BE49-F238E27FC236}">
                  <a16:creationId xmlns:a16="http://schemas.microsoft.com/office/drawing/2014/main" id="{B5A28DEE-3ACB-940E-A179-58847E12D695}"/>
                </a:ext>
              </a:extLst>
            </p:cNvPr>
            <p:cNvPicPr>
              <a:picLocks noChangeAspect="1"/>
            </p:cNvPicPr>
            <p:nvPr/>
          </p:nvPicPr>
          <p:blipFill>
            <a:blip r:embed="rId21"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spTree>
    <p:extLst>
      <p:ext uri="{BB962C8B-B14F-4D97-AF65-F5344CB8AC3E}">
        <p14:creationId xmlns:p14="http://schemas.microsoft.com/office/powerpoint/2010/main" val="5264441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23728" y="198252"/>
            <a:ext cx="6851104" cy="420276"/>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7" name="Picture 6">
            <a:extLst>
              <a:ext uri="{FF2B5EF4-FFF2-40B4-BE49-F238E27FC236}">
                <a16:creationId xmlns:a16="http://schemas.microsoft.com/office/drawing/2014/main" id="{C761B541-8CDA-30CE-818A-586EE31B8F3B}"/>
              </a:ext>
              <a:ext uri="{C183D7F6-B498-43B3-948B-1728B52AA6E4}">
                <adec:decorative xmlns:adec="http://schemas.microsoft.com/office/drawing/2017/decorative" val="1"/>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386916" y="6460993"/>
            <a:ext cx="559435" cy="198755"/>
          </a:xfrm>
          <a:prstGeom prst="rect">
            <a:avLst/>
          </a:prstGeom>
        </p:spPr>
      </p:pic>
      <p:pic>
        <p:nvPicPr>
          <p:cNvPr id="15" name="Picture 14">
            <a:hlinkClick r:id="rId14"/>
            <a:extLst>
              <a:ext uri="{FF2B5EF4-FFF2-40B4-BE49-F238E27FC236}">
                <a16:creationId xmlns:a16="http://schemas.microsoft.com/office/drawing/2014/main" id="{920767E6-59AB-29BE-891D-7D0135C5A42C}"/>
              </a:ext>
              <a:ext uri="{C183D7F6-B498-43B3-948B-1728B52AA6E4}">
                <adec:decorative xmlns:adec="http://schemas.microsoft.com/office/drawing/2017/decorative" val="1"/>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07504" y="16076"/>
            <a:ext cx="1215243" cy="715761"/>
          </a:xfrm>
          <a:prstGeom prst="rect">
            <a:avLst/>
          </a:prstGeom>
        </p:spPr>
      </p:pic>
      <p:sp>
        <p:nvSpPr>
          <p:cNvPr id="16" name="TextBox 15">
            <a:extLst>
              <a:ext uri="{FF2B5EF4-FFF2-40B4-BE49-F238E27FC236}">
                <a16:creationId xmlns:a16="http://schemas.microsoft.com/office/drawing/2014/main" id="{CBEFC575-A694-AFEC-9531-9A8D0B31E8A8}"/>
              </a:ext>
            </a:extLst>
          </p:cNvPr>
          <p:cNvSpPr txBox="1"/>
          <p:nvPr userDrawn="1"/>
        </p:nvSpPr>
        <p:spPr>
          <a:xfrm>
            <a:off x="107505" y="6234053"/>
            <a:ext cx="4392488" cy="461665"/>
          </a:xfrm>
          <a:prstGeom prst="rect">
            <a:avLst/>
          </a:prstGeom>
          <a:noFill/>
        </p:spPr>
        <p:txBody>
          <a:bodyPr wrap="square">
            <a:spAutoFit/>
          </a:bodyPr>
          <a:lstStyle/>
          <a:p>
            <a:pPr algn="l"/>
            <a:r>
              <a:rPr lang="en-GB" sz="800" dirty="0"/>
              <a:t>mathematicshub.edu.au</a:t>
            </a:r>
          </a:p>
          <a:p>
            <a:pPr algn="l"/>
            <a:r>
              <a:rPr lang="en-GB" sz="800" dirty="0"/>
              <a:t>© 2023 Commonwealth of Australia, unless otherwise indicated. Creative Commons Attribution 4.0, unless otherwise indicated. </a:t>
            </a:r>
          </a:p>
        </p:txBody>
      </p:sp>
      <p:grpSp>
        <p:nvGrpSpPr>
          <p:cNvPr id="6" name="Group 5">
            <a:extLst>
              <a:ext uri="{FF2B5EF4-FFF2-40B4-BE49-F238E27FC236}">
                <a16:creationId xmlns:a16="http://schemas.microsoft.com/office/drawing/2014/main" id="{1283ACA2-1DC7-1DA2-B67B-D1FB9358B94A}"/>
              </a:ext>
              <a:ext uri="{C183D7F6-B498-43B3-948B-1728B52AA6E4}">
                <adec:decorative xmlns:adec="http://schemas.microsoft.com/office/drawing/2017/decorative" val="1"/>
              </a:ext>
            </a:extLst>
          </p:cNvPr>
          <p:cNvGrpSpPr/>
          <p:nvPr userDrawn="1"/>
        </p:nvGrpSpPr>
        <p:grpSpPr>
          <a:xfrm>
            <a:off x="5538954" y="5720666"/>
            <a:ext cx="2735152" cy="1052738"/>
            <a:chOff x="5167683" y="5805262"/>
            <a:chExt cx="2735152" cy="1052738"/>
          </a:xfrm>
        </p:grpSpPr>
        <p:pic>
          <p:nvPicPr>
            <p:cNvPr id="8" name="Content Placeholder 12">
              <a:extLst>
                <a:ext uri="{FF2B5EF4-FFF2-40B4-BE49-F238E27FC236}">
                  <a16:creationId xmlns:a16="http://schemas.microsoft.com/office/drawing/2014/main" id="{BEF8F809-5B79-CE03-3A86-B42609B9D722}"/>
                </a:ext>
              </a:extLst>
            </p:cNvPr>
            <p:cNvPicPr>
              <a:picLocks noChangeAspect="1"/>
            </p:cNvPicPr>
            <p:nvPr/>
          </p:nvPicPr>
          <p:blipFill>
            <a:blip r:embed="rId16"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9" name="Picture 8">
              <a:extLst>
                <a:ext uri="{FF2B5EF4-FFF2-40B4-BE49-F238E27FC236}">
                  <a16:creationId xmlns:a16="http://schemas.microsoft.com/office/drawing/2014/main" id="{EF11086B-2FA5-412F-157B-7B500B0A1495}"/>
                </a:ext>
              </a:extLst>
            </p:cNvPr>
            <p:cNvPicPr>
              <a:picLocks noChangeAspect="1"/>
            </p:cNvPicPr>
            <p:nvPr/>
          </p:nvPicPr>
          <p:blipFill>
            <a:blip r:embed="rId1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10" name="Picture 9">
              <a:extLst>
                <a:ext uri="{FF2B5EF4-FFF2-40B4-BE49-F238E27FC236}">
                  <a16:creationId xmlns:a16="http://schemas.microsoft.com/office/drawing/2014/main" id="{9C24AA98-3346-EEA7-318E-C62FE59E32F8}"/>
                </a:ext>
              </a:extLst>
            </p:cNvPr>
            <p:cNvPicPr>
              <a:picLocks noChangeAspect="1"/>
            </p:cNvPicPr>
            <p:nvPr/>
          </p:nvPicPr>
          <p:blipFill>
            <a:blip r:embed="rId1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11" name="Picture 10">
              <a:extLst>
                <a:ext uri="{FF2B5EF4-FFF2-40B4-BE49-F238E27FC236}">
                  <a16:creationId xmlns:a16="http://schemas.microsoft.com/office/drawing/2014/main" id="{A47D6DF1-AC1F-2E75-171A-C5646556CCE3}"/>
                </a:ext>
              </a:extLst>
            </p:cNvPr>
            <p:cNvPicPr>
              <a:picLocks noChangeAspect="1"/>
            </p:cNvPicPr>
            <p:nvPr/>
          </p:nvPicPr>
          <p:blipFill>
            <a:blip r:embed="rId19"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12" name="Picture 11">
              <a:extLst>
                <a:ext uri="{FF2B5EF4-FFF2-40B4-BE49-F238E27FC236}">
                  <a16:creationId xmlns:a16="http://schemas.microsoft.com/office/drawing/2014/main" id="{B5A28DEE-3ACB-940E-A179-58847E12D695}"/>
                </a:ext>
              </a:extLst>
            </p:cNvPr>
            <p:cNvPicPr>
              <a:picLocks noChangeAspect="1"/>
            </p:cNvPicPr>
            <p:nvPr/>
          </p:nvPicPr>
          <p:blipFill>
            <a:blip r:embed="rId20"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pic>
        <p:nvPicPr>
          <p:cNvPr id="13" name="Picture 3">
            <a:extLst>
              <a:ext uri="{FF2B5EF4-FFF2-40B4-BE49-F238E27FC236}">
                <a16:creationId xmlns:a16="http://schemas.microsoft.com/office/drawing/2014/main" id="{2C83D9E3-82B6-514A-2A77-18A42DDFCEB0}"/>
              </a:ext>
              <a:ext uri="{C183D7F6-B498-43B3-948B-1728B52AA6E4}">
                <adec:decorative xmlns:adec="http://schemas.microsoft.com/office/drawing/2017/decorative" val="1"/>
              </a:ext>
            </a:extLst>
          </p:cNvPr>
          <p:cNvPicPr>
            <a:picLocks noChangeAspect="1" noChangeArrowheads="1"/>
          </p:cNvPicPr>
          <p:nvPr userDrawn="1"/>
        </p:nvPicPr>
        <p:blipFill rotWithShape="1">
          <a:blip r:embed="rId21">
            <a:alphaModFix amt="25000"/>
            <a:extLst>
              <a:ext uri="{28A0092B-C50C-407E-A947-70E740481C1C}">
                <a14:useLocalDpi xmlns:a14="http://schemas.microsoft.com/office/drawing/2010/main" val="0"/>
              </a:ext>
            </a:extLst>
          </a:blip>
          <a:srcRect l="3116"/>
          <a:stretch/>
        </p:blipFill>
        <p:spPr bwMode="auto">
          <a:xfrm>
            <a:off x="6345716" y="0"/>
            <a:ext cx="2798284" cy="68874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358469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reconciliation.org.au/reconciliation/what-is-reconciliat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7513AFF-1993-AFA1-8B37-284451BFB747}"/>
              </a:ext>
            </a:extLst>
          </p:cNvPr>
          <p:cNvSpPr txBox="1">
            <a:spLocks noGrp="1"/>
          </p:cNvSpPr>
          <p:nvPr>
            <p:ph type="title" idx="4294967295"/>
          </p:nvPr>
        </p:nvSpPr>
        <p:spPr>
          <a:xfrm>
            <a:off x="1065882" y="2065395"/>
            <a:ext cx="7240190" cy="292387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defRPr/>
            </a:pPr>
            <a:r>
              <a:rPr lang="en-AU" sz="5400" dirty="0">
                <a:solidFill>
                  <a:srgbClr val="323E4F"/>
                </a:solidFill>
                <a:ea typeface="+mj-lt"/>
                <a:cs typeface="+mj-lt"/>
              </a:rPr>
              <a:t>Reconciliation in Australia</a:t>
            </a:r>
            <a:r>
              <a:rPr lang="en-AU" sz="5400" b="1" dirty="0">
                <a:solidFill>
                  <a:srgbClr val="323E4F"/>
                </a:solidFill>
                <a:latin typeface="Calibri"/>
                <a:ea typeface="Calibri"/>
                <a:cs typeface="Calibri"/>
              </a:rPr>
              <a:t> </a:t>
            </a:r>
            <a:br>
              <a:rPr lang="en-AU" sz="7200" b="1" dirty="0">
                <a:solidFill>
                  <a:srgbClr val="323E4F"/>
                </a:solidFill>
                <a:latin typeface="Calibri"/>
                <a:ea typeface="Calibri"/>
                <a:cs typeface="Calibri"/>
              </a:rPr>
            </a:br>
            <a:endParaRPr lang="en-AU" sz="3200">
              <a:solidFill>
                <a:srgbClr val="323E4F"/>
              </a:solidFill>
              <a:ea typeface="Calibri"/>
              <a:cs typeface="Calibri"/>
            </a:endParaRPr>
          </a:p>
          <a:p>
            <a:pPr lvl="0">
              <a:spcBef>
                <a:spcPts val="0"/>
              </a:spcBef>
              <a:defRPr/>
            </a:pPr>
            <a:endParaRPr lang="en-AU" dirty="0">
              <a:solidFill>
                <a:schemeClr val="accent5">
                  <a:lumMod val="50000"/>
                </a:schemeClr>
              </a:solidFill>
              <a:latin typeface="Calibri" panose="020F0502020204030204" pitchFamily="34" charset="0"/>
              <a:ea typeface="Calibri"/>
              <a:cs typeface="Times New Roman" panose="02020603050405020304" pitchFamily="18" charset="0"/>
            </a:endParaRPr>
          </a:p>
        </p:txBody>
      </p:sp>
      <p:sp>
        <p:nvSpPr>
          <p:cNvPr id="3" name="TextBox 2">
            <a:extLst>
              <a:ext uri="{FF2B5EF4-FFF2-40B4-BE49-F238E27FC236}">
                <a16:creationId xmlns:a16="http://schemas.microsoft.com/office/drawing/2014/main" id="{C57B6FFD-A09E-3C92-C2E0-FB016FC09ECC}"/>
              </a:ext>
            </a:extLst>
          </p:cNvPr>
          <p:cNvSpPr txBox="1"/>
          <p:nvPr/>
        </p:nvSpPr>
        <p:spPr>
          <a:xfrm>
            <a:off x="1585189" y="3900878"/>
            <a:ext cx="5983148"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AU" sz="2800" dirty="0">
                <a:solidFill>
                  <a:srgbClr val="0E1D42"/>
                </a:solidFill>
                <a:ea typeface="+mn-lt"/>
                <a:cs typeface="+mn-lt"/>
              </a:rPr>
              <a:t> Investigating data in a national report </a:t>
            </a:r>
            <a:endParaRPr lang="en-US" sz="1600" dirty="0">
              <a:cs typeface="Calibri"/>
            </a:endParaRPr>
          </a:p>
        </p:txBody>
      </p:sp>
    </p:spTree>
    <p:extLst>
      <p:ext uri="{BB962C8B-B14F-4D97-AF65-F5344CB8AC3E}">
        <p14:creationId xmlns:p14="http://schemas.microsoft.com/office/powerpoint/2010/main" val="3963661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1244302" y="0"/>
            <a:ext cx="7765099" cy="1155842"/>
          </a:xfrm>
        </p:spPr>
        <p:txBody>
          <a:bodyPr>
            <a:noAutofit/>
          </a:bodyPr>
          <a:lstStyle/>
          <a:p>
            <a:r>
              <a:rPr lang="en-AU" sz="3200" dirty="0">
                <a:solidFill>
                  <a:srgbClr val="1F497D"/>
                </a:solidFill>
              </a:rPr>
              <a:t>Data as a 100% stacked bar chart</a:t>
            </a:r>
            <a:endParaRPr lang="en-US" sz="3200" dirty="0">
              <a:ea typeface="Calibri"/>
              <a:cs typeface="Calibri"/>
            </a:endParaRPr>
          </a:p>
        </p:txBody>
      </p:sp>
      <p:graphicFrame>
        <p:nvGraphicFramePr>
          <p:cNvPr id="3" name="Chart 2" descr="100% stacked bar chart of data related to First Nations people having a Voice organised via respondents from all states and territories in Australia">
            <a:extLst>
              <a:ext uri="{FF2B5EF4-FFF2-40B4-BE49-F238E27FC236}">
                <a16:creationId xmlns:a16="http://schemas.microsoft.com/office/drawing/2014/main" id="{C18106E1-EAAA-6EF1-B3F7-CF13DA5746E8}"/>
              </a:ext>
            </a:extLst>
          </p:cNvPr>
          <p:cNvGraphicFramePr>
            <a:graphicFrameLocks/>
          </p:cNvGraphicFramePr>
          <p:nvPr>
            <p:extLst>
              <p:ext uri="{D42A27DB-BD31-4B8C-83A1-F6EECF244321}">
                <p14:modId xmlns:p14="http://schemas.microsoft.com/office/powerpoint/2010/main" val="2632398567"/>
              </p:ext>
            </p:extLst>
          </p:nvPr>
        </p:nvGraphicFramePr>
        <p:xfrm>
          <a:off x="647700" y="895350"/>
          <a:ext cx="7829550" cy="5048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59597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2032463" y="0"/>
            <a:ext cx="4528264" cy="1155842"/>
          </a:xfrm>
        </p:spPr>
        <p:txBody>
          <a:bodyPr>
            <a:noAutofit/>
          </a:bodyPr>
          <a:lstStyle/>
          <a:p>
            <a:r>
              <a:rPr lang="en-AU" sz="3600" b="1" dirty="0">
                <a:solidFill>
                  <a:srgbClr val="1F497D"/>
                </a:solidFill>
                <a:ea typeface="+mj-lt"/>
                <a:cs typeface="+mj-lt"/>
              </a:rPr>
              <a:t>Unity</a:t>
            </a:r>
            <a:endParaRPr lang="en-US" dirty="0"/>
          </a:p>
        </p:txBody>
      </p:sp>
      <p:sp>
        <p:nvSpPr>
          <p:cNvPr id="3" name="TextBox 2">
            <a:extLst>
              <a:ext uri="{FF2B5EF4-FFF2-40B4-BE49-F238E27FC236}">
                <a16:creationId xmlns:a16="http://schemas.microsoft.com/office/drawing/2014/main" id="{D53252D8-C6BC-75A1-190C-5EDF2BC856BE}"/>
              </a:ext>
            </a:extLst>
          </p:cNvPr>
          <p:cNvSpPr txBox="1"/>
          <p:nvPr/>
        </p:nvSpPr>
        <p:spPr>
          <a:xfrm>
            <a:off x="411207" y="871640"/>
            <a:ext cx="8377139" cy="22467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a:buChar char="•"/>
            </a:pPr>
            <a:r>
              <a:rPr lang="en-AU" sz="2800" dirty="0">
                <a:ea typeface="+mn-lt"/>
                <a:cs typeface="+mn-lt"/>
              </a:rPr>
              <a:t>A component of unity is pride in our First Nations cultures.</a:t>
            </a:r>
            <a:endParaRPr lang="en-AU" dirty="0">
              <a:ea typeface="Calibri"/>
              <a:cs typeface="Calibri"/>
            </a:endParaRPr>
          </a:p>
          <a:p>
            <a:pPr marL="457200" indent="-457200">
              <a:buFont typeface="Arial"/>
              <a:buChar char="•"/>
            </a:pPr>
            <a:r>
              <a:rPr lang="en-AU" sz="2800" dirty="0">
                <a:ea typeface="+mn-lt"/>
                <a:cs typeface="+mn-lt"/>
              </a:rPr>
              <a:t>Data over time enables us to see trends.</a:t>
            </a:r>
          </a:p>
          <a:p>
            <a:pPr marL="457200" indent="-457200">
              <a:buFont typeface="Arial"/>
              <a:buChar char="•"/>
            </a:pPr>
            <a:r>
              <a:rPr lang="en-AU" sz="2800" dirty="0">
                <a:ea typeface="+mn-lt"/>
                <a:cs typeface="+mn-lt"/>
              </a:rPr>
              <a:t>% Agree/strongly agree I feel proud of our First Nations cultures:  </a:t>
            </a:r>
            <a:endParaRPr lang="en-AU" dirty="0"/>
          </a:p>
        </p:txBody>
      </p:sp>
      <p:graphicFrame>
        <p:nvGraphicFramePr>
          <p:cNvPr id="6" name="Table 5">
            <a:extLst>
              <a:ext uri="{FF2B5EF4-FFF2-40B4-BE49-F238E27FC236}">
                <a16:creationId xmlns:a16="http://schemas.microsoft.com/office/drawing/2014/main" id="{6875C711-FD6A-6F1C-660A-AF8D64B1E1A9}"/>
              </a:ext>
            </a:extLst>
          </p:cNvPr>
          <p:cNvGraphicFramePr>
            <a:graphicFrameLocks noGrp="1"/>
          </p:cNvGraphicFramePr>
          <p:nvPr>
            <p:extLst>
              <p:ext uri="{D42A27DB-BD31-4B8C-83A1-F6EECF244321}">
                <p14:modId xmlns:p14="http://schemas.microsoft.com/office/powerpoint/2010/main" val="166737218"/>
              </p:ext>
            </p:extLst>
          </p:nvPr>
        </p:nvGraphicFramePr>
        <p:xfrm>
          <a:off x="987380" y="3090929"/>
          <a:ext cx="6767290" cy="2537592"/>
        </p:xfrm>
        <a:graphic>
          <a:graphicData uri="http://schemas.openxmlformats.org/drawingml/2006/table">
            <a:tbl>
              <a:tblPr firstRow="1" bandRow="1">
                <a:tableStyleId>{5C22544A-7EE6-4342-B048-85BDC9FD1C3A}</a:tableStyleId>
              </a:tblPr>
              <a:tblGrid>
                <a:gridCol w="1189852">
                  <a:extLst>
                    <a:ext uri="{9D8B030D-6E8A-4147-A177-3AD203B41FA5}">
                      <a16:colId xmlns:a16="http://schemas.microsoft.com/office/drawing/2014/main" val="3377713551"/>
                    </a:ext>
                  </a:extLst>
                </a:gridCol>
                <a:gridCol w="2999422">
                  <a:extLst>
                    <a:ext uri="{9D8B030D-6E8A-4147-A177-3AD203B41FA5}">
                      <a16:colId xmlns:a16="http://schemas.microsoft.com/office/drawing/2014/main" val="3725685862"/>
                    </a:ext>
                  </a:extLst>
                </a:gridCol>
                <a:gridCol w="2578016">
                  <a:extLst>
                    <a:ext uri="{9D8B030D-6E8A-4147-A177-3AD203B41FA5}">
                      <a16:colId xmlns:a16="http://schemas.microsoft.com/office/drawing/2014/main" val="3499162121"/>
                    </a:ext>
                  </a:extLst>
                </a:gridCol>
              </a:tblGrid>
              <a:tr h="422932">
                <a:tc>
                  <a:txBody>
                    <a:bodyPr/>
                    <a:lstStyle/>
                    <a:p>
                      <a:pPr algn="ctr" fontAlgn="b"/>
                      <a:r>
                        <a:rPr lang="en-US" sz="2000" dirty="0">
                          <a:solidFill>
                            <a:schemeClr val="tx1"/>
                          </a:solidFill>
                          <a:effectLst/>
                          <a:latin typeface="Calibri"/>
                        </a:rPr>
                        <a:t>Year</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000" dirty="0">
                          <a:solidFill>
                            <a:schemeClr val="tx1"/>
                          </a:solidFill>
                          <a:effectLst/>
                          <a:latin typeface="Calibri"/>
                        </a:rPr>
                        <a:t>First Nations respondents</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000" dirty="0">
                          <a:solidFill>
                            <a:schemeClr val="tx1"/>
                          </a:solidFill>
                          <a:effectLst/>
                          <a:latin typeface="Calibri"/>
                        </a:rPr>
                        <a:t>General Community</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05361632"/>
                  </a:ext>
                </a:extLst>
              </a:tr>
              <a:tr h="422932">
                <a:tc>
                  <a:txBody>
                    <a:bodyPr/>
                    <a:lstStyle/>
                    <a:p>
                      <a:pPr algn="ctr" fontAlgn="b"/>
                      <a:r>
                        <a:rPr lang="en-US" sz="2000" dirty="0">
                          <a:effectLst/>
                          <a:latin typeface="Calibri"/>
                        </a:rPr>
                        <a:t>2014</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000" dirty="0">
                          <a:effectLst/>
                          <a:latin typeface="Calibri"/>
                        </a:rPr>
                        <a:t>84</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000" dirty="0">
                          <a:effectLst/>
                          <a:latin typeface="Calibri"/>
                        </a:rPr>
                        <a:t>56</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36657046"/>
                  </a:ext>
                </a:extLst>
              </a:tr>
              <a:tr h="422932">
                <a:tc>
                  <a:txBody>
                    <a:bodyPr/>
                    <a:lstStyle/>
                    <a:p>
                      <a:pPr algn="ctr" fontAlgn="b"/>
                      <a:r>
                        <a:rPr lang="en-US" sz="2000" dirty="0">
                          <a:effectLst/>
                          <a:latin typeface="Calibri"/>
                        </a:rPr>
                        <a:t>2016</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000" dirty="0">
                          <a:effectLst/>
                          <a:latin typeface="Calibri"/>
                        </a:rPr>
                        <a:t>91</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000" dirty="0">
                          <a:effectLst/>
                          <a:latin typeface="Calibri"/>
                        </a:rPr>
                        <a:t>60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41083636"/>
                  </a:ext>
                </a:extLst>
              </a:tr>
              <a:tr h="422932">
                <a:tc>
                  <a:txBody>
                    <a:bodyPr/>
                    <a:lstStyle/>
                    <a:p>
                      <a:pPr algn="ctr" fontAlgn="b"/>
                      <a:r>
                        <a:rPr lang="en-US" sz="2000" dirty="0">
                          <a:effectLst/>
                          <a:latin typeface="Calibri"/>
                        </a:rPr>
                        <a:t>2018</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000" dirty="0">
                          <a:effectLst/>
                          <a:latin typeface="Calibri"/>
                        </a:rPr>
                        <a:t>87</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000" dirty="0">
                          <a:effectLst/>
                          <a:latin typeface="Calibri"/>
                        </a:rPr>
                        <a:t>62</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93182068"/>
                  </a:ext>
                </a:extLst>
              </a:tr>
              <a:tr h="422932">
                <a:tc>
                  <a:txBody>
                    <a:bodyPr/>
                    <a:lstStyle/>
                    <a:p>
                      <a:pPr algn="ctr" fontAlgn="b"/>
                      <a:r>
                        <a:rPr lang="en-US" sz="2000" dirty="0">
                          <a:effectLst/>
                          <a:latin typeface="Calibri"/>
                        </a:rPr>
                        <a:t>2020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000" dirty="0">
                          <a:effectLst/>
                          <a:latin typeface="Calibri"/>
                        </a:rPr>
                        <a:t>87</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000" dirty="0">
                          <a:effectLst/>
                          <a:latin typeface="Calibri"/>
                        </a:rPr>
                        <a:t>64</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97568493"/>
                  </a:ext>
                </a:extLst>
              </a:tr>
              <a:tr h="422932">
                <a:tc>
                  <a:txBody>
                    <a:bodyPr/>
                    <a:lstStyle/>
                    <a:p>
                      <a:pPr algn="ctr" fontAlgn="b"/>
                      <a:r>
                        <a:rPr lang="en-US" sz="2000" dirty="0">
                          <a:effectLst/>
                          <a:latin typeface="Calibri"/>
                        </a:rPr>
                        <a:t>2022</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000" dirty="0">
                          <a:effectLst/>
                          <a:latin typeface="Calibri"/>
                        </a:rPr>
                        <a:t>83</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000" dirty="0">
                          <a:effectLst/>
                          <a:latin typeface="Calibri"/>
                        </a:rPr>
                        <a:t>59</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97536826"/>
                  </a:ext>
                </a:extLst>
              </a:tr>
            </a:tbl>
          </a:graphicData>
        </a:graphic>
      </p:graphicFrame>
    </p:spTree>
    <p:extLst>
      <p:ext uri="{BB962C8B-B14F-4D97-AF65-F5344CB8AC3E}">
        <p14:creationId xmlns:p14="http://schemas.microsoft.com/office/powerpoint/2010/main" val="1333788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1244302" y="0"/>
            <a:ext cx="7765099" cy="1155842"/>
          </a:xfrm>
        </p:spPr>
        <p:txBody>
          <a:bodyPr>
            <a:noAutofit/>
          </a:bodyPr>
          <a:lstStyle/>
          <a:p>
            <a:r>
              <a:rPr lang="en-AU" sz="3200" dirty="0">
                <a:solidFill>
                  <a:srgbClr val="1F497D"/>
                </a:solidFill>
              </a:rPr>
              <a:t>View trends using a line graph</a:t>
            </a:r>
            <a:endParaRPr lang="en-US" dirty="0"/>
          </a:p>
        </p:txBody>
      </p:sp>
      <p:graphicFrame>
        <p:nvGraphicFramePr>
          <p:cNvPr id="2" name="Chart 1" descr="A line graph showing trends ">
            <a:extLst>
              <a:ext uri="{FF2B5EF4-FFF2-40B4-BE49-F238E27FC236}">
                <a16:creationId xmlns:a16="http://schemas.microsoft.com/office/drawing/2014/main" id="{ED094DE7-46AB-E671-BBCA-C063EF8E1C9A}"/>
              </a:ext>
            </a:extLst>
          </p:cNvPr>
          <p:cNvGraphicFramePr>
            <a:graphicFrameLocks/>
          </p:cNvGraphicFramePr>
          <p:nvPr>
            <p:extLst>
              <p:ext uri="{D42A27DB-BD31-4B8C-83A1-F6EECF244321}">
                <p14:modId xmlns:p14="http://schemas.microsoft.com/office/powerpoint/2010/main" val="2736651658"/>
              </p:ext>
            </p:extLst>
          </p:nvPr>
        </p:nvGraphicFramePr>
        <p:xfrm>
          <a:off x="534809" y="1003144"/>
          <a:ext cx="7980205" cy="47468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6727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2032463" y="0"/>
            <a:ext cx="4528264" cy="1155842"/>
          </a:xfrm>
        </p:spPr>
        <p:txBody>
          <a:bodyPr>
            <a:noAutofit/>
          </a:bodyPr>
          <a:lstStyle/>
          <a:p>
            <a:r>
              <a:rPr lang="en-AU" sz="3600" b="1">
                <a:solidFill>
                  <a:srgbClr val="1F497D"/>
                </a:solidFill>
                <a:ea typeface="+mj-lt"/>
                <a:cs typeface="+mj-lt"/>
              </a:rPr>
              <a:t>Institutional integrity</a:t>
            </a:r>
            <a:endParaRPr lang="en-US"/>
          </a:p>
        </p:txBody>
      </p:sp>
      <p:sp>
        <p:nvSpPr>
          <p:cNvPr id="3" name="TextBox 2">
            <a:extLst>
              <a:ext uri="{FF2B5EF4-FFF2-40B4-BE49-F238E27FC236}">
                <a16:creationId xmlns:a16="http://schemas.microsoft.com/office/drawing/2014/main" id="{D53252D8-C6BC-75A1-190C-5EDF2BC856BE}"/>
              </a:ext>
            </a:extLst>
          </p:cNvPr>
          <p:cNvSpPr txBox="1"/>
          <p:nvPr/>
        </p:nvSpPr>
        <p:spPr>
          <a:xfrm>
            <a:off x="411207" y="871640"/>
            <a:ext cx="8377139"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a:buChar char="•"/>
            </a:pPr>
            <a:r>
              <a:rPr lang="en-AU" sz="2800" dirty="0">
                <a:ea typeface="+mn-lt"/>
                <a:cs typeface="+mn-lt"/>
              </a:rPr>
              <a:t>A component of institutional integrity relates to the way the media portrays First Nations people.</a:t>
            </a:r>
            <a:endParaRPr lang="en-AU" dirty="0">
              <a:ea typeface="Calibri"/>
              <a:cs typeface="Calibri"/>
            </a:endParaRPr>
          </a:p>
          <a:p>
            <a:pPr marL="457200" indent="-457200">
              <a:buFont typeface="Arial"/>
              <a:buChar char="•"/>
            </a:pPr>
            <a:r>
              <a:rPr lang="en-AU" sz="2800" dirty="0">
                <a:ea typeface="+mn-lt"/>
                <a:cs typeface="+mn-lt"/>
              </a:rPr>
              <a:t>In this data a three-point scale has been used. </a:t>
            </a:r>
            <a:endParaRPr lang="en-AU" dirty="0">
              <a:ea typeface="Calibri"/>
              <a:cs typeface="Calibri"/>
            </a:endParaRPr>
          </a:p>
        </p:txBody>
      </p:sp>
      <p:graphicFrame>
        <p:nvGraphicFramePr>
          <p:cNvPr id="5" name="Table 4">
            <a:extLst>
              <a:ext uri="{FF2B5EF4-FFF2-40B4-BE49-F238E27FC236}">
                <a16:creationId xmlns:a16="http://schemas.microsoft.com/office/drawing/2014/main" id="{02181EE8-31EF-F690-DCD9-C45F67184FBF}"/>
              </a:ext>
            </a:extLst>
          </p:cNvPr>
          <p:cNvGraphicFramePr>
            <a:graphicFrameLocks noGrp="1"/>
          </p:cNvGraphicFramePr>
          <p:nvPr>
            <p:extLst>
              <p:ext uri="{D42A27DB-BD31-4B8C-83A1-F6EECF244321}">
                <p14:modId xmlns:p14="http://schemas.microsoft.com/office/powerpoint/2010/main" val="2062566278"/>
              </p:ext>
            </p:extLst>
          </p:nvPr>
        </p:nvGraphicFramePr>
        <p:xfrm>
          <a:off x="413084" y="2533198"/>
          <a:ext cx="8151488" cy="2360295"/>
        </p:xfrm>
        <a:graphic>
          <a:graphicData uri="http://schemas.openxmlformats.org/drawingml/2006/table">
            <a:tbl>
              <a:tblPr firstRow="1" bandRow="1">
                <a:tableStyleId>{5C22544A-7EE6-4342-B048-85BDC9FD1C3A}</a:tableStyleId>
              </a:tblPr>
              <a:tblGrid>
                <a:gridCol w="2294746">
                  <a:extLst>
                    <a:ext uri="{9D8B030D-6E8A-4147-A177-3AD203B41FA5}">
                      <a16:colId xmlns:a16="http://schemas.microsoft.com/office/drawing/2014/main" val="1427712810"/>
                    </a:ext>
                  </a:extLst>
                </a:gridCol>
                <a:gridCol w="1678248">
                  <a:extLst>
                    <a:ext uri="{9D8B030D-6E8A-4147-A177-3AD203B41FA5}">
                      <a16:colId xmlns:a16="http://schemas.microsoft.com/office/drawing/2014/main" val="3890719617"/>
                    </a:ext>
                  </a:extLst>
                </a:gridCol>
                <a:gridCol w="1678248">
                  <a:extLst>
                    <a:ext uri="{9D8B030D-6E8A-4147-A177-3AD203B41FA5}">
                      <a16:colId xmlns:a16="http://schemas.microsoft.com/office/drawing/2014/main" val="1779431759"/>
                    </a:ext>
                  </a:extLst>
                </a:gridCol>
                <a:gridCol w="1678248">
                  <a:extLst>
                    <a:ext uri="{9D8B030D-6E8A-4147-A177-3AD203B41FA5}">
                      <a16:colId xmlns:a16="http://schemas.microsoft.com/office/drawing/2014/main" val="3375748179"/>
                    </a:ext>
                  </a:extLst>
                </a:gridCol>
                <a:gridCol w="821998">
                  <a:extLst>
                    <a:ext uri="{9D8B030D-6E8A-4147-A177-3AD203B41FA5}">
                      <a16:colId xmlns:a16="http://schemas.microsoft.com/office/drawing/2014/main" val="634100509"/>
                    </a:ext>
                  </a:extLst>
                </a:gridCol>
              </a:tblGrid>
              <a:tr h="780649">
                <a:tc>
                  <a:txBody>
                    <a:bodyPr/>
                    <a:lstStyle/>
                    <a:p>
                      <a:pPr algn="ctr" fontAlgn="b"/>
                      <a:r>
                        <a:rPr lang="en-US" sz="2400" dirty="0">
                          <a:solidFill>
                            <a:schemeClr val="tx1"/>
                          </a:solidFill>
                          <a:effectLst/>
                          <a:latin typeface="Calibri"/>
                        </a:rPr>
                        <a:t>Respondent </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dirty="0">
                          <a:solidFill>
                            <a:schemeClr val="tx1"/>
                          </a:solidFill>
                          <a:effectLst/>
                          <a:latin typeface="Calibri"/>
                        </a:rPr>
                        <a:t>Usually negative</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dirty="0">
                          <a:solidFill>
                            <a:schemeClr val="tx1"/>
                          </a:solidFill>
                          <a:effectLst/>
                          <a:latin typeface="Calibri"/>
                        </a:rPr>
                        <a:t>Usually positive</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dirty="0">
                          <a:solidFill>
                            <a:schemeClr val="tx1"/>
                          </a:solidFill>
                          <a:effectLst/>
                          <a:latin typeface="Calibri"/>
                        </a:rPr>
                        <a:t>Balanced</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dirty="0">
                          <a:solidFill>
                            <a:schemeClr val="tx1"/>
                          </a:solidFill>
                          <a:effectLst/>
                          <a:latin typeface="Calibri"/>
                        </a:rPr>
                        <a:t>%</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77960226"/>
                  </a:ext>
                </a:extLst>
              </a:tr>
              <a:tr h="780649">
                <a:tc>
                  <a:txBody>
                    <a:bodyPr/>
                    <a:lstStyle/>
                    <a:p>
                      <a:pPr algn="ctr" fontAlgn="b"/>
                      <a:r>
                        <a:rPr lang="en-US" sz="2400" dirty="0">
                          <a:effectLst/>
                          <a:latin typeface="Calibri"/>
                        </a:rPr>
                        <a:t>General community</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dirty="0">
                          <a:effectLst/>
                          <a:latin typeface="Calibri"/>
                        </a:rPr>
                        <a:t>33</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dirty="0">
                          <a:effectLst/>
                          <a:latin typeface="Calibri"/>
                        </a:rPr>
                        <a:t>18</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dirty="0">
                          <a:effectLst/>
                          <a:latin typeface="Calibri"/>
                        </a:rPr>
                        <a:t>49</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dirty="0">
                          <a:effectLst/>
                          <a:latin typeface="Calibri"/>
                        </a:rPr>
                        <a:t>100</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06470525"/>
                  </a:ext>
                </a:extLst>
              </a:tr>
              <a:tr h="780649">
                <a:tc>
                  <a:txBody>
                    <a:bodyPr/>
                    <a:lstStyle/>
                    <a:p>
                      <a:pPr algn="ctr" fontAlgn="b"/>
                      <a:r>
                        <a:rPr lang="en-US" sz="2400" dirty="0">
                          <a:effectLst/>
                          <a:latin typeface="Calibri"/>
                        </a:rPr>
                        <a:t>First Nations respondents</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dirty="0">
                          <a:effectLst/>
                          <a:latin typeface="Calibri"/>
                        </a:rPr>
                        <a:t>33</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dirty="0">
                          <a:effectLst/>
                          <a:latin typeface="Calibri"/>
                        </a:rPr>
                        <a:t>19</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dirty="0">
                          <a:effectLst/>
                          <a:latin typeface="Calibri"/>
                        </a:rPr>
                        <a:t>48</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dirty="0">
                          <a:effectLst/>
                          <a:latin typeface="Calibri"/>
                        </a:rPr>
                        <a:t>100</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96307338"/>
                  </a:ext>
                </a:extLst>
              </a:tr>
            </a:tbl>
          </a:graphicData>
        </a:graphic>
      </p:graphicFrame>
    </p:spTree>
    <p:extLst>
      <p:ext uri="{BB962C8B-B14F-4D97-AF65-F5344CB8AC3E}">
        <p14:creationId xmlns:p14="http://schemas.microsoft.com/office/powerpoint/2010/main" val="1429698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1244302" y="0"/>
            <a:ext cx="7765099" cy="1155842"/>
          </a:xfrm>
        </p:spPr>
        <p:txBody>
          <a:bodyPr>
            <a:noAutofit/>
          </a:bodyPr>
          <a:lstStyle/>
          <a:p>
            <a:r>
              <a:rPr lang="en-AU" sz="3200" dirty="0">
                <a:solidFill>
                  <a:srgbClr val="1F497D"/>
                </a:solidFill>
              </a:rPr>
              <a:t>Column or 100% stacked bar chart?</a:t>
            </a:r>
            <a:endParaRPr lang="en-US" dirty="0"/>
          </a:p>
        </p:txBody>
      </p:sp>
      <p:graphicFrame>
        <p:nvGraphicFramePr>
          <p:cNvPr id="6" name="Chart 5" descr="A column graph showing media portrayal of First Nation Australians">
            <a:extLst>
              <a:ext uri="{FF2B5EF4-FFF2-40B4-BE49-F238E27FC236}">
                <a16:creationId xmlns:a16="http://schemas.microsoft.com/office/drawing/2014/main" id="{75FCA8A6-4966-6FAC-1024-6A02F447F192}"/>
              </a:ext>
            </a:extLst>
          </p:cNvPr>
          <p:cNvGraphicFramePr>
            <a:graphicFrameLocks/>
          </p:cNvGraphicFramePr>
          <p:nvPr>
            <p:extLst>
              <p:ext uri="{D42A27DB-BD31-4B8C-83A1-F6EECF244321}">
                <p14:modId xmlns:p14="http://schemas.microsoft.com/office/powerpoint/2010/main" val="2766340470"/>
              </p:ext>
            </p:extLst>
          </p:nvPr>
        </p:nvGraphicFramePr>
        <p:xfrm>
          <a:off x="351422" y="1593349"/>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descr="A 1005 stacked bar chart showing media portrayal of First Nation Australians">
            <a:extLst>
              <a:ext uri="{FF2B5EF4-FFF2-40B4-BE49-F238E27FC236}">
                <a16:creationId xmlns:a16="http://schemas.microsoft.com/office/drawing/2014/main" id="{3CAA4241-FD10-5DC0-2C25-11EC1D47FBDF}"/>
              </a:ext>
              <a:ext uri="{147F2762-F138-4A5C-976F-8EAC2B608ADB}">
                <a16:predDERef xmlns:a16="http://schemas.microsoft.com/office/drawing/2014/main" pred="{75FCA8A6-4966-6FAC-1024-6A02F447F192}"/>
              </a:ext>
            </a:extLst>
          </p:cNvPr>
          <p:cNvGraphicFramePr>
            <a:graphicFrameLocks/>
          </p:cNvGraphicFramePr>
          <p:nvPr>
            <p:extLst>
              <p:ext uri="{D42A27DB-BD31-4B8C-83A1-F6EECF244321}">
                <p14:modId xmlns:p14="http://schemas.microsoft.com/office/powerpoint/2010/main" val="984139809"/>
              </p:ext>
            </p:extLst>
          </p:nvPr>
        </p:nvGraphicFramePr>
        <p:xfrm>
          <a:off x="4749633" y="1593349"/>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6886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2032463" y="0"/>
            <a:ext cx="4528264" cy="1155842"/>
          </a:xfrm>
        </p:spPr>
        <p:txBody>
          <a:bodyPr>
            <a:noAutofit/>
          </a:bodyPr>
          <a:lstStyle/>
          <a:p>
            <a:r>
              <a:rPr lang="en-AU" sz="3600" b="1" dirty="0">
                <a:solidFill>
                  <a:srgbClr val="1F497D"/>
                </a:solidFill>
                <a:ea typeface="+mj-lt"/>
                <a:cs typeface="+mj-lt"/>
              </a:rPr>
              <a:t>Historical acceptance</a:t>
            </a:r>
            <a:endParaRPr lang="en-US" dirty="0"/>
          </a:p>
        </p:txBody>
      </p:sp>
      <p:sp>
        <p:nvSpPr>
          <p:cNvPr id="3" name="TextBox 2">
            <a:extLst>
              <a:ext uri="{FF2B5EF4-FFF2-40B4-BE49-F238E27FC236}">
                <a16:creationId xmlns:a16="http://schemas.microsoft.com/office/drawing/2014/main" id="{D53252D8-C6BC-75A1-190C-5EDF2BC856BE}"/>
              </a:ext>
            </a:extLst>
          </p:cNvPr>
          <p:cNvSpPr txBox="1"/>
          <p:nvPr/>
        </p:nvSpPr>
        <p:spPr>
          <a:xfrm>
            <a:off x="411207" y="871640"/>
            <a:ext cx="8377139"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a:buChar char="•"/>
            </a:pPr>
            <a:r>
              <a:rPr lang="en-AU" sz="2800" dirty="0">
                <a:ea typeface="+mn-lt"/>
                <a:cs typeface="+mn-lt"/>
              </a:rPr>
              <a:t>A component of historical acceptance is that First Nations people are disadvantaged today because of past race-based policies and colonial legacy.  </a:t>
            </a:r>
            <a:endParaRPr lang="en-AU" dirty="0">
              <a:ea typeface="Calibri"/>
              <a:cs typeface="Calibri"/>
            </a:endParaRPr>
          </a:p>
        </p:txBody>
      </p:sp>
      <p:sp>
        <p:nvSpPr>
          <p:cNvPr id="15" name="TextBox 14">
            <a:extLst>
              <a:ext uri="{FF2B5EF4-FFF2-40B4-BE49-F238E27FC236}">
                <a16:creationId xmlns:a16="http://schemas.microsoft.com/office/drawing/2014/main" id="{BB4E48A4-361F-661E-A96A-9236B5EE7FFD}"/>
              </a:ext>
            </a:extLst>
          </p:cNvPr>
          <p:cNvSpPr txBox="1"/>
          <p:nvPr/>
        </p:nvSpPr>
        <p:spPr>
          <a:xfrm>
            <a:off x="625262" y="22607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General community </a:t>
            </a:r>
          </a:p>
        </p:txBody>
      </p:sp>
      <p:graphicFrame>
        <p:nvGraphicFramePr>
          <p:cNvPr id="9" name="Table 8">
            <a:extLst>
              <a:ext uri="{FF2B5EF4-FFF2-40B4-BE49-F238E27FC236}">
                <a16:creationId xmlns:a16="http://schemas.microsoft.com/office/drawing/2014/main" id="{9ED0E206-5E7C-1264-C2E0-73A2F0B3D82A}"/>
              </a:ext>
            </a:extLst>
          </p:cNvPr>
          <p:cNvGraphicFramePr>
            <a:graphicFrameLocks noGrp="1"/>
          </p:cNvGraphicFramePr>
          <p:nvPr>
            <p:extLst>
              <p:ext uri="{D42A27DB-BD31-4B8C-83A1-F6EECF244321}">
                <p14:modId xmlns:p14="http://schemas.microsoft.com/office/powerpoint/2010/main" val="1079942243"/>
              </p:ext>
            </p:extLst>
          </p:nvPr>
        </p:nvGraphicFramePr>
        <p:xfrm>
          <a:off x="669185" y="2769392"/>
          <a:ext cx="7950200" cy="1141095"/>
        </p:xfrm>
        <a:graphic>
          <a:graphicData uri="http://schemas.openxmlformats.org/drawingml/2006/table">
            <a:tbl>
              <a:tblPr firstRow="1" bandRow="1">
                <a:tableStyleId>{5C22544A-7EE6-4342-B048-85BDC9FD1C3A}</a:tableStyleId>
              </a:tblPr>
              <a:tblGrid>
                <a:gridCol w="610575">
                  <a:extLst>
                    <a:ext uri="{9D8B030D-6E8A-4147-A177-3AD203B41FA5}">
                      <a16:colId xmlns:a16="http://schemas.microsoft.com/office/drawing/2014/main" val="4094825417"/>
                    </a:ext>
                  </a:extLst>
                </a:gridCol>
                <a:gridCol w="1513718">
                  <a:extLst>
                    <a:ext uri="{9D8B030D-6E8A-4147-A177-3AD203B41FA5}">
                      <a16:colId xmlns:a16="http://schemas.microsoft.com/office/drawing/2014/main" val="60963774"/>
                    </a:ext>
                  </a:extLst>
                </a:gridCol>
                <a:gridCol w="941304">
                  <a:extLst>
                    <a:ext uri="{9D8B030D-6E8A-4147-A177-3AD203B41FA5}">
                      <a16:colId xmlns:a16="http://schemas.microsoft.com/office/drawing/2014/main" val="799207584"/>
                    </a:ext>
                  </a:extLst>
                </a:gridCol>
                <a:gridCol w="1857167">
                  <a:extLst>
                    <a:ext uri="{9D8B030D-6E8A-4147-A177-3AD203B41FA5}">
                      <a16:colId xmlns:a16="http://schemas.microsoft.com/office/drawing/2014/main" val="769303939"/>
                    </a:ext>
                  </a:extLst>
                </a:gridCol>
                <a:gridCol w="1513718">
                  <a:extLst>
                    <a:ext uri="{9D8B030D-6E8A-4147-A177-3AD203B41FA5}">
                      <a16:colId xmlns:a16="http://schemas.microsoft.com/office/drawing/2014/main" val="1024627172"/>
                    </a:ext>
                  </a:extLst>
                </a:gridCol>
                <a:gridCol w="1513718">
                  <a:extLst>
                    <a:ext uri="{9D8B030D-6E8A-4147-A177-3AD203B41FA5}">
                      <a16:colId xmlns:a16="http://schemas.microsoft.com/office/drawing/2014/main" val="625885533"/>
                    </a:ext>
                  </a:extLst>
                </a:gridCol>
              </a:tblGrid>
              <a:tr h="190500">
                <a:tc>
                  <a:txBody>
                    <a:bodyPr/>
                    <a:lstStyle/>
                    <a:p>
                      <a:pPr algn="ctr" fontAlgn="b"/>
                      <a:endParaRPr lang="en-US" sz="1600" dirty="0">
                        <a:solidFill>
                          <a:schemeClr val="tx1"/>
                        </a:solidFill>
                        <a:effectLst/>
                        <a:latin typeface="Calibri"/>
                      </a:endParaRP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solidFill>
                            <a:schemeClr val="tx1"/>
                          </a:solidFill>
                          <a:effectLst/>
                          <a:latin typeface="Calibri"/>
                        </a:rPr>
                        <a:t>Strongly disagree</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solidFill>
                            <a:schemeClr val="tx1"/>
                          </a:solidFill>
                          <a:effectLst/>
                          <a:latin typeface="Calibri"/>
                        </a:rPr>
                        <a:t>Disagree</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solidFill>
                            <a:schemeClr val="tx1"/>
                          </a:solidFill>
                          <a:effectLst/>
                          <a:latin typeface="Calibri"/>
                        </a:rPr>
                        <a:t>Neither agree nor disagree</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solidFill>
                            <a:schemeClr val="tx1"/>
                          </a:solidFill>
                          <a:effectLst/>
                          <a:latin typeface="Calibri"/>
                        </a:rPr>
                        <a:t>Agree</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solidFill>
                            <a:schemeClr val="tx1"/>
                          </a:solidFill>
                          <a:effectLst/>
                          <a:latin typeface="Calibri"/>
                        </a:rPr>
                        <a:t>Strongly agree</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16722651"/>
                  </a:ext>
                </a:extLst>
              </a:tr>
              <a:tr h="190500">
                <a:tc>
                  <a:txBody>
                    <a:bodyPr/>
                    <a:lstStyle/>
                    <a:p>
                      <a:pPr algn="ctr" fontAlgn="b"/>
                      <a:r>
                        <a:rPr lang="en-US" sz="1600" dirty="0">
                          <a:effectLst/>
                          <a:latin typeface="Calibri"/>
                        </a:rPr>
                        <a:t>2022</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effectLst/>
                          <a:latin typeface="Calibri"/>
                        </a:rPr>
                        <a:t>8</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effectLst/>
                          <a:latin typeface="Calibri"/>
                        </a:rPr>
                        <a:t>14</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effectLst/>
                          <a:latin typeface="Calibri"/>
                        </a:rPr>
                        <a:t>23</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effectLst/>
                          <a:latin typeface="Calibri"/>
                        </a:rPr>
                        <a:t>29</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effectLst/>
                          <a:latin typeface="Calibri"/>
                        </a:rPr>
                        <a:t>25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74154693"/>
                  </a:ext>
                </a:extLst>
              </a:tr>
              <a:tr h="190500">
                <a:tc>
                  <a:txBody>
                    <a:bodyPr/>
                    <a:lstStyle/>
                    <a:p>
                      <a:pPr algn="ctr" fontAlgn="b"/>
                      <a:r>
                        <a:rPr lang="en-US" sz="1600" dirty="0">
                          <a:effectLst/>
                          <a:latin typeface="Calibri"/>
                        </a:rPr>
                        <a:t>2020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effectLst/>
                          <a:latin typeface="Calibri"/>
                        </a:rPr>
                        <a:t>7</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effectLst/>
                          <a:latin typeface="Calibri"/>
                        </a:rPr>
                        <a:t>16</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effectLst/>
                          <a:latin typeface="Calibri"/>
                        </a:rPr>
                        <a:t>25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effectLst/>
                          <a:latin typeface="Calibri"/>
                        </a:rPr>
                        <a:t>30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effectLst/>
                          <a:latin typeface="Calibri"/>
                        </a:rPr>
                        <a:t>22</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97236928"/>
                  </a:ext>
                </a:extLst>
              </a:tr>
            </a:tbl>
          </a:graphicData>
        </a:graphic>
      </p:graphicFrame>
      <p:sp>
        <p:nvSpPr>
          <p:cNvPr id="14" name="TextBox 13">
            <a:extLst>
              <a:ext uri="{FF2B5EF4-FFF2-40B4-BE49-F238E27FC236}">
                <a16:creationId xmlns:a16="http://schemas.microsoft.com/office/drawing/2014/main" id="{9D591A9A-4DE8-0D13-CD70-A597CA911C8E}"/>
              </a:ext>
            </a:extLst>
          </p:cNvPr>
          <p:cNvSpPr txBox="1"/>
          <p:nvPr/>
        </p:nvSpPr>
        <p:spPr>
          <a:xfrm>
            <a:off x="625262" y="4131064"/>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First Nations respondents</a:t>
            </a:r>
          </a:p>
        </p:txBody>
      </p:sp>
      <p:graphicFrame>
        <p:nvGraphicFramePr>
          <p:cNvPr id="13" name="Table 12">
            <a:extLst>
              <a:ext uri="{FF2B5EF4-FFF2-40B4-BE49-F238E27FC236}">
                <a16:creationId xmlns:a16="http://schemas.microsoft.com/office/drawing/2014/main" id="{0342123F-EE9F-C715-5518-3FCAF77D62BA}"/>
              </a:ext>
            </a:extLst>
          </p:cNvPr>
          <p:cNvGraphicFramePr>
            <a:graphicFrameLocks noGrp="1"/>
          </p:cNvGraphicFramePr>
          <p:nvPr>
            <p:extLst>
              <p:ext uri="{D42A27DB-BD31-4B8C-83A1-F6EECF244321}">
                <p14:modId xmlns:p14="http://schemas.microsoft.com/office/powerpoint/2010/main" val="3677399473"/>
              </p:ext>
            </p:extLst>
          </p:nvPr>
        </p:nvGraphicFramePr>
        <p:xfrm>
          <a:off x="624007" y="4540363"/>
          <a:ext cx="7950203" cy="1141095"/>
        </p:xfrm>
        <a:graphic>
          <a:graphicData uri="http://schemas.openxmlformats.org/drawingml/2006/table">
            <a:tbl>
              <a:tblPr firstRow="1" bandRow="1">
                <a:tableStyleId>{5C22544A-7EE6-4342-B048-85BDC9FD1C3A}</a:tableStyleId>
              </a:tblPr>
              <a:tblGrid>
                <a:gridCol w="610575">
                  <a:extLst>
                    <a:ext uri="{9D8B030D-6E8A-4147-A177-3AD203B41FA5}">
                      <a16:colId xmlns:a16="http://schemas.microsoft.com/office/drawing/2014/main" val="3206980035"/>
                    </a:ext>
                  </a:extLst>
                </a:gridCol>
                <a:gridCol w="1513719">
                  <a:extLst>
                    <a:ext uri="{9D8B030D-6E8A-4147-A177-3AD203B41FA5}">
                      <a16:colId xmlns:a16="http://schemas.microsoft.com/office/drawing/2014/main" val="134175730"/>
                    </a:ext>
                  </a:extLst>
                </a:gridCol>
                <a:gridCol w="941304">
                  <a:extLst>
                    <a:ext uri="{9D8B030D-6E8A-4147-A177-3AD203B41FA5}">
                      <a16:colId xmlns:a16="http://schemas.microsoft.com/office/drawing/2014/main" val="2280702608"/>
                    </a:ext>
                  </a:extLst>
                </a:gridCol>
                <a:gridCol w="1857167">
                  <a:extLst>
                    <a:ext uri="{9D8B030D-6E8A-4147-A177-3AD203B41FA5}">
                      <a16:colId xmlns:a16="http://schemas.microsoft.com/office/drawing/2014/main" val="2944204782"/>
                    </a:ext>
                  </a:extLst>
                </a:gridCol>
                <a:gridCol w="1513719">
                  <a:extLst>
                    <a:ext uri="{9D8B030D-6E8A-4147-A177-3AD203B41FA5}">
                      <a16:colId xmlns:a16="http://schemas.microsoft.com/office/drawing/2014/main" val="2965665679"/>
                    </a:ext>
                  </a:extLst>
                </a:gridCol>
                <a:gridCol w="1513719">
                  <a:extLst>
                    <a:ext uri="{9D8B030D-6E8A-4147-A177-3AD203B41FA5}">
                      <a16:colId xmlns:a16="http://schemas.microsoft.com/office/drawing/2014/main" val="1856951457"/>
                    </a:ext>
                  </a:extLst>
                </a:gridCol>
              </a:tblGrid>
              <a:tr h="190500">
                <a:tc>
                  <a:txBody>
                    <a:bodyPr/>
                    <a:lstStyle/>
                    <a:p>
                      <a:pPr algn="ctr" fontAlgn="b"/>
                      <a:endParaRPr lang="en-US" sz="1600" dirty="0">
                        <a:solidFill>
                          <a:schemeClr val="tx1"/>
                        </a:solidFill>
                        <a:effectLst/>
                        <a:latin typeface="Calibri"/>
                      </a:endParaRP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solidFill>
                            <a:schemeClr val="tx1"/>
                          </a:solidFill>
                          <a:effectLst/>
                          <a:latin typeface="Calibri"/>
                        </a:rPr>
                        <a:t>Strongly disagree</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solidFill>
                            <a:schemeClr val="tx1"/>
                          </a:solidFill>
                          <a:effectLst/>
                          <a:latin typeface="Calibri"/>
                        </a:rPr>
                        <a:t>Disagree</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solidFill>
                            <a:schemeClr val="tx1"/>
                          </a:solidFill>
                          <a:effectLst/>
                          <a:latin typeface="Calibri"/>
                        </a:rPr>
                        <a:t>Neither agree nor disagree</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solidFill>
                            <a:schemeClr val="tx1"/>
                          </a:solidFill>
                          <a:effectLst/>
                          <a:latin typeface="Calibri"/>
                        </a:rPr>
                        <a:t>Agree</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solidFill>
                            <a:schemeClr val="tx1"/>
                          </a:solidFill>
                          <a:effectLst/>
                          <a:latin typeface="Calibri"/>
                        </a:rPr>
                        <a:t>Strongly agree</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82240588"/>
                  </a:ext>
                </a:extLst>
              </a:tr>
              <a:tr h="190500">
                <a:tc>
                  <a:txBody>
                    <a:bodyPr/>
                    <a:lstStyle/>
                    <a:p>
                      <a:pPr algn="ctr" fontAlgn="b"/>
                      <a:r>
                        <a:rPr lang="en-US" sz="1600" dirty="0">
                          <a:effectLst/>
                          <a:latin typeface="Calibri"/>
                        </a:rPr>
                        <a:t>2022</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effectLst/>
                          <a:latin typeface="Calibri"/>
                        </a:rPr>
                        <a:t>3</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effectLst/>
                          <a:latin typeface="Calibri"/>
                        </a:rPr>
                        <a:t>11</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effectLst/>
                          <a:latin typeface="Calibri"/>
                        </a:rPr>
                        <a:t>22</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effectLst/>
                          <a:latin typeface="Calibri"/>
                        </a:rPr>
                        <a:t>29</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effectLst/>
                          <a:latin typeface="Calibri"/>
                        </a:rPr>
                        <a:t>35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90238822"/>
                  </a:ext>
                </a:extLst>
              </a:tr>
              <a:tr h="190500">
                <a:tc>
                  <a:txBody>
                    <a:bodyPr/>
                    <a:lstStyle/>
                    <a:p>
                      <a:pPr algn="ctr" fontAlgn="b"/>
                      <a:r>
                        <a:rPr lang="en-US" sz="1600" dirty="0">
                          <a:effectLst/>
                          <a:latin typeface="Calibri"/>
                        </a:rPr>
                        <a:t>2020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effectLst/>
                          <a:latin typeface="Calibri"/>
                        </a:rPr>
                        <a:t>4</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effectLst/>
                          <a:latin typeface="Calibri"/>
                        </a:rPr>
                        <a:t>19</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effectLst/>
                          <a:latin typeface="Calibri"/>
                        </a:rPr>
                        <a:t>29</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dirty="0">
                          <a:effectLst/>
                          <a:latin typeface="Calibri"/>
                        </a:rPr>
                        <a:t>38</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91892183"/>
                  </a:ext>
                </a:extLst>
              </a:tr>
            </a:tbl>
          </a:graphicData>
        </a:graphic>
      </p:graphicFrame>
    </p:spTree>
    <p:extLst>
      <p:ext uri="{BB962C8B-B14F-4D97-AF65-F5344CB8AC3E}">
        <p14:creationId xmlns:p14="http://schemas.microsoft.com/office/powerpoint/2010/main" val="499552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1244302" y="0"/>
            <a:ext cx="7765099" cy="1155842"/>
          </a:xfrm>
        </p:spPr>
        <p:txBody>
          <a:bodyPr>
            <a:noAutofit/>
          </a:bodyPr>
          <a:lstStyle/>
          <a:p>
            <a:r>
              <a:rPr lang="en-AU" sz="3200" dirty="0">
                <a:solidFill>
                  <a:srgbClr val="1F497D"/>
                </a:solidFill>
              </a:rPr>
              <a:t>Compare First Nations respondents </a:t>
            </a:r>
            <a:br>
              <a:rPr lang="en-AU" sz="3200" dirty="0">
                <a:solidFill>
                  <a:srgbClr val="1F497D"/>
                </a:solidFill>
              </a:rPr>
            </a:br>
            <a:r>
              <a:rPr lang="en-AU" sz="3200" dirty="0">
                <a:solidFill>
                  <a:srgbClr val="1F497D"/>
                </a:solidFill>
              </a:rPr>
              <a:t>and General community views</a:t>
            </a:r>
            <a:endParaRPr lang="en-US" dirty="0"/>
          </a:p>
        </p:txBody>
      </p:sp>
      <p:pic>
        <p:nvPicPr>
          <p:cNvPr id="2" name="Picture 1" descr="A stacked bar graph of different coloured squares">
            <a:extLst>
              <a:ext uri="{FF2B5EF4-FFF2-40B4-BE49-F238E27FC236}">
                <a16:creationId xmlns:a16="http://schemas.microsoft.com/office/drawing/2014/main" id="{4566A248-7729-17E4-01C6-FCEBB7FBB59E}"/>
              </a:ext>
            </a:extLst>
          </p:cNvPr>
          <p:cNvPicPr>
            <a:picLocks noChangeAspect="1"/>
          </p:cNvPicPr>
          <p:nvPr/>
        </p:nvPicPr>
        <p:blipFill>
          <a:blip r:embed="rId3"/>
          <a:stretch>
            <a:fillRect/>
          </a:stretch>
        </p:blipFill>
        <p:spPr>
          <a:xfrm>
            <a:off x="4568807" y="1617544"/>
            <a:ext cx="4440914" cy="2447935"/>
          </a:xfrm>
          <a:prstGeom prst="rect">
            <a:avLst/>
          </a:prstGeom>
        </p:spPr>
      </p:pic>
      <p:pic>
        <p:nvPicPr>
          <p:cNvPr id="3" name="Picture 2" descr="A stacked bar graph of different coloured squares">
            <a:extLst>
              <a:ext uri="{FF2B5EF4-FFF2-40B4-BE49-F238E27FC236}">
                <a16:creationId xmlns:a16="http://schemas.microsoft.com/office/drawing/2014/main" id="{45873500-3EB8-4CFB-D53B-0F64DFEEA93B}"/>
              </a:ext>
            </a:extLst>
          </p:cNvPr>
          <p:cNvPicPr>
            <a:picLocks noChangeAspect="1"/>
          </p:cNvPicPr>
          <p:nvPr/>
        </p:nvPicPr>
        <p:blipFill>
          <a:blip r:embed="rId4"/>
          <a:stretch>
            <a:fillRect/>
          </a:stretch>
        </p:blipFill>
        <p:spPr>
          <a:xfrm>
            <a:off x="150096" y="1616422"/>
            <a:ext cx="4079214" cy="2452846"/>
          </a:xfrm>
          <a:prstGeom prst="rect">
            <a:avLst/>
          </a:prstGeom>
        </p:spPr>
      </p:pic>
    </p:spTree>
    <p:extLst>
      <p:ext uri="{BB962C8B-B14F-4D97-AF65-F5344CB8AC3E}">
        <p14:creationId xmlns:p14="http://schemas.microsoft.com/office/powerpoint/2010/main" val="3582473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1563522" y="189216"/>
            <a:ext cx="6851104" cy="420276"/>
          </a:xfrm>
        </p:spPr>
        <p:txBody>
          <a:bodyPr>
            <a:noAutofit/>
          </a:bodyPr>
          <a:lstStyle/>
          <a:p>
            <a:r>
              <a:rPr lang="en-AU" sz="3200">
                <a:solidFill>
                  <a:srgbClr val="1F497D"/>
                </a:solidFill>
              </a:rPr>
              <a:t>Statistical investigation</a:t>
            </a:r>
            <a:endParaRPr lang="en-US"/>
          </a:p>
        </p:txBody>
      </p:sp>
      <p:sp>
        <p:nvSpPr>
          <p:cNvPr id="3" name="Picture Placeholder 2">
            <a:extLst>
              <a:ext uri="{FF2B5EF4-FFF2-40B4-BE49-F238E27FC236}">
                <a16:creationId xmlns:a16="http://schemas.microsoft.com/office/drawing/2014/main" id="{51851078-F941-A3DA-4B03-80463E706FF2}"/>
              </a:ext>
            </a:extLst>
          </p:cNvPr>
          <p:cNvSpPr>
            <a:spLocks noGrp="1"/>
          </p:cNvSpPr>
          <p:nvPr>
            <p:ph idx="1"/>
          </p:nvPr>
        </p:nvSpPr>
        <p:spPr/>
        <p:txBody>
          <a:bodyPr vert="horz" lIns="91440" tIns="45720" rIns="91440" bIns="45720" rtlCol="0" anchor="t">
            <a:normAutofit/>
          </a:bodyPr>
          <a:lstStyle/>
          <a:p>
            <a:r>
              <a:rPr lang="en-AU" sz="2800" i="1" dirty="0">
                <a:solidFill>
                  <a:srgbClr val="1F497D"/>
                </a:solidFill>
                <a:ea typeface="Calibri"/>
                <a:cs typeface="Calibri"/>
              </a:rPr>
              <a:t>Has progress been made on reconciliation in Australia?</a:t>
            </a:r>
          </a:p>
          <a:p>
            <a:r>
              <a:rPr lang="en-AU" sz="2800">
                <a:solidFill>
                  <a:srgbClr val="1F497D"/>
                </a:solidFill>
                <a:ea typeface="Calibri"/>
                <a:cs typeface="Calibri"/>
              </a:rPr>
              <a:t>Use the  2022 Australian Reconciliation Barometer (ARB) </a:t>
            </a:r>
            <a:r>
              <a:rPr lang="en-AU" sz="2800" dirty="0">
                <a:solidFill>
                  <a:srgbClr val="1F497D"/>
                </a:solidFill>
                <a:ea typeface="Calibri"/>
                <a:cs typeface="Calibri"/>
              </a:rPr>
              <a:t>to select data to use as evidence towards answering the inquiry question. </a:t>
            </a:r>
          </a:p>
          <a:p>
            <a:r>
              <a:rPr lang="en-AU" sz="2800" dirty="0">
                <a:solidFill>
                  <a:srgbClr val="1F497D"/>
                </a:solidFill>
                <a:ea typeface="Calibri"/>
                <a:cs typeface="Calibri"/>
              </a:rPr>
              <a:t>If possible, use spreadsheeting software to create your own visualisations and charts. </a:t>
            </a:r>
          </a:p>
          <a:p>
            <a:r>
              <a:rPr lang="en-AU" sz="2800" dirty="0">
                <a:solidFill>
                  <a:srgbClr val="1F497D"/>
                </a:solidFill>
                <a:ea typeface="Calibri"/>
                <a:cs typeface="Calibri"/>
              </a:rPr>
              <a:t>Create an infographic that provides information and statistics to back up your claim. </a:t>
            </a:r>
          </a:p>
        </p:txBody>
      </p:sp>
    </p:spTree>
    <p:extLst>
      <p:ext uri="{BB962C8B-B14F-4D97-AF65-F5344CB8AC3E}">
        <p14:creationId xmlns:p14="http://schemas.microsoft.com/office/powerpoint/2010/main" val="307380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2088692" y="0"/>
            <a:ext cx="5783822" cy="1143000"/>
          </a:xfrm>
        </p:spPr>
        <p:txBody>
          <a:bodyPr>
            <a:normAutofit/>
          </a:bodyPr>
          <a:lstStyle/>
          <a:p>
            <a:pPr algn="l"/>
            <a:r>
              <a:rPr lang="en-AU" sz="4000" dirty="0">
                <a:solidFill>
                  <a:srgbClr val="1F497D"/>
                </a:solidFill>
              </a:rPr>
              <a:t>What is reconciliation?</a:t>
            </a:r>
            <a:endParaRPr lang="en-US" dirty="0"/>
          </a:p>
        </p:txBody>
      </p:sp>
      <p:sp>
        <p:nvSpPr>
          <p:cNvPr id="3" name="TextBox 2">
            <a:extLst>
              <a:ext uri="{FF2B5EF4-FFF2-40B4-BE49-F238E27FC236}">
                <a16:creationId xmlns:a16="http://schemas.microsoft.com/office/drawing/2014/main" id="{D53252D8-C6BC-75A1-190C-5EDF2BC856BE}"/>
              </a:ext>
            </a:extLst>
          </p:cNvPr>
          <p:cNvSpPr txBox="1"/>
          <p:nvPr/>
        </p:nvSpPr>
        <p:spPr>
          <a:xfrm>
            <a:off x="494704" y="1360884"/>
            <a:ext cx="7831514" cy="18158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2800" dirty="0">
                <a:cs typeface="Calibri"/>
              </a:rPr>
              <a:t>At its heart, reconciliation is about strengthening relationships between Aboriginal and Torres Strait Islander peoples and non-Indigenous peoples, for the benefit of all Australians. </a:t>
            </a:r>
            <a:endParaRPr lang="en-US" dirty="0">
              <a:ea typeface="Calibri"/>
              <a:cs typeface="Calibri"/>
            </a:endParaRPr>
          </a:p>
        </p:txBody>
      </p:sp>
      <p:sp>
        <p:nvSpPr>
          <p:cNvPr id="5" name="TextBox 4">
            <a:extLst>
              <a:ext uri="{FF2B5EF4-FFF2-40B4-BE49-F238E27FC236}">
                <a16:creationId xmlns:a16="http://schemas.microsoft.com/office/drawing/2014/main" id="{7AFC57C6-0A10-9433-5096-A6BFF8CF45E3}"/>
              </a:ext>
            </a:extLst>
          </p:cNvPr>
          <p:cNvSpPr txBox="1"/>
          <p:nvPr/>
        </p:nvSpPr>
        <p:spPr>
          <a:xfrm>
            <a:off x="496850" y="3359255"/>
            <a:ext cx="7831514"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2800" dirty="0">
                <a:ea typeface="Calibri"/>
                <a:cs typeface="Calibri"/>
              </a:rPr>
              <a:t>Reconciliation is an ongoing journey that reminds us that while generations of Australians have fought hard for meaningful change, future gains are likely to take just as much, if not more, effort.</a:t>
            </a:r>
            <a:endParaRPr lang="en-AU" sz="2800">
              <a:ea typeface="Calibri"/>
              <a:cs typeface="Calibri"/>
            </a:endParaRPr>
          </a:p>
          <a:p>
            <a:pPr algn="r"/>
            <a:r>
              <a:rPr lang="en-AU" sz="2800" i="1" dirty="0">
                <a:solidFill>
                  <a:srgbClr val="984807"/>
                </a:solidFill>
                <a:ea typeface="Calibri"/>
                <a:cs typeface="Calibri"/>
                <a:hlinkClick r:id="rId3"/>
              </a:rPr>
              <a:t>Reconciliation Australia </a:t>
            </a:r>
            <a:r>
              <a:rPr lang="en-AU" sz="2800" dirty="0">
                <a:solidFill>
                  <a:srgbClr val="984807"/>
                </a:solidFill>
                <a:ea typeface="Calibri"/>
                <a:cs typeface="Calibri"/>
                <a:hlinkClick r:id="rId3"/>
              </a:rPr>
              <a:t>website</a:t>
            </a:r>
            <a:endParaRPr lang="en-AU" sz="2800">
              <a:ea typeface="Calibri"/>
              <a:cs typeface="Calibri"/>
            </a:endParaRPr>
          </a:p>
          <a:p>
            <a:pPr marL="342900" indent="-342900">
              <a:buFont typeface="Arial"/>
              <a:buChar char="•"/>
            </a:pPr>
            <a:endParaRPr lang="en-AU" sz="2800" dirty="0">
              <a:ea typeface="Calibri"/>
              <a:cs typeface="Calibri"/>
            </a:endParaRPr>
          </a:p>
        </p:txBody>
      </p:sp>
    </p:spTree>
    <p:extLst>
      <p:ext uri="{BB962C8B-B14F-4D97-AF65-F5344CB8AC3E}">
        <p14:creationId xmlns:p14="http://schemas.microsoft.com/office/powerpoint/2010/main" val="4089292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2088692" y="0"/>
            <a:ext cx="6590645" cy="1143000"/>
          </a:xfrm>
        </p:spPr>
        <p:txBody>
          <a:bodyPr>
            <a:normAutofit fontScale="90000"/>
          </a:bodyPr>
          <a:lstStyle/>
          <a:p>
            <a:pPr algn="l"/>
            <a:r>
              <a:rPr lang="en-AU" sz="4000" dirty="0">
                <a:solidFill>
                  <a:srgbClr val="1F497D"/>
                </a:solidFill>
              </a:rPr>
              <a:t>Why is reconciliation important?</a:t>
            </a:r>
            <a:endParaRPr lang="en-US" dirty="0"/>
          </a:p>
        </p:txBody>
      </p:sp>
      <p:sp>
        <p:nvSpPr>
          <p:cNvPr id="3" name="TextBox 2">
            <a:extLst>
              <a:ext uri="{FF2B5EF4-FFF2-40B4-BE49-F238E27FC236}">
                <a16:creationId xmlns:a16="http://schemas.microsoft.com/office/drawing/2014/main" id="{D53252D8-C6BC-75A1-190C-5EDF2BC856BE}"/>
              </a:ext>
            </a:extLst>
          </p:cNvPr>
          <p:cNvSpPr txBox="1"/>
          <p:nvPr/>
        </p:nvSpPr>
        <p:spPr>
          <a:xfrm>
            <a:off x="494704" y="1360884"/>
            <a:ext cx="7379204" cy="353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r>
              <a:rPr lang="en-AU" sz="2800" dirty="0">
                <a:cs typeface="Calibri"/>
              </a:rPr>
              <a:t>Why is reconciliation is considered important for Australia? </a:t>
            </a:r>
            <a:endParaRPr lang="en-US" sz="2800">
              <a:cs typeface="Calibri"/>
            </a:endParaRPr>
          </a:p>
          <a:p>
            <a:pPr marL="342900" indent="-342900">
              <a:buFont typeface="Arial"/>
              <a:buChar char="•"/>
            </a:pPr>
            <a:r>
              <a:rPr lang="en-AU" sz="2800" dirty="0">
                <a:cs typeface="Calibri"/>
              </a:rPr>
              <a:t>Why is reconciliation considered a ‘journey’?</a:t>
            </a:r>
          </a:p>
          <a:p>
            <a:pPr marL="342900" indent="-342900">
              <a:buFont typeface="Arial"/>
              <a:buChar char="•"/>
            </a:pPr>
            <a:r>
              <a:rPr lang="en-AU" sz="2800" dirty="0">
                <a:cs typeface="Calibri"/>
              </a:rPr>
              <a:t>Does reconciliation look and feel different to different people?</a:t>
            </a:r>
          </a:p>
          <a:p>
            <a:pPr marL="342900" indent="-342900">
              <a:buFont typeface="Arial"/>
              <a:buChar char="•"/>
            </a:pPr>
            <a:r>
              <a:rPr lang="en-AU" sz="2800" dirty="0">
                <a:solidFill>
                  <a:srgbClr val="1F497D"/>
                </a:solidFill>
                <a:cs typeface="Calibri"/>
              </a:rPr>
              <a:t>Where do you think Australia (or your community) is in the reconciliation journey?</a:t>
            </a:r>
            <a:endParaRPr lang="en-AU" sz="2800" dirty="0"/>
          </a:p>
          <a:p>
            <a:pPr marL="342900" indent="-342900">
              <a:buFont typeface="Arial"/>
              <a:buChar char="•"/>
            </a:pPr>
            <a:endParaRPr lang="en-AU" sz="2800" dirty="0">
              <a:cs typeface="Calibri"/>
            </a:endParaRPr>
          </a:p>
        </p:txBody>
      </p:sp>
    </p:spTree>
    <p:extLst>
      <p:ext uri="{BB962C8B-B14F-4D97-AF65-F5344CB8AC3E}">
        <p14:creationId xmlns:p14="http://schemas.microsoft.com/office/powerpoint/2010/main" val="1523040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1770853" y="0"/>
            <a:ext cx="7238548" cy="1143000"/>
          </a:xfrm>
        </p:spPr>
        <p:txBody>
          <a:bodyPr>
            <a:noAutofit/>
          </a:bodyPr>
          <a:lstStyle/>
          <a:p>
            <a:pPr algn="l"/>
            <a:r>
              <a:rPr lang="en-AU" sz="3200" dirty="0">
                <a:solidFill>
                  <a:srgbClr val="1F497D"/>
                </a:solidFill>
              </a:rPr>
              <a:t>The Australian Reconciliation Barometer</a:t>
            </a:r>
            <a:endParaRPr lang="en-US" sz="3200" dirty="0"/>
          </a:p>
        </p:txBody>
      </p:sp>
      <p:sp>
        <p:nvSpPr>
          <p:cNvPr id="3" name="TextBox 2">
            <a:extLst>
              <a:ext uri="{FF2B5EF4-FFF2-40B4-BE49-F238E27FC236}">
                <a16:creationId xmlns:a16="http://schemas.microsoft.com/office/drawing/2014/main" id="{D53252D8-C6BC-75A1-190C-5EDF2BC856BE}"/>
              </a:ext>
            </a:extLst>
          </p:cNvPr>
          <p:cNvSpPr txBox="1"/>
          <p:nvPr/>
        </p:nvSpPr>
        <p:spPr>
          <a:xfrm>
            <a:off x="516170" y="1103307"/>
            <a:ext cx="6432094" cy="44012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a:buChar char="•"/>
            </a:pPr>
            <a:r>
              <a:rPr lang="en-AU" sz="2800" dirty="0">
                <a:cs typeface="Calibri"/>
              </a:rPr>
              <a:t>The Australian Reconciliation Barometer (ARB) </a:t>
            </a:r>
            <a:r>
              <a:rPr lang="en-AU" sz="2800" dirty="0">
                <a:solidFill>
                  <a:srgbClr val="1F497D"/>
                </a:solidFill>
                <a:cs typeface="Calibri"/>
              </a:rPr>
              <a:t>measures attitudes towards </a:t>
            </a:r>
            <a:r>
              <a:rPr lang="en-AU" sz="2800" dirty="0">
                <a:cs typeface="Calibri"/>
              </a:rPr>
              <a:t>reconciliation using survey data.</a:t>
            </a:r>
            <a:endParaRPr lang="en-AU" sz="2800" dirty="0">
              <a:ea typeface="+mn-lt"/>
              <a:cs typeface="+mn-lt"/>
            </a:endParaRPr>
          </a:p>
          <a:p>
            <a:pPr marL="457200" indent="-457200">
              <a:buFont typeface="Arial"/>
              <a:buChar char="•"/>
            </a:pPr>
            <a:r>
              <a:rPr lang="en-AU" sz="2800" dirty="0">
                <a:ea typeface="+mn-lt"/>
                <a:cs typeface="+mn-lt"/>
              </a:rPr>
              <a:t>The survey measures the progress of reconciliation between Aboriginal and Torres Strait Islander people and non-Indigenous Australians.</a:t>
            </a:r>
            <a:endParaRPr lang="en-AU" sz="2800" dirty="0">
              <a:ea typeface="Calibri"/>
              <a:cs typeface="Calibri"/>
            </a:endParaRPr>
          </a:p>
          <a:p>
            <a:pPr marL="457200" indent="-457200">
              <a:buFont typeface="Arial"/>
              <a:buChar char="•"/>
            </a:pPr>
            <a:r>
              <a:rPr lang="en-AU" sz="2800" dirty="0">
                <a:ea typeface="Calibri"/>
                <a:cs typeface="Calibri"/>
              </a:rPr>
              <a:t>Data is collected against 5 dimensions of reconciliation</a:t>
            </a:r>
          </a:p>
        </p:txBody>
      </p:sp>
      <p:pic>
        <p:nvPicPr>
          <p:cNvPr id="5" name="Picture 4" descr="A diagram of 5 aspects of reconciliation ">
            <a:extLst>
              <a:ext uri="{FF2B5EF4-FFF2-40B4-BE49-F238E27FC236}">
                <a16:creationId xmlns:a16="http://schemas.microsoft.com/office/drawing/2014/main" id="{6016A21A-2C2F-B72C-3907-0E3E6B6F1B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4992" y="3443955"/>
            <a:ext cx="2434409" cy="1955700"/>
          </a:xfrm>
          <a:prstGeom prst="rect">
            <a:avLst/>
          </a:prstGeom>
        </p:spPr>
      </p:pic>
      <p:sp>
        <p:nvSpPr>
          <p:cNvPr id="6" name="TextBox 5">
            <a:extLst>
              <a:ext uri="{FF2B5EF4-FFF2-40B4-BE49-F238E27FC236}">
                <a16:creationId xmlns:a16="http://schemas.microsoft.com/office/drawing/2014/main" id="{E38248D8-9EC4-F8D1-6927-7548830C53FE}"/>
              </a:ext>
            </a:extLst>
          </p:cNvPr>
          <p:cNvSpPr txBox="1"/>
          <p:nvPr/>
        </p:nvSpPr>
        <p:spPr>
          <a:xfrm>
            <a:off x="683568" y="5812288"/>
            <a:ext cx="3456384" cy="246221"/>
          </a:xfrm>
          <a:prstGeom prst="rect">
            <a:avLst/>
          </a:prstGeom>
          <a:noFill/>
        </p:spPr>
        <p:txBody>
          <a:bodyPr wrap="square" rtlCol="0">
            <a:spAutoFit/>
          </a:bodyPr>
          <a:lstStyle/>
          <a:p>
            <a:r>
              <a:rPr lang="en-AU" sz="1000" dirty="0"/>
              <a:t>Image source: Reconciliation Australia</a:t>
            </a:r>
          </a:p>
        </p:txBody>
      </p:sp>
    </p:spTree>
    <p:extLst>
      <p:ext uri="{BB962C8B-B14F-4D97-AF65-F5344CB8AC3E}">
        <p14:creationId xmlns:p14="http://schemas.microsoft.com/office/powerpoint/2010/main" val="67977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1770853" y="0"/>
            <a:ext cx="7238548" cy="1143000"/>
          </a:xfrm>
        </p:spPr>
        <p:txBody>
          <a:bodyPr>
            <a:noAutofit/>
          </a:bodyPr>
          <a:lstStyle/>
          <a:p>
            <a:pPr algn="l"/>
            <a:r>
              <a:rPr lang="en-AU" sz="3200" b="1" dirty="0">
                <a:solidFill>
                  <a:srgbClr val="1F497D"/>
                </a:solidFill>
                <a:ea typeface="+mj-lt"/>
                <a:cs typeface="+mj-lt"/>
              </a:rPr>
              <a:t>The 5 dimensions of reconciliation</a:t>
            </a:r>
            <a:endParaRPr lang="en-US" dirty="0">
              <a:ea typeface="+mj-lt"/>
              <a:cs typeface="+mj-lt"/>
            </a:endParaRPr>
          </a:p>
        </p:txBody>
      </p:sp>
      <p:sp>
        <p:nvSpPr>
          <p:cNvPr id="3" name="TextBox 2">
            <a:extLst>
              <a:ext uri="{FF2B5EF4-FFF2-40B4-BE49-F238E27FC236}">
                <a16:creationId xmlns:a16="http://schemas.microsoft.com/office/drawing/2014/main" id="{D53252D8-C6BC-75A1-190C-5EDF2BC856BE}"/>
              </a:ext>
            </a:extLst>
          </p:cNvPr>
          <p:cNvSpPr txBox="1"/>
          <p:nvPr/>
        </p:nvSpPr>
        <p:spPr>
          <a:xfrm>
            <a:off x="445806" y="980728"/>
            <a:ext cx="7697043"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b="1" dirty="0">
                <a:cs typeface="Calibri"/>
              </a:rPr>
              <a:t>Race relations</a:t>
            </a:r>
            <a:r>
              <a:rPr lang="en-AU" dirty="0">
                <a:cs typeface="Calibri"/>
              </a:rPr>
              <a:t>: All Australians understand and value Aboriginal and Torres Strait Islander and non-Indigenous cultures, rights and experiences, which </a:t>
            </a:r>
            <a:r>
              <a:rPr lang="en-AU" dirty="0">
                <a:solidFill>
                  <a:srgbClr val="1F497D"/>
                </a:solidFill>
                <a:cs typeface="Calibri"/>
              </a:rPr>
              <a:t>results in stronger relationships</a:t>
            </a:r>
            <a:r>
              <a:rPr lang="en-AU" dirty="0">
                <a:cs typeface="Calibri"/>
              </a:rPr>
              <a:t> based on trust and respect that are free of racism.</a:t>
            </a:r>
            <a:endParaRPr lang="en-US" sz="2800" dirty="0">
              <a:cs typeface="Calibri"/>
            </a:endParaRPr>
          </a:p>
        </p:txBody>
      </p:sp>
      <p:sp>
        <p:nvSpPr>
          <p:cNvPr id="2" name="TextBox 1">
            <a:extLst>
              <a:ext uri="{FF2B5EF4-FFF2-40B4-BE49-F238E27FC236}">
                <a16:creationId xmlns:a16="http://schemas.microsoft.com/office/drawing/2014/main" id="{2838BB0D-3F00-3735-DFBC-34EE9DB47DF7}"/>
              </a:ext>
            </a:extLst>
          </p:cNvPr>
          <p:cNvSpPr txBox="1"/>
          <p:nvPr/>
        </p:nvSpPr>
        <p:spPr>
          <a:xfrm>
            <a:off x="494704" y="1995370"/>
            <a:ext cx="7697043"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b="1" dirty="0">
                <a:ea typeface="+mn-lt"/>
                <a:cs typeface="+mn-lt"/>
              </a:rPr>
              <a:t>Equality and equity</a:t>
            </a:r>
            <a:r>
              <a:rPr lang="en-AU" dirty="0">
                <a:ea typeface="+mn-lt"/>
                <a:cs typeface="+mn-lt"/>
              </a:rPr>
              <a:t>: Aboriginal and Torres Strait Islander peoples participate equally in a range of life opportunities and the unique rights of Aboriginal and Torres Strait Islander peoples are recognised and upheld.</a:t>
            </a:r>
            <a:endParaRPr lang="en-US" dirty="0">
              <a:ea typeface="+mn-lt"/>
              <a:cs typeface="+mn-lt"/>
            </a:endParaRPr>
          </a:p>
        </p:txBody>
      </p:sp>
      <p:sp>
        <p:nvSpPr>
          <p:cNvPr id="5" name="TextBox 4">
            <a:extLst>
              <a:ext uri="{FF2B5EF4-FFF2-40B4-BE49-F238E27FC236}">
                <a16:creationId xmlns:a16="http://schemas.microsoft.com/office/drawing/2014/main" id="{FEB9DE77-7755-7101-81C5-B23D2F3444ED}"/>
              </a:ext>
            </a:extLst>
          </p:cNvPr>
          <p:cNvSpPr txBox="1"/>
          <p:nvPr/>
        </p:nvSpPr>
        <p:spPr>
          <a:xfrm>
            <a:off x="494704" y="2996952"/>
            <a:ext cx="76970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b="1" dirty="0">
                <a:ea typeface="+mn-lt"/>
                <a:cs typeface="+mn-lt"/>
              </a:rPr>
              <a:t>Unity</a:t>
            </a:r>
            <a:r>
              <a:rPr lang="en-AU" dirty="0">
                <a:ea typeface="+mn-lt"/>
                <a:cs typeface="+mn-lt"/>
              </a:rPr>
              <a:t>: An Australian society that values and recognises Aboriginal and Torres Strait Islander cultures and heritage as a proud part of a shared identity. </a:t>
            </a:r>
            <a:endParaRPr lang="en-US" dirty="0">
              <a:ea typeface="+mn-lt"/>
              <a:cs typeface="+mn-lt"/>
            </a:endParaRPr>
          </a:p>
        </p:txBody>
      </p:sp>
      <p:sp>
        <p:nvSpPr>
          <p:cNvPr id="7" name="TextBox 6">
            <a:extLst>
              <a:ext uri="{FF2B5EF4-FFF2-40B4-BE49-F238E27FC236}">
                <a16:creationId xmlns:a16="http://schemas.microsoft.com/office/drawing/2014/main" id="{098900C4-C554-B61A-59F6-1F91891A5C0D}"/>
              </a:ext>
            </a:extLst>
          </p:cNvPr>
          <p:cNvSpPr txBox="1"/>
          <p:nvPr/>
        </p:nvSpPr>
        <p:spPr>
          <a:xfrm>
            <a:off x="494704" y="3789040"/>
            <a:ext cx="769704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b="1" dirty="0">
                <a:ea typeface="+mn-lt"/>
                <a:cs typeface="+mn-lt"/>
              </a:rPr>
              <a:t>Institutional integrity</a:t>
            </a:r>
            <a:r>
              <a:rPr lang="en-AU" dirty="0">
                <a:ea typeface="+mn-lt"/>
                <a:cs typeface="+mn-lt"/>
              </a:rPr>
              <a:t>: The active support of reconciliation by the nation’s political, business and community structures. </a:t>
            </a:r>
            <a:endParaRPr lang="en-US" dirty="0">
              <a:ea typeface="+mn-lt"/>
              <a:cs typeface="+mn-lt"/>
            </a:endParaRPr>
          </a:p>
        </p:txBody>
      </p:sp>
      <p:sp>
        <p:nvSpPr>
          <p:cNvPr id="8" name="TextBox 7">
            <a:extLst>
              <a:ext uri="{FF2B5EF4-FFF2-40B4-BE49-F238E27FC236}">
                <a16:creationId xmlns:a16="http://schemas.microsoft.com/office/drawing/2014/main" id="{74840C00-5BF3-E9EF-AD47-E1F9FD23E04A}"/>
              </a:ext>
            </a:extLst>
          </p:cNvPr>
          <p:cNvSpPr txBox="1"/>
          <p:nvPr/>
        </p:nvSpPr>
        <p:spPr>
          <a:xfrm>
            <a:off x="494704" y="4509120"/>
            <a:ext cx="7697043"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b="1" dirty="0">
                <a:ea typeface="+mn-lt"/>
                <a:cs typeface="+mn-lt"/>
              </a:rPr>
              <a:t>Historical acceptance</a:t>
            </a:r>
            <a:r>
              <a:rPr lang="en-AU" dirty="0">
                <a:ea typeface="+mn-lt"/>
                <a:cs typeface="+mn-lt"/>
              </a:rPr>
              <a:t>: All Australians understand and accept the wrongs of the past and their impact on Aboriginal and Torres Strait Islander peoples. Australia makes amends for past policies and practices and ensures these wrongs are never repeated. </a:t>
            </a:r>
            <a:endParaRPr lang="en-US" dirty="0">
              <a:ea typeface="+mn-lt"/>
              <a:cs typeface="+mn-lt"/>
            </a:endParaRPr>
          </a:p>
        </p:txBody>
      </p:sp>
      <p:sp>
        <p:nvSpPr>
          <p:cNvPr id="6" name="Rectangle 5"/>
          <p:cNvSpPr/>
          <p:nvPr/>
        </p:nvSpPr>
        <p:spPr>
          <a:xfrm>
            <a:off x="512554" y="5733256"/>
            <a:ext cx="3128229" cy="369332"/>
          </a:xfrm>
          <a:prstGeom prst="rect">
            <a:avLst/>
          </a:prstGeom>
        </p:spPr>
        <p:txBody>
          <a:bodyPr wrap="none">
            <a:spAutoFit/>
          </a:bodyPr>
          <a:lstStyle/>
          <a:p>
            <a:r>
              <a:rPr lang="en-AU" i="1" dirty="0"/>
              <a:t>Source: Reconciliation Australia</a:t>
            </a:r>
            <a:endParaRPr lang="en-US" i="1" dirty="0">
              <a:ea typeface="+mn-lt"/>
              <a:cs typeface="+mn-lt"/>
            </a:endParaRPr>
          </a:p>
        </p:txBody>
      </p:sp>
    </p:spTree>
    <p:extLst>
      <p:ext uri="{BB962C8B-B14F-4D97-AF65-F5344CB8AC3E}">
        <p14:creationId xmlns:p14="http://schemas.microsoft.com/office/powerpoint/2010/main" val="3514124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5"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1770853" y="0"/>
            <a:ext cx="7238548" cy="1143000"/>
          </a:xfrm>
        </p:spPr>
        <p:txBody>
          <a:bodyPr>
            <a:noAutofit/>
          </a:bodyPr>
          <a:lstStyle/>
          <a:p>
            <a:pPr algn="l"/>
            <a:r>
              <a:rPr lang="en-AU" sz="3200" dirty="0">
                <a:solidFill>
                  <a:srgbClr val="1F497D"/>
                </a:solidFill>
              </a:rPr>
              <a:t>Your inquiry question</a:t>
            </a:r>
            <a:endParaRPr lang="en-US" dirty="0"/>
          </a:p>
        </p:txBody>
      </p:sp>
      <p:sp>
        <p:nvSpPr>
          <p:cNvPr id="3" name="TextBox 2">
            <a:extLst>
              <a:ext uri="{FF2B5EF4-FFF2-40B4-BE49-F238E27FC236}">
                <a16:creationId xmlns:a16="http://schemas.microsoft.com/office/drawing/2014/main" id="{D53252D8-C6BC-75A1-190C-5EDF2BC856BE}"/>
              </a:ext>
            </a:extLst>
          </p:cNvPr>
          <p:cNvSpPr txBox="1"/>
          <p:nvPr/>
        </p:nvSpPr>
        <p:spPr>
          <a:xfrm>
            <a:off x="467651" y="1157985"/>
            <a:ext cx="7840917" cy="569386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a:buChar char="•"/>
            </a:pPr>
            <a:r>
              <a:rPr lang="en-AU" sz="2800" i="1" dirty="0">
                <a:ea typeface="+mn-lt"/>
                <a:cs typeface="+mn-lt"/>
              </a:rPr>
              <a:t>Has progress been made on reconciliation in Australia?</a:t>
            </a:r>
            <a:endParaRPr lang="en-US" sz="2800" dirty="0">
              <a:ea typeface="+mn-lt"/>
              <a:cs typeface="+mn-lt"/>
            </a:endParaRPr>
          </a:p>
          <a:p>
            <a:pPr marL="457200" indent="-457200">
              <a:buFont typeface="Arial"/>
              <a:buChar char="•"/>
            </a:pPr>
            <a:endParaRPr lang="en-AU" sz="2800" dirty="0">
              <a:ea typeface="Calibri"/>
              <a:cs typeface="Calibri"/>
            </a:endParaRPr>
          </a:p>
          <a:p>
            <a:pPr marL="457200" indent="-457200">
              <a:buFont typeface="Arial"/>
              <a:buChar char="•"/>
            </a:pPr>
            <a:r>
              <a:rPr lang="en-AU" sz="2800" dirty="0">
                <a:ea typeface="+mn-lt"/>
                <a:cs typeface="+mn-lt"/>
              </a:rPr>
              <a:t>To help answer the question you will need to review the Australian Reconciliation Barometer (ARB) 2022 report. </a:t>
            </a:r>
          </a:p>
          <a:p>
            <a:pPr marL="457200" indent="-457200">
              <a:buFont typeface="Arial"/>
              <a:buChar char="•"/>
            </a:pPr>
            <a:endParaRPr lang="en-AU" sz="2800" dirty="0">
              <a:ea typeface="Calibri"/>
              <a:cs typeface="Calibri"/>
            </a:endParaRPr>
          </a:p>
          <a:p>
            <a:pPr marL="457200" indent="-457200">
              <a:buFont typeface="Arial"/>
              <a:buChar char="•"/>
            </a:pPr>
            <a:r>
              <a:rPr lang="en-AU" sz="2800" dirty="0">
                <a:ea typeface="Calibri"/>
                <a:cs typeface="Calibri"/>
              </a:rPr>
              <a:t>Let's go through some ways data is visualised in the report so you are familiar with the types of charts and the types of data used to create them. </a:t>
            </a:r>
          </a:p>
          <a:p>
            <a:pPr marL="457200" indent="-457200">
              <a:buFont typeface="Arial"/>
              <a:buChar char="•"/>
            </a:pPr>
            <a:endParaRPr lang="en-AU" sz="2800" dirty="0">
              <a:ea typeface="Calibri"/>
              <a:cs typeface="Calibri"/>
            </a:endParaRPr>
          </a:p>
          <a:p>
            <a:pPr marL="342900" indent="-342900">
              <a:buFont typeface="Arial"/>
              <a:buChar char="•"/>
            </a:pPr>
            <a:endParaRPr lang="en-AU" sz="2800" dirty="0">
              <a:cs typeface="Calibri"/>
            </a:endParaRPr>
          </a:p>
          <a:p>
            <a:pPr marL="342900" indent="-342900">
              <a:buFont typeface="Arial"/>
              <a:buChar char="•"/>
            </a:pPr>
            <a:endParaRPr lang="en-AU" sz="2800" dirty="0">
              <a:ea typeface="Calibri"/>
              <a:cs typeface="Calibri"/>
            </a:endParaRPr>
          </a:p>
        </p:txBody>
      </p:sp>
    </p:spTree>
    <p:extLst>
      <p:ext uri="{BB962C8B-B14F-4D97-AF65-F5344CB8AC3E}">
        <p14:creationId xmlns:p14="http://schemas.microsoft.com/office/powerpoint/2010/main" val="4103483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2836796" y="0"/>
            <a:ext cx="2961931" cy="1155842"/>
          </a:xfrm>
        </p:spPr>
        <p:txBody>
          <a:bodyPr>
            <a:noAutofit/>
          </a:bodyPr>
          <a:lstStyle/>
          <a:p>
            <a:r>
              <a:rPr lang="en-AU" sz="3600" dirty="0">
                <a:solidFill>
                  <a:srgbClr val="1F497D"/>
                </a:solidFill>
              </a:rPr>
              <a:t>Race relations</a:t>
            </a:r>
            <a:endParaRPr lang="en-US" sz="3600">
              <a:ea typeface="Calibri"/>
              <a:cs typeface="Calibri"/>
            </a:endParaRPr>
          </a:p>
        </p:txBody>
      </p:sp>
      <p:sp>
        <p:nvSpPr>
          <p:cNvPr id="3" name="TextBox 2">
            <a:extLst>
              <a:ext uri="{FF2B5EF4-FFF2-40B4-BE49-F238E27FC236}">
                <a16:creationId xmlns:a16="http://schemas.microsoft.com/office/drawing/2014/main" id="{D53252D8-C6BC-75A1-190C-5EDF2BC856BE}"/>
              </a:ext>
            </a:extLst>
          </p:cNvPr>
          <p:cNvSpPr txBox="1"/>
          <p:nvPr/>
        </p:nvSpPr>
        <p:spPr>
          <a:xfrm>
            <a:off x="467651" y="913974"/>
            <a:ext cx="7840917" cy="569386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a:buChar char="•"/>
            </a:pPr>
            <a:r>
              <a:rPr lang="en-AU" sz="2800" dirty="0">
                <a:ea typeface="+mn-lt"/>
                <a:cs typeface="+mn-lt"/>
              </a:rPr>
              <a:t>An element of 'Race relations' is trust. </a:t>
            </a:r>
          </a:p>
          <a:p>
            <a:pPr marL="457200" indent="-457200">
              <a:buFont typeface="Arial"/>
              <a:buChar char="•"/>
            </a:pPr>
            <a:r>
              <a:rPr lang="en-AU" sz="2800" dirty="0">
                <a:ea typeface="+mn-lt"/>
                <a:cs typeface="+mn-lt"/>
              </a:rPr>
              <a:t>A question asked about the level of trust that other Australians have for Aboriginal and Torres Strait Islander people. </a:t>
            </a:r>
            <a:endParaRPr lang="en-AU" dirty="0"/>
          </a:p>
          <a:p>
            <a:pPr marL="457200" indent="-457200">
              <a:buFont typeface="Arial"/>
              <a:buChar char="•"/>
            </a:pPr>
            <a:r>
              <a:rPr lang="en-AU" sz="2800" dirty="0">
                <a:ea typeface="+mn-lt"/>
                <a:cs typeface="+mn-lt"/>
              </a:rPr>
              <a:t>First Nations respondents' data for 2014, 2016, 2018 was as follows:  </a:t>
            </a:r>
          </a:p>
          <a:p>
            <a:pPr marL="457200" indent="-457200">
              <a:buFont typeface="Arial"/>
              <a:buChar char="•"/>
            </a:pPr>
            <a:endParaRPr lang="en-AU" sz="2800" dirty="0">
              <a:ea typeface="+mn-lt"/>
              <a:cs typeface="+mn-lt"/>
            </a:endParaRPr>
          </a:p>
          <a:p>
            <a:pPr marL="457200" indent="-457200">
              <a:buFont typeface="Arial"/>
              <a:buChar char="•"/>
            </a:pPr>
            <a:endParaRPr lang="en-AU" sz="2800" dirty="0">
              <a:ea typeface="Calibri"/>
              <a:cs typeface="Calibri"/>
            </a:endParaRPr>
          </a:p>
          <a:p>
            <a:pPr marL="457200" indent="-457200">
              <a:buFont typeface="Arial"/>
              <a:buChar char="•"/>
            </a:pPr>
            <a:endParaRPr lang="en-AU" sz="2800" dirty="0">
              <a:ea typeface="Calibri"/>
              <a:cs typeface="Calibri"/>
            </a:endParaRPr>
          </a:p>
          <a:p>
            <a:pPr marL="457200" indent="-457200">
              <a:buFont typeface="Arial"/>
              <a:buChar char="•"/>
            </a:pPr>
            <a:endParaRPr lang="en-AU" sz="2800">
              <a:ea typeface="Calibri"/>
              <a:cs typeface="Calibri"/>
            </a:endParaRPr>
          </a:p>
          <a:p>
            <a:pPr marL="457200" indent="-457200">
              <a:buFont typeface="Arial"/>
              <a:buChar char="•"/>
            </a:pPr>
            <a:endParaRPr lang="en-AU" sz="2800" dirty="0">
              <a:ea typeface="Calibri"/>
              <a:cs typeface="Calibri"/>
            </a:endParaRPr>
          </a:p>
          <a:p>
            <a:pPr marL="342900" indent="-342900">
              <a:buFont typeface="Arial"/>
              <a:buChar char="•"/>
            </a:pPr>
            <a:endParaRPr lang="en-AU" sz="2800" dirty="0">
              <a:ea typeface="Calibri"/>
              <a:cs typeface="Calibri"/>
            </a:endParaRPr>
          </a:p>
          <a:p>
            <a:pPr marL="342900" indent="-342900">
              <a:buFont typeface="Arial"/>
              <a:buChar char="•"/>
            </a:pPr>
            <a:endParaRPr lang="en-AU" sz="2800" dirty="0">
              <a:ea typeface="Calibri"/>
              <a:cs typeface="Calibri"/>
            </a:endParaRPr>
          </a:p>
        </p:txBody>
      </p:sp>
      <p:graphicFrame>
        <p:nvGraphicFramePr>
          <p:cNvPr id="9" name="Table 8">
            <a:extLst>
              <a:ext uri="{FF2B5EF4-FFF2-40B4-BE49-F238E27FC236}">
                <a16:creationId xmlns:a16="http://schemas.microsoft.com/office/drawing/2014/main" id="{4F46C05C-EC4C-07E2-2CE6-AFE0DEE0BD1C}"/>
              </a:ext>
            </a:extLst>
          </p:cNvPr>
          <p:cNvGraphicFramePr>
            <a:graphicFrameLocks noGrp="1"/>
          </p:cNvGraphicFramePr>
          <p:nvPr>
            <p:extLst>
              <p:ext uri="{D42A27DB-BD31-4B8C-83A1-F6EECF244321}">
                <p14:modId xmlns:p14="http://schemas.microsoft.com/office/powerpoint/2010/main" val="2131554789"/>
              </p:ext>
            </p:extLst>
          </p:nvPr>
        </p:nvGraphicFramePr>
        <p:xfrm>
          <a:off x="1049606" y="3535466"/>
          <a:ext cx="6156717" cy="2049780"/>
        </p:xfrm>
        <a:graphic>
          <a:graphicData uri="http://schemas.openxmlformats.org/drawingml/2006/table">
            <a:tbl>
              <a:tblPr firstRow="1" bandRow="1">
                <a:tableStyleId>{5C22544A-7EE6-4342-B048-85BDC9FD1C3A}</a:tableStyleId>
              </a:tblPr>
              <a:tblGrid>
                <a:gridCol w="879531">
                  <a:extLst>
                    <a:ext uri="{9D8B030D-6E8A-4147-A177-3AD203B41FA5}">
                      <a16:colId xmlns:a16="http://schemas.microsoft.com/office/drawing/2014/main" val="3254388988"/>
                    </a:ext>
                  </a:extLst>
                </a:gridCol>
                <a:gridCol w="879531">
                  <a:extLst>
                    <a:ext uri="{9D8B030D-6E8A-4147-A177-3AD203B41FA5}">
                      <a16:colId xmlns:a16="http://schemas.microsoft.com/office/drawing/2014/main" val="3859819524"/>
                    </a:ext>
                  </a:extLst>
                </a:gridCol>
                <a:gridCol w="879531">
                  <a:extLst>
                    <a:ext uri="{9D8B030D-6E8A-4147-A177-3AD203B41FA5}">
                      <a16:colId xmlns:a16="http://schemas.microsoft.com/office/drawing/2014/main" val="3228015764"/>
                    </a:ext>
                  </a:extLst>
                </a:gridCol>
                <a:gridCol w="879531">
                  <a:extLst>
                    <a:ext uri="{9D8B030D-6E8A-4147-A177-3AD203B41FA5}">
                      <a16:colId xmlns:a16="http://schemas.microsoft.com/office/drawing/2014/main" val="4116663694"/>
                    </a:ext>
                  </a:extLst>
                </a:gridCol>
                <a:gridCol w="879531">
                  <a:extLst>
                    <a:ext uri="{9D8B030D-6E8A-4147-A177-3AD203B41FA5}">
                      <a16:colId xmlns:a16="http://schemas.microsoft.com/office/drawing/2014/main" val="3821753269"/>
                    </a:ext>
                  </a:extLst>
                </a:gridCol>
                <a:gridCol w="879531">
                  <a:extLst>
                    <a:ext uri="{9D8B030D-6E8A-4147-A177-3AD203B41FA5}">
                      <a16:colId xmlns:a16="http://schemas.microsoft.com/office/drawing/2014/main" val="3319383837"/>
                    </a:ext>
                  </a:extLst>
                </a:gridCol>
                <a:gridCol w="879531">
                  <a:extLst>
                    <a:ext uri="{9D8B030D-6E8A-4147-A177-3AD203B41FA5}">
                      <a16:colId xmlns:a16="http://schemas.microsoft.com/office/drawing/2014/main" val="929348287"/>
                    </a:ext>
                  </a:extLst>
                </a:gridCol>
              </a:tblGrid>
              <a:tr h="391932">
                <a:tc>
                  <a:txBody>
                    <a:bodyPr/>
                    <a:lstStyle/>
                    <a:p>
                      <a:pPr algn="ctr" fontAlgn="b"/>
                      <a:endParaRPr lang="en-US" sz="2400" b="0" i="0" u="none" strike="noStrike" dirty="0">
                        <a:solidFill>
                          <a:srgbClr val="000000"/>
                        </a:solidFill>
                        <a:effectLst/>
                        <a:latin typeface="Calibri"/>
                      </a:endParaRP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b="0" i="0" u="none" strike="noStrike" dirty="0">
                          <a:solidFill>
                            <a:srgbClr val="000000"/>
                          </a:solidFill>
                          <a:effectLst/>
                          <a:latin typeface="Calibri"/>
                        </a:rPr>
                        <a:t>Very low</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b="0" i="0" u="none" strike="noStrike" dirty="0">
                          <a:solidFill>
                            <a:srgbClr val="000000"/>
                          </a:solidFill>
                          <a:effectLst/>
                          <a:latin typeface="Calibri"/>
                        </a:rPr>
                        <a:t>Fairly low</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b="0" i="0" u="none" strike="noStrike" dirty="0">
                          <a:solidFill>
                            <a:srgbClr val="000000"/>
                          </a:solidFill>
                          <a:effectLst/>
                          <a:latin typeface="Calibri"/>
                        </a:rPr>
                        <a:t>Don't know</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b="0" i="0" u="none" strike="noStrike" dirty="0">
                          <a:solidFill>
                            <a:srgbClr val="000000"/>
                          </a:solidFill>
                          <a:effectLst/>
                          <a:latin typeface="Calibri"/>
                        </a:rPr>
                        <a:t>Fairly high</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b="0" i="0" u="none" strike="noStrike" dirty="0">
                          <a:solidFill>
                            <a:srgbClr val="000000"/>
                          </a:solidFill>
                          <a:effectLst/>
                          <a:latin typeface="Calibri"/>
                        </a:rPr>
                        <a:t>Very high</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lvl="0" algn="ctr">
                        <a:buNone/>
                      </a:pPr>
                      <a:r>
                        <a:rPr lang="en-US" sz="2400" b="0" i="0" u="none" strike="noStrike" dirty="0">
                          <a:solidFill>
                            <a:srgbClr val="000000"/>
                          </a:solidFill>
                          <a:effectLst/>
                          <a:latin typeface="Calibri"/>
                        </a:rPr>
                        <a:t>%</a:t>
                      </a:r>
                    </a:p>
                  </a:txBody>
                  <a:tcPr marL="9524" marR="9524" marT="9524" anchor="b">
                    <a:lnL w="6350">
                      <a:solidFill>
                        <a:srgbClr val="000000"/>
                      </a:solidFill>
                    </a:lnL>
                    <a:lnR w="6350">
                      <a:solidFill>
                        <a:srgbClr val="000000"/>
                      </a:solidFill>
                    </a:lnR>
                    <a:lnT w="6350">
                      <a:solidFill>
                        <a:srgbClr val="000000"/>
                      </a:solidFill>
                    </a:lnT>
                    <a:lnB w="6350">
                      <a:solidFill>
                        <a:srgbClr val="000000"/>
                      </a:solidFill>
                    </a:lnB>
                    <a:noFill/>
                  </a:tcPr>
                </a:tc>
                <a:extLst>
                  <a:ext uri="{0D108BD9-81ED-4DB2-BD59-A6C34878D82A}">
                    <a16:rowId xmlns:a16="http://schemas.microsoft.com/office/drawing/2014/main" val="292921792"/>
                  </a:ext>
                </a:extLst>
              </a:tr>
              <a:tr h="391932">
                <a:tc>
                  <a:txBody>
                    <a:bodyPr/>
                    <a:lstStyle/>
                    <a:p>
                      <a:pPr algn="ctr" fontAlgn="b"/>
                      <a:r>
                        <a:rPr lang="en-US" sz="2400" b="0" i="0" u="none" strike="noStrike" dirty="0">
                          <a:solidFill>
                            <a:srgbClr val="000000"/>
                          </a:solidFill>
                          <a:effectLst/>
                          <a:latin typeface="Calibri"/>
                        </a:rPr>
                        <a:t>2014</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b="0" i="0" u="none" strike="noStrike" dirty="0">
                          <a:solidFill>
                            <a:srgbClr val="000000"/>
                          </a:solidFill>
                          <a:effectLst/>
                          <a:latin typeface="Calibri"/>
                        </a:rPr>
                        <a:t>23</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b="0" i="0" u="none" strike="noStrike" dirty="0">
                          <a:solidFill>
                            <a:srgbClr val="000000"/>
                          </a:solidFill>
                          <a:effectLst/>
                          <a:latin typeface="Calibri"/>
                        </a:rPr>
                        <a:t>36</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b="0" i="0" u="none" strike="noStrike" dirty="0">
                          <a:solidFill>
                            <a:srgbClr val="000000"/>
                          </a:solidFill>
                          <a:effectLst/>
                          <a:latin typeface="Calibri"/>
                        </a:rPr>
                        <a:t>7</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b="0" i="0" u="none" strike="noStrike" dirty="0">
                          <a:solidFill>
                            <a:srgbClr val="000000"/>
                          </a:solidFill>
                          <a:effectLst/>
                          <a:latin typeface="Calibri"/>
                        </a:rPr>
                        <a:t>21</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b="0" i="0" u="none" strike="noStrike" dirty="0">
                          <a:solidFill>
                            <a:srgbClr val="000000"/>
                          </a:solidFill>
                          <a:effectLst/>
                          <a:latin typeface="Calibri"/>
                        </a:rPr>
                        <a:t>13</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lvl="0" algn="ctr">
                        <a:buNone/>
                      </a:pPr>
                      <a:r>
                        <a:rPr lang="en-US" sz="2400" b="0" i="0" u="none" strike="noStrike" dirty="0">
                          <a:solidFill>
                            <a:srgbClr val="000000"/>
                          </a:solidFill>
                          <a:effectLst/>
                          <a:latin typeface="Calibri"/>
                        </a:rPr>
                        <a:t>100</a:t>
                      </a:r>
                    </a:p>
                  </a:txBody>
                  <a:tcPr marL="9524" marR="9524" marT="9524" anchor="b">
                    <a:lnL w="6350">
                      <a:solidFill>
                        <a:srgbClr val="000000"/>
                      </a:solidFill>
                    </a:lnL>
                    <a:lnR w="6350">
                      <a:solidFill>
                        <a:srgbClr val="000000"/>
                      </a:solidFill>
                    </a:lnR>
                    <a:lnT w="6350">
                      <a:solidFill>
                        <a:srgbClr val="000000"/>
                      </a:solidFill>
                    </a:lnT>
                    <a:lnB w="6350">
                      <a:solidFill>
                        <a:srgbClr val="000000"/>
                      </a:solidFill>
                    </a:lnB>
                    <a:noFill/>
                  </a:tcPr>
                </a:tc>
                <a:extLst>
                  <a:ext uri="{0D108BD9-81ED-4DB2-BD59-A6C34878D82A}">
                    <a16:rowId xmlns:a16="http://schemas.microsoft.com/office/drawing/2014/main" val="1126783807"/>
                  </a:ext>
                </a:extLst>
              </a:tr>
              <a:tr h="391932">
                <a:tc>
                  <a:txBody>
                    <a:bodyPr/>
                    <a:lstStyle/>
                    <a:p>
                      <a:pPr algn="ctr" fontAlgn="b"/>
                      <a:r>
                        <a:rPr lang="en-US" sz="2400" b="0" i="0" u="none" strike="noStrike" dirty="0">
                          <a:solidFill>
                            <a:srgbClr val="000000"/>
                          </a:solidFill>
                          <a:effectLst/>
                          <a:latin typeface="Calibri"/>
                        </a:rPr>
                        <a:t>2016</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b="0" i="0" u="none" strike="noStrike" dirty="0">
                          <a:solidFill>
                            <a:srgbClr val="000000"/>
                          </a:solidFill>
                          <a:effectLst/>
                          <a:latin typeface="Calibri"/>
                        </a:rPr>
                        <a:t>23</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b="0" i="0" u="none" strike="noStrike" dirty="0">
                          <a:solidFill>
                            <a:srgbClr val="000000"/>
                          </a:solidFill>
                          <a:effectLst/>
                          <a:latin typeface="Calibri"/>
                        </a:rPr>
                        <a:t>35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b="0" i="0" u="none" strike="noStrike" dirty="0">
                          <a:solidFill>
                            <a:srgbClr val="000000"/>
                          </a:solidFill>
                          <a:effectLst/>
                          <a:latin typeface="Calibri"/>
                        </a:rPr>
                        <a:t>7</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b="0" i="0" u="none" strike="noStrike" dirty="0">
                          <a:solidFill>
                            <a:srgbClr val="000000"/>
                          </a:solidFill>
                          <a:effectLst/>
                          <a:latin typeface="Calibri"/>
                        </a:rPr>
                        <a:t>20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b="0" i="0" u="none" strike="noStrike" dirty="0">
                          <a:solidFill>
                            <a:srgbClr val="000000"/>
                          </a:solidFill>
                          <a:effectLst/>
                          <a:latin typeface="Calibri"/>
                        </a:rPr>
                        <a:t>15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lvl="0" algn="ctr">
                        <a:buNone/>
                      </a:pPr>
                      <a:r>
                        <a:rPr lang="en-US" sz="2400" b="0" i="0" u="none" strike="noStrike" dirty="0">
                          <a:solidFill>
                            <a:srgbClr val="000000"/>
                          </a:solidFill>
                          <a:effectLst/>
                          <a:latin typeface="Calibri"/>
                        </a:rPr>
                        <a:t>100</a:t>
                      </a:r>
                    </a:p>
                  </a:txBody>
                  <a:tcPr marL="9524" marR="9524" marT="9524" anchor="b">
                    <a:lnL w="6350">
                      <a:solidFill>
                        <a:srgbClr val="000000"/>
                      </a:solidFill>
                    </a:lnL>
                    <a:lnR w="6350">
                      <a:solidFill>
                        <a:srgbClr val="000000"/>
                      </a:solidFill>
                    </a:lnR>
                    <a:lnT w="6350">
                      <a:solidFill>
                        <a:srgbClr val="000000"/>
                      </a:solidFill>
                    </a:lnT>
                    <a:lnB w="6350">
                      <a:solidFill>
                        <a:srgbClr val="000000"/>
                      </a:solidFill>
                    </a:lnB>
                    <a:noFill/>
                  </a:tcPr>
                </a:tc>
                <a:extLst>
                  <a:ext uri="{0D108BD9-81ED-4DB2-BD59-A6C34878D82A}">
                    <a16:rowId xmlns:a16="http://schemas.microsoft.com/office/drawing/2014/main" val="3061557607"/>
                  </a:ext>
                </a:extLst>
              </a:tr>
              <a:tr h="391932">
                <a:tc>
                  <a:txBody>
                    <a:bodyPr/>
                    <a:lstStyle/>
                    <a:p>
                      <a:pPr algn="ctr" fontAlgn="b"/>
                      <a:r>
                        <a:rPr lang="en-US" sz="2400" b="0" i="0" u="none" strike="noStrike" dirty="0">
                          <a:solidFill>
                            <a:srgbClr val="000000"/>
                          </a:solidFill>
                          <a:effectLst/>
                          <a:latin typeface="Calibri"/>
                        </a:rPr>
                        <a:t>2018</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b="0" i="0" u="none" strike="noStrike" dirty="0">
                          <a:solidFill>
                            <a:srgbClr val="000000"/>
                          </a:solidFill>
                          <a:effectLst/>
                          <a:latin typeface="Calibri"/>
                        </a:rPr>
                        <a:t>21</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b="0" i="0" u="none" strike="noStrike" dirty="0">
                          <a:solidFill>
                            <a:srgbClr val="000000"/>
                          </a:solidFill>
                          <a:effectLst/>
                          <a:latin typeface="Calibri"/>
                        </a:rPr>
                        <a:t>33</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b="0" i="0" u="none" strike="noStrike" dirty="0">
                          <a:solidFill>
                            <a:srgbClr val="000000"/>
                          </a:solidFill>
                          <a:effectLst/>
                          <a:latin typeface="Calibri"/>
                        </a:rPr>
                        <a:t>6</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b="0" i="0" u="none" strike="noStrike" dirty="0">
                          <a:solidFill>
                            <a:srgbClr val="000000"/>
                          </a:solidFill>
                          <a:effectLst/>
                          <a:latin typeface="Calibri"/>
                        </a:rPr>
                        <a:t>25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2400" b="0" i="0" u="none" strike="noStrike" dirty="0">
                          <a:solidFill>
                            <a:srgbClr val="000000"/>
                          </a:solidFill>
                          <a:effectLst/>
                          <a:latin typeface="Calibri"/>
                        </a:rPr>
                        <a:t>15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lvl="0" algn="ctr">
                        <a:buNone/>
                      </a:pPr>
                      <a:r>
                        <a:rPr lang="en-US" sz="2400" b="0" i="0" u="none" strike="noStrike" dirty="0">
                          <a:solidFill>
                            <a:srgbClr val="000000"/>
                          </a:solidFill>
                          <a:effectLst/>
                          <a:latin typeface="Calibri"/>
                        </a:rPr>
                        <a:t>100</a:t>
                      </a:r>
                    </a:p>
                  </a:txBody>
                  <a:tcPr marL="9524" marR="9524" marT="9524" anchor="b">
                    <a:lnL w="6350">
                      <a:solidFill>
                        <a:srgbClr val="000000"/>
                      </a:solidFill>
                    </a:lnL>
                    <a:lnR w="6350">
                      <a:solidFill>
                        <a:srgbClr val="000000"/>
                      </a:solidFill>
                    </a:lnR>
                    <a:lnT w="6350">
                      <a:solidFill>
                        <a:srgbClr val="000000"/>
                      </a:solidFill>
                    </a:lnT>
                    <a:lnB w="6350">
                      <a:solidFill>
                        <a:srgbClr val="000000"/>
                      </a:solidFill>
                    </a:lnB>
                    <a:noFill/>
                  </a:tcPr>
                </a:tc>
                <a:extLst>
                  <a:ext uri="{0D108BD9-81ED-4DB2-BD59-A6C34878D82A}">
                    <a16:rowId xmlns:a16="http://schemas.microsoft.com/office/drawing/2014/main" val="2956212712"/>
                  </a:ext>
                </a:extLst>
              </a:tr>
            </a:tbl>
          </a:graphicData>
        </a:graphic>
      </p:graphicFrame>
    </p:spTree>
    <p:extLst>
      <p:ext uri="{BB962C8B-B14F-4D97-AF65-F5344CB8AC3E}">
        <p14:creationId xmlns:p14="http://schemas.microsoft.com/office/powerpoint/2010/main" val="1607974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1244302" y="0"/>
            <a:ext cx="7765099" cy="1155842"/>
          </a:xfrm>
        </p:spPr>
        <p:txBody>
          <a:bodyPr>
            <a:noAutofit/>
          </a:bodyPr>
          <a:lstStyle/>
          <a:p>
            <a:r>
              <a:rPr lang="en-AU" sz="3200" dirty="0">
                <a:solidFill>
                  <a:srgbClr val="1F497D"/>
                </a:solidFill>
              </a:rPr>
              <a:t>Data visualised as a 100% stacked bar chart</a:t>
            </a:r>
            <a:endParaRPr lang="en-US" sz="3200" dirty="0">
              <a:ea typeface="Calibri"/>
              <a:cs typeface="Calibri"/>
            </a:endParaRPr>
          </a:p>
        </p:txBody>
      </p:sp>
      <p:graphicFrame>
        <p:nvGraphicFramePr>
          <p:cNvPr id="2" name="Chart 1" descr="100% stacked chart of 2014 to 2018 data related to trust">
            <a:extLst>
              <a:ext uri="{FF2B5EF4-FFF2-40B4-BE49-F238E27FC236}">
                <a16:creationId xmlns:a16="http://schemas.microsoft.com/office/drawing/2014/main" id="{8042DE07-7156-6205-FC46-6D06F9A744D2}"/>
              </a:ext>
            </a:extLst>
          </p:cNvPr>
          <p:cNvGraphicFramePr>
            <a:graphicFrameLocks/>
          </p:cNvGraphicFramePr>
          <p:nvPr>
            <p:extLst>
              <p:ext uri="{D42A27DB-BD31-4B8C-83A1-F6EECF244321}">
                <p14:modId xmlns:p14="http://schemas.microsoft.com/office/powerpoint/2010/main" val="2991045864"/>
              </p:ext>
            </p:extLst>
          </p:nvPr>
        </p:nvGraphicFramePr>
        <p:xfrm>
          <a:off x="501561" y="998413"/>
          <a:ext cx="7710862" cy="48164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00527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DF87752-09A8-E584-6BC6-FE175B9A0311}"/>
              </a:ext>
            </a:extLst>
          </p:cNvPr>
          <p:cNvSpPr>
            <a:spLocks noGrp="1"/>
          </p:cNvSpPr>
          <p:nvPr>
            <p:ph type="title"/>
          </p:nvPr>
        </p:nvSpPr>
        <p:spPr>
          <a:xfrm>
            <a:off x="2032463" y="0"/>
            <a:ext cx="4528264" cy="1155842"/>
          </a:xfrm>
        </p:spPr>
        <p:txBody>
          <a:bodyPr>
            <a:noAutofit/>
          </a:bodyPr>
          <a:lstStyle/>
          <a:p>
            <a:r>
              <a:rPr lang="en-AU" sz="3600" b="1" dirty="0">
                <a:solidFill>
                  <a:srgbClr val="1F497D"/>
                </a:solidFill>
                <a:ea typeface="+mj-lt"/>
                <a:cs typeface="+mj-lt"/>
              </a:rPr>
              <a:t>Equality and equity</a:t>
            </a:r>
            <a:endParaRPr lang="en-US" dirty="0"/>
          </a:p>
        </p:txBody>
      </p:sp>
      <p:sp>
        <p:nvSpPr>
          <p:cNvPr id="3" name="TextBox 2">
            <a:extLst>
              <a:ext uri="{FF2B5EF4-FFF2-40B4-BE49-F238E27FC236}">
                <a16:creationId xmlns:a16="http://schemas.microsoft.com/office/drawing/2014/main" id="{D53252D8-C6BC-75A1-190C-5EDF2BC856BE}"/>
              </a:ext>
            </a:extLst>
          </p:cNvPr>
          <p:cNvSpPr txBox="1"/>
          <p:nvPr/>
        </p:nvSpPr>
        <p:spPr>
          <a:xfrm>
            <a:off x="411207" y="871640"/>
            <a:ext cx="8377139" cy="18158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a:buChar char="•"/>
            </a:pPr>
            <a:r>
              <a:rPr lang="en-AU" sz="2800" dirty="0">
                <a:ea typeface="+mn-lt"/>
                <a:cs typeface="+mn-lt"/>
              </a:rPr>
              <a:t>A component of equality and equity is the importance of First Nations people to have a Voice. </a:t>
            </a:r>
            <a:endParaRPr lang="en-AU" dirty="0">
              <a:ea typeface="Calibri"/>
              <a:cs typeface="Calibri"/>
            </a:endParaRPr>
          </a:p>
          <a:p>
            <a:pPr marL="457200" indent="-457200">
              <a:buFont typeface="Arial"/>
              <a:buChar char="•"/>
            </a:pPr>
            <a:r>
              <a:rPr lang="en-AU" sz="2800" dirty="0">
                <a:ea typeface="+mn-lt"/>
                <a:cs typeface="+mn-lt"/>
              </a:rPr>
              <a:t>In 2020 the general community across Australia responded  as follows: </a:t>
            </a:r>
          </a:p>
        </p:txBody>
      </p:sp>
      <p:sp>
        <p:nvSpPr>
          <p:cNvPr id="9" name="Rectangle 8">
            <a:extLst>
              <a:ext uri="{FF2B5EF4-FFF2-40B4-BE49-F238E27FC236}">
                <a16:creationId xmlns:a16="http://schemas.microsoft.com/office/drawing/2014/main" id="{14E07BB2-8A17-971F-A535-E2D7D4CE7DAE}"/>
              </a:ext>
            </a:extLst>
          </p:cNvPr>
          <p:cNvSpPr/>
          <p:nvPr/>
        </p:nvSpPr>
        <p:spPr>
          <a:xfrm>
            <a:off x="4599292" y="5447557"/>
            <a:ext cx="4155056" cy="63260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a:extLst>
              <a:ext uri="{FF2B5EF4-FFF2-40B4-BE49-F238E27FC236}">
                <a16:creationId xmlns:a16="http://schemas.microsoft.com/office/drawing/2014/main" id="{38D94DAE-339C-8B64-6E9E-69CF843B6163}"/>
              </a:ext>
            </a:extLst>
          </p:cNvPr>
          <p:cNvGraphicFramePr>
            <a:graphicFrameLocks noGrp="1"/>
          </p:cNvGraphicFramePr>
          <p:nvPr>
            <p:extLst>
              <p:ext uri="{D42A27DB-BD31-4B8C-83A1-F6EECF244321}">
                <p14:modId xmlns:p14="http://schemas.microsoft.com/office/powerpoint/2010/main" val="1941391692"/>
              </p:ext>
            </p:extLst>
          </p:nvPr>
        </p:nvGraphicFramePr>
        <p:xfrm>
          <a:off x="316302" y="2688566"/>
          <a:ext cx="8576199" cy="3293037"/>
        </p:xfrm>
        <a:graphic>
          <a:graphicData uri="http://schemas.openxmlformats.org/drawingml/2006/table">
            <a:tbl>
              <a:tblPr bandRow="1">
                <a:tableStyleId>{5C22544A-7EE6-4342-B048-85BDC9FD1C3A}</a:tableStyleId>
              </a:tblPr>
              <a:tblGrid>
                <a:gridCol w="1488544">
                  <a:extLst>
                    <a:ext uri="{9D8B030D-6E8A-4147-A177-3AD203B41FA5}">
                      <a16:colId xmlns:a16="http://schemas.microsoft.com/office/drawing/2014/main" val="3773417343"/>
                    </a:ext>
                  </a:extLst>
                </a:gridCol>
                <a:gridCol w="1488544">
                  <a:extLst>
                    <a:ext uri="{9D8B030D-6E8A-4147-A177-3AD203B41FA5}">
                      <a16:colId xmlns:a16="http://schemas.microsoft.com/office/drawing/2014/main" val="1533993723"/>
                    </a:ext>
                  </a:extLst>
                </a:gridCol>
                <a:gridCol w="1488544">
                  <a:extLst>
                    <a:ext uri="{9D8B030D-6E8A-4147-A177-3AD203B41FA5}">
                      <a16:colId xmlns:a16="http://schemas.microsoft.com/office/drawing/2014/main" val="1873275147"/>
                    </a:ext>
                  </a:extLst>
                </a:gridCol>
                <a:gridCol w="1488544">
                  <a:extLst>
                    <a:ext uri="{9D8B030D-6E8A-4147-A177-3AD203B41FA5}">
                      <a16:colId xmlns:a16="http://schemas.microsoft.com/office/drawing/2014/main" val="3944365042"/>
                    </a:ext>
                  </a:extLst>
                </a:gridCol>
                <a:gridCol w="1488544">
                  <a:extLst>
                    <a:ext uri="{9D8B030D-6E8A-4147-A177-3AD203B41FA5}">
                      <a16:colId xmlns:a16="http://schemas.microsoft.com/office/drawing/2014/main" val="1025492105"/>
                    </a:ext>
                  </a:extLst>
                </a:gridCol>
                <a:gridCol w="1133479">
                  <a:extLst>
                    <a:ext uri="{9D8B030D-6E8A-4147-A177-3AD203B41FA5}">
                      <a16:colId xmlns:a16="http://schemas.microsoft.com/office/drawing/2014/main" val="1833691385"/>
                    </a:ext>
                  </a:extLst>
                </a:gridCol>
              </a:tblGrid>
              <a:tr h="365893">
                <a:tc>
                  <a:txBody>
                    <a:bodyPr/>
                    <a:lstStyle/>
                    <a:p>
                      <a:pPr algn="ctr" fontAlgn="b"/>
                      <a:endParaRPr lang="en-US" sz="14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Not important at all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Fairly unimportant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Fairly important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Very important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25952824"/>
                  </a:ext>
                </a:extLst>
              </a:tr>
              <a:tr h="365893">
                <a:tc>
                  <a:txBody>
                    <a:bodyPr/>
                    <a:lstStyle/>
                    <a:p>
                      <a:pPr algn="ctr" fontAlgn="b"/>
                      <a:r>
                        <a:rPr lang="en-US" sz="1400" b="0" i="0" u="none" strike="noStrike" dirty="0">
                          <a:solidFill>
                            <a:srgbClr val="000000"/>
                          </a:solidFill>
                          <a:effectLst/>
                          <a:latin typeface="Calibri"/>
                        </a:rPr>
                        <a:t>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37527263"/>
                  </a:ext>
                </a:extLst>
              </a:tr>
              <a:tr h="365893">
                <a:tc>
                  <a:txBody>
                    <a:bodyPr/>
                    <a:lstStyle/>
                    <a:p>
                      <a:pPr algn="ctr" fontAlgn="b"/>
                      <a:r>
                        <a:rPr lang="en-US" sz="1400" b="0" i="0" u="none" strike="noStrike" dirty="0">
                          <a:solidFill>
                            <a:srgbClr val="000000"/>
                          </a:solidFill>
                          <a:effectLst/>
                          <a:latin typeface="Calibri"/>
                        </a:rPr>
                        <a:t>ACT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25350141"/>
                  </a:ext>
                </a:extLst>
              </a:tr>
              <a:tr h="365893">
                <a:tc>
                  <a:txBody>
                    <a:bodyPr/>
                    <a:lstStyle/>
                    <a:p>
                      <a:pPr algn="ctr" fontAlgn="b"/>
                      <a:r>
                        <a:rPr lang="en-US" sz="1400" b="0" i="0" u="none" strike="noStrike" dirty="0">
                          <a:solidFill>
                            <a:srgbClr val="000000"/>
                          </a:solidFill>
                          <a:effectLst/>
                          <a:latin typeface="Calibri"/>
                        </a:rPr>
                        <a:t>TAS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86649651"/>
                  </a:ext>
                </a:extLst>
              </a:tr>
              <a:tr h="365893">
                <a:tc>
                  <a:txBody>
                    <a:bodyPr/>
                    <a:lstStyle/>
                    <a:p>
                      <a:pPr algn="ctr" fontAlgn="b"/>
                      <a:r>
                        <a:rPr lang="en-US" sz="1400" b="0" i="0" u="none" strike="noStrike" dirty="0">
                          <a:solidFill>
                            <a:srgbClr val="000000"/>
                          </a:solidFill>
                          <a:effectLst/>
                          <a:latin typeface="Calibri"/>
                        </a:rPr>
                        <a:t>SA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2397330"/>
                  </a:ext>
                </a:extLst>
              </a:tr>
              <a:tr h="365893">
                <a:tc>
                  <a:txBody>
                    <a:bodyPr/>
                    <a:lstStyle/>
                    <a:p>
                      <a:pPr algn="ctr" fontAlgn="b"/>
                      <a:r>
                        <a:rPr lang="en-US" sz="1400" b="0" i="0" u="none" strike="noStrike" dirty="0">
                          <a:solidFill>
                            <a:srgbClr val="000000"/>
                          </a:solidFill>
                          <a:effectLst/>
                          <a:latin typeface="Calibri"/>
                        </a:rPr>
                        <a:t>WA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17070518"/>
                  </a:ext>
                </a:extLst>
              </a:tr>
              <a:tr h="365893">
                <a:tc>
                  <a:txBody>
                    <a:bodyPr/>
                    <a:lstStyle/>
                    <a:p>
                      <a:pPr algn="ctr" fontAlgn="b"/>
                      <a:r>
                        <a:rPr lang="en-US" sz="1400" b="0" i="0" u="none" strike="noStrike" dirty="0">
                          <a:solidFill>
                            <a:srgbClr val="000000"/>
                          </a:solidFill>
                          <a:effectLst/>
                          <a:latin typeface="Calibri"/>
                        </a:rPr>
                        <a:t>QLD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31235491"/>
                  </a:ext>
                </a:extLst>
              </a:tr>
              <a:tr h="365893">
                <a:tc>
                  <a:txBody>
                    <a:bodyPr/>
                    <a:lstStyle/>
                    <a:p>
                      <a:pPr algn="ctr" fontAlgn="b"/>
                      <a:r>
                        <a:rPr lang="en-US" sz="1400" b="0" i="0" u="none" strike="noStrike" dirty="0">
                          <a:solidFill>
                            <a:srgbClr val="000000"/>
                          </a:solidFill>
                          <a:effectLst/>
                          <a:latin typeface="Calibri"/>
                        </a:rPr>
                        <a:t>VIC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1348992"/>
                  </a:ext>
                </a:extLst>
              </a:tr>
              <a:tr h="365893">
                <a:tc>
                  <a:txBody>
                    <a:bodyPr/>
                    <a:lstStyle/>
                    <a:p>
                      <a:pPr algn="ctr" fontAlgn="b"/>
                      <a:r>
                        <a:rPr lang="en-US" sz="1400" b="0" i="0" u="none" strike="noStrike" dirty="0">
                          <a:solidFill>
                            <a:srgbClr val="000000"/>
                          </a:solidFill>
                          <a:effectLst/>
                          <a:latin typeface="Calibri"/>
                        </a:rPr>
                        <a:t>NSW</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alibri"/>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1607139"/>
                  </a:ext>
                </a:extLst>
              </a:tr>
            </a:tbl>
          </a:graphicData>
        </a:graphic>
      </p:graphicFrame>
    </p:spTree>
    <p:extLst>
      <p:ext uri="{BB962C8B-B14F-4D97-AF65-F5344CB8AC3E}">
        <p14:creationId xmlns:p14="http://schemas.microsoft.com/office/powerpoint/2010/main" val="829957188"/>
      </p:ext>
    </p:extLst>
  </p:cSld>
  <p:clrMapOvr>
    <a:masterClrMapping/>
  </p:clrMapOvr>
</p:sld>
</file>

<file path=ppt/theme/theme1.xml><?xml version="1.0" encoding="utf-8"?>
<a:theme xmlns:a="http://schemas.openxmlformats.org/drawingml/2006/main" name="2_Office Theme">
  <a:themeElements>
    <a:clrScheme name="Custom 6">
      <a:dk1>
        <a:srgbClr val="1F497D"/>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Custom 6">
      <a:dk1>
        <a:srgbClr val="1F497D"/>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Office Theme">
  <a:themeElements>
    <a:clrScheme name="Custom 6">
      <a:dk1>
        <a:srgbClr val="1F497D"/>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5_Office Theme">
  <a:themeElements>
    <a:clrScheme name="Custom 6">
      <a:dk1>
        <a:srgbClr val="1F497D"/>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810856600FD2D4391AFDDFCF33A69BD" ma:contentTypeVersion="19" ma:contentTypeDescription="Create a new document." ma:contentTypeScope="" ma:versionID="e39b5eb3708ccab1ed6e63c44a6ae965">
  <xsd:schema xmlns:xsd="http://www.w3.org/2001/XMLSchema" xmlns:xs="http://www.w3.org/2001/XMLSchema" xmlns:p="http://schemas.microsoft.com/office/2006/metadata/properties" xmlns:ns2="64eff3df-e3d6-48ed-978f-45ff25640900" xmlns:ns3="ff236c08-9611-4854-a4bb-16d44b7327b6" targetNamespace="http://schemas.microsoft.com/office/2006/metadata/properties" ma:root="true" ma:fieldsID="c02f4a560dbdabc0115429e529d2fd1b" ns2:_="" ns3:_="">
    <xsd:import namespace="64eff3df-e3d6-48ed-978f-45ff25640900"/>
    <xsd:import namespace="ff236c08-9611-4854-a4bb-16d44b7327b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Comments" minOccurs="0"/>
                <xsd:element ref="ns3:lcf76f155ced4ddcb4097134ff3c332f" minOccurs="0"/>
                <xsd:element ref="ns2:TaxCatchAll"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eff3df-e3d6-48ed-978f-45ff2564090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7267be2-ffe6-46cd-94d9-2cfd9b1e6422}" ma:internalName="TaxCatchAll" ma:showField="CatchAllData" ma:web="64eff3df-e3d6-48ed-978f-45ff2564090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f236c08-9611-4854-a4bb-16d44b7327b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Comments" ma:index="20" nillable="true" ma:displayName="Comments" ma:format="Dropdown" ma:internalName="Comments">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f7212af-5298-4b34-9fde-95afa33fa15c" ma:termSetId="09814cd3-568e-fe90-9814-8d621ff8fb84" ma:anchorId="fba54fb3-c3e1-fe81-a776-ca4b69148c4d" ma:open="true" ma:isKeyword="false">
      <xsd:complexType>
        <xsd:sequence>
          <xsd:element ref="pc:Terms" minOccurs="0" maxOccurs="1"/>
        </xsd:sequence>
      </xsd:complexType>
    </xsd:element>
    <xsd:element name="MediaServiceLocation" ma:index="24" nillable="true" ma:displayName="Location" ma:indexed="true" ma:internalName="MediaServiceLocation" ma:readOnly="true">
      <xsd:simpleType>
        <xsd:restriction base="dms:Text"/>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0A0AC5-3AFD-4ACE-91E1-7C9A567B4D05}">
  <ds:schemaRefs>
    <ds:schemaRef ds:uri="http://schemas.microsoft.com/sharepoint/v3/contenttype/forms"/>
  </ds:schemaRefs>
</ds:datastoreItem>
</file>

<file path=customXml/itemProps2.xml><?xml version="1.0" encoding="utf-8"?>
<ds:datastoreItem xmlns:ds="http://schemas.openxmlformats.org/officeDocument/2006/customXml" ds:itemID="{A2417AF4-27F3-41E8-A5F7-9F307E3E98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eff3df-e3d6-48ed-978f-45ff25640900"/>
    <ds:schemaRef ds:uri="ff236c08-9611-4854-a4bb-16d44b7327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730</TotalTime>
  <Words>977</Words>
  <Application>Microsoft Office PowerPoint</Application>
  <PresentationFormat>On-screen Show (4:3)</PresentationFormat>
  <Paragraphs>320</Paragraphs>
  <Slides>17</Slides>
  <Notes>17</Notes>
  <HiddenSlides>0</HiddenSlides>
  <MMClips>0</MMClips>
  <ScaleCrop>false</ScaleCrop>
  <HeadingPairs>
    <vt:vector size="4" baseType="variant">
      <vt:variant>
        <vt:lpstr>Theme</vt:lpstr>
      </vt:variant>
      <vt:variant>
        <vt:i4>4</vt:i4>
      </vt:variant>
      <vt:variant>
        <vt:lpstr>Slide Titles</vt:lpstr>
      </vt:variant>
      <vt:variant>
        <vt:i4>17</vt:i4>
      </vt:variant>
    </vt:vector>
  </HeadingPairs>
  <TitlesOfParts>
    <vt:vector size="21" baseType="lpstr">
      <vt:lpstr>2_Office Theme</vt:lpstr>
      <vt:lpstr>3_Office Theme</vt:lpstr>
      <vt:lpstr>4_Office Theme</vt:lpstr>
      <vt:lpstr>5_Office Theme</vt:lpstr>
      <vt:lpstr>Reconciliation in Australia   </vt:lpstr>
      <vt:lpstr>What is reconciliation?</vt:lpstr>
      <vt:lpstr>Why is reconciliation important?</vt:lpstr>
      <vt:lpstr>The Australian Reconciliation Barometer</vt:lpstr>
      <vt:lpstr>The 5 dimensions of reconciliation</vt:lpstr>
      <vt:lpstr>Your inquiry question</vt:lpstr>
      <vt:lpstr>Race relations</vt:lpstr>
      <vt:lpstr>Data visualised as a 100% stacked bar chart</vt:lpstr>
      <vt:lpstr>Equality and equity</vt:lpstr>
      <vt:lpstr>Data as a 100% stacked bar chart</vt:lpstr>
      <vt:lpstr>Unity</vt:lpstr>
      <vt:lpstr>View trends using a line graph</vt:lpstr>
      <vt:lpstr>Institutional integrity</vt:lpstr>
      <vt:lpstr>Column or 100% stacked bar chart?</vt:lpstr>
      <vt:lpstr>Historical acceptance</vt:lpstr>
      <vt:lpstr>Compare First Nations respondents  and General community views</vt:lpstr>
      <vt:lpstr>Statistical investigation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Martin</cp:lastModifiedBy>
  <cp:revision>1983</cp:revision>
  <dcterms:created xsi:type="dcterms:W3CDTF">2021-03-16T22:56:28Z</dcterms:created>
  <dcterms:modified xsi:type="dcterms:W3CDTF">2024-05-21T03:16:34Z</dcterms:modified>
</cp:coreProperties>
</file>