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7" r:id="rId5"/>
    <p:sldId id="258" r:id="rId6"/>
    <p:sldId id="262" r:id="rId7"/>
    <p:sldId id="257" r:id="rId8"/>
    <p:sldId id="263" r:id="rId9"/>
    <p:sldId id="264" r:id="rId10"/>
    <p:sldId id="260" r:id="rId11"/>
    <p:sldId id="259" r:id="rId12"/>
    <p:sldId id="261"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F87EAE-6CC1-99D4-8E31-202EF7FA06F2}" name="Trish Wilson" initials="TW" userId="1a8d7cc3620296f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2E8"/>
    <a:srgbClr val="5C91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A25734-5E7B-E54A-C52F-389FB124CDFE}" v="103" dt="2024-08-12T04:20:53.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p:cViewPr varScale="1">
        <p:scale>
          <a:sx n="95" d="100"/>
          <a:sy n="95" d="100"/>
        </p:scale>
        <p:origin x="1662" y="72"/>
      </p:cViewPr>
      <p:guideLst>
        <p:guide orient="horz" pos="2160"/>
        <p:guide pos="2880"/>
      </p:guideLst>
    </p:cSldViewPr>
  </p:slideViewPr>
  <p:outlineViewPr>
    <p:cViewPr>
      <p:scale>
        <a:sx n="33" d="100"/>
        <a:sy n="33" d="100"/>
      </p:scale>
      <p:origin x="0" y="0"/>
    </p:cViewPr>
  </p:outlineViewPr>
  <p:notesTextViewPr>
    <p:cViewPr>
      <p:scale>
        <a:sx n="1" d="1"/>
        <a:sy n="1" d="1"/>
      </p:scale>
      <p:origin x="0" y="-72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Wilson" userId="1a8d7cc3620296f7" providerId="LiveId" clId="{744CCDE4-3A6D-4B0C-896F-D5C3B404B877}"/>
    <pc:docChg chg="modSld">
      <pc:chgData name="Trish Wilson" userId="1a8d7cc3620296f7" providerId="LiveId" clId="{744CCDE4-3A6D-4B0C-896F-D5C3B404B877}" dt="2024-02-14T21:04:38.388" v="6"/>
      <pc:docMkLst>
        <pc:docMk/>
      </pc:docMkLst>
      <pc:sldChg chg="addCm">
        <pc:chgData name="Trish Wilson" userId="1a8d7cc3620296f7" providerId="LiveId" clId="{744CCDE4-3A6D-4B0C-896F-D5C3B404B877}" dt="2024-02-14T21:02:49.803" v="4"/>
        <pc:sldMkLst>
          <pc:docMk/>
          <pc:sldMk cId="945667224" sldId="259"/>
        </pc:sldMkLst>
      </pc:sldChg>
      <pc:sldChg chg="modSp mod addCm">
        <pc:chgData name="Trish Wilson" userId="1a8d7cc3620296f7" providerId="LiveId" clId="{744CCDE4-3A6D-4B0C-896F-D5C3B404B877}" dt="2024-02-14T21:01:58.776" v="3"/>
        <pc:sldMkLst>
          <pc:docMk/>
          <pc:sldMk cId="2535767181" sldId="260"/>
        </pc:sldMkLst>
        <pc:spChg chg="mod">
          <ac:chgData name="Trish Wilson" userId="1a8d7cc3620296f7" providerId="LiveId" clId="{744CCDE4-3A6D-4B0C-896F-D5C3B404B877}" dt="2024-02-14T21:01:56.654" v="2" actId="20577"/>
          <ac:spMkLst>
            <pc:docMk/>
            <pc:sldMk cId="2535767181" sldId="260"/>
            <ac:spMk id="8" creationId="{F9EC9F0C-364D-83AB-77A6-6AE3D2B78878}"/>
          </ac:spMkLst>
        </pc:spChg>
      </pc:sldChg>
      <pc:sldChg chg="modSp mod">
        <pc:chgData name="Trish Wilson" userId="1a8d7cc3620296f7" providerId="LiveId" clId="{744CCDE4-3A6D-4B0C-896F-D5C3B404B877}" dt="2024-02-14T20:58:31.894" v="0" actId="20577"/>
        <pc:sldMkLst>
          <pc:docMk/>
          <pc:sldMk cId="119493186" sldId="263"/>
        </pc:sldMkLst>
        <pc:spChg chg="mod">
          <ac:chgData name="Trish Wilson" userId="1a8d7cc3620296f7" providerId="LiveId" clId="{744CCDE4-3A6D-4B0C-896F-D5C3B404B877}" dt="2024-02-14T20:58:31.894" v="0" actId="20577"/>
          <ac:spMkLst>
            <pc:docMk/>
            <pc:sldMk cId="119493186" sldId="263"/>
            <ac:spMk id="2" creationId="{00000000-0000-0000-0000-000000000000}"/>
          </ac:spMkLst>
        </pc:spChg>
      </pc:sldChg>
      <pc:sldChg chg="addCm">
        <pc:chgData name="Trish Wilson" userId="1a8d7cc3620296f7" providerId="LiveId" clId="{744CCDE4-3A6D-4B0C-896F-D5C3B404B877}" dt="2024-02-14T21:04:38.388" v="6"/>
        <pc:sldMkLst>
          <pc:docMk/>
          <pc:sldMk cId="331308937" sldId="265"/>
        </pc:sldMkLst>
      </pc:sldChg>
    </pc:docChg>
  </pc:docChgLst>
  <pc:docChgLst>
    <pc:chgData name="Martin Richards" userId="S::martin.richards@esa.edu.au::ebc9b6ae-69f0-455b-b337-207e73494a6e" providerId="AD" clId="Web-{E5A25734-5E7B-E54A-C52F-389FB124CDFE}"/>
    <pc:docChg chg="modSld">
      <pc:chgData name="Martin Richards" userId="S::martin.richards@esa.edu.au::ebc9b6ae-69f0-455b-b337-207e73494a6e" providerId="AD" clId="Web-{E5A25734-5E7B-E54A-C52F-389FB124CDFE}" dt="2024-08-12T04:20:53.184" v="60" actId="1076"/>
      <pc:docMkLst>
        <pc:docMk/>
      </pc:docMkLst>
      <pc:sldChg chg="addSp delSp modSp delAnim">
        <pc:chgData name="Martin Richards" userId="S::martin.richards@esa.edu.au::ebc9b6ae-69f0-455b-b337-207e73494a6e" providerId="AD" clId="Web-{E5A25734-5E7B-E54A-C52F-389FB124CDFE}" dt="2024-08-12T04:20:53.184" v="60" actId="1076"/>
        <pc:sldMkLst>
          <pc:docMk/>
          <pc:sldMk cId="119493186" sldId="263"/>
        </pc:sldMkLst>
        <pc:spChg chg="add mod">
          <ac:chgData name="Martin Richards" userId="S::martin.richards@esa.edu.au::ebc9b6ae-69f0-455b-b337-207e73494a6e" providerId="AD" clId="Web-{E5A25734-5E7B-E54A-C52F-389FB124CDFE}" dt="2024-08-12T04:20:53.184" v="60" actId="1076"/>
          <ac:spMkLst>
            <pc:docMk/>
            <pc:sldMk cId="119493186" sldId="263"/>
            <ac:spMk id="6" creationId="{AFDA884D-AB0D-D9F1-CEDA-DA07809EE453}"/>
          </ac:spMkLst>
        </pc:spChg>
        <pc:spChg chg="del mod">
          <ac:chgData name="Martin Richards" userId="S::martin.richards@esa.edu.au::ebc9b6ae-69f0-455b-b337-207e73494a6e" providerId="AD" clId="Web-{E5A25734-5E7B-E54A-C52F-389FB124CDFE}" dt="2024-08-12T04:17:21.413" v="45"/>
          <ac:spMkLst>
            <pc:docMk/>
            <pc:sldMk cId="119493186" sldId="263"/>
            <ac:spMk id="19" creationId="{AA47664A-D467-8646-0FB2-7DF7361A8C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11/08/2024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20741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Images created in Canva.com</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Differentiation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Provide these formulas for students that require support and guidance.</a:t>
                </a:r>
              </a:p>
              <a:p>
                <a:endParaRPr lang="en-AU" dirty="0"/>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Cube: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sSup>
                      <m:sSupPr>
                        <m:ctrlPr>
                          <a:rPr lang="en-AU"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𝑠</m:t>
                        </m:r>
                      </m:e>
                      <m:sup>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3</m:t>
                        </m:r>
                      </m:sup>
                    </m:sSup>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or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𝑙𝑤h</m:t>
                    </m:r>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where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𝑙</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 </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𝑤</m:t>
                    </m:r>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and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h</m:t>
                    </m:r>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are equal</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Rectangular prism:</a:t>
                </a:r>
                <a:r>
                  <a:rPr lang="en-US" sz="1200"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𝑙𝑤h</m:t>
                    </m:r>
                  </m:oMath>
                </a14:m>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Triangular prism: find the area of the triangle using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𝐴</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f>
                      <m:fPr>
                        <m:ctrlPr>
                          <a:rPr lang="en-AU"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fPr>
                      <m:num>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1</m:t>
                        </m:r>
                      </m:num>
                      <m:den>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m:t>
                        </m:r>
                      </m:den>
                    </m:f>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𝑏h</m:t>
                    </m:r>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then volume using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𝐴h</m:t>
                    </m:r>
                  </m:oMath>
                </a14:m>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Trapezoidal prism: find the area of the trapezium using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𝐴</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f>
                      <m:fPr>
                        <m:ctrlPr>
                          <a:rPr lang="en-AU"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fPr>
                      <m:num>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1</m:t>
                        </m:r>
                      </m:num>
                      <m:den>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m:t>
                        </m:r>
                      </m:den>
                    </m:f>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𝑎</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𝑏</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h</m:t>
                    </m:r>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then volume using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𝐴h</m:t>
                    </m:r>
                  </m:oMath>
                </a14:m>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Cylinder: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m:rPr>
                        <m:sty m:val="p"/>
                      </m:rPr>
                      <a:rPr lang="en-US" sz="12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π</m:t>
                    </m:r>
                    <m:sSup>
                      <m:sSupPr>
                        <m:ctrlPr>
                          <a:rPr lang="en-AU"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𝑟</m:t>
                        </m:r>
                      </m:e>
                      <m:sup>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m:t>
                        </m:r>
                      </m:sup>
                    </m:sSup>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h</m:t>
                    </m:r>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(remind students to be careful of discriminating between radius and diameter)</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Annular cylinder: find the area of the annulus using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𝐴</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m:rPr>
                        <m:sty m:val="p"/>
                      </m:rPr>
                      <a:rPr lang="en-US" sz="12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π</m:t>
                    </m:r>
                    <m:sSup>
                      <m:sSupPr>
                        <m:ctrlPr>
                          <a:rPr lang="en-AU"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𝑅</m:t>
                        </m:r>
                      </m:e>
                      <m:sup>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m:t>
                        </m:r>
                      </m:sup>
                    </m:sSup>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m:rPr>
                        <m:sty m:val="p"/>
                      </m:rPr>
                      <a:rPr lang="en-US" sz="12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π</m:t>
                    </m:r>
                    <m:sSup>
                      <m:sSupPr>
                        <m:ctrlPr>
                          <a:rPr lang="en-AU"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𝑟</m:t>
                        </m:r>
                      </m:e>
                      <m:sup>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m:t>
                        </m:r>
                      </m:sup>
                    </m:sSup>
                  </m:oMath>
                </a14:m>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then volume using </a:t>
                </a:r>
                <a14:m>
                  <m:oMath xmlns:m="http://schemas.openxmlformats.org/officeDocument/2006/math">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en-US" sz="12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𝐴h</m:t>
                    </m:r>
                  </m:oMath>
                </a14:m>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endParaRPr lang="en-AU"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Images created in Canva.com</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Differentiation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Provide these formulas for students that require support and guidance.</a:t>
                </a:r>
              </a:p>
              <a:p>
                <a:endParaRPr lang="en-AU" dirty="0"/>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Cube: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𝑉=𝑠</a:t>
                </a:r>
                <a:r>
                  <a:rPr lang="en-AU"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3</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or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𝑉=𝑙𝑤ℎ</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where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𝑙, 𝑤</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and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ℎ</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are equal</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Rectangular prism:</a:t>
                </a:r>
                <a:r>
                  <a:rPr lang="en-US" sz="1200"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𝑉=𝑙𝑤ℎ</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Triangular prism: find the area of the triangle using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𝐴=1</a:t>
                </a:r>
                <a:r>
                  <a:rPr lang="en-AU"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2 𝑏ℎ</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then volume using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𝑉=𝐴ℎ</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Trapezoidal prism: find the area of the trapezium using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𝐴=1</a:t>
                </a:r>
                <a:r>
                  <a:rPr lang="en-AU"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2(𝑎+𝑏)ℎ</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then volume using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𝑉=𝐴ℎ</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Cylinder: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𝑉=π𝑟</a:t>
                </a:r>
                <a:r>
                  <a:rPr lang="en-AU"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2 ℎ</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(remind students to be careful of discriminating between radius and diameter)</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Annular cylinder: find the area of the annulus using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𝐴=π𝑅</a:t>
                </a:r>
                <a:r>
                  <a:rPr lang="en-AU"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2−π𝑟</a:t>
                </a:r>
                <a:r>
                  <a:rPr lang="en-AU"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2</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then volume using </a:t>
                </a:r>
                <a:r>
                  <a:rPr lang="en-US" sz="12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𝑉=𝐴ℎ</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endParaRPr lang="en-AU" dirty="0"/>
              </a:p>
            </p:txBody>
          </p:sp>
        </mc:Fallback>
      </mc:AlternateContent>
      <p:sp>
        <p:nvSpPr>
          <p:cNvPr id="4" name="Slide Number Placeholder 3"/>
          <p:cNvSpPr>
            <a:spLocks noGrp="1"/>
          </p:cNvSpPr>
          <p:nvPr>
            <p:ph type="sldNum" sz="quarter" idx="10"/>
          </p:nvPr>
        </p:nvSpPr>
        <p:spPr/>
        <p:txBody>
          <a:bodyPr/>
          <a:lstStyle/>
          <a:p>
            <a:fld id="{5D904A82-F77A-4F2F-A04D-9E9D63F3DBDF}" type="slidenum">
              <a:rPr lang="en-AU" smtClean="0"/>
              <a:t>10</a:t>
            </a:fld>
            <a:endParaRPr lang="en-AU"/>
          </a:p>
        </p:txBody>
      </p:sp>
    </p:spTree>
    <p:extLst>
      <p:ext uri="{BB962C8B-B14F-4D97-AF65-F5344CB8AC3E}">
        <p14:creationId xmlns:p14="http://schemas.microsoft.com/office/powerpoint/2010/main" val="35355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11</a:t>
            </a:fld>
            <a:endParaRPr lang="en-AU"/>
          </a:p>
        </p:txBody>
      </p:sp>
    </p:spTree>
    <p:extLst>
      <p:ext uri="{BB962C8B-B14F-4D97-AF65-F5344CB8AC3E}">
        <p14:creationId xmlns:p14="http://schemas.microsoft.com/office/powerpoint/2010/main" val="44792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free from Canva.com</a:t>
            </a:r>
          </a:p>
        </p:txBody>
      </p:sp>
      <p:sp>
        <p:nvSpPr>
          <p:cNvPr id="4" name="Slide Number Placeholder 3"/>
          <p:cNvSpPr>
            <a:spLocks noGrp="1"/>
          </p:cNvSpPr>
          <p:nvPr>
            <p:ph type="sldNum" sz="quarter" idx="10"/>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283481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7970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0E1D42"/>
                </a:solidFill>
                <a:effectLst/>
                <a:latin typeface="Roboto" panose="02000000000000000000" pitchFamily="2" charset="0"/>
              </a:rPr>
              <a:t>Aeroplane fuel</a:t>
            </a:r>
            <a:endParaRPr lang="en-GB" b="0" i="0" dirty="0">
              <a:solidFill>
                <a:srgbClr val="0E1D42"/>
              </a:solidFill>
              <a:effectLst/>
              <a:latin typeface="Roboto" panose="02000000000000000000" pitchFamily="2" charset="0"/>
            </a:endParaRPr>
          </a:p>
          <a:p>
            <a:pPr algn="l"/>
            <a:r>
              <a:rPr lang="en-GB" b="0" i="0" dirty="0">
                <a:solidFill>
                  <a:srgbClr val="0E1D42"/>
                </a:solidFill>
                <a:effectLst/>
                <a:latin typeface="Roboto" panose="02000000000000000000" pitchFamily="2" charset="0"/>
              </a:rPr>
              <a:t>Fuel requirements are carefully calculated and measured in aeroplanes as aviation fuel adds significant mass and therefore cost to flights. Inaccuracies in measurements can mean planes carry too much fuel costing too much or, far worse, run out of fuel. In a famous case known as the Gimli Glider, an Air Canada flight had to make an emergency landing as they had run out of fuel, owing to issues converting between metric and imperial measurements.</a:t>
            </a:r>
          </a:p>
          <a:p>
            <a:pPr algn="l"/>
            <a:r>
              <a:rPr lang="en-GB" b="1" i="0" dirty="0">
                <a:solidFill>
                  <a:srgbClr val="0E1D42"/>
                </a:solidFill>
                <a:effectLst/>
                <a:latin typeface="Roboto" panose="02000000000000000000" pitchFamily="2" charset="0"/>
              </a:rPr>
              <a:t>Speed cameras</a:t>
            </a:r>
            <a:endParaRPr lang="en-GB" b="0" i="0" dirty="0">
              <a:solidFill>
                <a:srgbClr val="0E1D42"/>
              </a:solidFill>
              <a:effectLst/>
              <a:latin typeface="Roboto" panose="02000000000000000000" pitchFamily="2" charset="0"/>
            </a:endParaRPr>
          </a:p>
          <a:p>
            <a:pPr algn="l"/>
            <a:r>
              <a:rPr lang="en-GB" b="0" i="0" dirty="0">
                <a:solidFill>
                  <a:srgbClr val="0E1D42"/>
                </a:solidFill>
                <a:effectLst/>
                <a:latin typeface="Roboto" panose="02000000000000000000" pitchFamily="2" charset="0"/>
              </a:rPr>
              <a:t>Speed cameras with significant fines and potential loss of licence, the measurement accuracy of speed cameras and car speedometers (which motorists rely on to judge their speed) is of interest to motorists, the police and governments. Different states apparently give a ‘margin for error’ which is the subject of some controversy.</a:t>
            </a:r>
          </a:p>
          <a:p>
            <a:pPr algn="l"/>
            <a:r>
              <a:rPr lang="en-GB" b="1" i="0" dirty="0">
                <a:solidFill>
                  <a:srgbClr val="0E1D42"/>
                </a:solidFill>
                <a:effectLst/>
                <a:latin typeface="Roboto" panose="02000000000000000000" pitchFamily="2" charset="0"/>
              </a:rPr>
              <a:t>Sports</a:t>
            </a:r>
            <a:endParaRPr lang="en-GB" b="0" i="0" dirty="0">
              <a:solidFill>
                <a:srgbClr val="0E1D42"/>
              </a:solidFill>
              <a:effectLst/>
              <a:latin typeface="Roboto" panose="02000000000000000000" pitchFamily="2" charset="0"/>
            </a:endParaRPr>
          </a:p>
          <a:p>
            <a:pPr algn="l"/>
            <a:r>
              <a:rPr lang="en-GB" b="0" i="0" dirty="0">
                <a:solidFill>
                  <a:srgbClr val="0E1D42"/>
                </a:solidFill>
                <a:effectLst/>
                <a:latin typeface="Roboto" panose="02000000000000000000" pitchFamily="2" charset="0"/>
              </a:rPr>
              <a:t>In 2008, swimmer Michael Phelps finished the 100 m butterfly one one-hundredth of a second before competitor Milorad Cavic, which was confirmed by a camera recording 100 frames a second. These days, finish line cameras can take 10,000 photos per second. With medals, world records and million-dollar sponsorship deals at stake, these tiny differences really do matter to athletes.</a:t>
            </a:r>
          </a:p>
          <a:p>
            <a:pPr algn="l"/>
            <a:r>
              <a:rPr lang="en-GB" b="1" i="0" dirty="0">
                <a:solidFill>
                  <a:srgbClr val="0E1D42"/>
                </a:solidFill>
                <a:effectLst/>
                <a:latin typeface="Roboto" panose="02000000000000000000" pitchFamily="2" charset="0"/>
              </a:rPr>
              <a:t>Hubble Space Telescope</a:t>
            </a:r>
            <a:endParaRPr lang="en-GB" b="0" i="0" dirty="0">
              <a:solidFill>
                <a:srgbClr val="0E1D42"/>
              </a:solidFill>
              <a:effectLst/>
              <a:latin typeface="Roboto" panose="02000000000000000000" pitchFamily="2" charset="0"/>
            </a:endParaRPr>
          </a:p>
          <a:p>
            <a:pPr algn="l"/>
            <a:r>
              <a:rPr lang="en-GB" b="0" i="0" dirty="0">
                <a:solidFill>
                  <a:srgbClr val="0E1D42"/>
                </a:solidFill>
                <a:effectLst/>
                <a:latin typeface="Roboto" panose="02000000000000000000" pitchFamily="2" charset="0"/>
              </a:rPr>
              <a:t>The Hubble Space Telescope was found to be slightly out of shape, (a 1.3mm lens shape error) meaning that the images it sent back were blurry. The ultimate cost to fix this tiny measurement error? USD $50 million.</a:t>
            </a:r>
          </a:p>
          <a:p>
            <a:pPr algn="l"/>
            <a:r>
              <a:rPr lang="en-GB" b="1" i="0" dirty="0">
                <a:solidFill>
                  <a:srgbClr val="0E1D42"/>
                </a:solidFill>
                <a:effectLst/>
                <a:latin typeface="Roboto" panose="02000000000000000000" pitchFamily="2" charset="0"/>
              </a:rPr>
              <a:t>Defence</a:t>
            </a:r>
            <a:endParaRPr lang="en-GB" b="0" i="0" dirty="0">
              <a:solidFill>
                <a:srgbClr val="0E1D42"/>
              </a:solidFill>
              <a:effectLst/>
              <a:latin typeface="Roboto" panose="02000000000000000000" pitchFamily="2" charset="0"/>
            </a:endParaRPr>
          </a:p>
          <a:p>
            <a:pPr algn="l"/>
            <a:r>
              <a:rPr lang="en-GB" b="0" i="0" dirty="0">
                <a:solidFill>
                  <a:srgbClr val="0E1D42"/>
                </a:solidFill>
                <a:effectLst/>
                <a:latin typeface="Roboto" panose="02000000000000000000" pitchFamily="2" charset="0"/>
              </a:rPr>
              <a:t>Another story comes from the Gulf War in 1992, where a Scud missile attack on a US army base killed 28 people. The missile air-defence system recorded time in </a:t>
            </a:r>
            <a:r>
              <a:rPr lang="en-GB" b="0" i="0" dirty="0" err="1">
                <a:solidFill>
                  <a:srgbClr val="0E1D42"/>
                </a:solidFill>
                <a:effectLst/>
                <a:latin typeface="Roboto" panose="02000000000000000000" pitchFamily="2" charset="0"/>
              </a:rPr>
              <a:t>deciseconds</a:t>
            </a:r>
            <a:r>
              <a:rPr lang="en-GB" b="0" i="0" dirty="0">
                <a:solidFill>
                  <a:srgbClr val="0E1D42"/>
                </a:solidFill>
                <a:effectLst/>
                <a:latin typeface="Roboto" panose="02000000000000000000" pitchFamily="2" charset="0"/>
              </a:rPr>
              <a:t> (0.1 sec) but then stored it as an integer (to the nearest second). Over time the effects of these </a:t>
            </a:r>
            <a:r>
              <a:rPr lang="en-GB" b="0" i="0" dirty="0" err="1">
                <a:solidFill>
                  <a:srgbClr val="0E1D42"/>
                </a:solidFill>
                <a:effectLst/>
                <a:latin typeface="Roboto" panose="02000000000000000000" pitchFamily="2" charset="0"/>
              </a:rPr>
              <a:t>roundings</a:t>
            </a:r>
            <a:r>
              <a:rPr lang="en-GB" b="0" i="0" dirty="0">
                <a:solidFill>
                  <a:srgbClr val="0E1D42"/>
                </a:solidFill>
                <a:effectLst/>
                <a:latin typeface="Roboto" panose="02000000000000000000" pitchFamily="2" charset="0"/>
              </a:rPr>
              <a:t> compounded meaning that after 20 hours of operation the system could not intercept missiles and in this case was ‘looking in the wrong part of the sky’ when a missile struck the base.</a:t>
            </a:r>
          </a:p>
          <a:p>
            <a:pPr algn="l"/>
            <a:endParaRPr lang="en-GB" b="0" i="0" dirty="0">
              <a:solidFill>
                <a:srgbClr val="0E1D42"/>
              </a:solidFill>
              <a:effectLst/>
              <a:latin typeface="Roboto" panose="02000000000000000000" pitchFamily="2" charset="0"/>
            </a:endParaRPr>
          </a:p>
          <a:p>
            <a:r>
              <a:rPr lang="en-AU" dirty="0"/>
              <a:t>Fuelling aeroplane: </a:t>
            </a:r>
            <a:r>
              <a:rPr lang="en-US" dirty="0"/>
              <a:t>David </a:t>
            </a:r>
            <a:r>
              <a:rPr lang="en-US" dirty="0" err="1"/>
              <a:t>Monniaux</a:t>
            </a:r>
            <a:r>
              <a:rPr lang="en-US" dirty="0"/>
              <a:t>, CC BY-SA 3.0 via Wikimedia Commons</a:t>
            </a:r>
            <a:endParaRPr lang="en-AU" dirty="0"/>
          </a:p>
          <a:p>
            <a:r>
              <a:rPr lang="en-AU" dirty="0"/>
              <a:t>Speed camera: </a:t>
            </a:r>
            <a:r>
              <a:rPr lang="en-US" dirty="0" err="1"/>
              <a:t>Nachoman</a:t>
            </a:r>
            <a:r>
              <a:rPr lang="en-US" dirty="0"/>
              <a:t>-au, CC BY-SA 3.0 via Wikimedia Commons</a:t>
            </a:r>
          </a:p>
          <a:p>
            <a:r>
              <a:rPr lang="en-AU" dirty="0"/>
              <a:t>Olympic para-swimmer: </a:t>
            </a:r>
            <a:r>
              <a:rPr lang="ko-KR" altLang="en-US" dirty="0"/>
              <a:t>王伟</a:t>
            </a:r>
            <a:r>
              <a:rPr lang="en-US" altLang="ko-KR" dirty="0"/>
              <a:t>00715, </a:t>
            </a:r>
            <a:r>
              <a:rPr lang="en-AU" dirty="0"/>
              <a:t>CC BY 2.5 CN via Wikimedia Commons</a:t>
            </a:r>
          </a:p>
          <a:p>
            <a:r>
              <a:rPr lang="en-AU" dirty="0"/>
              <a:t>Hubble telescope: </a:t>
            </a:r>
            <a:r>
              <a:rPr lang="en-US" dirty="0" err="1"/>
              <a:t>Ruffnax</a:t>
            </a:r>
            <a:r>
              <a:rPr lang="en-US" dirty="0"/>
              <a:t> (Crew of STS-125), Public domain, via Wikimedia Commons</a:t>
            </a: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12600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created in Canva.com</a:t>
            </a:r>
          </a:p>
          <a:p>
            <a:r>
              <a:rPr lang="en-AU" dirty="0"/>
              <a:t>Note this slide is animated. The answers will appear after each mouse click.</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151793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created in Canva.com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this slide is animated. The answers will appear after each mouse click.</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46608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created in Canva.com</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3158670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created in Canva.com</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80134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created in Canva.com</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106584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11/08/2024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2189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11/08/2024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709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11/08/2024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18588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11/08/2024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4290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CC2A7-6B72-40F1-BA15-CE4E09321D37}" type="datetimeFigureOut">
              <a:rPr lang="en-AU" smtClean="0"/>
              <a:t>11/08/2024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2924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A3CC2A7-6B72-40F1-BA15-CE4E09321D37}" type="datetimeFigureOut">
              <a:rPr lang="en-AU" smtClean="0"/>
              <a:t>11/08/2024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0506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A3CC2A7-6B72-40F1-BA15-CE4E09321D37}" type="datetimeFigureOut">
              <a:rPr lang="en-AU" smtClean="0"/>
              <a:t>11/08/2024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366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A3CC2A7-6B72-40F1-BA15-CE4E09321D37}" type="datetimeFigureOut">
              <a:rPr lang="en-AU" smtClean="0"/>
              <a:t>11/08/2024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9245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C2A7-6B72-40F1-BA15-CE4E09321D37}" type="datetimeFigureOut">
              <a:rPr lang="en-AU" smtClean="0"/>
              <a:t>11/08/2024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406916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11/08/2024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11173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11/08/2024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03506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CC2A7-6B72-40F1-BA15-CE4E09321D37}" type="datetimeFigureOut">
              <a:rPr lang="en-AU" smtClean="0"/>
              <a:t>11/08/2024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C576-B878-448C-BD9F-E8E656A57717}" type="slidenum">
              <a:rPr lang="en-AU" smtClean="0"/>
              <a:t>‹#›</a:t>
            </a:fld>
            <a:endParaRPr lang="en-AU"/>
          </a:p>
        </p:txBody>
      </p:sp>
    </p:spTree>
    <p:extLst>
      <p:ext uri="{BB962C8B-B14F-4D97-AF65-F5344CB8AC3E}">
        <p14:creationId xmlns:p14="http://schemas.microsoft.com/office/powerpoint/2010/main" val="411043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mathematicshub.edu.a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athematicshub.edu.au/" TargetMode="External"/><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hyperlink" Target="https://www.mathematicshub.edu.au/" TargetMode="External"/><Relationship Id="rId4" Type="http://schemas.openxmlformats.org/officeDocument/2006/relationships/image" Target="../media/image4.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mathematicshub.edu.au/"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8.jpeg"/><Relationship Id="rId2" Type="http://schemas.openxmlformats.org/officeDocument/2006/relationships/notesSlide" Target="../notesSlides/notesSlide5.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www.mathematicshub.edu.au/" TargetMode="External"/><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hyperlink" Target="https://www.mathematicshub.edu.au/" TargetMode="External"/><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hyperlink" Target="https://www.mathematicshub.edu.au/" TargetMode="External"/><Relationship Id="rId4" Type="http://schemas.openxmlformats.org/officeDocument/2006/relationships/image" Target="../media/image10.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EA804A7-72E1-6EB1-42EE-A68C798E8691}"/>
              </a:ext>
              <a:ext uri="{C183D7F6-B498-43B3-948B-1728B52AA6E4}">
                <adec:decorative xmlns:adec="http://schemas.microsoft.com/office/drawing/2017/decorative" val="1"/>
              </a:ext>
            </a:extLst>
          </p:cNvPr>
          <p:cNvGrpSpPr/>
          <p:nvPr/>
        </p:nvGrpSpPr>
        <p:grpSpPr>
          <a:xfrm>
            <a:off x="0" y="839552"/>
            <a:ext cx="9145016" cy="6093296"/>
            <a:chOff x="0" y="839552"/>
            <a:chExt cx="9145016" cy="6093296"/>
          </a:xfrm>
        </p:grpSpPr>
        <p:pic>
          <p:nvPicPr>
            <p:cNvPr id="11" name="Picture 2">
              <a:extLst>
                <a:ext uri="{FF2B5EF4-FFF2-40B4-BE49-F238E27FC236}">
                  <a16:creationId xmlns:a16="http://schemas.microsoft.com/office/drawing/2014/main" id="{3B02FFA8-B4DD-A659-847C-40D9461084A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FF2B5EF4-FFF2-40B4-BE49-F238E27FC236}">
                  <a16:creationId xmlns:a16="http://schemas.microsoft.com/office/drawing/2014/main" id="{9DCF8F58-C60D-901F-35B3-D3E3317351AB}"/>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8224" y="6321883"/>
              <a:ext cx="826992" cy="541175"/>
            </a:xfrm>
            <a:prstGeom prst="rect">
              <a:avLst/>
            </a:prstGeom>
          </p:spPr>
        </p:pic>
        <p:pic>
          <p:nvPicPr>
            <p:cNvPr id="14" name="Picture 13">
              <a:extLst>
                <a:ext uri="{FF2B5EF4-FFF2-40B4-BE49-F238E27FC236}">
                  <a16:creationId xmlns:a16="http://schemas.microsoft.com/office/drawing/2014/main" id="{C6CAEB35-3FA9-E5F5-E1FB-19C117DF53F5}"/>
                </a:ex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55195" y="5728619"/>
              <a:ext cx="556021" cy="566359"/>
            </a:xfrm>
            <a:prstGeom prst="rect">
              <a:avLst/>
            </a:prstGeom>
          </p:spPr>
        </p:pic>
        <p:pic>
          <p:nvPicPr>
            <p:cNvPr id="15" name="Picture 14">
              <a:extLst>
                <a:ext uri="{FF2B5EF4-FFF2-40B4-BE49-F238E27FC236}">
                  <a16:creationId xmlns:a16="http://schemas.microsoft.com/office/drawing/2014/main" id="{3DA1EFB8-9C6B-504E-9053-5A6D4DAD5F43}"/>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5463" y="5876935"/>
              <a:ext cx="546257" cy="562567"/>
            </a:xfrm>
            <a:prstGeom prst="rect">
              <a:avLst/>
            </a:prstGeom>
          </p:spPr>
        </p:pic>
        <p:pic>
          <p:nvPicPr>
            <p:cNvPr id="16" name="Picture 15">
              <a:extLst>
                <a:ext uri="{FF2B5EF4-FFF2-40B4-BE49-F238E27FC236}">
                  <a16:creationId xmlns:a16="http://schemas.microsoft.com/office/drawing/2014/main" id="{CBBC9B71-3753-FCC0-23B1-BD79FCBEE49C}"/>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88903" y="6158218"/>
              <a:ext cx="856560" cy="555469"/>
            </a:xfrm>
            <a:prstGeom prst="rect">
              <a:avLst/>
            </a:prstGeom>
          </p:spPr>
        </p:pic>
        <p:pic>
          <p:nvPicPr>
            <p:cNvPr id="17" name="Picture 16">
              <a:extLst>
                <a:ext uri="{FF2B5EF4-FFF2-40B4-BE49-F238E27FC236}">
                  <a16:creationId xmlns:a16="http://schemas.microsoft.com/office/drawing/2014/main" id="{F35613ED-5998-B6F6-5767-AEC151A193B5}"/>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49800" y="6075762"/>
              <a:ext cx="554625" cy="727479"/>
            </a:xfrm>
            <a:prstGeom prst="rect">
              <a:avLst/>
            </a:prstGeom>
          </p:spPr>
        </p:pic>
      </p:grpSp>
      <p:grpSp>
        <p:nvGrpSpPr>
          <p:cNvPr id="12" name="Group 11">
            <a:extLst>
              <a:ext uri="{FF2B5EF4-FFF2-40B4-BE49-F238E27FC236}">
                <a16:creationId xmlns:a16="http://schemas.microsoft.com/office/drawing/2014/main" id="{E86B8A94-CC1C-123A-52BA-66D076BF05A9}"/>
              </a:ext>
              <a:ext uri="{C183D7F6-B498-43B3-948B-1728B52AA6E4}">
                <adec:decorative xmlns:adec="http://schemas.microsoft.com/office/drawing/2017/decorative" val="1"/>
              </a:ext>
            </a:extLst>
          </p:cNvPr>
          <p:cNvGrpSpPr/>
          <p:nvPr/>
        </p:nvGrpSpPr>
        <p:grpSpPr>
          <a:xfrm>
            <a:off x="5438976" y="5733256"/>
            <a:ext cx="2661416" cy="1101548"/>
            <a:chOff x="5438976" y="5733256"/>
            <a:chExt cx="2661416" cy="1101548"/>
          </a:xfrm>
        </p:grpSpPr>
        <p:pic>
          <p:nvPicPr>
            <p:cNvPr id="6" name="Content Placeholder 12"/>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67400" y="6309319"/>
              <a:ext cx="826992" cy="525485"/>
            </a:xfrm>
            <a:prstGeom prst="rect">
              <a:avLst/>
            </a:prstGeom>
          </p:spPr>
        </p:pic>
        <p:pic>
          <p:nvPicPr>
            <p:cNvPr id="5" name="Picture 4"/>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44371" y="5733256"/>
              <a:ext cx="556021" cy="549939"/>
            </a:xfrm>
            <a:prstGeom prst="rect">
              <a:avLst/>
            </a:prstGeom>
          </p:spPr>
        </p:pic>
        <p:pic>
          <p:nvPicPr>
            <p:cNvPr id="8" name="Picture 7"/>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34639" y="5877272"/>
              <a:ext cx="546257" cy="546257"/>
            </a:xfrm>
            <a:prstGeom prst="rect">
              <a:avLst/>
            </a:prstGeom>
          </p:spPr>
        </p:pic>
        <p:pic>
          <p:nvPicPr>
            <p:cNvPr id="7" name="Picture 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78079" y="6150399"/>
              <a:ext cx="856560" cy="539365"/>
            </a:xfrm>
            <a:prstGeom prst="rect">
              <a:avLst/>
            </a:prstGeom>
          </p:spPr>
        </p:pic>
        <p:pic>
          <p:nvPicPr>
            <p:cNvPr id="10" name="Picture 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38976" y="6070334"/>
              <a:ext cx="554625" cy="706388"/>
            </a:xfrm>
            <a:prstGeom prst="rect">
              <a:avLst/>
            </a:prstGeom>
          </p:spPr>
        </p:pic>
      </p:grpSp>
      <p:pic>
        <p:nvPicPr>
          <p:cNvPr id="18" name="Picture 17">
            <a:hlinkClick r:id="rId9"/>
            <a:extLst>
              <a:ext uri="{FF2B5EF4-FFF2-40B4-BE49-F238E27FC236}">
                <a16:creationId xmlns:a16="http://schemas.microsoft.com/office/drawing/2014/main" id="{21603C69-507F-5BCD-B704-ED0EB4A96C2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9" name="Footer Placeholder 12">
            <a:extLst>
              <a:ext uri="{FF2B5EF4-FFF2-40B4-BE49-F238E27FC236}">
                <a16:creationId xmlns:a16="http://schemas.microsoft.com/office/drawing/2014/main" id="{985946D7-FAE3-79D8-3E2C-C4D8FEA243F9}"/>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0" name="Picture 19">
            <a:extLst>
              <a:ext uri="{FF2B5EF4-FFF2-40B4-BE49-F238E27FC236}">
                <a16:creationId xmlns:a16="http://schemas.microsoft.com/office/drawing/2014/main" id="{16F4A165-DE2B-1F2B-9D3B-83A4DCFAF5AE}"/>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23" name="Title 22">
            <a:extLst>
              <a:ext uri="{FF2B5EF4-FFF2-40B4-BE49-F238E27FC236}">
                <a16:creationId xmlns:a16="http://schemas.microsoft.com/office/drawing/2014/main" id="{47DCFF94-4FCF-109B-7CF6-58BAEE1432C4}"/>
              </a:ext>
            </a:extLst>
          </p:cNvPr>
          <p:cNvSpPr>
            <a:spLocks noGrp="1"/>
          </p:cNvSpPr>
          <p:nvPr>
            <p:ph type="ctrTitle"/>
          </p:nvPr>
        </p:nvSpPr>
        <p:spPr/>
        <p:txBody>
          <a:bodyPr/>
          <a:lstStyle/>
          <a:p>
            <a:r>
              <a:rPr lang="en-AU" dirty="0">
                <a:solidFill>
                  <a:schemeClr val="tx2"/>
                </a:solidFill>
              </a:rPr>
              <a:t>How wrong?</a:t>
            </a:r>
            <a:endParaRPr lang="en-GB" dirty="0">
              <a:solidFill>
                <a:schemeClr val="tx2"/>
              </a:solidFill>
            </a:endParaRPr>
          </a:p>
        </p:txBody>
      </p:sp>
    </p:spTree>
    <p:extLst>
      <p:ext uri="{BB962C8B-B14F-4D97-AF65-F5344CB8AC3E}">
        <p14:creationId xmlns:p14="http://schemas.microsoft.com/office/powerpoint/2010/main" val="24971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51720" y="-82490"/>
            <a:ext cx="7076256" cy="1143000"/>
          </a:xfrm>
        </p:spPr>
        <p:txBody>
          <a:bodyPr>
            <a:normAutofit/>
          </a:bodyPr>
          <a:lstStyle/>
          <a:p>
            <a:r>
              <a:rPr lang="en-AU" sz="2800" dirty="0">
                <a:solidFill>
                  <a:schemeClr val="tx2"/>
                </a:solidFill>
              </a:rPr>
              <a:t>Independent work: choose…at least 3 solids</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3" name="Picture 2">
            <a:hlinkClick r:id="rId9"/>
            <a:extLst>
              <a:ext uri="{FF2B5EF4-FFF2-40B4-BE49-F238E27FC236}">
                <a16:creationId xmlns:a16="http://schemas.microsoft.com/office/drawing/2014/main" id="{94E05472-D6EB-2E04-50D9-905F17A35951}"/>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4" name="Footer Placeholder 12">
            <a:extLst>
              <a:ext uri="{FF2B5EF4-FFF2-40B4-BE49-F238E27FC236}">
                <a16:creationId xmlns:a16="http://schemas.microsoft.com/office/drawing/2014/main" id="{AA4B2B2B-BFCD-047B-837D-8BC4C95838FA}"/>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4" name="Picture 23">
            <a:extLst>
              <a:ext uri="{FF2B5EF4-FFF2-40B4-BE49-F238E27FC236}">
                <a16:creationId xmlns:a16="http://schemas.microsoft.com/office/drawing/2014/main" id="{B95FEA87-FC2E-CBA4-5DE4-625881A4D846}"/>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26" name="TextBox 25">
            <a:extLst>
              <a:ext uri="{FF2B5EF4-FFF2-40B4-BE49-F238E27FC236}">
                <a16:creationId xmlns:a16="http://schemas.microsoft.com/office/drawing/2014/main" id="{C1EE5245-903F-0399-229E-E8C3ED357D25}"/>
              </a:ext>
            </a:extLst>
          </p:cNvPr>
          <p:cNvSpPr txBox="1"/>
          <p:nvPr/>
        </p:nvSpPr>
        <p:spPr>
          <a:xfrm>
            <a:off x="646225" y="1016932"/>
            <a:ext cx="8406370" cy="646331"/>
          </a:xfrm>
          <a:prstGeom prst="rect">
            <a:avLst/>
          </a:prstGeom>
          <a:noFill/>
        </p:spPr>
        <p:txBody>
          <a:bodyPr wrap="square" rtlCol="0">
            <a:spAutoFit/>
          </a:bodyPr>
          <a:lstStyle/>
          <a:p>
            <a:r>
              <a:rPr lang="en-US" dirty="0">
                <a:solidFill>
                  <a:srgbClr val="002060"/>
                </a:solidFill>
              </a:rPr>
              <a:t>In pairs, find the volume, then round and calculate the % error caused by rounding.</a:t>
            </a:r>
          </a:p>
          <a:p>
            <a:endParaRPr lang="en-AU" dirty="0"/>
          </a:p>
        </p:txBody>
      </p:sp>
      <p:pic>
        <p:nvPicPr>
          <p:cNvPr id="41" name="Picture 40" descr="Selection of prisms with measurements. &#10;1: Cube with side length: 2.1758m&#10;2. Cylinder with height of 0.53m and diameter 0.76m&#10;3. Section of tube where radius of inner tube is 2.4mm, height of 7.48mm and radius of outside of tube is 3.94mm&#10;4. 4. Rectangular prism, length is 3.575cm, height of 0.941cm and width of 1.835 cm&#10;5. Right-angled triangular prism where base is 0.25cm, height is 3.48cm and depth of 2.06cm&#10;6. Cylinder height of 3.25m and radius of 1.48m.&#10;7. Triangular prism with 0.28m base, 0.257m height and 0.356m depth&#10;8. Circular prism with diameter of 12.564cm and height of 3.046cm&#10;9. Square prism with 4.845m length and height of 16.327m&#10;10. Trapezium shaped prism with height of 5.03cm, longest width/base of 6.43cm, shortest width of 4.18cm and depth of 3.96cm&#10;">
            <a:extLst>
              <a:ext uri="{FF2B5EF4-FFF2-40B4-BE49-F238E27FC236}">
                <a16:creationId xmlns:a16="http://schemas.microsoft.com/office/drawing/2014/main" id="{A4819D9C-26B6-0BAE-F52D-8B36C5D75F0C}"/>
              </a:ext>
            </a:extLst>
          </p:cNvPr>
          <p:cNvPicPr>
            <a:picLocks noChangeAspect="1"/>
          </p:cNvPicPr>
          <p:nvPr/>
        </p:nvPicPr>
        <p:blipFill>
          <a:blip r:embed="rId12"/>
          <a:stretch>
            <a:fillRect/>
          </a:stretch>
        </p:blipFill>
        <p:spPr>
          <a:xfrm>
            <a:off x="1166852" y="1458176"/>
            <a:ext cx="6804248" cy="4451112"/>
          </a:xfrm>
          <a:prstGeom prst="rect">
            <a:avLst/>
          </a:prstGeom>
        </p:spPr>
      </p:pic>
    </p:spTree>
    <p:extLst>
      <p:ext uri="{BB962C8B-B14F-4D97-AF65-F5344CB8AC3E}">
        <p14:creationId xmlns:p14="http://schemas.microsoft.com/office/powerpoint/2010/main" val="33130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DE93E1-93E5-DB5B-A30E-02785DC8BD53}"/>
              </a:ext>
              <a:ext uri="{C183D7F6-B498-43B3-948B-1728B52AA6E4}">
                <adec:decorative xmlns:adec="http://schemas.microsoft.com/office/drawing/2017/decorative" val="1"/>
              </a:ext>
            </a:extLst>
          </p:cNvPr>
          <p:cNvGrpSpPr/>
          <p:nvPr/>
        </p:nvGrpSpPr>
        <p:grpSpPr>
          <a:xfrm>
            <a:off x="5167683" y="5805262"/>
            <a:ext cx="2735152" cy="1052738"/>
            <a:chOff x="5167683" y="5805262"/>
            <a:chExt cx="2735152" cy="1052738"/>
          </a:xfrm>
        </p:grpSpPr>
        <p:pic>
          <p:nvPicPr>
            <p:cNvPr id="4" name="Content Placeholder 1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742864" y="6309320"/>
              <a:ext cx="863496" cy="548680"/>
            </a:xfrm>
            <a:prstGeom prst="rect">
              <a:avLst/>
            </a:prstGeom>
          </p:spPr>
        </p:pic>
        <p:pic>
          <p:nvPicPr>
            <p:cNvPr id="5" name="Picture 4"/>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13380" y="5805262"/>
              <a:ext cx="589455" cy="583007"/>
            </a:xfrm>
            <a:prstGeom prst="rect">
              <a:avLst/>
            </a:prstGeom>
          </p:spPr>
        </p:pic>
        <p:pic>
          <p:nvPicPr>
            <p:cNvPr id="6" name="Picture 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23178" y="5842012"/>
              <a:ext cx="546257" cy="546257"/>
            </a:xfrm>
            <a:prstGeom prst="rect">
              <a:avLst/>
            </a:prstGeom>
          </p:spPr>
        </p:pic>
        <p:pic>
          <p:nvPicPr>
            <p:cNvPr id="7" name="Picture 6"/>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790772" y="6173727"/>
              <a:ext cx="856560" cy="539365"/>
            </a:xfrm>
            <a:prstGeom prst="rect">
              <a:avLst/>
            </a:prstGeom>
          </p:spPr>
        </p:pic>
        <p:pic>
          <p:nvPicPr>
            <p:cNvPr id="8" name="Picture 7"/>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089471">
              <a:off x="5167683" y="6067195"/>
              <a:ext cx="554625" cy="706388"/>
            </a:xfrm>
            <a:prstGeom prst="rect">
              <a:avLst/>
            </a:prstGeom>
          </p:spPr>
        </p:pic>
      </p:grpSp>
      <p:sp>
        <p:nvSpPr>
          <p:cNvPr id="9" name="Title 1">
            <a:extLst>
              <a:ext uri="{FF2B5EF4-FFF2-40B4-BE49-F238E27FC236}">
                <a16:creationId xmlns:a16="http://schemas.microsoft.com/office/drawing/2014/main" id="{647C681B-DF4E-46E8-4B60-3F3EA238F372}"/>
              </a:ext>
            </a:extLst>
          </p:cNvPr>
          <p:cNvSpPr txBox="1">
            <a:spLocks noGrp="1"/>
          </p:cNvSpPr>
          <p:nvPr>
            <p:ph type="title" idx="4294967295"/>
          </p:nvPr>
        </p:nvSpPr>
        <p:spPr>
          <a:xfrm>
            <a:off x="766578" y="-101769"/>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rgbClr val="002060"/>
                </a:solidFill>
                <a:effectLst/>
                <a:uLnTx/>
                <a:uFillTx/>
                <a:latin typeface="+mj-lt"/>
                <a:ea typeface="+mj-ea"/>
                <a:cs typeface="+mj-cs"/>
              </a:rPr>
              <a:t>What did we learn today?</a:t>
            </a:r>
          </a:p>
        </p:txBody>
      </p:sp>
      <p:sp>
        <p:nvSpPr>
          <p:cNvPr id="2" name="Rounded Rectangular Callout 1">
            <a:extLst>
              <a:ext uri="{FF2B5EF4-FFF2-40B4-BE49-F238E27FC236}">
                <a16:creationId xmlns:a16="http://schemas.microsoft.com/office/drawing/2014/main" id="{6B90CF8D-9667-D800-5D3A-E1378CCEF64B}"/>
              </a:ext>
              <a:ext uri="{C183D7F6-B498-43B3-948B-1728B52AA6E4}">
                <adec:decorative xmlns:adec="http://schemas.microsoft.com/office/drawing/2017/decorative" val="1"/>
              </a:ext>
            </a:extLst>
          </p:cNvPr>
          <p:cNvSpPr/>
          <p:nvPr/>
        </p:nvSpPr>
        <p:spPr>
          <a:xfrm>
            <a:off x="179512" y="1656184"/>
            <a:ext cx="4231716" cy="2141122"/>
          </a:xfrm>
          <a:prstGeom prst="wedgeRoundRectCallout">
            <a:avLst>
              <a:gd name="adj1" fmla="val -45579"/>
              <a:gd name="adj2" fmla="val -85650"/>
              <a:gd name="adj3" fmla="val 16667"/>
            </a:avLst>
          </a:prstGeom>
          <a:solidFill>
            <a:srgbClr val="B9D2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Callout 13">
            <a:extLst>
              <a:ext uri="{FF2B5EF4-FFF2-40B4-BE49-F238E27FC236}">
                <a16:creationId xmlns:a16="http://schemas.microsoft.com/office/drawing/2014/main" id="{C59D8CCD-0023-3F14-987F-1951B3C1A045}"/>
              </a:ext>
              <a:ext uri="{C183D7F6-B498-43B3-948B-1728B52AA6E4}">
                <adec:decorative xmlns:adec="http://schemas.microsoft.com/office/drawing/2017/decorative" val="1"/>
              </a:ext>
            </a:extLst>
          </p:cNvPr>
          <p:cNvSpPr/>
          <p:nvPr/>
        </p:nvSpPr>
        <p:spPr>
          <a:xfrm>
            <a:off x="384096" y="3912014"/>
            <a:ext cx="8375808" cy="1834523"/>
          </a:xfrm>
          <a:prstGeom prst="wedgeEllipseCallout">
            <a:avLst>
              <a:gd name="adj1" fmla="val -49538"/>
              <a:gd name="adj2" fmla="val 77252"/>
            </a:avLst>
          </a:prstGeom>
          <a:solidFill>
            <a:srgbClr val="5C9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ular Callout 16">
            <a:extLst>
              <a:ext uri="{FF2B5EF4-FFF2-40B4-BE49-F238E27FC236}">
                <a16:creationId xmlns:a16="http://schemas.microsoft.com/office/drawing/2014/main" id="{369AB038-ACE8-8886-434A-938E3CFF4BF2}"/>
              </a:ext>
              <a:ext uri="{C183D7F6-B498-43B3-948B-1728B52AA6E4}">
                <adec:decorative xmlns:adec="http://schemas.microsoft.com/office/drawing/2017/decorative" val="1"/>
              </a:ext>
            </a:extLst>
          </p:cNvPr>
          <p:cNvSpPr/>
          <p:nvPr/>
        </p:nvSpPr>
        <p:spPr>
          <a:xfrm>
            <a:off x="4654352" y="1651389"/>
            <a:ext cx="4231716" cy="2141122"/>
          </a:xfrm>
          <a:prstGeom prst="wedgeRoundRectCallout">
            <a:avLst>
              <a:gd name="adj1" fmla="val 44599"/>
              <a:gd name="adj2" fmla="val 76635"/>
              <a:gd name="adj3" fmla="val 16667"/>
            </a:avLst>
          </a:prstGeom>
          <a:solidFill>
            <a:srgbClr val="B9D2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8"/>
            <a:extLst>
              <a:ext uri="{FF2B5EF4-FFF2-40B4-BE49-F238E27FC236}">
                <a16:creationId xmlns:a16="http://schemas.microsoft.com/office/drawing/2014/main" id="{2B463834-2D42-8E97-6FC5-EB1964772E43}"/>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1" name="Footer Placeholder 12">
            <a:extLst>
              <a:ext uri="{FF2B5EF4-FFF2-40B4-BE49-F238E27FC236}">
                <a16:creationId xmlns:a16="http://schemas.microsoft.com/office/drawing/2014/main" id="{CEC9D255-1B7D-78C7-BB3A-34AFE4432398}"/>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2" name="Picture 11">
            <a:extLst>
              <a:ext uri="{FF2B5EF4-FFF2-40B4-BE49-F238E27FC236}">
                <a16:creationId xmlns:a16="http://schemas.microsoft.com/office/drawing/2014/main" id="{2F4FFBAD-DD97-E7B2-A40F-0F918B80ACF2}"/>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371728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186746" y="274638"/>
            <a:ext cx="6500053" cy="1143000"/>
          </a:xfrm>
        </p:spPr>
        <p:txBody>
          <a:bodyPr>
            <a:normAutofit fontScale="90000"/>
          </a:bodyPr>
          <a:lstStyle/>
          <a:p>
            <a:r>
              <a:rPr lang="en-AU" dirty="0">
                <a:solidFill>
                  <a:srgbClr val="002060"/>
                </a:solidFill>
              </a:rPr>
              <a:t>How long is the coastline of Australia?</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sp>
        <p:nvSpPr>
          <p:cNvPr id="12" name="TextBox 11">
            <a:extLst>
              <a:ext uri="{FF2B5EF4-FFF2-40B4-BE49-F238E27FC236}">
                <a16:creationId xmlns:a16="http://schemas.microsoft.com/office/drawing/2014/main" id="{16E97372-DCEA-F97D-9EE3-A1BB31371164}"/>
              </a:ext>
            </a:extLst>
          </p:cNvPr>
          <p:cNvSpPr txBox="1"/>
          <p:nvPr/>
        </p:nvSpPr>
        <p:spPr>
          <a:xfrm>
            <a:off x="611560" y="2215891"/>
            <a:ext cx="2927164" cy="1661993"/>
          </a:xfrm>
          <a:prstGeom prst="rect">
            <a:avLst/>
          </a:prstGeom>
          <a:noFill/>
        </p:spPr>
        <p:txBody>
          <a:bodyPr wrap="square" rtlCol="0">
            <a:spAutoFit/>
          </a:bodyPr>
          <a:lstStyle/>
          <a:p>
            <a:r>
              <a:rPr lang="en-US" sz="2800" dirty="0">
                <a:solidFill>
                  <a:srgbClr val="002060"/>
                </a:solidFill>
              </a:rPr>
              <a:t>Write your best guess in km on your post-it note.</a:t>
            </a:r>
          </a:p>
          <a:p>
            <a:endParaRPr lang="en-AU" dirty="0"/>
          </a:p>
        </p:txBody>
      </p:sp>
      <p:pic>
        <p:nvPicPr>
          <p:cNvPr id="8" name="Picture 7" descr="Map of Australia">
            <a:extLst>
              <a:ext uri="{FF2B5EF4-FFF2-40B4-BE49-F238E27FC236}">
                <a16:creationId xmlns:a16="http://schemas.microsoft.com/office/drawing/2014/main" id="{A5D29D71-D3C9-853E-FE1D-5A6C5F1CC2E9}"/>
              </a:ext>
            </a:extLst>
          </p:cNvPr>
          <p:cNvPicPr>
            <a:picLocks noChangeAspect="1"/>
          </p:cNvPicPr>
          <p:nvPr/>
        </p:nvPicPr>
        <p:blipFill rotWithShape="1">
          <a:blip r:embed="rId9"/>
          <a:srcRect t="1610"/>
          <a:stretch/>
        </p:blipFill>
        <p:spPr>
          <a:xfrm>
            <a:off x="3844922" y="1778675"/>
            <a:ext cx="4334480" cy="3692936"/>
          </a:xfrm>
          <a:prstGeom prst="rect">
            <a:avLst/>
          </a:prstGeom>
        </p:spPr>
      </p:pic>
      <p:pic>
        <p:nvPicPr>
          <p:cNvPr id="9" name="Picture 8">
            <a:hlinkClick r:id="rId10"/>
            <a:extLst>
              <a:ext uri="{FF2B5EF4-FFF2-40B4-BE49-F238E27FC236}">
                <a16:creationId xmlns:a16="http://schemas.microsoft.com/office/drawing/2014/main" id="{8A83E59A-B9C2-D650-0490-8389FD44A1F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0" name="Footer Placeholder 12">
            <a:extLst>
              <a:ext uri="{FF2B5EF4-FFF2-40B4-BE49-F238E27FC236}">
                <a16:creationId xmlns:a16="http://schemas.microsoft.com/office/drawing/2014/main" id="{78F8D303-2443-C9FA-C783-6B7BF34C98B1}"/>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1" name="Picture 10">
            <a:extLst>
              <a:ext uri="{FF2B5EF4-FFF2-40B4-BE49-F238E27FC236}">
                <a16:creationId xmlns:a16="http://schemas.microsoft.com/office/drawing/2014/main" id="{B6F8A4EC-2CA9-4ECF-D4AA-D46A3DB4D210}"/>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11083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047" y="124090"/>
            <a:ext cx="6131024" cy="1143000"/>
          </a:xfrm>
        </p:spPr>
        <p:txBody>
          <a:bodyPr>
            <a:normAutofit/>
          </a:bodyPr>
          <a:lstStyle/>
          <a:p>
            <a:r>
              <a:rPr lang="en-AU" dirty="0">
                <a:solidFill>
                  <a:srgbClr val="002060"/>
                </a:solidFill>
              </a:rPr>
              <a:t>How do you measure it?</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grpSp>
        <p:nvGrpSpPr>
          <p:cNvPr id="8" name="Group 7">
            <a:extLst>
              <a:ext uri="{FF2B5EF4-FFF2-40B4-BE49-F238E27FC236}">
                <a16:creationId xmlns:a16="http://schemas.microsoft.com/office/drawing/2014/main" id="{4763B146-C919-148E-35EB-17287BA09BA3}"/>
              </a:ext>
              <a:ext uri="{C183D7F6-B498-43B3-948B-1728B52AA6E4}">
                <adec:decorative xmlns:adec="http://schemas.microsoft.com/office/drawing/2017/decorative" val="1"/>
              </a:ext>
            </a:extLst>
          </p:cNvPr>
          <p:cNvGrpSpPr/>
          <p:nvPr/>
        </p:nvGrpSpPr>
        <p:grpSpPr>
          <a:xfrm>
            <a:off x="5014998" y="5832648"/>
            <a:ext cx="2581339" cy="1079467"/>
            <a:chOff x="5014998" y="5832648"/>
            <a:chExt cx="2581339" cy="1079467"/>
          </a:xfrm>
        </p:grpSpPr>
        <p:pic>
          <p:nvPicPr>
            <p:cNvPr id="14" name="Picture 13">
              <a:extLst>
                <a:ext uri="{C183D7F6-B498-43B3-948B-1728B52AA6E4}">
                  <adec:decorative xmlns:adec="http://schemas.microsoft.com/office/drawing/2017/decorative" val="1"/>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grpSp>
      <p:pic>
        <p:nvPicPr>
          <p:cNvPr id="7" name="Picture 6" descr="Map of Australia showing tracing around the west coast following the coast closely.">
            <a:extLst>
              <a:ext uri="{FF2B5EF4-FFF2-40B4-BE49-F238E27FC236}">
                <a16:creationId xmlns:a16="http://schemas.microsoft.com/office/drawing/2014/main" id="{BBF2B750-166D-3852-7D87-B0D1266172F5}"/>
              </a:ext>
            </a:extLst>
          </p:cNvPr>
          <p:cNvPicPr>
            <a:picLocks noChangeAspect="1"/>
          </p:cNvPicPr>
          <p:nvPr/>
        </p:nvPicPr>
        <p:blipFill>
          <a:blip r:embed="rId8"/>
          <a:stretch>
            <a:fillRect/>
          </a:stretch>
        </p:blipFill>
        <p:spPr>
          <a:xfrm>
            <a:off x="899592" y="1776121"/>
            <a:ext cx="3538736" cy="3209430"/>
          </a:xfrm>
          <a:prstGeom prst="rect">
            <a:avLst/>
          </a:prstGeom>
        </p:spPr>
      </p:pic>
      <p:pic>
        <p:nvPicPr>
          <p:cNvPr id="5" name="Picture 4" descr="Roughly mapping west coast of Australia.">
            <a:extLst>
              <a:ext uri="{FF2B5EF4-FFF2-40B4-BE49-F238E27FC236}">
                <a16:creationId xmlns:a16="http://schemas.microsoft.com/office/drawing/2014/main" id="{BC3A4092-C606-E2F2-0A7D-CED8F7082FE9}"/>
              </a:ext>
            </a:extLst>
          </p:cNvPr>
          <p:cNvPicPr>
            <a:picLocks noChangeAspect="1"/>
          </p:cNvPicPr>
          <p:nvPr/>
        </p:nvPicPr>
        <p:blipFill>
          <a:blip r:embed="rId9"/>
          <a:stretch>
            <a:fillRect/>
          </a:stretch>
        </p:blipFill>
        <p:spPr>
          <a:xfrm>
            <a:off x="4806662" y="1963579"/>
            <a:ext cx="3713371" cy="3073482"/>
          </a:xfrm>
          <a:prstGeom prst="rect">
            <a:avLst/>
          </a:prstGeom>
        </p:spPr>
      </p:pic>
      <p:pic>
        <p:nvPicPr>
          <p:cNvPr id="9" name="Picture 8">
            <a:hlinkClick r:id="rId10"/>
            <a:extLst>
              <a:ext uri="{FF2B5EF4-FFF2-40B4-BE49-F238E27FC236}">
                <a16:creationId xmlns:a16="http://schemas.microsoft.com/office/drawing/2014/main" id="{86D6FBD5-E987-5247-4AE6-2C504B5D1A09}"/>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0" name="Footer Placeholder 12">
            <a:extLst>
              <a:ext uri="{FF2B5EF4-FFF2-40B4-BE49-F238E27FC236}">
                <a16:creationId xmlns:a16="http://schemas.microsoft.com/office/drawing/2014/main" id="{C077A164-B9A5-D141-E207-8F593C68F5B1}"/>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1" name="Picture 10">
            <a:extLst>
              <a:ext uri="{FF2B5EF4-FFF2-40B4-BE49-F238E27FC236}">
                <a16:creationId xmlns:a16="http://schemas.microsoft.com/office/drawing/2014/main" id="{3DCBE246-08C2-2274-8DD8-EBD86395DD45}"/>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31205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7C681B-DF4E-46E8-4B60-3F3EA238F372}"/>
              </a:ext>
            </a:extLst>
          </p:cNvPr>
          <p:cNvSpPr txBox="1">
            <a:spLocks noGrp="1"/>
          </p:cNvSpPr>
          <p:nvPr>
            <p:ph type="title" idx="4294967295"/>
          </p:nvPr>
        </p:nvSpPr>
        <p:spPr>
          <a:xfrm>
            <a:off x="618211" y="35463"/>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a:ln>
                  <a:noFill/>
                </a:ln>
                <a:solidFill>
                  <a:srgbClr val="002060"/>
                </a:solidFill>
                <a:effectLst/>
                <a:uLnTx/>
                <a:uFillTx/>
                <a:latin typeface="+mj-lt"/>
                <a:ea typeface="+mj-ea"/>
                <a:cs typeface="+mj-cs"/>
              </a:rPr>
              <a:t>Why does it matter?</a:t>
            </a:r>
          </a:p>
        </p:txBody>
      </p:sp>
      <p:pic>
        <p:nvPicPr>
          <p:cNvPr id="2" name="Picture 1">
            <a:hlinkClick r:id="rId3"/>
            <a:extLst>
              <a:ext uri="{FF2B5EF4-FFF2-40B4-BE49-F238E27FC236}">
                <a16:creationId xmlns:a16="http://schemas.microsoft.com/office/drawing/2014/main" id="{A0F35D80-FAF9-C138-F1E3-497F3FBE8C2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4" name="Footer Placeholder 12">
            <a:extLst>
              <a:ext uri="{FF2B5EF4-FFF2-40B4-BE49-F238E27FC236}">
                <a16:creationId xmlns:a16="http://schemas.microsoft.com/office/drawing/2014/main" id="{E7EC53C8-B657-4BDF-51BC-A78A6EBE0EA7}"/>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6" name="Picture 15">
            <a:extLst>
              <a:ext uri="{FF2B5EF4-FFF2-40B4-BE49-F238E27FC236}">
                <a16:creationId xmlns:a16="http://schemas.microsoft.com/office/drawing/2014/main" id="{1F38767B-1099-F954-CA9C-9C4AA27EAF8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18" name="TextBox 17">
            <a:extLst>
              <a:ext uri="{FF2B5EF4-FFF2-40B4-BE49-F238E27FC236}">
                <a16:creationId xmlns:a16="http://schemas.microsoft.com/office/drawing/2014/main" id="{11145BE9-9B9B-148D-BBF4-43C5CE621554}"/>
              </a:ext>
            </a:extLst>
          </p:cNvPr>
          <p:cNvSpPr txBox="1"/>
          <p:nvPr/>
        </p:nvSpPr>
        <p:spPr>
          <a:xfrm>
            <a:off x="1259632" y="896159"/>
            <a:ext cx="7111627" cy="677108"/>
          </a:xfrm>
          <a:prstGeom prst="rect">
            <a:avLst/>
          </a:prstGeom>
          <a:noFill/>
        </p:spPr>
        <p:txBody>
          <a:bodyPr wrap="none" rtlCol="0">
            <a:spAutoFit/>
          </a:bodyPr>
          <a:lstStyle/>
          <a:p>
            <a:r>
              <a:rPr lang="en-US" sz="2000" dirty="0">
                <a:solidFill>
                  <a:srgbClr val="002060"/>
                </a:solidFill>
              </a:rPr>
              <a:t>How might very accurate measurement matter in these examples?</a:t>
            </a:r>
          </a:p>
          <a:p>
            <a:endParaRPr lang="en-AU" dirty="0"/>
          </a:p>
        </p:txBody>
      </p:sp>
      <p:pic>
        <p:nvPicPr>
          <p:cNvPr id="24" name="Picture 23" descr="Fuelling a passenger jet plane">
            <a:extLst>
              <a:ext uri="{FF2B5EF4-FFF2-40B4-BE49-F238E27FC236}">
                <a16:creationId xmlns:a16="http://schemas.microsoft.com/office/drawing/2014/main" id="{7937EC3F-B55F-BADA-0345-959416B304FE}"/>
              </a:ext>
            </a:extLst>
          </p:cNvPr>
          <p:cNvPicPr>
            <a:picLocks noChangeAspect="1"/>
          </p:cNvPicPr>
          <p:nvPr/>
        </p:nvPicPr>
        <p:blipFill>
          <a:blip r:embed="rId6"/>
          <a:stretch>
            <a:fillRect/>
          </a:stretch>
        </p:blipFill>
        <p:spPr>
          <a:xfrm>
            <a:off x="1027757" y="1411636"/>
            <a:ext cx="2983768" cy="2383749"/>
          </a:xfrm>
          <a:prstGeom prst="rect">
            <a:avLst/>
          </a:prstGeom>
        </p:spPr>
      </p:pic>
      <p:pic>
        <p:nvPicPr>
          <p:cNvPr id="22" name="Picture 21" descr="Traffic road speed camera">
            <a:extLst>
              <a:ext uri="{FF2B5EF4-FFF2-40B4-BE49-F238E27FC236}">
                <a16:creationId xmlns:a16="http://schemas.microsoft.com/office/drawing/2014/main" id="{6AF1830F-4952-2750-323B-E7392F0F2BA4}"/>
              </a:ext>
            </a:extLst>
          </p:cNvPr>
          <p:cNvPicPr>
            <a:picLocks noChangeAspect="1"/>
          </p:cNvPicPr>
          <p:nvPr/>
        </p:nvPicPr>
        <p:blipFill>
          <a:blip r:embed="rId7"/>
          <a:stretch>
            <a:fillRect/>
          </a:stretch>
        </p:blipFill>
        <p:spPr>
          <a:xfrm>
            <a:off x="4757381" y="1411636"/>
            <a:ext cx="2684704" cy="1967766"/>
          </a:xfrm>
          <a:prstGeom prst="rect">
            <a:avLst/>
          </a:prstGeom>
        </p:spPr>
      </p:pic>
      <p:pic>
        <p:nvPicPr>
          <p:cNvPr id="28" name="Picture 27" descr="Para swimmer going for Olympic gold">
            <a:extLst>
              <a:ext uri="{FF2B5EF4-FFF2-40B4-BE49-F238E27FC236}">
                <a16:creationId xmlns:a16="http://schemas.microsoft.com/office/drawing/2014/main" id="{6F5F7947-6EF7-7112-3AC5-2778F3D5276E}"/>
              </a:ext>
            </a:extLst>
          </p:cNvPr>
          <p:cNvPicPr>
            <a:picLocks noChangeAspect="1"/>
          </p:cNvPicPr>
          <p:nvPr/>
        </p:nvPicPr>
        <p:blipFill>
          <a:blip r:embed="rId8"/>
          <a:stretch>
            <a:fillRect/>
          </a:stretch>
        </p:blipFill>
        <p:spPr>
          <a:xfrm>
            <a:off x="1021702" y="3984610"/>
            <a:ext cx="2983768" cy="2171012"/>
          </a:xfrm>
          <a:prstGeom prst="rect">
            <a:avLst/>
          </a:prstGeom>
        </p:spPr>
      </p:pic>
      <p:pic>
        <p:nvPicPr>
          <p:cNvPr id="26" name="Picture 25" descr="Hubble space telescope">
            <a:extLst>
              <a:ext uri="{FF2B5EF4-FFF2-40B4-BE49-F238E27FC236}">
                <a16:creationId xmlns:a16="http://schemas.microsoft.com/office/drawing/2014/main" id="{65CC8766-73DB-6499-877F-663B4FFF8D3A}"/>
              </a:ext>
            </a:extLst>
          </p:cNvPr>
          <p:cNvPicPr>
            <a:picLocks noChangeAspect="1"/>
          </p:cNvPicPr>
          <p:nvPr/>
        </p:nvPicPr>
        <p:blipFill>
          <a:blip r:embed="rId9"/>
          <a:stretch>
            <a:fillRect/>
          </a:stretch>
        </p:blipFill>
        <p:spPr>
          <a:xfrm>
            <a:off x="4254707" y="3612576"/>
            <a:ext cx="3202528" cy="2543045"/>
          </a:xfrm>
          <a:prstGeom prst="rect">
            <a:avLst/>
          </a:prstGeom>
        </p:spPr>
      </p:pic>
    </p:spTree>
    <p:extLst>
      <p:ext uri="{BB962C8B-B14F-4D97-AF65-F5344CB8AC3E}">
        <p14:creationId xmlns:p14="http://schemas.microsoft.com/office/powerpoint/2010/main" val="157051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961855D5-1662-E89E-F665-CF1387F723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539330" y="45434"/>
            <a:ext cx="5575469" cy="1143000"/>
          </a:xfrm>
        </p:spPr>
        <p:txBody>
          <a:bodyPr>
            <a:normAutofit fontScale="90000"/>
          </a:bodyPr>
          <a:lstStyle/>
          <a:p>
            <a:r>
              <a:rPr lang="en-AU" sz="3600" dirty="0">
                <a:solidFill>
                  <a:srgbClr val="002060"/>
                </a:solidFill>
              </a:rPr>
              <a:t>Calculating measurement error: </a:t>
            </a:r>
            <a:br>
              <a:rPr lang="en-AU" sz="3600" dirty="0">
                <a:solidFill>
                  <a:srgbClr val="002060"/>
                </a:solidFill>
              </a:rPr>
            </a:br>
            <a:r>
              <a:rPr lang="en-AU" sz="3600" dirty="0">
                <a:solidFill>
                  <a:srgbClr val="002060"/>
                </a:solidFill>
              </a:rPr>
              <a:t>Question 1: a to d</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sp>
        <p:nvSpPr>
          <p:cNvPr id="18" name="TextBox 17">
            <a:extLst>
              <a:ext uri="{FF2B5EF4-FFF2-40B4-BE49-F238E27FC236}">
                <a16:creationId xmlns:a16="http://schemas.microsoft.com/office/drawing/2014/main" id="{733E49FE-9AC5-5F9C-48CD-0E6AD8E97DD8}"/>
              </a:ext>
            </a:extLst>
          </p:cNvPr>
          <p:cNvSpPr txBox="1"/>
          <p:nvPr/>
        </p:nvSpPr>
        <p:spPr>
          <a:xfrm>
            <a:off x="180703" y="928144"/>
            <a:ext cx="2285761" cy="1128514"/>
          </a:xfrm>
          <a:prstGeom prst="rect">
            <a:avLst/>
          </a:prstGeom>
          <a:noFill/>
        </p:spPr>
        <p:txBody>
          <a:bodyPr wrap="square">
            <a:spAutoFit/>
          </a:bodyPr>
          <a:lstStyle/>
          <a:p>
            <a:pPr>
              <a:spcBef>
                <a:spcPts val="400"/>
              </a:spcBef>
              <a:spcAft>
                <a:spcPts val="400"/>
              </a:spcAft>
            </a:pPr>
            <a:r>
              <a:rPr lang="en-A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WORKED EXAMPLE </a:t>
            </a:r>
          </a:p>
          <a:p>
            <a:pPr>
              <a:spcBef>
                <a:spcPts val="400"/>
              </a:spcBef>
              <a:spcAft>
                <a:spcPts val="400"/>
              </a:spcAft>
            </a:pPr>
            <a:r>
              <a:rPr lang="en-A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Q</a:t>
            </a:r>
            <a:r>
              <a:rPr lang="en-AU"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uestion 1</a:t>
            </a:r>
          </a:p>
          <a:p>
            <a:pPr>
              <a:spcBef>
                <a:spcPts val="400"/>
              </a:spcBef>
              <a:spcAft>
                <a:spcPts val="400"/>
              </a:spcAft>
            </a:pPr>
            <a:endParaRPr lang="en-A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Rectangular prism with length 2.184m, height of 1.048m and depth of 0.793m">
            <a:extLst>
              <a:ext uri="{FF2B5EF4-FFF2-40B4-BE49-F238E27FC236}">
                <a16:creationId xmlns:a16="http://schemas.microsoft.com/office/drawing/2014/main" id="{0E9B98ED-6AEB-7782-4386-1E9039E7E739}"/>
              </a:ext>
            </a:extLst>
          </p:cNvPr>
          <p:cNvPicPr>
            <a:picLocks noChangeAspect="1"/>
          </p:cNvPicPr>
          <p:nvPr/>
        </p:nvPicPr>
        <p:blipFill>
          <a:blip r:embed="rId9"/>
          <a:stretch>
            <a:fillRect/>
          </a:stretch>
        </p:blipFill>
        <p:spPr>
          <a:xfrm>
            <a:off x="2538010" y="743472"/>
            <a:ext cx="2311400" cy="1422400"/>
          </a:xfrm>
          <a:prstGeom prst="rect">
            <a:avLst/>
          </a:prstGeom>
        </p:spPr>
      </p:pic>
      <p:pic>
        <p:nvPicPr>
          <p:cNvPr id="3" name="Picture 2">
            <a:hlinkClick r:id="rId10"/>
            <a:extLst>
              <a:ext uri="{FF2B5EF4-FFF2-40B4-BE49-F238E27FC236}">
                <a16:creationId xmlns:a16="http://schemas.microsoft.com/office/drawing/2014/main" id="{FC8F47D9-7216-55DC-A655-66B91EBA3592}"/>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4" name="Footer Placeholder 12">
            <a:extLst>
              <a:ext uri="{FF2B5EF4-FFF2-40B4-BE49-F238E27FC236}">
                <a16:creationId xmlns:a16="http://schemas.microsoft.com/office/drawing/2014/main" id="{81BAC0CC-B63B-25C1-2FC7-01437D57C669}"/>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5" name="Picture 4">
            <a:extLst>
              <a:ext uri="{FF2B5EF4-FFF2-40B4-BE49-F238E27FC236}">
                <a16:creationId xmlns:a16="http://schemas.microsoft.com/office/drawing/2014/main" id="{592DDE5E-C847-DA52-C76D-499C9F532B4A}"/>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8" name="TextBox 7">
            <a:extLst>
              <a:ext uri="{FF2B5EF4-FFF2-40B4-BE49-F238E27FC236}">
                <a16:creationId xmlns:a16="http://schemas.microsoft.com/office/drawing/2014/main" id="{11ED1648-8A94-A904-EF2E-1170BBD51534}"/>
              </a:ext>
            </a:extLst>
          </p:cNvPr>
          <p:cNvSpPr txBox="1"/>
          <p:nvPr/>
        </p:nvSpPr>
        <p:spPr>
          <a:xfrm>
            <a:off x="332775" y="2146996"/>
            <a:ext cx="8478450" cy="4678204"/>
          </a:xfrm>
          <a:prstGeom prst="rect">
            <a:avLst/>
          </a:prstGeom>
          <a:noFill/>
        </p:spPr>
        <p:txBody>
          <a:bodyPr wrap="square" rtlCol="0">
            <a:spAutoFit/>
          </a:bodyPr>
          <a:lstStyle/>
          <a:p>
            <a:pPr marL="342900" lvl="0" indent="-342900">
              <a:spcBef>
                <a:spcPts val="400"/>
              </a:spcBef>
              <a:spcAft>
                <a:spcPts val="6600"/>
              </a:spcAft>
              <a:buFont typeface="+mj-lt"/>
              <a:buAutoNum type="alphaLcPeriod"/>
            </a:pPr>
            <a:r>
              <a:rPr lang="en-A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Find the volume of the prism using the given measurements on the diagram.</a:t>
            </a:r>
            <a:endParaRPr lang="en-AU" dirty="0">
              <a:solidFill>
                <a:srgbClr val="002060"/>
              </a:solidFill>
              <a:latin typeface="Calibri" panose="020F0502020204030204" pitchFamily="34" charset="0"/>
              <a:ea typeface="Calibri" panose="020F0502020204030204" pitchFamily="34" charset="0"/>
              <a:cs typeface="Cordia New" panose="020B0304020202020204" pitchFamily="34" charset="-34"/>
            </a:endParaRPr>
          </a:p>
          <a:p>
            <a:pPr marL="342900" lvl="0" indent="-342900">
              <a:spcBef>
                <a:spcPts val="400"/>
              </a:spcBef>
              <a:spcAft>
                <a:spcPts val="6600"/>
              </a:spcAft>
              <a:buFont typeface="+mj-lt"/>
              <a:buAutoNum type="alphaLcPeriod"/>
            </a:pPr>
            <a:r>
              <a:rPr lang="en-A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Find the volume of the prism rounding the measurements to two decimal places.</a:t>
            </a:r>
          </a:p>
          <a:p>
            <a:pPr marL="342900" lvl="0" indent="-342900">
              <a:spcBef>
                <a:spcPts val="400"/>
              </a:spcBef>
              <a:spcAft>
                <a:spcPts val="1800"/>
              </a:spcAft>
              <a:buFont typeface="+mj-lt"/>
              <a:buAutoNum type="alphaLcPeriod"/>
            </a:pPr>
            <a:r>
              <a:rPr lang="en-A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Calculate the error in parts </a:t>
            </a:r>
            <a:r>
              <a:rPr lang="en-AU"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1.a.</a:t>
            </a:r>
            <a:r>
              <a:rPr lang="en-A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and </a:t>
            </a:r>
            <a:r>
              <a:rPr lang="en-AU"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1.b.</a:t>
            </a:r>
            <a:r>
              <a:rPr lang="en-A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(difference between the volume). </a:t>
            </a:r>
            <a:endParaRPr lang="en-AU" dirty="0">
              <a:solidFill>
                <a:srgbClr val="002060"/>
              </a:solidFill>
              <a:latin typeface="Calibri" panose="020F0502020204030204" pitchFamily="34" charset="0"/>
              <a:ea typeface="Calibri" panose="020F0502020204030204" pitchFamily="34" charset="0"/>
              <a:cs typeface="Cordia New" panose="020B0304020202020204" pitchFamily="34" charset="-34"/>
            </a:endParaRPr>
          </a:p>
          <a:p>
            <a:pPr marL="342900" lvl="0" indent="-342900">
              <a:spcBef>
                <a:spcPts val="400"/>
              </a:spcBef>
              <a:spcAft>
                <a:spcPts val="6600"/>
              </a:spcAft>
              <a:buFont typeface="+mj-lt"/>
              <a:buAutoNum type="alphaLcPeriod"/>
            </a:pPr>
            <a:r>
              <a:rPr lang="en-A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Express your answer to </a:t>
            </a:r>
            <a:r>
              <a:rPr lang="en-AU"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1.c.</a:t>
            </a:r>
            <a:r>
              <a:rPr lang="en-A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as a percentage of the original volume found using the most accurate measurements.</a:t>
            </a:r>
            <a:endParaRPr lang="en-AU" sz="1800" dirty="0">
              <a:solidFill>
                <a:srgbClr val="002060"/>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32D3F48-C308-0600-DA2B-7AFC9DE9A4D4}"/>
                  </a:ext>
                </a:extLst>
              </p:cNvPr>
              <p:cNvSpPr txBox="1"/>
              <p:nvPr/>
            </p:nvSpPr>
            <p:spPr>
              <a:xfrm>
                <a:off x="239508" y="2428036"/>
                <a:ext cx="3363678" cy="1251625"/>
              </a:xfrm>
              <a:prstGeom prst="rect">
                <a:avLst/>
              </a:prstGeom>
              <a:noFill/>
            </p:spPr>
            <p:txBody>
              <a:bodyPr wrap="none" rtlCol="0">
                <a:spAutoFit/>
              </a:bodyPr>
              <a:lstStyle/>
              <a:p>
                <a:pPr marL="450215">
                  <a:spcBef>
                    <a:spcPts val="400"/>
                  </a:spcBef>
                </a:pPr>
                <a14:m>
                  <m:oMathPara xmlns:m="http://schemas.openxmlformats.org/officeDocument/2006/math">
                    <m:oMathParaPr>
                      <m:jc m:val="left"/>
                    </m:oMathParaPr>
                    <m:oMath xmlns:m="http://schemas.openxmlformats.org/officeDocument/2006/math">
                      <m:r>
                        <a:rPr lang="en-AU" sz="1800" i="1" smtClean="0">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𝑉</m:t>
                      </m:r>
                      <m:r>
                        <a:rPr lang="en-AU" sz="1800" i="1" smtClean="0">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m:t>
                      </m:r>
                      <m:r>
                        <a:rPr lang="en-AU" sz="1800" i="1" smtClean="0">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𝑙𝑤h</m:t>
                      </m:r>
                    </m:oMath>
                  </m:oMathPara>
                </a14:m>
                <a:endParaRPr lang="en-AU" sz="18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50215"/>
                <a14:m>
                  <m:oMathPara xmlns:m="http://schemas.openxmlformats.org/officeDocument/2006/math">
                    <m:oMathParaPr>
                      <m:jc m:val="centerGroup"/>
                    </m:oMathParaPr>
                    <m:oMath xmlns:m="http://schemas.openxmlformats.org/officeDocument/2006/math">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𝑉</m:t>
                      </m:r>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=2.184×0.793×1.048</m:t>
                      </m:r>
                    </m:oMath>
                  </m:oMathPara>
                </a14:m>
                <a:endParaRPr lang="en-AU" sz="18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50215">
                  <a:spcAft>
                    <a:spcPts val="400"/>
                  </a:spcAft>
                  <a:tabLst>
                    <a:tab pos="630555" algn="l"/>
                  </a:tabLst>
                </a:pPr>
                <a14:m>
                  <m:oMathPara xmlns:m="http://schemas.openxmlformats.org/officeDocument/2006/math">
                    <m:oMathParaPr>
                      <m:jc m:val="centerGroup"/>
                    </m:oMathParaPr>
                    <m:oMath xmlns:m="http://schemas.openxmlformats.org/officeDocument/2006/math">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𝑉</m:t>
                      </m:r>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=1.81504378</m:t>
                      </m:r>
                      <m:sSup>
                        <m:sSupPr>
                          <m:ctrlP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ctrlPr>
                        </m:sSupPr>
                        <m:e>
                          <m:r>
                            <m:rPr>
                              <m:sty m:val="p"/>
                            </m:rP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m</m:t>
                          </m:r>
                        </m:e>
                        <m:sup>
                          <m: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3</m:t>
                          </m:r>
                        </m:sup>
                      </m:sSup>
                    </m:oMath>
                  </m:oMathPara>
                </a14:m>
                <a:endParaRPr lang="en-AU"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en-AU" dirty="0"/>
              </a:p>
            </p:txBody>
          </p:sp>
        </mc:Choice>
        <mc:Fallback xmlns="">
          <p:sp>
            <p:nvSpPr>
              <p:cNvPr id="12" name="TextBox 11">
                <a:extLst>
                  <a:ext uri="{FF2B5EF4-FFF2-40B4-BE49-F238E27FC236}">
                    <a16:creationId xmlns:a16="http://schemas.microsoft.com/office/drawing/2014/main" id="{332D3F48-C308-0600-DA2B-7AFC9DE9A4D4}"/>
                  </a:ext>
                </a:extLst>
              </p:cNvPr>
              <p:cNvSpPr txBox="1">
                <a:spLocks noRot="1" noChangeAspect="1" noMove="1" noResize="1" noEditPoints="1" noAdjustHandles="1" noChangeArrowheads="1" noChangeShapeType="1" noTextEdit="1"/>
              </p:cNvSpPr>
              <p:nvPr/>
            </p:nvSpPr>
            <p:spPr>
              <a:xfrm>
                <a:off x="239508" y="2428036"/>
                <a:ext cx="3363678" cy="1251625"/>
              </a:xfrm>
              <a:prstGeom prst="rect">
                <a:avLst/>
              </a:prstGeom>
              <a:blipFill>
                <a:blip r:embed="rId1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F9C6DAB-E81A-F6E4-ADED-48B27076AFF8}"/>
                  </a:ext>
                </a:extLst>
              </p:cNvPr>
              <p:cNvSpPr txBox="1"/>
              <p:nvPr/>
            </p:nvSpPr>
            <p:spPr>
              <a:xfrm>
                <a:off x="683568" y="4728604"/>
                <a:ext cx="4462504" cy="646331"/>
              </a:xfrm>
              <a:prstGeom prst="rect">
                <a:avLst/>
              </a:prstGeom>
              <a:noFill/>
            </p:spPr>
            <p:txBody>
              <a:bodyPr wrap="none" rtlCol="0">
                <a:spAutoFit/>
              </a:bodyPr>
              <a:lstStyle/>
              <a:p>
                <a:r>
                  <a:rPr lang="en-AU" sz="1800" dirty="0">
                    <a:solidFill>
                      <a:schemeClr val="accent6">
                        <a:lumMod val="50000"/>
                      </a:schemeClr>
                    </a:solidFill>
                    <a:effectLst/>
                    <a:latin typeface="Calibri" panose="020F0502020204030204" pitchFamily="34" charset="0"/>
                    <a:ea typeface="DengXian" panose="02010600030101010101" pitchFamily="2" charset="-122"/>
                    <a:cs typeface="Calibri" panose="020F0502020204030204" pitchFamily="34" charset="0"/>
                  </a:rPr>
                  <a:t>Error</a:t>
                </a:r>
                <a:r>
                  <a:rPr lang="en-AU" sz="1800" dirty="0">
                    <a:solidFill>
                      <a:schemeClr val="accent6">
                        <a:lumMod val="50000"/>
                      </a:schemeClr>
                    </a:solidFill>
                    <a:effectLst/>
                    <a:latin typeface="Calibri" panose="020F0502020204030204" pitchFamily="34" charset="0"/>
                    <a:ea typeface="DengXian" panose="02010600030101010101" pitchFamily="2" charset="-122"/>
                    <a:cs typeface="Cordia New" panose="020B0304020202020204" pitchFamily="34" charset="-34"/>
                  </a:rPr>
                  <a:t> = </a:t>
                </a:r>
                <a14:m>
                  <m:oMath xmlns:m="http://schemas.openxmlformats.org/officeDocument/2006/math">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1.81504378−1.80831</m:t>
                    </m:r>
                    <m:sSup>
                      <m:sSupPr>
                        <m:ctrlP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ctrlPr>
                      </m:sSupPr>
                      <m:e>
                        <m: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=0.0067</m:t>
                        </m:r>
                        <m:r>
                          <m:rPr>
                            <m:sty m:val="p"/>
                          </m:rP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m</m:t>
                        </m:r>
                      </m:e>
                      <m:sup>
                        <m: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3</m:t>
                        </m:r>
                      </m:sup>
                    </m:sSup>
                  </m:oMath>
                </a14:m>
                <a:endParaRPr lang="en-AU" sz="18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mc:Choice>
        <mc:Fallback xmlns="">
          <p:sp>
            <p:nvSpPr>
              <p:cNvPr id="20" name="TextBox 19">
                <a:extLst>
                  <a:ext uri="{FF2B5EF4-FFF2-40B4-BE49-F238E27FC236}">
                    <a16:creationId xmlns:a16="http://schemas.microsoft.com/office/drawing/2014/main" id="{9F9C6DAB-E81A-F6E4-ADED-48B27076AFF8}"/>
                  </a:ext>
                </a:extLst>
              </p:cNvPr>
              <p:cNvSpPr txBox="1">
                <a:spLocks noRot="1" noChangeAspect="1" noMove="1" noResize="1" noEditPoints="1" noAdjustHandles="1" noChangeArrowheads="1" noChangeShapeType="1" noTextEdit="1"/>
              </p:cNvSpPr>
              <p:nvPr/>
            </p:nvSpPr>
            <p:spPr>
              <a:xfrm>
                <a:off x="683568" y="4728604"/>
                <a:ext cx="4462504" cy="646331"/>
              </a:xfrm>
              <a:prstGeom prst="rect">
                <a:avLst/>
              </a:prstGeom>
              <a:blipFill>
                <a:blip r:embed="rId15"/>
                <a:stretch>
                  <a:fillRect l="-1093" t="-566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8CC340-1A28-9B01-DD84-169A824036D5}"/>
                  </a:ext>
                </a:extLst>
              </p:cNvPr>
              <p:cNvSpPr txBox="1"/>
              <p:nvPr/>
            </p:nvSpPr>
            <p:spPr>
              <a:xfrm>
                <a:off x="699051" y="5608353"/>
                <a:ext cx="3629007" cy="762901"/>
              </a:xfrm>
              <a:prstGeom prst="rect">
                <a:avLst/>
              </a:prstGeom>
              <a:noFill/>
            </p:spPr>
            <p:txBody>
              <a:bodyPr wrap="none" rtlCol="0">
                <a:spAutoFit/>
              </a:bodyPr>
              <a:lstStyle/>
              <a:p>
                <a:r>
                  <a:rPr lang="en-AU" sz="1800" dirty="0">
                    <a:solidFill>
                      <a:schemeClr val="accent6">
                        <a:lumMod val="50000"/>
                      </a:schemeClr>
                    </a:solidFill>
                    <a:effectLst/>
                    <a:latin typeface="Calibri" panose="020F0502020204030204" pitchFamily="34" charset="0"/>
                    <a:ea typeface="DengXian" panose="02010600030101010101" pitchFamily="2" charset="-122"/>
                  </a:rPr>
                  <a:t>% error</a:t>
                </a:r>
                <a:r>
                  <a:rPr lang="en-AU" sz="1800" dirty="0">
                    <a:solidFill>
                      <a:schemeClr val="accent6">
                        <a:lumMod val="50000"/>
                      </a:schemeClr>
                    </a:solidFill>
                    <a:effectLst/>
                    <a:latin typeface="Times New Roman" panose="02020603050405020304" pitchFamily="18" charset="0"/>
                    <a:ea typeface="DengXian" panose="02010600030101010101" pitchFamily="2" charset="-122"/>
                  </a:rPr>
                  <a:t> = </a:t>
                </a:r>
                <a14:m>
                  <m:oMath xmlns:m="http://schemas.openxmlformats.org/officeDocument/2006/math">
                    <m:f>
                      <m:fPr>
                        <m:ctrlPr>
                          <a:rPr lang="en-AU" sz="1800" i="1">
                            <a:solidFill>
                              <a:schemeClr val="accent6">
                                <a:lumMod val="50000"/>
                              </a:schemeClr>
                            </a:solidFill>
                            <a:effectLst/>
                            <a:latin typeface="Cambria Math" panose="02040503050406030204" pitchFamily="18" charset="0"/>
                            <a:ea typeface="Calibri" panose="020F0502020204030204" pitchFamily="34" charset="0"/>
                          </a:rPr>
                        </m:ctrlPr>
                      </m:fPr>
                      <m:num>
                        <m:r>
                          <a:rPr lang="en-AU" sz="1800" i="1">
                            <a:solidFill>
                              <a:schemeClr val="accent6">
                                <a:lumMod val="50000"/>
                              </a:schemeClr>
                            </a:solidFill>
                            <a:effectLst/>
                            <a:latin typeface="Cambria Math" panose="02040503050406030204" pitchFamily="18" charset="0"/>
                            <a:ea typeface="DengXian" panose="02010600030101010101" pitchFamily="2" charset="-122"/>
                          </a:rPr>
                          <m:t>0.0067</m:t>
                        </m:r>
                      </m:num>
                      <m:den>
                        <m:r>
                          <a:rPr lang="en-AU" sz="1800" i="1">
                            <a:solidFill>
                              <a:schemeClr val="accent6">
                                <a:lumMod val="50000"/>
                              </a:schemeClr>
                            </a:solidFill>
                            <a:effectLst/>
                            <a:latin typeface="Cambria Math" panose="02040503050406030204" pitchFamily="18" charset="0"/>
                            <a:ea typeface="DengXian" panose="02010600030101010101" pitchFamily="2" charset="-122"/>
                          </a:rPr>
                          <m:t>1.81504378</m:t>
                        </m:r>
                      </m:den>
                    </m:f>
                    <m:r>
                      <a:rPr lang="en-AU" sz="1800" i="1">
                        <a:solidFill>
                          <a:schemeClr val="accent6">
                            <a:lumMod val="50000"/>
                          </a:schemeClr>
                        </a:solidFill>
                        <a:effectLst/>
                        <a:latin typeface="Cambria Math" panose="02040503050406030204" pitchFamily="18" charset="0"/>
                        <a:ea typeface="Calibri" panose="020F0502020204030204" pitchFamily="34" charset="0"/>
                      </a:rPr>
                      <m:t>×100=0.37%</m:t>
                    </m:r>
                  </m:oMath>
                </a14:m>
                <a:endParaRPr lang="en-AU" sz="1800" dirty="0">
                  <a:solidFill>
                    <a:schemeClr val="accent6">
                      <a:lumMod val="50000"/>
                    </a:schemeClr>
                  </a:solidFill>
                  <a:effectLst/>
                  <a:latin typeface="Times New Roman" panose="02020603050405020304" pitchFamily="18" charset="0"/>
                  <a:ea typeface="Times New Roman" panose="02020603050405020304" pitchFamily="18" charset="0"/>
                </a:endParaRPr>
              </a:p>
              <a:p>
                <a:endParaRPr lang="en-AU" dirty="0"/>
              </a:p>
            </p:txBody>
          </p:sp>
        </mc:Choice>
        <mc:Fallback xmlns="">
          <p:sp>
            <p:nvSpPr>
              <p:cNvPr id="21" name="TextBox 20">
                <a:extLst>
                  <a:ext uri="{FF2B5EF4-FFF2-40B4-BE49-F238E27FC236}">
                    <a16:creationId xmlns:a16="http://schemas.microsoft.com/office/drawing/2014/main" id="{F88CC340-1A28-9B01-DD84-169A824036D5}"/>
                  </a:ext>
                </a:extLst>
              </p:cNvPr>
              <p:cNvSpPr txBox="1">
                <a:spLocks noRot="1" noChangeAspect="1" noMove="1" noResize="1" noEditPoints="1" noAdjustHandles="1" noChangeArrowheads="1" noChangeShapeType="1" noTextEdit="1"/>
              </p:cNvSpPr>
              <p:nvPr/>
            </p:nvSpPr>
            <p:spPr>
              <a:xfrm>
                <a:off x="699051" y="5608353"/>
                <a:ext cx="3629007" cy="762901"/>
              </a:xfrm>
              <a:prstGeom prst="rect">
                <a:avLst/>
              </a:prstGeom>
              <a:blipFill>
                <a:blip r:embed="rId16"/>
                <a:stretch>
                  <a:fillRect l="-1513"/>
                </a:stretch>
              </a:blipFill>
            </p:spPr>
            <p:txBody>
              <a:bodyPr/>
              <a:lstStyle/>
              <a:p>
                <a:r>
                  <a:rPr lang="en-AU">
                    <a:noFill/>
                  </a:rPr>
                  <a:t> </a:t>
                </a:r>
              </a:p>
            </p:txBody>
          </p:sp>
        </mc:Fallback>
      </mc:AlternateContent>
      <p:sp>
        <p:nvSpPr>
          <p:cNvPr id="6" name="TextBox 5">
            <a:extLst>
              <a:ext uri="{FF2B5EF4-FFF2-40B4-BE49-F238E27FC236}">
                <a16:creationId xmlns:a16="http://schemas.microsoft.com/office/drawing/2014/main" id="{AFDA884D-AB0D-D9F1-CEDA-DA07809EE453}"/>
              </a:ext>
            </a:extLst>
          </p:cNvPr>
          <p:cNvSpPr txBox="1"/>
          <p:nvPr/>
        </p:nvSpPr>
        <p:spPr>
          <a:xfrm>
            <a:off x="747025" y="3601940"/>
            <a:ext cx="2355573"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i="1" dirty="0">
                <a:solidFill>
                  <a:schemeClr val="accent6">
                    <a:lumMod val="49000"/>
                  </a:schemeClr>
                </a:solidFill>
                <a:ea typeface="Calibri"/>
                <a:cs typeface="Calibri"/>
              </a:rPr>
              <a:t>V= </a:t>
            </a:r>
            <a:r>
              <a:rPr lang="en-US" sz="2000" i="1" err="1">
                <a:solidFill>
                  <a:schemeClr val="accent6">
                    <a:lumMod val="49000"/>
                  </a:schemeClr>
                </a:solidFill>
                <a:ea typeface="Calibri"/>
                <a:cs typeface="Calibri"/>
              </a:rPr>
              <a:t>lwh</a:t>
            </a:r>
            <a:endParaRPr lang="en-US" sz="2000" i="1" dirty="0">
              <a:solidFill>
                <a:schemeClr val="accent6">
                  <a:lumMod val="49000"/>
                </a:schemeClr>
              </a:solidFill>
              <a:ea typeface="Calibri"/>
              <a:cs typeface="Calibri"/>
            </a:endParaRPr>
          </a:p>
          <a:p>
            <a:r>
              <a:rPr lang="en-US" sz="2000" i="1" dirty="0">
                <a:solidFill>
                  <a:schemeClr val="accent6">
                    <a:lumMod val="49000"/>
                  </a:schemeClr>
                </a:solidFill>
                <a:ea typeface="Calibri"/>
                <a:cs typeface="Calibri"/>
              </a:rPr>
              <a:t>V= </a:t>
            </a:r>
            <a:r>
              <a:rPr lang="en-US" sz="2000" dirty="0">
                <a:solidFill>
                  <a:schemeClr val="accent6">
                    <a:lumMod val="49000"/>
                  </a:schemeClr>
                </a:solidFill>
                <a:ea typeface="Calibri"/>
                <a:cs typeface="Calibri"/>
              </a:rPr>
              <a:t>2.18 x 0.79 x 1.05</a:t>
            </a:r>
          </a:p>
          <a:p>
            <a:r>
              <a:rPr lang="en-US" sz="2000" i="1" dirty="0">
                <a:solidFill>
                  <a:schemeClr val="accent6">
                    <a:lumMod val="49000"/>
                  </a:schemeClr>
                </a:solidFill>
                <a:ea typeface="Calibri"/>
                <a:cs typeface="Calibri"/>
              </a:rPr>
              <a:t>V= </a:t>
            </a:r>
            <a:r>
              <a:rPr lang="en-US" sz="2000" dirty="0">
                <a:solidFill>
                  <a:schemeClr val="accent6">
                    <a:lumMod val="49000"/>
                  </a:schemeClr>
                </a:solidFill>
                <a:ea typeface="Calibri"/>
                <a:cs typeface="Calibri"/>
              </a:rPr>
              <a:t>1.80831m</a:t>
            </a:r>
            <a:r>
              <a:rPr lang="en-US" sz="2000" baseline="30000" dirty="0">
                <a:solidFill>
                  <a:schemeClr val="accent6">
                    <a:lumMod val="49000"/>
                  </a:schemeClr>
                </a:solidFill>
                <a:ea typeface="Calibri"/>
                <a:cs typeface="Calibri"/>
              </a:rPr>
              <a:t>3</a:t>
            </a:r>
          </a:p>
          <a:p>
            <a:endParaRPr lang="en-US" dirty="0">
              <a:ea typeface="Calibri"/>
              <a:cs typeface="Calibri"/>
            </a:endParaRPr>
          </a:p>
        </p:txBody>
      </p:sp>
    </p:spTree>
    <p:extLst>
      <p:ext uri="{BB962C8B-B14F-4D97-AF65-F5344CB8AC3E}">
        <p14:creationId xmlns:p14="http://schemas.microsoft.com/office/powerpoint/2010/main" val="1194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961855D5-1662-E89E-F665-CF1387F7234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1" y="-7570"/>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71735" y="27036"/>
            <a:ext cx="8229600" cy="1143000"/>
          </a:xfrm>
        </p:spPr>
        <p:txBody>
          <a:bodyPr>
            <a:normAutofit/>
          </a:bodyPr>
          <a:lstStyle/>
          <a:p>
            <a:r>
              <a:rPr lang="en-AU" sz="2800" dirty="0">
                <a:solidFill>
                  <a:srgbClr val="002060"/>
                </a:solidFill>
              </a:rPr>
              <a:t>Calculating measurement error</a:t>
            </a:r>
            <a:br>
              <a:rPr lang="en-AU" sz="2800" dirty="0">
                <a:solidFill>
                  <a:srgbClr val="002060"/>
                </a:solidFill>
              </a:rPr>
            </a:br>
            <a:r>
              <a:rPr lang="en-AU" sz="2800" dirty="0">
                <a:solidFill>
                  <a:srgbClr val="002060"/>
                </a:solidFill>
              </a:rPr>
              <a:t>Question 2 and 3</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4" name="TextBox 3">
            <a:extLst>
              <a:ext uri="{FF2B5EF4-FFF2-40B4-BE49-F238E27FC236}">
                <a16:creationId xmlns:a16="http://schemas.microsoft.com/office/drawing/2014/main" id="{A969C478-43B4-1EDA-09F7-EC05442D886B}"/>
              </a:ext>
            </a:extLst>
          </p:cNvPr>
          <p:cNvSpPr txBox="1"/>
          <p:nvPr/>
        </p:nvSpPr>
        <p:spPr>
          <a:xfrm>
            <a:off x="277327" y="1859472"/>
            <a:ext cx="4610100" cy="369332"/>
          </a:xfrm>
          <a:prstGeom prst="rect">
            <a:avLst/>
          </a:prstGeom>
          <a:noFill/>
        </p:spPr>
        <p:txBody>
          <a:bodyPr wrap="square">
            <a:spAutoFit/>
          </a:bodyPr>
          <a:lstStyle/>
          <a:p>
            <a:pPr>
              <a:spcBef>
                <a:spcPts val="400"/>
              </a:spcBef>
              <a:spcAft>
                <a:spcPts val="400"/>
              </a:spcAft>
            </a:pPr>
            <a:r>
              <a:rPr lang="en-AU"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WORKED EXAMPLE</a:t>
            </a:r>
            <a:endParaRPr lang="en-AU"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3" name="Picture 2">
            <a:hlinkClick r:id="rId9"/>
            <a:extLst>
              <a:ext uri="{FF2B5EF4-FFF2-40B4-BE49-F238E27FC236}">
                <a16:creationId xmlns:a16="http://schemas.microsoft.com/office/drawing/2014/main" id="{CE571BE2-AC55-D8E9-309D-29BB52F1D3BD}"/>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6" name="Footer Placeholder 12">
            <a:extLst>
              <a:ext uri="{FF2B5EF4-FFF2-40B4-BE49-F238E27FC236}">
                <a16:creationId xmlns:a16="http://schemas.microsoft.com/office/drawing/2014/main" id="{29C3AE04-B46F-21DB-A4A9-61C8B0065DDE}"/>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9" name="Picture 8">
            <a:extLst>
              <a:ext uri="{FF2B5EF4-FFF2-40B4-BE49-F238E27FC236}">
                <a16:creationId xmlns:a16="http://schemas.microsoft.com/office/drawing/2014/main" id="{4A726BE5-B5E1-5331-6361-D715E670EB05}"/>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10" name="Picture 9" descr="Rectangular prism with length 2.184m, height of 1.048m and depth of 0.793m">
            <a:extLst>
              <a:ext uri="{FF2B5EF4-FFF2-40B4-BE49-F238E27FC236}">
                <a16:creationId xmlns:a16="http://schemas.microsoft.com/office/drawing/2014/main" id="{BDAA554B-1258-7F1B-929C-AC359FB5D449}"/>
              </a:ext>
            </a:extLst>
          </p:cNvPr>
          <p:cNvPicPr>
            <a:picLocks noChangeAspect="1"/>
          </p:cNvPicPr>
          <p:nvPr/>
        </p:nvPicPr>
        <p:blipFill>
          <a:blip r:embed="rId12"/>
          <a:stretch>
            <a:fillRect/>
          </a:stretch>
        </p:blipFill>
        <p:spPr>
          <a:xfrm>
            <a:off x="3519404" y="1067397"/>
            <a:ext cx="2311400" cy="1422400"/>
          </a:xfrm>
          <a:prstGeom prst="rect">
            <a:avLst/>
          </a:prstGeom>
        </p:spPr>
      </p:pic>
      <p:sp>
        <p:nvSpPr>
          <p:cNvPr id="12" name="TextBox 11">
            <a:extLst>
              <a:ext uri="{FF2B5EF4-FFF2-40B4-BE49-F238E27FC236}">
                <a16:creationId xmlns:a16="http://schemas.microsoft.com/office/drawing/2014/main" id="{00A91252-04E3-A459-D680-F9CAA60D57B7}"/>
              </a:ext>
            </a:extLst>
          </p:cNvPr>
          <p:cNvSpPr txBox="1"/>
          <p:nvPr/>
        </p:nvSpPr>
        <p:spPr>
          <a:xfrm>
            <a:off x="277327" y="2387157"/>
            <a:ext cx="8229600" cy="3836948"/>
          </a:xfrm>
          <a:prstGeom prst="rect">
            <a:avLst/>
          </a:prstGeom>
          <a:noFill/>
        </p:spPr>
        <p:txBody>
          <a:bodyPr wrap="square" rtlCol="0">
            <a:spAutoFit/>
          </a:bodyPr>
          <a:lstStyle/>
          <a:p>
            <a:pPr marL="342900" lvl="0" indent="-342900">
              <a:spcBef>
                <a:spcPts val="400"/>
              </a:spcBef>
              <a:spcAft>
                <a:spcPts val="9000"/>
              </a:spcAft>
              <a:buFont typeface="+mj-lt"/>
              <a:buAutoNum type="arabicPeriod" startAt="2"/>
            </a:pPr>
            <a:r>
              <a:rPr lang="en-AU"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Repeat parts </a:t>
            </a:r>
            <a:r>
              <a:rPr lang="en-AU"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1.a.–d.</a:t>
            </a:r>
            <a:r>
              <a:rPr lang="en-AU"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using the original measurements with the measurements rounded to one decimal place.</a:t>
            </a:r>
            <a:endParaRPr lang="en-AU" sz="1800" dirty="0">
              <a:solidFill>
                <a:schemeClr val="tx2"/>
              </a:solidFill>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spcBef>
                <a:spcPts val="400"/>
              </a:spcBef>
              <a:spcAft>
                <a:spcPts val="9000"/>
              </a:spcAft>
              <a:buFont typeface="+mj-lt"/>
              <a:buAutoNum type="arabicPeriod" startAt="2"/>
            </a:pPr>
            <a:r>
              <a:rPr lang="en-AU"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Repeat parts </a:t>
            </a:r>
            <a:r>
              <a:rPr lang="en-AU" sz="18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1.a.–d.</a:t>
            </a:r>
            <a:r>
              <a:rPr lang="en-AU" sz="1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using the original measurements with the measurements rounded to the nearest whole number.</a:t>
            </a:r>
            <a:endParaRPr lang="en-AU" sz="1800" dirty="0">
              <a:solidFill>
                <a:schemeClr val="tx2"/>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A7252DC-1BFC-1EDA-D8B2-D1A621770C4A}"/>
                  </a:ext>
                </a:extLst>
              </p:cNvPr>
              <p:cNvSpPr txBox="1"/>
              <p:nvPr/>
            </p:nvSpPr>
            <p:spPr>
              <a:xfrm>
                <a:off x="662503" y="2975243"/>
                <a:ext cx="4424032" cy="1474699"/>
              </a:xfrm>
              <a:prstGeom prst="rect">
                <a:avLst/>
              </a:prstGeom>
              <a:noFill/>
            </p:spPr>
            <p:txBody>
              <a:bodyPr wrap="none" rtlCol="0">
                <a:spAutoFit/>
              </a:bodyPr>
              <a:lstStyle/>
              <a:p>
                <a:pPr marL="342900" lvl="0" indent="-342900">
                  <a:spcBef>
                    <a:spcPts val="400"/>
                  </a:spcBef>
                  <a:buFont typeface="+mj-lt"/>
                  <a:buAutoNum type="alphaLcPeriod"/>
                </a:pPr>
                <a14:m>
                  <m:oMath xmlns:m="http://schemas.openxmlformats.org/officeDocument/2006/math">
                    <m:r>
                      <m:rPr>
                        <m:sty m:val="p"/>
                      </m:rPr>
                      <a:rPr lang="en-AU" sz="1800" i="0" smtClean="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V</m:t>
                    </m:r>
                    <m:r>
                      <a:rPr lang="en-AU" sz="1800" i="0" smtClean="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=2.2×0.8×1.0</m:t>
                    </m:r>
                  </m:oMath>
                </a14:m>
                <a:r>
                  <a:rPr lang="en-AU" sz="1800" dirty="0">
                    <a:solidFill>
                      <a:schemeClr val="accent6">
                        <a:lumMod val="50000"/>
                      </a:schemeClr>
                    </a:solidFill>
                    <a:effectLst/>
                    <a:latin typeface="Calibri" panose="020F0502020204030204" pitchFamily="34" charset="0"/>
                    <a:ea typeface="DengXian" panose="02010600030101010101" pitchFamily="2" charset="-122"/>
                    <a:cs typeface="Cordia New" panose="020B0304020202020204" pitchFamily="34" charset="-34"/>
                  </a:rPr>
                  <a:t> </a:t>
                </a:r>
                <a14:m>
                  <m:oMath xmlns:m="http://schemas.openxmlformats.org/officeDocument/2006/math">
                    <m:r>
                      <a:rPr lang="en-AU" sz="1800" i="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=1.76</m:t>
                    </m:r>
                    <m:sSup>
                      <m:sSupPr>
                        <m:ctrlP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ctrlPr>
                      </m:sSupPr>
                      <m:e>
                        <m:r>
                          <m:rPr>
                            <m:sty m:val="p"/>
                          </m:rPr>
                          <a:rPr lang="en-AU" sz="1800" i="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m</m:t>
                        </m:r>
                      </m:e>
                      <m:sup>
                        <m:r>
                          <a:rPr lang="en-AU" sz="1800" i="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3</m:t>
                        </m:r>
                      </m:sup>
                    </m:sSup>
                  </m:oMath>
                </a14:m>
                <a:endParaRPr lang="en-AU" sz="1800" dirty="0">
                  <a:solidFill>
                    <a:schemeClr val="accent6">
                      <a:lumMod val="50000"/>
                    </a:schemeClr>
                  </a:solidFill>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buFont typeface="+mj-lt"/>
                  <a:buAutoNum type="alphaLcPeriod"/>
                </a:pPr>
                <a:r>
                  <a:rPr lang="en-AU" sz="1800" dirty="0">
                    <a:solidFill>
                      <a:schemeClr val="accent6">
                        <a:lumMod val="50000"/>
                      </a:schemeClr>
                    </a:solidFill>
                    <a:effectLst/>
                    <a:latin typeface="Calibri" panose="020F0502020204030204" pitchFamily="34" charset="0"/>
                    <a:ea typeface="DengXian" panose="02010600030101010101" pitchFamily="2" charset="-122"/>
                    <a:cs typeface="Calibri" panose="020F0502020204030204" pitchFamily="34" charset="0"/>
                  </a:rPr>
                  <a:t>Error</a:t>
                </a:r>
                <a:r>
                  <a:rPr lang="en-AU" sz="1800" dirty="0">
                    <a:solidFill>
                      <a:schemeClr val="accent6">
                        <a:lumMod val="50000"/>
                      </a:schemeClr>
                    </a:solidFill>
                    <a:effectLst/>
                    <a:latin typeface="Calibri" panose="020F0502020204030204" pitchFamily="34" charset="0"/>
                    <a:ea typeface="DengXian" panose="02010600030101010101" pitchFamily="2" charset="-122"/>
                    <a:cs typeface="Cordia New" panose="020B0304020202020204" pitchFamily="34" charset="-34"/>
                  </a:rPr>
                  <a:t> = </a:t>
                </a:r>
                <a14:m>
                  <m:oMath xmlns:m="http://schemas.openxmlformats.org/officeDocument/2006/math">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1.81504378−1.76</m:t>
                    </m:r>
                    <m:sSup>
                      <m:sSupPr>
                        <m:ctrlP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ctrlPr>
                      </m:sSupPr>
                      <m:e>
                        <m: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=0.0550</m:t>
                        </m:r>
                        <m:r>
                          <m:rPr>
                            <m:sty m:val="p"/>
                          </m:rP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m</m:t>
                        </m:r>
                      </m:e>
                      <m:sup>
                        <m: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3</m:t>
                        </m:r>
                      </m:sup>
                    </m:sSup>
                  </m:oMath>
                </a14:m>
                <a:endParaRPr lang="en-AU" sz="1800" dirty="0">
                  <a:solidFill>
                    <a:schemeClr val="accent6">
                      <a:lumMod val="50000"/>
                    </a:schemeClr>
                  </a:solidFill>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spcBef>
                    <a:spcPts val="600"/>
                  </a:spcBef>
                  <a:spcAft>
                    <a:spcPts val="600"/>
                  </a:spcAft>
                  <a:buFont typeface="+mj-lt"/>
                  <a:buAutoNum type="alphaLcPeriod"/>
                </a:pPr>
                <a:r>
                  <a:rPr lang="en-AU" sz="1800" dirty="0">
                    <a:solidFill>
                      <a:schemeClr val="accent6">
                        <a:lumMod val="50000"/>
                      </a:schemeClr>
                    </a:solidFill>
                    <a:effectLst/>
                    <a:latin typeface="Calibri" panose="020F0502020204030204" pitchFamily="34" charset="0"/>
                    <a:ea typeface="DengXian" panose="02010600030101010101" pitchFamily="2" charset="-122"/>
                    <a:cs typeface="Calibri" panose="020F0502020204030204" pitchFamily="34" charset="0"/>
                  </a:rPr>
                  <a:t>% error </a:t>
                </a:r>
                <a14:m>
                  <m:oMath xmlns:m="http://schemas.openxmlformats.org/officeDocument/2006/math">
                    <m: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m:t>
                    </m:r>
                    <m:f>
                      <m:fPr>
                        <m:ctrlP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ctrlPr>
                      </m:fPr>
                      <m:num>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0.0550</m:t>
                        </m:r>
                      </m:num>
                      <m:den>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1.81504378</m:t>
                        </m:r>
                      </m:den>
                    </m:f>
                    <m: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×100=3.03%</m:t>
                    </m:r>
                  </m:oMath>
                </a14:m>
                <a:endParaRPr lang="en-AU" sz="1800" dirty="0">
                  <a:solidFill>
                    <a:schemeClr val="accent6">
                      <a:lumMod val="50000"/>
                    </a:schemeClr>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mc:Choice>
        <mc:Fallback xmlns="">
          <p:sp>
            <p:nvSpPr>
              <p:cNvPr id="18" name="TextBox 17">
                <a:extLst>
                  <a:ext uri="{FF2B5EF4-FFF2-40B4-BE49-F238E27FC236}">
                    <a16:creationId xmlns:a16="http://schemas.microsoft.com/office/drawing/2014/main" id="{6A7252DC-1BFC-1EDA-D8B2-D1A621770C4A}"/>
                  </a:ext>
                </a:extLst>
              </p:cNvPr>
              <p:cNvSpPr txBox="1">
                <a:spLocks noRot="1" noChangeAspect="1" noMove="1" noResize="1" noEditPoints="1" noAdjustHandles="1" noChangeArrowheads="1" noChangeShapeType="1" noTextEdit="1"/>
              </p:cNvSpPr>
              <p:nvPr/>
            </p:nvSpPr>
            <p:spPr>
              <a:xfrm>
                <a:off x="662503" y="2975243"/>
                <a:ext cx="4424032" cy="1474699"/>
              </a:xfrm>
              <a:prstGeom prst="rect">
                <a:avLst/>
              </a:prstGeom>
              <a:blipFill>
                <a:blip r:embed="rId13"/>
                <a:stretch>
                  <a:fillRect l="-1241" t="-206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E7005A9-EB64-7FF8-5F15-E32AA3AD3B76}"/>
                  </a:ext>
                </a:extLst>
              </p:cNvPr>
              <p:cNvSpPr txBox="1"/>
              <p:nvPr/>
            </p:nvSpPr>
            <p:spPr>
              <a:xfrm>
                <a:off x="662503" y="4725668"/>
                <a:ext cx="7158626" cy="1649106"/>
              </a:xfrm>
              <a:prstGeom prst="rect">
                <a:avLst/>
              </a:prstGeom>
              <a:noFill/>
            </p:spPr>
            <p:txBody>
              <a:bodyPr wrap="none" rtlCol="0">
                <a:spAutoFit/>
              </a:bodyPr>
              <a:lstStyle/>
              <a:p>
                <a:pPr marL="342900" lvl="0" indent="-342900">
                  <a:spcBef>
                    <a:spcPts val="400"/>
                  </a:spcBef>
                  <a:buFont typeface="Times New Roman" panose="02020603050405020304" pitchFamily="18" charset="0"/>
                  <a:buAutoNum type="alphaLcPeriod"/>
                </a:pPr>
                <a14:m>
                  <m:oMath xmlns:m="http://schemas.openxmlformats.org/officeDocument/2006/math">
                    <m:r>
                      <m:rPr>
                        <m:sty m:val="p"/>
                      </m:rPr>
                      <a:rPr lang="en-AU" sz="1800" i="0" smtClean="0">
                        <a:solidFill>
                          <a:schemeClr val="accent6">
                            <a:lumMod val="50000"/>
                          </a:schemeClr>
                        </a:solidFill>
                        <a:effectLst/>
                        <a:latin typeface="Cambria Math" panose="02040503050406030204" pitchFamily="18" charset="0"/>
                        <a:ea typeface="DengXian" panose="02010600030101010101" pitchFamily="2" charset="-122"/>
                        <a:cs typeface="Calibri" panose="020F0502020204030204" pitchFamily="34" charset="0"/>
                      </a:rPr>
                      <m:t>V</m:t>
                    </m:r>
                    <m:r>
                      <a:rPr lang="en-AU" sz="1800" i="1" smtClean="0">
                        <a:solidFill>
                          <a:schemeClr val="accent6">
                            <a:lumMod val="50000"/>
                          </a:schemeClr>
                        </a:solidFill>
                        <a:effectLst/>
                        <a:latin typeface="Cambria Math" panose="02040503050406030204" pitchFamily="18" charset="0"/>
                        <a:ea typeface="DengXian" panose="02010600030101010101" pitchFamily="2" charset="-122"/>
                        <a:cs typeface="Calibri" panose="020F0502020204030204" pitchFamily="34" charset="0"/>
                      </a:rPr>
                      <m:t>=2×1×1</m:t>
                    </m:r>
                  </m:oMath>
                </a14:m>
                <a:r>
                  <a:rPr lang="en-AU" sz="18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=2</m:t>
                    </m:r>
                    <m:sSup>
                      <m:sSupPr>
                        <m:ctrlP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ctrlPr>
                      </m:sSupPr>
                      <m:e>
                        <m:r>
                          <m:rPr>
                            <m:sty m:val="p"/>
                          </m:rP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m</m:t>
                        </m:r>
                      </m:e>
                      <m:sup>
                        <m: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3</m:t>
                        </m:r>
                      </m:sup>
                    </m:sSup>
                  </m:oMath>
                </a14:m>
                <a:endParaRPr lang="en-AU" sz="1800" dirty="0">
                  <a:solidFill>
                    <a:schemeClr val="accent6">
                      <a:lumMod val="50000"/>
                    </a:schemeClr>
                  </a:solidFill>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buFont typeface="+mj-lt"/>
                  <a:buAutoNum type="alphaLcPeriod" startAt="2"/>
                </a:pPr>
                <a:r>
                  <a:rPr lang="en-AU" sz="1800" dirty="0">
                    <a:solidFill>
                      <a:schemeClr val="accent6">
                        <a:lumMod val="50000"/>
                      </a:schemeClr>
                    </a:solidFill>
                    <a:effectLst/>
                    <a:latin typeface="Calibri" panose="020F0502020204030204" pitchFamily="34" charset="0"/>
                    <a:ea typeface="DengXian" panose="02010600030101010101" pitchFamily="2" charset="-122"/>
                    <a:cs typeface="Calibri" panose="020F0502020204030204" pitchFamily="34" charset="0"/>
                  </a:rPr>
                  <a:t>Error</a:t>
                </a:r>
                <a:r>
                  <a:rPr lang="en-AU" sz="1800" dirty="0">
                    <a:solidFill>
                      <a:schemeClr val="accent6">
                        <a:lumMod val="50000"/>
                      </a:schemeClr>
                    </a:solidFill>
                    <a:effectLst/>
                    <a:latin typeface="Calibri" panose="020F0502020204030204" pitchFamily="34" charset="0"/>
                    <a:ea typeface="DengXian" panose="02010600030101010101" pitchFamily="2" charset="-122"/>
                    <a:cs typeface="Cordia New" panose="020B0304020202020204" pitchFamily="34" charset="-34"/>
                  </a:rPr>
                  <a:t> = </a:t>
                </a:r>
                <a14:m>
                  <m:oMath xmlns:m="http://schemas.openxmlformats.org/officeDocument/2006/math">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1.81504378−2</m:t>
                    </m:r>
                  </m:oMath>
                </a14:m>
                <a:r>
                  <a:rPr lang="en-AU" sz="1800" dirty="0">
                    <a:solidFill>
                      <a:schemeClr val="accent6">
                        <a:lumMod val="50000"/>
                      </a:schemeClr>
                    </a:solidFill>
                    <a:effectLst/>
                    <a:latin typeface="Calibri" panose="020F0502020204030204" pitchFamily="34" charset="0"/>
                    <a:ea typeface="DengXian" panose="02010600030101010101" pitchFamily="2" charset="-122"/>
                    <a:cs typeface="Cordia New" panose="020B0304020202020204" pitchFamily="34" charset="-34"/>
                  </a:rPr>
                  <a:t> </a:t>
                </a:r>
                <a14:m>
                  <m:oMath xmlns:m="http://schemas.openxmlformats.org/officeDocument/2006/math">
                    <m:sSup>
                      <m:sSupPr>
                        <m:ctrlP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ctrlPr>
                      </m:sSupPr>
                      <m:e>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=−0.1850</m:t>
                        </m:r>
                        <m:r>
                          <m:rPr>
                            <m:sty m:val="p"/>
                          </m:rP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m</m:t>
                        </m:r>
                      </m:e>
                      <m:sup>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3</m:t>
                        </m:r>
                      </m:sup>
                    </m:sSup>
                  </m:oMath>
                </a14:m>
                <a:endParaRPr lang="en-AU" sz="1800" dirty="0">
                  <a:solidFill>
                    <a:schemeClr val="accent6">
                      <a:lumMod val="50000"/>
                    </a:schemeClr>
                  </a:solidFill>
                  <a:effectLst/>
                  <a:latin typeface="Calibri" panose="020F0502020204030204" pitchFamily="34" charset="0"/>
                  <a:ea typeface="Calibri" panose="020F0502020204030204" pitchFamily="34" charset="0"/>
                  <a:cs typeface="Cordia New" panose="020B0304020202020204" pitchFamily="34" charset="-34"/>
                </a:endParaRPr>
              </a:p>
              <a:p>
                <a:pPr marL="540385"/>
                <a:r>
                  <a:rPr lang="en-AU" sz="1800" dirty="0">
                    <a:solidFill>
                      <a:schemeClr val="accent6">
                        <a:lumMod val="50000"/>
                      </a:schemeClr>
                    </a:solidFill>
                    <a:effectLst/>
                    <a:latin typeface="Calibri" panose="020F0502020204030204" pitchFamily="34" charset="0"/>
                    <a:ea typeface="DengXian" panose="02010600030101010101" pitchFamily="2" charset="-122"/>
                    <a:cs typeface="Calibri" panose="020F0502020204030204" pitchFamily="34" charset="0"/>
                  </a:rPr>
                  <a:t>Differences are always expressed as a positive number</a:t>
                </a:r>
                <a:r>
                  <a:rPr lang="en-AU" sz="1800" dirty="0">
                    <a:solidFill>
                      <a:schemeClr val="accent6">
                        <a:lumMod val="50000"/>
                      </a:schemeClr>
                    </a:solidFill>
                    <a:effectLst/>
                    <a:latin typeface="Calibri" panose="020F0502020204030204" pitchFamily="34" charset="0"/>
                    <a:ea typeface="DengXian" panose="02010600030101010101" pitchFamily="2" charset="-122"/>
                    <a:cs typeface="Cordia New" panose="020B0304020202020204" pitchFamily="34" charset="-34"/>
                  </a:rPr>
                  <a:t> </a:t>
                </a:r>
                <a14:m>
                  <m:oMath xmlns:m="http://schemas.openxmlformats.org/officeDocument/2006/math">
                    <m:sSup>
                      <m:sSupPr>
                        <m:ctrlP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ctrlPr>
                      </m:sSupPr>
                      <m:e>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=0.1850</m:t>
                        </m:r>
                        <m:r>
                          <m:rPr>
                            <m:sty m:val="p"/>
                          </m:rPr>
                          <a:rPr lang="en-AU" sz="1800">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m</m:t>
                        </m:r>
                      </m:e>
                      <m:sup>
                        <m:r>
                          <a:rPr lang="en-AU" sz="1800" i="1">
                            <a:solidFill>
                              <a:schemeClr val="accent6">
                                <a:lumMod val="50000"/>
                              </a:schemeClr>
                            </a:solidFill>
                            <a:effectLst/>
                            <a:latin typeface="Cambria Math" panose="02040503050406030204" pitchFamily="18" charset="0"/>
                            <a:ea typeface="DengXian" panose="02010600030101010101" pitchFamily="2" charset="-122"/>
                            <a:cs typeface="Cordia New" panose="020B0304020202020204" pitchFamily="34" charset="-34"/>
                          </a:rPr>
                          <m:t>3</m:t>
                        </m:r>
                      </m:sup>
                    </m:sSup>
                  </m:oMath>
                </a14:m>
                <a:r>
                  <a:rPr lang="en-AU" sz="1800" dirty="0">
                    <a:solidFill>
                      <a:schemeClr val="accent6">
                        <a:lumMod val="50000"/>
                      </a:schemeClr>
                    </a:solidFill>
                    <a:effectLst/>
                    <a:latin typeface="Calibri" panose="020F0502020204030204" pitchFamily="34" charset="0"/>
                    <a:ea typeface="DengXian" panose="02010600030101010101" pitchFamily="2" charset="-122"/>
                    <a:cs typeface="Cordia New" panose="020B0304020202020204" pitchFamily="34" charset="-34"/>
                  </a:rPr>
                  <a:t>.</a:t>
                </a:r>
                <a:endParaRPr lang="en-AU" sz="1800" dirty="0">
                  <a:solidFill>
                    <a:schemeClr val="accent6">
                      <a:lumMod val="50000"/>
                    </a:schemeClr>
                  </a:solidFill>
                  <a:effectLst/>
                  <a:latin typeface="Calibri" panose="020F0502020204030204" pitchFamily="34" charset="0"/>
                  <a:ea typeface="Calibri" panose="020F0502020204030204" pitchFamily="34" charset="0"/>
                  <a:cs typeface="Cordia New" panose="020B0304020202020204" pitchFamily="34" charset="-34"/>
                </a:endParaRPr>
              </a:p>
              <a:p>
                <a:pPr marL="342900" lvl="0" indent="-342900">
                  <a:spcAft>
                    <a:spcPts val="400"/>
                  </a:spcAft>
                  <a:buFont typeface="+mj-lt"/>
                  <a:buAutoNum type="alphaLcPeriod" startAt="3"/>
                </a:pPr>
                <a:r>
                  <a:rPr lang="en-AU" sz="1800" dirty="0">
                    <a:solidFill>
                      <a:schemeClr val="accent6">
                        <a:lumMod val="50000"/>
                      </a:schemeClr>
                    </a:solidFill>
                    <a:effectLst/>
                    <a:latin typeface="Calibri" panose="020F0502020204030204" pitchFamily="34" charset="0"/>
                    <a:ea typeface="DengXian" panose="02010600030101010101" pitchFamily="2" charset="-122"/>
                    <a:cs typeface="Calibri" panose="020F0502020204030204" pitchFamily="34" charset="0"/>
                  </a:rPr>
                  <a:t>% error </a:t>
                </a:r>
                <a14:m>
                  <m:oMath xmlns:m="http://schemas.openxmlformats.org/officeDocument/2006/math">
                    <m: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m:t>
                    </m:r>
                    <m:f>
                      <m:fPr>
                        <m:ctrlP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ctrlPr>
                      </m:fPr>
                      <m:num>
                        <m: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0.1850</m:t>
                        </m:r>
                      </m:num>
                      <m:den>
                        <m: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1.81504378</m:t>
                        </m:r>
                      </m:den>
                    </m:f>
                    <m:r>
                      <a:rPr lang="en-AU" sz="1800" i="1">
                        <a:solidFill>
                          <a:schemeClr val="accent6">
                            <a:lumMod val="50000"/>
                          </a:schemeClr>
                        </a:solidFill>
                        <a:effectLst/>
                        <a:latin typeface="Cambria Math" panose="02040503050406030204" pitchFamily="18" charset="0"/>
                        <a:ea typeface="Calibri" panose="020F0502020204030204" pitchFamily="34" charset="0"/>
                        <a:cs typeface="Cordia New" panose="020B0304020202020204" pitchFamily="34" charset="-34"/>
                      </a:rPr>
                      <m:t>×100=10.19%</m:t>
                    </m:r>
                  </m:oMath>
                </a14:m>
                <a:endParaRPr lang="en-AU" sz="1800" dirty="0">
                  <a:solidFill>
                    <a:schemeClr val="accent6">
                      <a:lumMod val="50000"/>
                    </a:schemeClr>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mc:Choice>
        <mc:Fallback xmlns="">
          <p:sp>
            <p:nvSpPr>
              <p:cNvPr id="19" name="TextBox 18">
                <a:extLst>
                  <a:ext uri="{FF2B5EF4-FFF2-40B4-BE49-F238E27FC236}">
                    <a16:creationId xmlns:a16="http://schemas.microsoft.com/office/drawing/2014/main" id="{0E7005A9-EB64-7FF8-5F15-E32AA3AD3B76}"/>
                  </a:ext>
                </a:extLst>
              </p:cNvPr>
              <p:cNvSpPr txBox="1">
                <a:spLocks noRot="1" noChangeAspect="1" noMove="1" noResize="1" noEditPoints="1" noAdjustHandles="1" noChangeArrowheads="1" noChangeShapeType="1" noTextEdit="1"/>
              </p:cNvSpPr>
              <p:nvPr/>
            </p:nvSpPr>
            <p:spPr>
              <a:xfrm>
                <a:off x="662503" y="4725668"/>
                <a:ext cx="7158626" cy="1649106"/>
              </a:xfrm>
              <a:prstGeom prst="rect">
                <a:avLst/>
              </a:prstGeom>
              <a:blipFill>
                <a:blip r:embed="rId14"/>
                <a:stretch>
                  <a:fillRect l="-767" t="-1845"/>
                </a:stretch>
              </a:blipFill>
            </p:spPr>
            <p:txBody>
              <a:bodyPr/>
              <a:lstStyle/>
              <a:p>
                <a:r>
                  <a:rPr lang="en-AU">
                    <a:noFill/>
                  </a:rPr>
                  <a:t> </a:t>
                </a:r>
              </a:p>
            </p:txBody>
          </p:sp>
        </mc:Fallback>
      </mc:AlternateContent>
    </p:spTree>
    <p:extLst>
      <p:ext uri="{BB962C8B-B14F-4D97-AF65-F5344CB8AC3E}">
        <p14:creationId xmlns:p14="http://schemas.microsoft.com/office/powerpoint/2010/main" val="31790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99" y="-16471"/>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35008" y="134796"/>
            <a:ext cx="8229600" cy="1143000"/>
          </a:xfrm>
        </p:spPr>
        <p:txBody>
          <a:bodyPr>
            <a:normAutofit/>
          </a:bodyPr>
          <a:lstStyle/>
          <a:p>
            <a:r>
              <a:rPr lang="en-AU" sz="3200" dirty="0">
                <a:solidFill>
                  <a:srgbClr val="002060"/>
                </a:solidFill>
              </a:rPr>
              <a:t>If we accurately calculate the volume of this rectangular prism …</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3" name="Picture 2" descr="Rectangular prism with length 12.638m, height of 4.574m and depth of 3.815m">
            <a:extLst>
              <a:ext uri="{FF2B5EF4-FFF2-40B4-BE49-F238E27FC236}">
                <a16:creationId xmlns:a16="http://schemas.microsoft.com/office/drawing/2014/main" id="{85068EB7-7DC2-4DAB-31E5-BFD2A165442E}"/>
              </a:ext>
            </a:extLst>
          </p:cNvPr>
          <p:cNvPicPr>
            <a:picLocks noChangeAspect="1"/>
          </p:cNvPicPr>
          <p:nvPr/>
        </p:nvPicPr>
        <p:blipFill>
          <a:blip r:embed="rId9"/>
          <a:stretch>
            <a:fillRect/>
          </a:stretch>
        </p:blipFill>
        <p:spPr>
          <a:xfrm>
            <a:off x="202312" y="2104498"/>
            <a:ext cx="4002129" cy="2304256"/>
          </a:xfrm>
          <a:prstGeom prst="rect">
            <a:avLst/>
          </a:prstGeom>
        </p:spPr>
      </p:pic>
      <p:pic>
        <p:nvPicPr>
          <p:cNvPr id="4" name="Picture 3">
            <a:hlinkClick r:id="rId10"/>
            <a:extLst>
              <a:ext uri="{FF2B5EF4-FFF2-40B4-BE49-F238E27FC236}">
                <a16:creationId xmlns:a16="http://schemas.microsoft.com/office/drawing/2014/main" id="{9C93799D-7F76-3CEF-7450-97014C9921A2}"/>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5" name="Footer Placeholder 12">
            <a:extLst>
              <a:ext uri="{FF2B5EF4-FFF2-40B4-BE49-F238E27FC236}">
                <a16:creationId xmlns:a16="http://schemas.microsoft.com/office/drawing/2014/main" id="{1CE68E95-BCB4-B415-E66B-0C7F88643F4A}"/>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7" name="Picture 6">
            <a:extLst>
              <a:ext uri="{FF2B5EF4-FFF2-40B4-BE49-F238E27FC236}">
                <a16:creationId xmlns:a16="http://schemas.microsoft.com/office/drawing/2014/main" id="{80A31D32-5994-823F-84E8-DA472F1B15AD}"/>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8" name="TextBox 7">
            <a:extLst>
              <a:ext uri="{FF2B5EF4-FFF2-40B4-BE49-F238E27FC236}">
                <a16:creationId xmlns:a16="http://schemas.microsoft.com/office/drawing/2014/main" id="{F9EC9F0C-364D-83AB-77A6-6AE3D2B78878}"/>
              </a:ext>
            </a:extLst>
          </p:cNvPr>
          <p:cNvSpPr txBox="1"/>
          <p:nvPr/>
        </p:nvSpPr>
        <p:spPr>
          <a:xfrm>
            <a:off x="4842916" y="2372442"/>
            <a:ext cx="3473500" cy="2215991"/>
          </a:xfrm>
          <a:prstGeom prst="rect">
            <a:avLst/>
          </a:prstGeom>
          <a:noFill/>
        </p:spPr>
        <p:txBody>
          <a:bodyPr wrap="square" rtlCol="0">
            <a:spAutoFit/>
          </a:bodyPr>
          <a:lstStyle/>
          <a:p>
            <a:r>
              <a:rPr lang="en-US" sz="2400" dirty="0">
                <a:solidFill>
                  <a:srgbClr val="002060"/>
                </a:solidFill>
              </a:rPr>
              <a:t>… will we get the biggest error when we round to two decimal places, one decimal place or to the nearest whole number? </a:t>
            </a:r>
          </a:p>
          <a:p>
            <a:endParaRPr lang="en-AU" dirty="0"/>
          </a:p>
        </p:txBody>
      </p:sp>
    </p:spTree>
    <p:extLst>
      <p:ext uri="{BB962C8B-B14F-4D97-AF65-F5344CB8AC3E}">
        <p14:creationId xmlns:p14="http://schemas.microsoft.com/office/powerpoint/2010/main" val="2535767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8"/>
            <a:ext cx="8229600" cy="1143000"/>
          </a:xfrm>
        </p:spPr>
        <p:txBody>
          <a:bodyPr/>
          <a:lstStyle/>
          <a:p>
            <a:r>
              <a:rPr lang="en-AU" dirty="0">
                <a:solidFill>
                  <a:srgbClr val="002060"/>
                </a:solidFill>
              </a:rPr>
              <a:t>Solution</a:t>
            </a:r>
          </a:p>
        </p:txBody>
      </p:sp>
      <p:grpSp>
        <p:nvGrpSpPr>
          <p:cNvPr id="13" name="Group 12">
            <a:extLst>
              <a:ext uri="{FF2B5EF4-FFF2-40B4-BE49-F238E27FC236}">
                <a16:creationId xmlns:a16="http://schemas.microsoft.com/office/drawing/2014/main" id="{CCD42D4F-A605-0DAA-98D1-DF2910F83F6F}"/>
              </a:ext>
              <a:ext uri="{C183D7F6-B498-43B3-948B-1728B52AA6E4}">
                <adec:decorative xmlns:adec="http://schemas.microsoft.com/office/drawing/2017/decorative" val="1"/>
              </a:ext>
            </a:extLst>
          </p:cNvPr>
          <p:cNvGrpSpPr/>
          <p:nvPr/>
        </p:nvGrpSpPr>
        <p:grpSpPr>
          <a:xfrm>
            <a:off x="5220072" y="5927853"/>
            <a:ext cx="2814887" cy="999584"/>
            <a:chOff x="5218121" y="5936972"/>
            <a:chExt cx="2814887" cy="999584"/>
          </a:xfrm>
        </p:grpSpPr>
        <p:pic>
          <p:nvPicPr>
            <p:cNvPr id="3" name="Content Placeholder 12">
              <a:extLst>
                <a:ext uri="{FF2B5EF4-FFF2-40B4-BE49-F238E27FC236}">
                  <a16:creationId xmlns:a16="http://schemas.microsoft.com/office/drawing/2014/main" id="{11F1C9CE-3625-CF06-CC45-1E91C75AA5CE}"/>
                </a:ext>
              </a:extLst>
            </p:cNvPr>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282836" y="6451661"/>
              <a:ext cx="750172" cy="476672"/>
            </a:xfrm>
            <a:prstGeom prst="rect">
              <a:avLst/>
            </a:prstGeom>
          </p:spPr>
        </p:pic>
        <p:pic>
          <p:nvPicPr>
            <p:cNvPr id="4" name="Content Placeholder 6">
              <a:extLst>
                <a:ext uri="{FF2B5EF4-FFF2-40B4-BE49-F238E27FC236}">
                  <a16:creationId xmlns:a16="http://schemas.microsoft.com/office/drawing/2014/main" id="{D811CDFE-CAFA-6AD4-50EC-8D1B9FF05393}"/>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268606" y="5936972"/>
              <a:ext cx="542860" cy="536923"/>
            </a:xfrm>
            <a:prstGeom prst="rect">
              <a:avLst/>
            </a:prstGeom>
          </p:spPr>
        </p:pic>
        <p:pic>
          <p:nvPicPr>
            <p:cNvPr id="5" name="Picture 4">
              <a:extLst>
                <a:ext uri="{FF2B5EF4-FFF2-40B4-BE49-F238E27FC236}">
                  <a16:creationId xmlns:a16="http://schemas.microsoft.com/office/drawing/2014/main" id="{D6A50854-90B5-5BFA-168E-A89215460FE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755110" y="6133214"/>
              <a:ext cx="546257" cy="546257"/>
            </a:xfrm>
            <a:prstGeom prst="rect">
              <a:avLst/>
            </a:prstGeom>
          </p:spPr>
        </p:pic>
        <p:pic>
          <p:nvPicPr>
            <p:cNvPr id="11" name="Picture 10">
              <a:extLst>
                <a:ext uri="{FF2B5EF4-FFF2-40B4-BE49-F238E27FC236}">
                  <a16:creationId xmlns:a16="http://schemas.microsoft.com/office/drawing/2014/main" id="{2E44C883-E62E-E05A-9C30-E2FC496010AB}"/>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14811" y="6331315"/>
              <a:ext cx="856560" cy="539365"/>
            </a:xfrm>
            <a:prstGeom prst="rect">
              <a:avLst/>
            </a:prstGeom>
          </p:spPr>
        </p:pic>
        <p:pic>
          <p:nvPicPr>
            <p:cNvPr id="12" name="Picture 11">
              <a:extLst>
                <a:ext uri="{FF2B5EF4-FFF2-40B4-BE49-F238E27FC236}">
                  <a16:creationId xmlns:a16="http://schemas.microsoft.com/office/drawing/2014/main" id="{BDAC9350-5816-93FB-9821-B2C198AAA7E6}"/>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745021">
              <a:off x="5218121" y="6230168"/>
              <a:ext cx="554625" cy="706388"/>
            </a:xfrm>
            <a:prstGeom prst="rect">
              <a:avLst/>
            </a:prstGeom>
          </p:spPr>
        </p:pic>
      </p:grpSp>
      <p:pic>
        <p:nvPicPr>
          <p:cNvPr id="8" name="Picture 7" descr="Rectangular prism with length 12.638m, height of 4.574m and depth of 3.815m">
            <a:extLst>
              <a:ext uri="{FF2B5EF4-FFF2-40B4-BE49-F238E27FC236}">
                <a16:creationId xmlns:a16="http://schemas.microsoft.com/office/drawing/2014/main" id="{CBD6FD37-76A2-8D7F-16ED-332CB0D65B4C}"/>
              </a:ext>
            </a:extLst>
          </p:cNvPr>
          <p:cNvPicPr>
            <a:picLocks noChangeAspect="1"/>
          </p:cNvPicPr>
          <p:nvPr/>
        </p:nvPicPr>
        <p:blipFill>
          <a:blip r:embed="rId8"/>
          <a:stretch>
            <a:fillRect/>
          </a:stretch>
        </p:blipFill>
        <p:spPr>
          <a:xfrm>
            <a:off x="5894070" y="5047"/>
            <a:ext cx="1774274" cy="1021552"/>
          </a:xfrm>
          <a:prstGeom prst="rect">
            <a:avLst/>
          </a:prstGeom>
        </p:spPr>
      </p:pic>
      <p:pic>
        <p:nvPicPr>
          <p:cNvPr id="6" name="Picture 5">
            <a:hlinkClick r:id="rId9"/>
            <a:extLst>
              <a:ext uri="{FF2B5EF4-FFF2-40B4-BE49-F238E27FC236}">
                <a16:creationId xmlns:a16="http://schemas.microsoft.com/office/drawing/2014/main" id="{FF0B1228-4C08-6067-5D65-15914EA0101F}"/>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7" name="Footer Placeholder 12">
            <a:extLst>
              <a:ext uri="{FF2B5EF4-FFF2-40B4-BE49-F238E27FC236}">
                <a16:creationId xmlns:a16="http://schemas.microsoft.com/office/drawing/2014/main" id="{DE307EDF-4F38-8D16-F34C-44D3A40E37F5}"/>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9" name="Picture 8">
            <a:extLst>
              <a:ext uri="{FF2B5EF4-FFF2-40B4-BE49-F238E27FC236}">
                <a16:creationId xmlns:a16="http://schemas.microsoft.com/office/drawing/2014/main" id="{2B20E62E-47BB-30CB-2E31-59D79EC36567}"/>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F3C0B47-776A-A9E7-B3BF-E26C5C8791D4}"/>
                  </a:ext>
                </a:extLst>
              </p:cNvPr>
              <p:cNvSpPr txBox="1"/>
              <p:nvPr/>
            </p:nvSpPr>
            <p:spPr>
              <a:xfrm>
                <a:off x="279315" y="1217109"/>
                <a:ext cx="4965337" cy="5146794"/>
              </a:xfrm>
              <a:prstGeom prst="rect">
                <a:avLst/>
              </a:prstGeom>
              <a:noFill/>
            </p:spPr>
            <p:txBody>
              <a:bodyPr wrap="square" rtlCol="0">
                <a:spAutoFit/>
              </a:bodyPr>
              <a:lstStyle/>
              <a:p>
                <a:pPr>
                  <a:spcBef>
                    <a:spcPts val="600"/>
                  </a:spcBef>
                  <a:spcAft>
                    <a:spcPts val="600"/>
                  </a:spcAft>
                </a:pPr>
                <a:r>
                  <a:rPr lang="en-AU" sz="1600" dirty="0">
                    <a:solidFill>
                      <a:srgbClr val="000000"/>
                    </a:solidFill>
                    <a:effectLst/>
                    <a:ea typeface="Calibri" panose="020F0502020204030204" pitchFamily="34" charset="0"/>
                    <a:cs typeface="Calibri" panose="020F0502020204030204" pitchFamily="34" charset="0"/>
                  </a:rPr>
                  <a:t>1.a. </a:t>
                </a:r>
                <a14:m>
                  <m:oMath xmlns:m="http://schemas.openxmlformats.org/officeDocument/2006/math">
                    <m:r>
                      <a:rPr lang="en-AU" sz="1600" i="1"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𝑉</m:t>
                    </m:r>
                    <m:r>
                      <a:rPr lang="pt-BR" sz="16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𝑙𝑤</m:t>
                    </m:r>
                    <m:r>
                      <a:rPr lang="pt-BR"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h</m:t>
                    </m:r>
                  </m:oMath>
                </a14:m>
                <a:endParaRPr lang="en-AU" sz="1600" i="1" dirty="0">
                  <a:solidFill>
                    <a:srgbClr val="000000"/>
                  </a:solidFill>
                  <a:effectLst/>
                  <a:ea typeface="Calibri" panose="020F0502020204030204" pitchFamily="34" charset="0"/>
                  <a:cs typeface="Calibri" panose="020F0502020204030204" pitchFamily="34" charset="0"/>
                </a:endParaRPr>
              </a:p>
              <a:p>
                <a:pPr>
                  <a:spcBef>
                    <a:spcPts val="600"/>
                  </a:spcBef>
                  <a:spcAft>
                    <a:spcPts val="600"/>
                  </a:spcAft>
                  <a:tabLst>
                    <a:tab pos="363538" algn="l"/>
                  </a:tabLst>
                </a:pPr>
                <a:r>
                  <a:rPr lang="en-AU" sz="1600" dirty="0">
                    <a:solidFill>
                      <a:srgbClr val="000000"/>
                    </a:solidFill>
                    <a:effectLst/>
                    <a:ea typeface="DengXian" panose="02010600030101010101" pitchFamily="2" charset="-122"/>
                    <a:cs typeface="Calibri" panose="020F0502020204030204" pitchFamily="34" charset="0"/>
                  </a:rPr>
                  <a:t>	</a:t>
                </a:r>
                <a14:m>
                  <m:oMath xmlns:m="http://schemas.openxmlformats.org/officeDocument/2006/math">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pt-BR"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=12.638×3.815×4.574</m:t>
                    </m:r>
                  </m:oMath>
                </a14:m>
                <a:endParaRPr lang="en-AU" sz="1600" i="1" dirty="0">
                  <a:solidFill>
                    <a:srgbClr val="000000"/>
                  </a:solidFill>
                  <a:effectLst/>
                  <a:latin typeface="Cambria Math" panose="02040503050406030204" pitchFamily="18" charset="0"/>
                  <a:ea typeface="DengXian" panose="02010600030101010101" pitchFamily="2" charset="-122"/>
                  <a:cs typeface="Calibri" panose="020F0502020204030204" pitchFamily="34" charset="0"/>
                </a:endParaRPr>
              </a:p>
              <a:p>
                <a:pPr>
                  <a:spcBef>
                    <a:spcPts val="600"/>
                  </a:spcBef>
                  <a:spcAft>
                    <a:spcPts val="600"/>
                  </a:spcAft>
                  <a:tabLst>
                    <a:tab pos="363538" algn="l"/>
                  </a:tabLst>
                </a:pPr>
                <a:r>
                  <a:rPr lang="en-AU" sz="1600" dirty="0">
                    <a:solidFill>
                      <a:srgbClr val="000000"/>
                    </a:solidFill>
                    <a:effectLst/>
                    <a:ea typeface="DengXian" panose="02010600030101010101" pitchFamily="2" charset="-122"/>
                    <a:cs typeface="Calibri" panose="020F0502020204030204" pitchFamily="34" charset="0"/>
                  </a:rPr>
                  <a:t>	</a:t>
                </a:r>
                <a14:m>
                  <m:oMath xmlns:m="http://schemas.openxmlformats.org/officeDocument/2006/math">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pt-BR"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t>
                    </m:r>
                    <m:r>
                      <a:rPr lang="pt-BR"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220.530699</m:t>
                    </m:r>
                    <m:sSup>
                      <m:sSupPr>
                        <m:ctrlP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m:rPr>
                            <m:sty m:val="p"/>
                          </m:rPr>
                          <a:rPr lang="en-AU"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m:t>
                        </m:r>
                      </m:e>
                      <m:sup>
                        <m:r>
                          <a:rPr lang="pt-BR"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3</m:t>
                        </m:r>
                      </m:sup>
                    </m:sSup>
                  </m:oMath>
                </a14:m>
                <a:endParaRPr lang="en-AU" sz="1600" i="1" dirty="0">
                  <a:solidFill>
                    <a:srgbClr val="000000"/>
                  </a:solidFill>
                  <a:effectLst/>
                  <a:latin typeface="Cambria Math" panose="02040503050406030204" pitchFamily="18" charset="0"/>
                  <a:ea typeface="DengXian" panose="02010600030101010101" pitchFamily="2" charset="-122"/>
                  <a:cs typeface="Calibri" panose="020F0502020204030204" pitchFamily="34" charset="0"/>
                </a:endParaRPr>
              </a:p>
              <a:p>
                <a:pPr>
                  <a:spcBef>
                    <a:spcPts val="600"/>
                  </a:spcBef>
                  <a:spcAft>
                    <a:spcPts val="600"/>
                  </a:spcAft>
                  <a:tabLst>
                    <a:tab pos="176213" algn="l"/>
                    <a:tab pos="363538" algn="l"/>
                  </a:tabLst>
                </a:pPr>
                <a:r>
                  <a:rPr lang="en-AU" sz="1600" dirty="0">
                    <a:solidFill>
                      <a:srgbClr val="000000"/>
                    </a:solidFill>
                    <a:ea typeface="DengXian" panose="02010600030101010101" pitchFamily="2" charset="-122"/>
                    <a:cs typeface="Calibri" panose="020F0502020204030204" pitchFamily="34" charset="0"/>
                  </a:rPr>
                  <a:t>	b.</a:t>
                </a:r>
                <a:r>
                  <a:rPr lang="en-AU" sz="1600" b="0" dirty="0">
                    <a:solidFill>
                      <a:srgbClr val="000000"/>
                    </a:solidFill>
                    <a:effectLst/>
                    <a:ea typeface="DengXian" panose="02010600030101010101" pitchFamily="2" charset="-122"/>
                    <a:cs typeface="Calibri" panose="020F0502020204030204" pitchFamily="34" charset="0"/>
                  </a:rPr>
                  <a:t> </a:t>
                </a:r>
                <a14:m>
                  <m:oMath xmlns:m="http://schemas.openxmlformats.org/officeDocument/2006/math">
                    <m:r>
                      <a:rPr lang="en-AU" sz="1600" b="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pt-BR" sz="1600" b="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=12.64×3.82×4.57</m:t>
                    </m:r>
                  </m:oMath>
                </a14:m>
                <a:endParaRPr lang="en-AU" sz="1600" i="1" dirty="0">
                  <a:solidFill>
                    <a:srgbClr val="000000"/>
                  </a:solidFill>
                  <a:effectLst/>
                  <a:latin typeface="Cambria Math" panose="02040503050406030204" pitchFamily="18" charset="0"/>
                  <a:ea typeface="DengXian" panose="02010600030101010101" pitchFamily="2" charset="-122"/>
                  <a:cs typeface="Calibri" panose="020F0502020204030204" pitchFamily="34" charset="0"/>
                </a:endParaRPr>
              </a:p>
              <a:p>
                <a:pPr>
                  <a:spcBef>
                    <a:spcPts val="600"/>
                  </a:spcBef>
                  <a:spcAft>
                    <a:spcPts val="600"/>
                  </a:spcAft>
                  <a:tabLst>
                    <a:tab pos="363538" algn="l"/>
                  </a:tabLst>
                </a:pPr>
                <a:r>
                  <a:rPr lang="en-AU" sz="1600" dirty="0">
                    <a:solidFill>
                      <a:srgbClr val="000000"/>
                    </a:solidFill>
                    <a:effectLst/>
                    <a:ea typeface="DengXian" panose="02010600030101010101" pitchFamily="2" charset="-122"/>
                    <a:cs typeface="Calibri" panose="020F0502020204030204" pitchFamily="34" charset="0"/>
                  </a:rPr>
                  <a:t>	</a:t>
                </a:r>
                <a14:m>
                  <m:oMath xmlns:m="http://schemas.openxmlformats.org/officeDocument/2006/math">
                    <m:r>
                      <a:rPr lang="en-AU" sz="1600" i="1" smtClean="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AU" sz="1600" i="1" smtClean="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=220.661536</m:t>
                    </m:r>
                    <m:sSup>
                      <m:sSupPr>
                        <m:ctrlP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m:rPr>
                            <m:sty m:val="p"/>
                          </m:rPr>
                          <a:rPr lang="en-AU"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m:t>
                        </m:r>
                      </m:e>
                      <m:sup>
                        <m:r>
                          <a:rPr lang="en-AU"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3</m:t>
                        </m:r>
                      </m:sup>
                    </m:sSup>
                  </m:oMath>
                </a14:m>
                <a:endParaRPr lang="en-AU" sz="1600" i="1" dirty="0">
                  <a:solidFill>
                    <a:srgbClr val="000000"/>
                  </a:solidFill>
                  <a:effectLst/>
                  <a:latin typeface="Cambria Math" panose="02040503050406030204" pitchFamily="18" charset="0"/>
                  <a:ea typeface="DengXian" panose="02010600030101010101" pitchFamily="2" charset="-122"/>
                  <a:cs typeface="Calibri" panose="020F0502020204030204" pitchFamily="34" charset="0"/>
                </a:endParaRPr>
              </a:p>
              <a:p>
                <a:pPr>
                  <a:spcBef>
                    <a:spcPts val="600"/>
                  </a:spcBef>
                  <a:spcAft>
                    <a:spcPts val="600"/>
                  </a:spcAft>
                  <a:tabLst>
                    <a:tab pos="176213" algn="l"/>
                    <a:tab pos="363538" algn="l"/>
                  </a:tabLst>
                </a:pPr>
                <a:r>
                  <a:rPr lang="en-AU" sz="1600" dirty="0">
                    <a:solidFill>
                      <a:srgbClr val="000000"/>
                    </a:solidFill>
                    <a:effectLst/>
                    <a:ea typeface="DengXian" panose="02010600030101010101" pitchFamily="2" charset="-122"/>
                    <a:cs typeface="Calibri" panose="020F0502020204030204" pitchFamily="34" charset="0"/>
                  </a:rPr>
                  <a:t>	c.	</a:t>
                </a:r>
                <a14:m>
                  <m:oMath xmlns:m="http://schemas.openxmlformats.org/officeDocument/2006/math">
                    <m:r>
                      <a:rPr lang="en-AU" sz="16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220.661536−</m:t>
                    </m:r>
                    <m:r>
                      <a:rPr lang="en-AU" sz="16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220.530699</m:t>
                    </m:r>
                  </m:oMath>
                </a14:m>
                <a:r>
                  <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p>
                      <m:sSupPr>
                        <m:ctrlP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a:rPr lang="en-AU" sz="16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=0.1308</m:t>
                        </m:r>
                        <m:r>
                          <m:rPr>
                            <m:sty m:val="p"/>
                          </m:rPr>
                          <a:rPr lang="en-AU" sz="16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m:t>
                        </m:r>
                      </m:e>
                      <m:sup>
                        <m:r>
                          <a:rPr lang="en-AU" sz="16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3</m:t>
                        </m:r>
                      </m:sup>
                    </m:sSup>
                  </m:oMath>
                </a14:m>
                <a:endParaRPr lang="en-AU" sz="1600" dirty="0">
                  <a:solidFill>
                    <a:srgbClr val="000000"/>
                  </a:solidFill>
                  <a:effectLst/>
                  <a:latin typeface="Cambria Math" panose="02040503050406030204" pitchFamily="18" charset="0"/>
                  <a:ea typeface="DengXian" panose="02010600030101010101" pitchFamily="2" charset="-122"/>
                  <a:cs typeface="Calibri" panose="020F0502020204030204" pitchFamily="34" charset="0"/>
                </a:endParaRPr>
              </a:p>
              <a:p>
                <a:pPr>
                  <a:spcBef>
                    <a:spcPts val="600"/>
                  </a:spcBef>
                  <a:spcAft>
                    <a:spcPts val="600"/>
                  </a:spcAft>
                  <a:tabLst>
                    <a:tab pos="176213" algn="l"/>
                    <a:tab pos="363538" algn="l"/>
                  </a:tabLst>
                </a:pPr>
                <a:r>
                  <a:rPr lang="en-AU" sz="1600" dirty="0">
                    <a:solidFill>
                      <a:srgbClr val="000000"/>
                    </a:solidFill>
                    <a:effectLst/>
                    <a:latin typeface="Cambria Math" panose="02040503050406030204" pitchFamily="18" charset="0"/>
                    <a:ea typeface="DengXian" panose="02010600030101010101" pitchFamily="2" charset="-122"/>
                    <a:cs typeface="Calibri" panose="020F0502020204030204" pitchFamily="34" charset="0"/>
                  </a:rPr>
                  <a:t>	d.	 </a:t>
                </a:r>
                <a14:m>
                  <m:oMath xmlns:m="http://schemas.openxmlformats.org/officeDocument/2006/math">
                    <m:r>
                      <a:rPr lang="en-AU" sz="1600" b="0" i="0" smtClean="0">
                        <a:solidFill>
                          <a:srgbClr val="000000"/>
                        </a:solidFill>
                        <a:effectLst/>
                        <a:latin typeface="Cambria Math" panose="02040503050406030204" pitchFamily="18" charset="0"/>
                        <a:ea typeface="Calibri" panose="020F0502020204030204" pitchFamily="34" charset="0"/>
                        <a:cs typeface="Calibri" panose="020F0502020204030204" pitchFamily="34" charset="0"/>
                      </a:rPr>
                      <m:t> </m:t>
                    </m:r>
                    <m:f>
                      <m:fPr>
                        <m:ctrlP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AU" sz="1600" i="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0.1308</m:t>
                        </m:r>
                      </m:num>
                      <m:den>
                        <m:r>
                          <a:rPr lang="en-AU" sz="16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220.530699</m:t>
                        </m:r>
                      </m:den>
                    </m:f>
                    <m:r>
                      <a:rPr lang="en-AU" sz="1600"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×100=</m:t>
                    </m:r>
                    <m:r>
                      <a:rPr lang="en-AU" sz="1600" b="1"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𝟎</m:t>
                    </m:r>
                    <m:r>
                      <a:rPr lang="en-AU" sz="1600" b="1"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r>
                      <a:rPr lang="en-AU" sz="1600" b="1"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𝟎𝟔</m:t>
                    </m:r>
                    <m:r>
                      <a:rPr lang="en-AU" sz="1600" b="1" i="0">
                        <a:solidFill>
                          <a:srgbClr val="000000"/>
                        </a:solidFill>
                        <a:effectLst/>
                        <a:latin typeface="Cambria Math" panose="02040503050406030204" pitchFamily="18" charset="0"/>
                        <a:ea typeface="Calibri" panose="020F0502020204030204" pitchFamily="34" charset="0"/>
                        <a:cs typeface="Calibri" panose="020F0502020204030204" pitchFamily="34" charset="0"/>
                      </a:rPr>
                      <m:t>%</m:t>
                    </m:r>
                  </m:oMath>
                </a14:m>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spcBef>
                    <a:spcPts val="600"/>
                  </a:spcBef>
                  <a:spcAft>
                    <a:spcPts val="600"/>
                  </a:spcAft>
                  <a:tabLst>
                    <a:tab pos="363538" algn="l"/>
                  </a:tabLst>
                </a:pPr>
                <a:r>
                  <a:rPr lang="en-AU" sz="1600" dirty="0">
                    <a:solidFill>
                      <a:srgbClr val="000000"/>
                    </a:solidFill>
                    <a:effectLst/>
                    <a:ea typeface="DengXian" panose="02010600030101010101" pitchFamily="2" charset="-122"/>
                    <a:cs typeface="Calibri" panose="020F0502020204030204" pitchFamily="34" charset="0"/>
                  </a:rPr>
                  <a:t>2.	</a:t>
                </a:r>
                <a14:m>
                  <m:oMath xmlns:m="http://schemas.openxmlformats.org/officeDocument/2006/math">
                    <m:r>
                      <a:rPr lang="en-AU" sz="1600" i="1" smtClean="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AU" sz="1600" i="0" smtClean="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=12.6×3.8×4.6 </m:t>
                    </m:r>
                  </m:oMath>
                </a14:m>
                <a:endParaRPr lang="en-AU" sz="1600" i="0" dirty="0">
                  <a:solidFill>
                    <a:srgbClr val="000000"/>
                  </a:solidFill>
                  <a:effectLst/>
                  <a:latin typeface="Cambria Math" panose="02040503050406030204" pitchFamily="18" charset="0"/>
                  <a:ea typeface="DengXian" panose="02010600030101010101" pitchFamily="2" charset="-122"/>
                  <a:cs typeface="Calibri" panose="020F0502020204030204" pitchFamily="34" charset="0"/>
                </a:endParaRPr>
              </a:p>
              <a:p>
                <a:pPr lvl="0">
                  <a:spcBef>
                    <a:spcPts val="600"/>
                  </a:spcBef>
                  <a:spcAft>
                    <a:spcPts val="600"/>
                  </a:spcAft>
                  <a:tabLst>
                    <a:tab pos="363538" algn="l"/>
                  </a:tabLst>
                </a:pPr>
                <a:r>
                  <a:rPr lang="en-AU" sz="1600" dirty="0">
                    <a:solidFill>
                      <a:srgbClr val="000000"/>
                    </a:solidFill>
                    <a:effectLst/>
                    <a:ea typeface="DengXian" panose="02010600030101010101" pitchFamily="2" charset="-122"/>
                    <a:cs typeface="Calibri" panose="020F0502020204030204" pitchFamily="34" charset="0"/>
                  </a:rPr>
                  <a:t>	</a:t>
                </a:r>
                <a14:m>
                  <m:oMath xmlns:m="http://schemas.openxmlformats.org/officeDocument/2006/math">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=220.248</m:t>
                    </m:r>
                    <m:sSup>
                      <m:sSupPr>
                        <m:ctrlP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m:rPr>
                            <m:sty m:val="p"/>
                          </m:rPr>
                          <a:rPr lang="en-AU"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m:t>
                        </m:r>
                      </m:e>
                      <m:sup>
                        <m:r>
                          <a:rPr lang="en-AU"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3</m:t>
                        </m:r>
                      </m:sup>
                    </m:sSup>
                  </m:oMath>
                </a14:m>
                <a:endParaRPr lang="en-AU" sz="1600" dirty="0">
                  <a:solidFill>
                    <a:srgbClr val="000000"/>
                  </a:solidFill>
                  <a:effectLst/>
                  <a:latin typeface="Calibri" panose="020F0502020204030204" pitchFamily="34" charset="0"/>
                  <a:ea typeface="DengXian" panose="02010600030101010101" pitchFamily="2" charset="-122"/>
                  <a:cs typeface="Calibri" panose="020F0502020204030204" pitchFamily="34" charset="0"/>
                </a:endParaRPr>
              </a:p>
              <a:p>
                <a:pPr lvl="0">
                  <a:spcBef>
                    <a:spcPts val="600"/>
                  </a:spcBef>
                  <a:spcAft>
                    <a:spcPts val="600"/>
                  </a:spcAft>
                  <a:tabLst>
                    <a:tab pos="363538" algn="l"/>
                  </a:tabLst>
                </a:pPr>
                <a:r>
                  <a:rPr lang="en-AU" sz="16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Error = </a:t>
                </a:r>
                <a14:m>
                  <m:oMath xmlns:m="http://schemas.openxmlformats.org/officeDocument/2006/math">
                    <m: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220.530699−</m:t>
                    </m:r>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220.248</m:t>
                    </m:r>
                    <m:sSup>
                      <m:sSupPr>
                        <m:ctrlP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m:rPr>
                            <m:sty m:val="p"/>
                          </m:rPr>
                          <a:rPr lang="en-AU"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m:t>
                        </m:r>
                      </m:e>
                      <m:sup>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3</m:t>
                        </m:r>
                      </m:sup>
                    </m:sSup>
                  </m:oMath>
                </a14:m>
                <a:r>
                  <a:rPr lang="en-AU" sz="16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14:m>
                  <m:oMath xmlns:m="http://schemas.openxmlformats.org/officeDocument/2006/math">
                    <m: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0.282699</m:t>
                    </m:r>
                  </m:oMath>
                </a14:m>
                <a:endPar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spcBef>
                    <a:spcPts val="600"/>
                  </a:spcBef>
                  <a:spcAft>
                    <a:spcPts val="600"/>
                  </a:spcAft>
                  <a:tabLst>
                    <a:tab pos="363538" algn="l"/>
                  </a:tabLst>
                </a:pPr>
                <a:r>
                  <a:rPr lang="en-AU" sz="16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 error = </a:t>
                </a:r>
                <a14:m>
                  <m:oMath xmlns:m="http://schemas.openxmlformats.org/officeDocument/2006/math">
                    <m:f>
                      <m:fPr>
                        <m:ctrlP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ctrlPr>
                      </m:fPr>
                      <m:num>
                        <m: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0.282699</m:t>
                        </m:r>
                      </m:num>
                      <m:den>
                        <m: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220.530699</m:t>
                        </m:r>
                      </m:den>
                    </m:f>
                    <m: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×100=</m:t>
                    </m:r>
                  </m:oMath>
                </a14:m>
                <a:r>
                  <a:rPr lang="en-AU" sz="16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a:t>
                </a:r>
                <a:r>
                  <a:rPr lang="en-AU" sz="1600" b="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0.13%</a:t>
                </a:r>
                <a:r>
                  <a:rPr lang="en-AU" sz="16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(2 decimal 	places) </a:t>
                </a:r>
                <a:endParaRPr lang="en-AU" sz="16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mc:Choice>
        <mc:Fallback xmlns="">
          <p:sp>
            <p:nvSpPr>
              <p:cNvPr id="14" name="TextBox 13">
                <a:extLst>
                  <a:ext uri="{FF2B5EF4-FFF2-40B4-BE49-F238E27FC236}">
                    <a16:creationId xmlns:a16="http://schemas.microsoft.com/office/drawing/2014/main" id="{FF3C0B47-776A-A9E7-B3BF-E26C5C8791D4}"/>
                  </a:ext>
                </a:extLst>
              </p:cNvPr>
              <p:cNvSpPr txBox="1">
                <a:spLocks noRot="1" noChangeAspect="1" noMove="1" noResize="1" noEditPoints="1" noAdjustHandles="1" noChangeArrowheads="1" noChangeShapeType="1" noTextEdit="1"/>
              </p:cNvSpPr>
              <p:nvPr/>
            </p:nvSpPr>
            <p:spPr>
              <a:xfrm>
                <a:off x="279315" y="1217109"/>
                <a:ext cx="4965337" cy="5146794"/>
              </a:xfrm>
              <a:prstGeom prst="rect">
                <a:avLst/>
              </a:prstGeom>
              <a:blipFill>
                <a:blip r:embed="rId13"/>
                <a:stretch>
                  <a:fillRect l="-737" t="-35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4694BE5-F654-D331-CB43-A52A036A35B1}"/>
                  </a:ext>
                </a:extLst>
              </p:cNvPr>
              <p:cNvSpPr txBox="1"/>
              <p:nvPr/>
            </p:nvSpPr>
            <p:spPr>
              <a:xfrm>
                <a:off x="4352974" y="1351610"/>
                <a:ext cx="4747971" cy="3058145"/>
              </a:xfrm>
              <a:prstGeom prst="rect">
                <a:avLst/>
              </a:prstGeom>
              <a:noFill/>
            </p:spPr>
            <p:txBody>
              <a:bodyPr wrap="square" rtlCol="0">
                <a:spAutoFit/>
              </a:bodyPr>
              <a:lstStyle/>
              <a:p>
                <a:pPr marL="342900" lvl="0" indent="-342900" algn="just">
                  <a:spcBef>
                    <a:spcPts val="600"/>
                  </a:spcBef>
                  <a:spcAft>
                    <a:spcPts val="600"/>
                  </a:spcAft>
                  <a:buFont typeface="+mj-lt"/>
                  <a:buAutoNum type="arabicPeriod" startAt="3"/>
                </a:pPr>
                <a14:m>
                  <m:oMath xmlns:m="http://schemas.openxmlformats.org/officeDocument/2006/math">
                    <m:r>
                      <m:rPr>
                        <m:sty m:val="p"/>
                      </m:rPr>
                      <a:rPr lang="en-AU" sz="1600" i="0" smtClean="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V</m:t>
                    </m:r>
                    <m:r>
                      <a:rPr lang="en-AU" sz="1600" i="0" smtClean="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=13×4×5</m:t>
                    </m:r>
                  </m:oMath>
                </a14:m>
                <a:endParaRPr lang="en-AU" sz="16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pPr marL="363538" algn="just">
                  <a:spcBef>
                    <a:spcPts val="600"/>
                  </a:spcBef>
                  <a:spcAft>
                    <a:spcPts val="600"/>
                  </a:spcAft>
                </a:pPr>
                <a14:m>
                  <m:oMathPara xmlns:m="http://schemas.openxmlformats.org/officeDocument/2006/math">
                    <m:oMathParaPr>
                      <m:jc m:val="left"/>
                    </m:oMathParaPr>
                    <m:oMath xmlns:m="http://schemas.openxmlformats.org/officeDocument/2006/math">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𝑉</m:t>
                      </m:r>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=2</m:t>
                      </m:r>
                      <m:sSup>
                        <m:sSupPr>
                          <m:ctrlP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ctrlPr>
                        </m:sSupPr>
                        <m:e>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60</m:t>
                          </m:r>
                          <m:r>
                            <m:rPr>
                              <m:sty m:val="p"/>
                            </m:rPr>
                            <a:rPr lang="en-AU" sz="1600">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m</m:t>
                          </m:r>
                        </m:e>
                        <m:sup>
                          <m:r>
                            <a:rPr lang="en-AU" sz="1600" i="1">
                              <a:solidFill>
                                <a:srgbClr val="000000"/>
                              </a:solidFill>
                              <a:effectLst/>
                              <a:latin typeface="Cambria Math" panose="02040503050406030204" pitchFamily="18" charset="0"/>
                              <a:ea typeface="DengXian" panose="02010600030101010101" pitchFamily="2" charset="-122"/>
                              <a:cs typeface="Calibri" panose="020F0502020204030204" pitchFamily="34" charset="0"/>
                            </a:rPr>
                            <m:t>3</m:t>
                          </m:r>
                        </m:sup>
                      </m:sSup>
                    </m:oMath>
                  </m:oMathPara>
                </a14:m>
                <a:endParaRPr lang="en-AU" sz="16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pPr marL="363538">
                  <a:spcBef>
                    <a:spcPts val="600"/>
                  </a:spcBef>
                  <a:spcAft>
                    <a:spcPts val="600"/>
                  </a:spcAft>
                </a:pPr>
                <a:r>
                  <a:rPr lang="en-AU" sz="1600" dirty="0">
                    <a:effectLst/>
                    <a:latin typeface="Calibri" panose="020F0502020204030204" pitchFamily="34" charset="0"/>
                    <a:ea typeface="DengXian" panose="02010600030101010101" pitchFamily="2" charset="-122"/>
                  </a:rPr>
                  <a:t>Error </a:t>
                </a:r>
                <a14:m>
                  <m:oMath xmlns:m="http://schemas.openxmlformats.org/officeDocument/2006/math">
                    <m:r>
                      <a:rPr lang="en-AU" sz="1600" i="1">
                        <a:effectLst/>
                        <a:latin typeface="Cambria Math" panose="02040503050406030204" pitchFamily="18" charset="0"/>
                        <a:ea typeface="DengXian" panose="02010600030101010101" pitchFamily="2" charset="-122"/>
                        <a:cs typeface="Calibri" panose="020F0502020204030204" pitchFamily="34" charset="0"/>
                      </a:rPr>
                      <m:t>=260−220.530699</m:t>
                    </m:r>
                  </m:oMath>
                </a14:m>
                <a:r>
                  <a:rPr lang="en-AU" sz="1600" dirty="0">
                    <a:effectLst/>
                    <a:latin typeface="Calibri" panose="020F0502020204030204" pitchFamily="34" charset="0"/>
                    <a:ea typeface="DengXian" panose="02010600030101010101" pitchFamily="2" charset="-122"/>
                  </a:rPr>
                  <a:t> </a:t>
                </a:r>
                <a14:m>
                  <m:oMath xmlns:m="http://schemas.openxmlformats.org/officeDocument/2006/math">
                    <m:r>
                      <a:rPr lang="en-AU" sz="1600" b="0" i="0" smtClean="0">
                        <a:effectLst/>
                        <a:latin typeface="Cambria Math" panose="02040503050406030204" pitchFamily="18" charset="0"/>
                        <a:ea typeface="DengXian" panose="02010600030101010101" pitchFamily="2" charset="-122"/>
                        <a:cs typeface="Calibri" panose="020F0502020204030204" pitchFamily="34" charset="0"/>
                      </a:rPr>
                      <m:t> </m:t>
                    </m:r>
                    <m:r>
                      <a:rPr lang="en-AU" sz="1600" i="1" smtClean="0">
                        <a:effectLst/>
                        <a:latin typeface="Cambria Math" panose="02040503050406030204" pitchFamily="18" charset="0"/>
                        <a:ea typeface="DengXian" panose="02010600030101010101" pitchFamily="2" charset="-122"/>
                        <a:cs typeface="Calibri" panose="020F0502020204030204" pitchFamily="34" charset="0"/>
                      </a:rPr>
                      <m:t>=</m:t>
                    </m:r>
                    <m:r>
                      <a:rPr lang="en-AU" sz="1600" i="1">
                        <a:effectLst/>
                        <a:latin typeface="Cambria Math" panose="02040503050406030204" pitchFamily="18" charset="0"/>
                        <a:ea typeface="DengXian" panose="02010600030101010101" pitchFamily="2" charset="-122"/>
                        <a:cs typeface="Calibri" panose="020F0502020204030204" pitchFamily="34" charset="0"/>
                      </a:rPr>
                      <m:t>39.469301</m:t>
                    </m:r>
                  </m:oMath>
                </a14:m>
                <a:r>
                  <a:rPr lang="en-AU" sz="1600" dirty="0">
                    <a:effectLst/>
                    <a:latin typeface="Calibri" panose="020F0502020204030204" pitchFamily="34" charset="0"/>
                    <a:ea typeface="DengXian" panose="02010600030101010101" pitchFamily="2" charset="-122"/>
                  </a:rPr>
                  <a:t>                </a:t>
                </a:r>
                <a:endParaRPr lang="en-AU" sz="1600" dirty="0">
                  <a:effectLst/>
                  <a:latin typeface="Times New Roman" panose="02020603050405020304" pitchFamily="18" charset="0"/>
                  <a:ea typeface="Times New Roman" panose="02020603050405020304" pitchFamily="18" charset="0"/>
                </a:endParaRPr>
              </a:p>
              <a:p>
                <a:pPr marL="363538">
                  <a:spcBef>
                    <a:spcPts val="600"/>
                  </a:spcBef>
                  <a:spcAft>
                    <a:spcPts val="600"/>
                  </a:spcAft>
                </a:pPr>
                <a:r>
                  <a:rPr lang="en-AU" sz="1600" dirty="0">
                    <a:effectLst/>
                    <a:latin typeface="Calibri" panose="020F0502020204030204" pitchFamily="34" charset="0"/>
                    <a:ea typeface="DengXian" panose="02010600030101010101" pitchFamily="2" charset="-122"/>
                  </a:rPr>
                  <a:t>% error =</a:t>
                </a:r>
                <a:r>
                  <a:rPr lang="en-AU" sz="1600" dirty="0">
                    <a:effectLst/>
                    <a:latin typeface="Calibri" panose="020F0502020204030204" pitchFamily="34" charset="0"/>
                    <a:ea typeface="Times New Roman" panose="02020603050405020304" pitchFamily="18" charset="0"/>
                  </a:rPr>
                  <a:t> </a:t>
                </a:r>
                <a14:m>
                  <m:oMath xmlns:m="http://schemas.openxmlformats.org/officeDocument/2006/math">
                    <m:f>
                      <m:fPr>
                        <m:ctrlPr>
                          <a:rPr lang="en-AU" sz="1600" i="1">
                            <a:effectLst/>
                            <a:latin typeface="Cambria Math" panose="02040503050406030204" pitchFamily="18" charset="0"/>
                            <a:ea typeface="DengXian" panose="02010600030101010101" pitchFamily="2" charset="-122"/>
                            <a:cs typeface="Calibri" panose="020F0502020204030204" pitchFamily="34" charset="0"/>
                          </a:rPr>
                        </m:ctrlPr>
                      </m:fPr>
                      <m:num>
                        <m:r>
                          <a:rPr lang="en-AU" sz="1600" i="1">
                            <a:effectLst/>
                            <a:latin typeface="Cambria Math" panose="02040503050406030204" pitchFamily="18" charset="0"/>
                            <a:ea typeface="DengXian" panose="02010600030101010101" pitchFamily="2" charset="-122"/>
                            <a:cs typeface="Calibri" panose="020F0502020204030204" pitchFamily="34" charset="0"/>
                          </a:rPr>
                          <m:t>39.469301</m:t>
                        </m:r>
                      </m:num>
                      <m:den>
                        <m:r>
                          <a:rPr lang="en-AU" sz="1600"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220.530699</m:t>
                        </m:r>
                      </m:den>
                    </m:f>
                    <m:r>
                      <a:rPr lang="en-AU" sz="1600" i="1">
                        <a:effectLst/>
                        <a:latin typeface="Cambria Math" panose="02040503050406030204" pitchFamily="18" charset="0"/>
                        <a:ea typeface="DengXian" panose="02010600030101010101" pitchFamily="2" charset="-122"/>
                        <a:cs typeface="Calibri" panose="020F0502020204030204" pitchFamily="34" charset="0"/>
                      </a:rPr>
                      <m:t>×100= </m:t>
                    </m:r>
                    <m:r>
                      <a:rPr lang="en-AU" sz="1600" b="1" i="1">
                        <a:effectLst/>
                        <a:latin typeface="Cambria Math" panose="02040503050406030204" pitchFamily="18" charset="0"/>
                        <a:ea typeface="DengXian" panose="02010600030101010101" pitchFamily="2" charset="-122"/>
                        <a:cs typeface="Calibri" panose="020F0502020204030204" pitchFamily="34" charset="0"/>
                      </a:rPr>
                      <m:t>𝟕</m:t>
                    </m:r>
                    <m:r>
                      <a:rPr lang="en-AU" sz="1600" b="1" i="1">
                        <a:effectLst/>
                        <a:latin typeface="Cambria Math" panose="02040503050406030204" pitchFamily="18" charset="0"/>
                        <a:ea typeface="DengXian" panose="02010600030101010101" pitchFamily="2" charset="-122"/>
                        <a:cs typeface="Calibri" panose="020F0502020204030204" pitchFamily="34" charset="0"/>
                      </a:rPr>
                      <m:t>.</m:t>
                    </m:r>
                    <m:r>
                      <a:rPr lang="en-AU" sz="1600" b="1" i="1">
                        <a:effectLst/>
                        <a:latin typeface="Cambria Math" panose="02040503050406030204" pitchFamily="18" charset="0"/>
                        <a:ea typeface="DengXian" panose="02010600030101010101" pitchFamily="2" charset="-122"/>
                        <a:cs typeface="Calibri" panose="020F0502020204030204" pitchFamily="34" charset="0"/>
                      </a:rPr>
                      <m:t>𝟗</m:t>
                    </m:r>
                    <m:r>
                      <a:rPr lang="en-AU" sz="1600" b="1" i="1">
                        <a:effectLst/>
                        <a:latin typeface="Cambria Math" panose="02040503050406030204" pitchFamily="18" charset="0"/>
                        <a:ea typeface="DengXian" panose="02010600030101010101" pitchFamily="2" charset="-122"/>
                        <a:cs typeface="Calibri" panose="020F0502020204030204" pitchFamily="34" charset="0"/>
                      </a:rPr>
                      <m:t>%</m:t>
                    </m:r>
                  </m:oMath>
                </a14:m>
                <a:endParaRPr lang="en-AU" sz="1600" dirty="0">
                  <a:effectLst/>
                  <a:latin typeface="Times New Roman" panose="02020603050405020304" pitchFamily="18" charset="0"/>
                  <a:ea typeface="Times New Roman" panose="02020603050405020304" pitchFamily="18" charset="0"/>
                </a:endParaRPr>
              </a:p>
              <a:p>
                <a:pPr marL="342900" lvl="0" indent="-342900">
                  <a:spcBef>
                    <a:spcPts val="600"/>
                  </a:spcBef>
                  <a:spcAft>
                    <a:spcPts val="600"/>
                  </a:spcAft>
                  <a:buFont typeface="+mj-lt"/>
                  <a:buAutoNum type="arabicPeriod" startAt="4"/>
                </a:pPr>
                <a:r>
                  <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Rounding to the nearest whole number because the numbers change significantly, for example, </a:t>
                </a:r>
                <a14:m>
                  <m:oMath xmlns:m="http://schemas.openxmlformats.org/officeDocument/2006/math">
                    <m:r>
                      <a:rPr lang="en-AU" sz="1600" i="1">
                        <a:solidFill>
                          <a:srgbClr val="000000"/>
                        </a:solidFill>
                        <a:effectLst/>
                        <a:latin typeface="Cambria Math" panose="02040503050406030204" pitchFamily="18" charset="0"/>
                        <a:ea typeface="Calibri" panose="020F0502020204030204" pitchFamily="34" charset="0"/>
                        <a:cs typeface="Calibri" panose="020F0502020204030204" pitchFamily="34" charset="0"/>
                      </a:rPr>
                      <m:t>4.574≈5</m:t>
                    </m:r>
                  </m:oMath>
                </a14:m>
                <a:r>
                  <a:rPr lang="en-AU"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You would expect this as the more you round a number the less accurate it becomes.</a:t>
                </a:r>
                <a:endParaRPr lang="en-AU" sz="16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endParaRPr>
              </a:p>
              <a:p>
                <a:endParaRPr lang="en-AU" dirty="0"/>
              </a:p>
            </p:txBody>
          </p:sp>
        </mc:Choice>
        <mc:Fallback xmlns="">
          <p:sp>
            <p:nvSpPr>
              <p:cNvPr id="15" name="TextBox 14">
                <a:extLst>
                  <a:ext uri="{FF2B5EF4-FFF2-40B4-BE49-F238E27FC236}">
                    <a16:creationId xmlns:a16="http://schemas.microsoft.com/office/drawing/2014/main" id="{B4694BE5-F654-D331-CB43-A52A036A35B1}"/>
                  </a:ext>
                </a:extLst>
              </p:cNvPr>
              <p:cNvSpPr txBox="1">
                <a:spLocks noRot="1" noChangeAspect="1" noMove="1" noResize="1" noEditPoints="1" noAdjustHandles="1" noChangeArrowheads="1" noChangeShapeType="1" noTextEdit="1"/>
              </p:cNvSpPr>
              <p:nvPr/>
            </p:nvSpPr>
            <p:spPr>
              <a:xfrm>
                <a:off x="4352974" y="1351610"/>
                <a:ext cx="4747971" cy="3058145"/>
              </a:xfrm>
              <a:prstGeom prst="rect">
                <a:avLst/>
              </a:prstGeom>
              <a:blipFill>
                <a:blip r:embed="rId14"/>
                <a:stretch>
                  <a:fillRect l="-642" t="-599"/>
                </a:stretch>
              </a:blipFill>
            </p:spPr>
            <p:txBody>
              <a:bodyPr/>
              <a:lstStyle/>
              <a:p>
                <a:r>
                  <a:rPr lang="en-AU">
                    <a:noFill/>
                  </a:rPr>
                  <a:t> </a:t>
                </a:r>
              </a:p>
            </p:txBody>
          </p:sp>
        </mc:Fallback>
      </mc:AlternateContent>
    </p:spTree>
    <p:extLst>
      <p:ext uri="{BB962C8B-B14F-4D97-AF65-F5344CB8AC3E}">
        <p14:creationId xmlns:p14="http://schemas.microsoft.com/office/powerpoint/2010/main" val="94566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 y="-420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a:solidFill>
                  <a:srgbClr val="002060"/>
                </a:solidFill>
              </a:rPr>
              <a:t>An unexpected result …</a:t>
            </a:r>
          </a:p>
        </p:txBody>
      </p:sp>
      <p:pic>
        <p:nvPicPr>
          <p:cNvPr id="13" name="Content Placeholder 12">
            <a:extLst>
              <a:ext uri="{C183D7F6-B498-43B3-948B-1728B52AA6E4}">
                <adec:decorative xmlns:adec="http://schemas.microsoft.com/office/drawing/2017/decorative" val="1"/>
              </a:ext>
            </a:extLst>
          </p:cNvPr>
          <p:cNvPicPr>
            <a:picLocks noGrp="1" noChangeAspect="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7" name="Picture 6" descr="Rectangular prism with length 3.952, height of 0.984m and depth of 3.054m">
            <a:extLst>
              <a:ext uri="{FF2B5EF4-FFF2-40B4-BE49-F238E27FC236}">
                <a16:creationId xmlns:a16="http://schemas.microsoft.com/office/drawing/2014/main" id="{162877D7-18F3-A505-FB8C-2723970BF8AE}"/>
              </a:ext>
            </a:extLst>
          </p:cNvPr>
          <p:cNvPicPr>
            <a:picLocks noChangeAspect="1"/>
          </p:cNvPicPr>
          <p:nvPr/>
        </p:nvPicPr>
        <p:blipFill>
          <a:blip r:embed="rId9"/>
          <a:stretch>
            <a:fillRect/>
          </a:stretch>
        </p:blipFill>
        <p:spPr>
          <a:xfrm>
            <a:off x="228767" y="1409277"/>
            <a:ext cx="4406900" cy="2374900"/>
          </a:xfrm>
          <a:prstGeom prst="rect">
            <a:avLst/>
          </a:prstGeom>
        </p:spPr>
      </p:pic>
      <p:graphicFrame>
        <p:nvGraphicFramePr>
          <p:cNvPr id="8" name="Table 7">
            <a:extLst>
              <a:ext uri="{FF2B5EF4-FFF2-40B4-BE49-F238E27FC236}">
                <a16:creationId xmlns:a16="http://schemas.microsoft.com/office/drawing/2014/main" id="{62DBC3C9-E877-ECFF-0B76-B24A4B40BD20}"/>
              </a:ext>
            </a:extLst>
          </p:cNvPr>
          <p:cNvGraphicFramePr>
            <a:graphicFrameLocks noGrp="1"/>
          </p:cNvGraphicFramePr>
          <p:nvPr>
            <p:extLst>
              <p:ext uri="{D42A27DB-BD31-4B8C-83A1-F6EECF244321}">
                <p14:modId xmlns:p14="http://schemas.microsoft.com/office/powerpoint/2010/main" val="1248049981"/>
              </p:ext>
            </p:extLst>
          </p:nvPr>
        </p:nvGraphicFramePr>
        <p:xfrm>
          <a:off x="611560" y="4027294"/>
          <a:ext cx="8075239" cy="1557370"/>
        </p:xfrm>
        <a:graphic>
          <a:graphicData uri="http://schemas.openxmlformats.org/drawingml/2006/table">
            <a:tbl>
              <a:tblPr firstRow="1">
                <a:tableStyleId>{5C22544A-7EE6-4342-B048-85BDC9FD1C3A}</a:tableStyleId>
              </a:tblPr>
              <a:tblGrid>
                <a:gridCol w="1196841">
                  <a:extLst>
                    <a:ext uri="{9D8B030D-6E8A-4147-A177-3AD203B41FA5}">
                      <a16:colId xmlns:a16="http://schemas.microsoft.com/office/drawing/2014/main" val="673152407"/>
                    </a:ext>
                  </a:extLst>
                </a:gridCol>
                <a:gridCol w="1196841">
                  <a:extLst>
                    <a:ext uri="{9D8B030D-6E8A-4147-A177-3AD203B41FA5}">
                      <a16:colId xmlns:a16="http://schemas.microsoft.com/office/drawing/2014/main" val="1265086813"/>
                    </a:ext>
                  </a:extLst>
                </a:gridCol>
                <a:gridCol w="1196841">
                  <a:extLst>
                    <a:ext uri="{9D8B030D-6E8A-4147-A177-3AD203B41FA5}">
                      <a16:colId xmlns:a16="http://schemas.microsoft.com/office/drawing/2014/main" val="1770165075"/>
                    </a:ext>
                  </a:extLst>
                </a:gridCol>
                <a:gridCol w="1196841">
                  <a:extLst>
                    <a:ext uri="{9D8B030D-6E8A-4147-A177-3AD203B41FA5}">
                      <a16:colId xmlns:a16="http://schemas.microsoft.com/office/drawing/2014/main" val="3138777423"/>
                    </a:ext>
                  </a:extLst>
                </a:gridCol>
                <a:gridCol w="1361923">
                  <a:extLst>
                    <a:ext uri="{9D8B030D-6E8A-4147-A177-3AD203B41FA5}">
                      <a16:colId xmlns:a16="http://schemas.microsoft.com/office/drawing/2014/main" val="560313753"/>
                    </a:ext>
                  </a:extLst>
                </a:gridCol>
                <a:gridCol w="1925952">
                  <a:extLst>
                    <a:ext uri="{9D8B030D-6E8A-4147-A177-3AD203B41FA5}">
                      <a16:colId xmlns:a16="http://schemas.microsoft.com/office/drawing/2014/main" val="2899902881"/>
                    </a:ext>
                  </a:extLst>
                </a:gridCol>
              </a:tblGrid>
              <a:tr h="311474">
                <a:tc>
                  <a:txBody>
                    <a:bodyPr/>
                    <a:lstStyle/>
                    <a:p>
                      <a:pPr algn="ctr" fontAlgn="b"/>
                      <a:r>
                        <a:rPr lang="en-AU" sz="1600" b="1" u="none" strike="noStrike">
                          <a:effectLst/>
                        </a:rPr>
                        <a:t>Length</a:t>
                      </a:r>
                      <a:endParaRPr lang="en-AU"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b="1" u="none" strike="noStrike">
                          <a:effectLst/>
                        </a:rPr>
                        <a:t>Width</a:t>
                      </a:r>
                      <a:endParaRPr lang="en-AU"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b="1" u="none" strike="noStrike">
                          <a:effectLst/>
                        </a:rPr>
                        <a:t>Height</a:t>
                      </a:r>
                      <a:endParaRPr lang="en-AU"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b="1" u="none" strike="noStrike" dirty="0">
                          <a:effectLst/>
                        </a:rPr>
                        <a:t>Volume</a:t>
                      </a:r>
                      <a:endParaRPr lang="en-AU"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b="1" u="none" strike="noStrike">
                          <a:effectLst/>
                        </a:rPr>
                        <a:t>Error</a:t>
                      </a:r>
                      <a:endParaRPr lang="en-AU"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b="1" u="none" strike="noStrike" dirty="0">
                          <a:effectLst/>
                        </a:rPr>
                        <a:t>Error as a %</a:t>
                      </a:r>
                      <a:endParaRPr lang="en-AU"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7158081"/>
                  </a:ext>
                </a:extLst>
              </a:tr>
              <a:tr h="311474">
                <a:tc>
                  <a:txBody>
                    <a:bodyPr/>
                    <a:lstStyle/>
                    <a:p>
                      <a:pPr algn="ctr" fontAlgn="b"/>
                      <a:r>
                        <a:rPr lang="en-AU" sz="1600" u="none" strike="noStrike">
                          <a:effectLst/>
                        </a:rPr>
                        <a:t>3.952</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3.054</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0.984</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11.8762975</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A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5817630"/>
                  </a:ext>
                </a:extLst>
              </a:tr>
              <a:tr h="311474">
                <a:tc>
                  <a:txBody>
                    <a:bodyPr/>
                    <a:lstStyle/>
                    <a:p>
                      <a:pPr algn="ctr" fontAlgn="b"/>
                      <a:r>
                        <a:rPr lang="en-AU" sz="1600" u="none" strike="noStrike" dirty="0">
                          <a:effectLst/>
                        </a:rPr>
                        <a:t>3.95</a:t>
                      </a:r>
                      <a:endParaRPr lang="en-AU"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3.05</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0.98</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11.80655</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0.0697</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0.59%</a:t>
                      </a:r>
                      <a:endParaRPr lang="en-A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6289109"/>
                  </a:ext>
                </a:extLst>
              </a:tr>
              <a:tr h="311474">
                <a:tc>
                  <a:txBody>
                    <a:bodyPr/>
                    <a:lstStyle/>
                    <a:p>
                      <a:pPr algn="ctr" fontAlgn="b"/>
                      <a:r>
                        <a:rPr lang="en-AU" sz="1600" u="none" strike="noStrike">
                          <a:effectLst/>
                        </a:rPr>
                        <a:t>4.0</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3.1</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1.0</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12.4</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0.5237</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4.41%</a:t>
                      </a:r>
                      <a:endParaRPr lang="en-AU"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1443561"/>
                  </a:ext>
                </a:extLst>
              </a:tr>
              <a:tr h="311474">
                <a:tc>
                  <a:txBody>
                    <a:bodyPr/>
                    <a:lstStyle/>
                    <a:p>
                      <a:pPr algn="ctr" fontAlgn="b"/>
                      <a:r>
                        <a:rPr lang="en-AU" sz="1600" u="none" strike="noStrike">
                          <a:effectLst/>
                        </a:rPr>
                        <a:t>4</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3</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1</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12</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a:effectLst/>
                        </a:rPr>
                        <a:t>0.1237</a:t>
                      </a:r>
                      <a:endParaRPr lang="en-AU"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AU" sz="1600" u="none" strike="noStrike" dirty="0">
                          <a:effectLst/>
                        </a:rPr>
                        <a:t>1.04%</a:t>
                      </a:r>
                      <a:endParaRPr lang="en-AU"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7900353"/>
                  </a:ext>
                </a:extLst>
              </a:tr>
            </a:tbl>
          </a:graphicData>
        </a:graphic>
      </p:graphicFrame>
      <p:pic>
        <p:nvPicPr>
          <p:cNvPr id="3" name="Picture 2">
            <a:hlinkClick r:id="rId10"/>
            <a:extLst>
              <a:ext uri="{FF2B5EF4-FFF2-40B4-BE49-F238E27FC236}">
                <a16:creationId xmlns:a16="http://schemas.microsoft.com/office/drawing/2014/main" id="{72255F6F-4D70-92F6-8010-C6D151F96E36}"/>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5" name="Footer Placeholder 12">
            <a:extLst>
              <a:ext uri="{FF2B5EF4-FFF2-40B4-BE49-F238E27FC236}">
                <a16:creationId xmlns:a16="http://schemas.microsoft.com/office/drawing/2014/main" id="{4C3B21D0-ADDD-2297-1569-7501471D4DFA}"/>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6" name="Picture 5">
            <a:extLst>
              <a:ext uri="{FF2B5EF4-FFF2-40B4-BE49-F238E27FC236}">
                <a16:creationId xmlns:a16="http://schemas.microsoft.com/office/drawing/2014/main" id="{852CCD80-31B6-CF91-41D6-B5A314A72438}"/>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9" name="TextBox 8">
            <a:extLst>
              <a:ext uri="{FF2B5EF4-FFF2-40B4-BE49-F238E27FC236}">
                <a16:creationId xmlns:a16="http://schemas.microsoft.com/office/drawing/2014/main" id="{DD4BE84F-EDBC-9221-39E6-4672D176D8D5}"/>
              </a:ext>
            </a:extLst>
          </p:cNvPr>
          <p:cNvSpPr txBox="1"/>
          <p:nvPr/>
        </p:nvSpPr>
        <p:spPr>
          <a:xfrm>
            <a:off x="4822978" y="1807746"/>
            <a:ext cx="3676511" cy="1292662"/>
          </a:xfrm>
          <a:prstGeom prst="rect">
            <a:avLst/>
          </a:prstGeom>
          <a:noFill/>
        </p:spPr>
        <p:txBody>
          <a:bodyPr wrap="square" rtlCol="0">
            <a:spAutoFit/>
          </a:bodyPr>
          <a:lstStyle/>
          <a:p>
            <a:r>
              <a:rPr lang="en-US" sz="2000" dirty="0">
                <a:solidFill>
                  <a:srgbClr val="002060"/>
                </a:solidFill>
              </a:rPr>
              <a:t>How do the errors change when we round the measurements for this rectangular prism? </a:t>
            </a:r>
          </a:p>
          <a:p>
            <a:endParaRPr lang="en-AU" dirty="0"/>
          </a:p>
        </p:txBody>
      </p:sp>
    </p:spTree>
    <p:extLst>
      <p:ext uri="{BB962C8B-B14F-4D97-AF65-F5344CB8AC3E}">
        <p14:creationId xmlns:p14="http://schemas.microsoft.com/office/powerpoint/2010/main" val="353162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10856600FD2D4391AFDDFCF33A69BD" ma:contentTypeVersion="19" ma:contentTypeDescription="Create a new document." ma:contentTypeScope="" ma:versionID="e39b5eb3708ccab1ed6e63c44a6ae965">
  <xsd:schema xmlns:xsd="http://www.w3.org/2001/XMLSchema" xmlns:xs="http://www.w3.org/2001/XMLSchema" xmlns:p="http://schemas.microsoft.com/office/2006/metadata/properties" xmlns:ns2="64eff3df-e3d6-48ed-978f-45ff25640900" xmlns:ns3="ff236c08-9611-4854-a4bb-16d44b7327b6" targetNamespace="http://schemas.microsoft.com/office/2006/metadata/properties" ma:root="true" ma:fieldsID="c02f4a560dbdabc0115429e529d2fd1b" ns2:_="" ns3:_="">
    <xsd:import namespace="64eff3df-e3d6-48ed-978f-45ff25640900"/>
    <xsd:import namespace="ff236c08-9611-4854-a4bb-16d44b7327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Comme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ff3df-e3d6-48ed-978f-45ff256409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267be2-ffe6-46cd-94d9-2cfd9b1e6422}" ma:internalName="TaxCatchAll" ma:showField="CatchAllData" ma:web="64eff3df-e3d6-48ed-978f-45ff256409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236c08-9611-4854-a4bb-16d44b7327b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mments" ma:index="20" nillable="true" ma:displayName="Comments" ma:format="Dropdown" ma:internalName="Comments">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f7212af-5298-4b34-9fde-95afa33fa15c"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ff236c08-9611-4854-a4bb-16d44b7327b6" xsi:nil="true"/>
    <lcf76f155ced4ddcb4097134ff3c332f xmlns="ff236c08-9611-4854-a4bb-16d44b7327b6">
      <Terms xmlns="http://schemas.microsoft.com/office/infopath/2007/PartnerControls"/>
    </lcf76f155ced4ddcb4097134ff3c332f>
    <TaxCatchAll xmlns="64eff3df-e3d6-48ed-978f-45ff25640900" xsi:nil="true"/>
  </documentManagement>
</p:properties>
</file>

<file path=customXml/itemProps1.xml><?xml version="1.0" encoding="utf-8"?>
<ds:datastoreItem xmlns:ds="http://schemas.openxmlformats.org/officeDocument/2006/customXml" ds:itemID="{A9086690-A731-495D-BC57-4B9918CC588F}">
  <ds:schemaRefs>
    <ds:schemaRef ds:uri="http://schemas.microsoft.com/sharepoint/v3/contenttype/forms"/>
  </ds:schemaRefs>
</ds:datastoreItem>
</file>

<file path=customXml/itemProps2.xml><?xml version="1.0" encoding="utf-8"?>
<ds:datastoreItem xmlns:ds="http://schemas.openxmlformats.org/officeDocument/2006/customXml" ds:itemID="{0EDB9310-3898-4B56-BBBB-803998B60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eff3df-e3d6-48ed-978f-45ff25640900"/>
    <ds:schemaRef ds:uri="ff236c08-9611-4854-a4bb-16d44b7327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D6E6A0-A243-447B-8195-75B5509E4E7E}">
  <ds:schemaRefs>
    <ds:schemaRef ds:uri="http://schemas.microsoft.com/office/2006/metadata/properties"/>
    <ds:schemaRef ds:uri="http://schemas.microsoft.com/office/infopath/2007/PartnerControls"/>
    <ds:schemaRef ds:uri="ff236c08-9611-4854-a4bb-16d44b7327b6"/>
    <ds:schemaRef ds:uri="64eff3df-e3d6-48ed-978f-45ff25640900"/>
  </ds:schemaRefs>
</ds:datastoreItem>
</file>

<file path=docProps/app.xml><?xml version="1.0" encoding="utf-8"?>
<Properties xmlns="http://schemas.openxmlformats.org/officeDocument/2006/extended-properties" xmlns:vt="http://schemas.openxmlformats.org/officeDocument/2006/docPropsVTypes">
  <TotalTime>1011</TotalTime>
  <Words>1418</Words>
  <Application>Microsoft Office PowerPoint</Application>
  <PresentationFormat>On-screen Show (4:3)</PresentationFormat>
  <Paragraphs>151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How wrong?</vt:lpstr>
      <vt:lpstr>How long is the coastline of Australia?</vt:lpstr>
      <vt:lpstr>How do you measure it?</vt:lpstr>
      <vt:lpstr>Why does it matter?</vt:lpstr>
      <vt:lpstr>Calculating measurement error:  Question 1: a to d</vt:lpstr>
      <vt:lpstr>Calculating measurement error Question 2 and 3</vt:lpstr>
      <vt:lpstr>If we accurately calculate the volume of this rectangular prism …</vt:lpstr>
      <vt:lpstr>Solution</vt:lpstr>
      <vt:lpstr>An unexpected result …</vt:lpstr>
      <vt:lpstr>Independent work: choose…at least 3 solids</vt:lpstr>
      <vt:lpstr>What did we learn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49</cp:revision>
  <dcterms:created xsi:type="dcterms:W3CDTF">2021-03-16T22:56:28Z</dcterms:created>
  <dcterms:modified xsi:type="dcterms:W3CDTF">2024-08-12T04:20:58Z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0x0101000810856600FD2D4391AFDDFCF33A69BD</vt:lpwstr>
  </property>
  <property fmtid="{D5CDD505-2E9C-101B-9397-08002B2CF9AE}" pid="3" name="Order">
    <vt:r8>44879200</vt:r8>
  </property>
  <property fmtid="{D5CDD505-2E9C-101B-9397-08002B2CF9AE}" pid="4" name="MediaServiceImageTags">
    <vt:lpwstr/>
  </property>
</Properties>
</file>