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5" r:id="rId4"/>
    <p:sldId id="266" r:id="rId5"/>
    <p:sldId id="268" r:id="rId6"/>
    <p:sldId id="270" r:id="rId7"/>
    <p:sldId id="271"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4"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9" autoAdjust="0"/>
    <p:restoredTop sz="75182" autoAdjust="0"/>
  </p:normalViewPr>
  <p:slideViewPr>
    <p:cSldViewPr>
      <p:cViewPr varScale="1">
        <p:scale>
          <a:sx n="76" d="100"/>
          <a:sy n="76" d="100"/>
        </p:scale>
        <p:origin x="18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DF0422-449A-4D96-8714-9A6222AEE7AD}" type="doc">
      <dgm:prSet loTypeId="urn:microsoft.com/office/officeart/2005/8/layout/matrix1" loCatId="matrix" qsTypeId="urn:microsoft.com/office/officeart/2005/8/quickstyle/simple1" qsCatId="simple" csTypeId="urn:microsoft.com/office/officeart/2005/8/colors/accent0_2" csCatId="mainScheme" phldr="1"/>
      <dgm:spPr/>
      <dgm:t>
        <a:bodyPr/>
        <a:lstStyle/>
        <a:p>
          <a:endParaRPr lang="en-US"/>
        </a:p>
      </dgm:t>
    </dgm:pt>
    <dgm:pt modelId="{6A69A13D-4CD7-49DB-A242-EDB088219CD4}">
      <dgm:prSet phldrT="[Text]" custT="1"/>
      <dgm:spPr/>
      <dgm:t>
        <a:bodyPr/>
        <a:lstStyle/>
        <a:p>
          <a:r>
            <a:rPr lang="en-US" sz="4000" dirty="0"/>
            <a:t>SWOT</a:t>
          </a:r>
          <a:endParaRPr lang="en-US" sz="1700" dirty="0"/>
        </a:p>
      </dgm:t>
    </dgm:pt>
    <dgm:pt modelId="{9656F969-2758-4BF1-9308-2975AF6E9237}" type="parTrans" cxnId="{DC88AB5B-464B-44AB-9D85-4332DD19C0AF}">
      <dgm:prSet/>
      <dgm:spPr/>
      <dgm:t>
        <a:bodyPr/>
        <a:lstStyle/>
        <a:p>
          <a:endParaRPr lang="en-US"/>
        </a:p>
      </dgm:t>
    </dgm:pt>
    <dgm:pt modelId="{CA4A6371-AF12-466F-8792-6EC448AC3AA8}" type="sibTrans" cxnId="{DC88AB5B-464B-44AB-9D85-4332DD19C0AF}">
      <dgm:prSet/>
      <dgm:spPr/>
      <dgm:t>
        <a:bodyPr/>
        <a:lstStyle/>
        <a:p>
          <a:endParaRPr lang="en-US"/>
        </a:p>
      </dgm:t>
    </dgm:pt>
    <dgm:pt modelId="{0A6FA9BA-7FDC-4C1F-9677-D3FCD5336473}">
      <dgm:prSet phldrT="[Text]"/>
      <dgm:spPr/>
      <dgm:t>
        <a:bodyPr/>
        <a:lstStyle/>
        <a:p>
          <a:r>
            <a:rPr lang="en-US" dirty="0"/>
            <a:t>Strengths</a:t>
          </a:r>
        </a:p>
        <a:p>
          <a:endParaRPr lang="en-US" dirty="0"/>
        </a:p>
        <a:p>
          <a:endParaRPr lang="en-US" dirty="0"/>
        </a:p>
        <a:p>
          <a:endParaRPr lang="en-US" dirty="0"/>
        </a:p>
      </dgm:t>
    </dgm:pt>
    <dgm:pt modelId="{A7764509-F420-4318-AF82-A1F6F35ABB1C}" type="parTrans" cxnId="{116D7A40-6FB4-4477-BF36-14BFA34A24C6}">
      <dgm:prSet/>
      <dgm:spPr/>
      <dgm:t>
        <a:bodyPr/>
        <a:lstStyle/>
        <a:p>
          <a:endParaRPr lang="en-US"/>
        </a:p>
      </dgm:t>
    </dgm:pt>
    <dgm:pt modelId="{7667E14C-912E-481C-81F8-88D108AF0AEB}" type="sibTrans" cxnId="{116D7A40-6FB4-4477-BF36-14BFA34A24C6}">
      <dgm:prSet/>
      <dgm:spPr/>
      <dgm:t>
        <a:bodyPr/>
        <a:lstStyle/>
        <a:p>
          <a:endParaRPr lang="en-US"/>
        </a:p>
      </dgm:t>
    </dgm:pt>
    <dgm:pt modelId="{4D22555F-368A-43A8-824B-B447216FD5DB}">
      <dgm:prSet phldrT="[Text]"/>
      <dgm:spPr/>
      <dgm:t>
        <a:bodyPr/>
        <a:lstStyle/>
        <a:p>
          <a:r>
            <a:rPr lang="en-US" dirty="0"/>
            <a:t>Weaknesses</a:t>
          </a:r>
        </a:p>
        <a:p>
          <a:endParaRPr lang="en-US" dirty="0"/>
        </a:p>
        <a:p>
          <a:endParaRPr lang="en-US" dirty="0"/>
        </a:p>
        <a:p>
          <a:endParaRPr lang="en-US" dirty="0"/>
        </a:p>
      </dgm:t>
    </dgm:pt>
    <dgm:pt modelId="{EFFCA018-68EA-49C6-B1A2-11407CE49ED1}" type="parTrans" cxnId="{7121A2AA-A351-4186-BD22-94C05693C37E}">
      <dgm:prSet/>
      <dgm:spPr/>
      <dgm:t>
        <a:bodyPr/>
        <a:lstStyle/>
        <a:p>
          <a:endParaRPr lang="en-US"/>
        </a:p>
      </dgm:t>
    </dgm:pt>
    <dgm:pt modelId="{E37656C7-0F1B-4A6E-BDF4-C83BCDE87F98}" type="sibTrans" cxnId="{7121A2AA-A351-4186-BD22-94C05693C37E}">
      <dgm:prSet/>
      <dgm:spPr/>
      <dgm:t>
        <a:bodyPr/>
        <a:lstStyle/>
        <a:p>
          <a:endParaRPr lang="en-US"/>
        </a:p>
      </dgm:t>
    </dgm:pt>
    <dgm:pt modelId="{9DB44830-E5E3-4FA2-8712-E33A4DBB05D0}">
      <dgm:prSet phldrT="[Text]"/>
      <dgm:spPr/>
      <dgm:t>
        <a:bodyPr/>
        <a:lstStyle/>
        <a:p>
          <a:endParaRPr lang="en-US" dirty="0"/>
        </a:p>
        <a:p>
          <a:endParaRPr lang="en-US" dirty="0"/>
        </a:p>
        <a:p>
          <a:endParaRPr lang="en-US" dirty="0"/>
        </a:p>
        <a:p>
          <a:r>
            <a:rPr lang="en-US" dirty="0"/>
            <a:t>Opportunities</a:t>
          </a:r>
        </a:p>
      </dgm:t>
    </dgm:pt>
    <dgm:pt modelId="{8D3CADAB-8D70-4E21-B3C4-FD0C28D97643}" type="parTrans" cxnId="{6C84A58E-97AF-439C-9785-EEE490998472}">
      <dgm:prSet/>
      <dgm:spPr/>
      <dgm:t>
        <a:bodyPr/>
        <a:lstStyle/>
        <a:p>
          <a:endParaRPr lang="en-US"/>
        </a:p>
      </dgm:t>
    </dgm:pt>
    <dgm:pt modelId="{61DCEC19-CB67-4BA6-8A56-5F2D51FC2F2F}" type="sibTrans" cxnId="{6C84A58E-97AF-439C-9785-EEE490998472}">
      <dgm:prSet/>
      <dgm:spPr/>
      <dgm:t>
        <a:bodyPr/>
        <a:lstStyle/>
        <a:p>
          <a:endParaRPr lang="en-US"/>
        </a:p>
      </dgm:t>
    </dgm:pt>
    <dgm:pt modelId="{F7D91ACD-E192-4C11-BE17-F01C6BBB683B}">
      <dgm:prSet phldrT="[Text]"/>
      <dgm:spPr/>
      <dgm:t>
        <a:bodyPr/>
        <a:lstStyle/>
        <a:p>
          <a:endParaRPr lang="en-US" dirty="0"/>
        </a:p>
        <a:p>
          <a:endParaRPr lang="en-US" dirty="0"/>
        </a:p>
        <a:p>
          <a:endParaRPr lang="en-US" dirty="0"/>
        </a:p>
        <a:p>
          <a:r>
            <a:rPr lang="en-US" dirty="0"/>
            <a:t>Threats</a:t>
          </a:r>
        </a:p>
      </dgm:t>
    </dgm:pt>
    <dgm:pt modelId="{311F0876-F66C-4593-A504-35D768112C07}" type="parTrans" cxnId="{6D551012-A8EB-452F-9F41-5B5E748BB382}">
      <dgm:prSet/>
      <dgm:spPr/>
      <dgm:t>
        <a:bodyPr/>
        <a:lstStyle/>
        <a:p>
          <a:endParaRPr lang="en-US"/>
        </a:p>
      </dgm:t>
    </dgm:pt>
    <dgm:pt modelId="{30CC91AA-FDBA-425A-AAA1-9DBD7B516C2D}" type="sibTrans" cxnId="{6D551012-A8EB-452F-9F41-5B5E748BB382}">
      <dgm:prSet/>
      <dgm:spPr/>
      <dgm:t>
        <a:bodyPr/>
        <a:lstStyle/>
        <a:p>
          <a:endParaRPr lang="en-US"/>
        </a:p>
      </dgm:t>
    </dgm:pt>
    <dgm:pt modelId="{B1BD30DD-ED16-4C8F-8568-0D6779B80397}" type="pres">
      <dgm:prSet presAssocID="{C8DF0422-449A-4D96-8714-9A6222AEE7AD}" presName="diagram" presStyleCnt="0">
        <dgm:presLayoutVars>
          <dgm:chMax val="1"/>
          <dgm:dir/>
          <dgm:animLvl val="ctr"/>
          <dgm:resizeHandles val="exact"/>
        </dgm:presLayoutVars>
      </dgm:prSet>
      <dgm:spPr/>
    </dgm:pt>
    <dgm:pt modelId="{21956D73-E345-481C-84EA-E2EBB450EDFA}" type="pres">
      <dgm:prSet presAssocID="{C8DF0422-449A-4D96-8714-9A6222AEE7AD}" presName="matrix" presStyleCnt="0"/>
      <dgm:spPr/>
    </dgm:pt>
    <dgm:pt modelId="{4CCB5E62-DA0B-4DF8-827F-5252C5194C28}" type="pres">
      <dgm:prSet presAssocID="{C8DF0422-449A-4D96-8714-9A6222AEE7AD}" presName="tile1" presStyleLbl="node1" presStyleIdx="0" presStyleCnt="4"/>
      <dgm:spPr/>
    </dgm:pt>
    <dgm:pt modelId="{5DB112D6-4B07-4550-84ED-298BF6FC428B}" type="pres">
      <dgm:prSet presAssocID="{C8DF0422-449A-4D96-8714-9A6222AEE7AD}" presName="tile1text" presStyleLbl="node1" presStyleIdx="0" presStyleCnt="4">
        <dgm:presLayoutVars>
          <dgm:chMax val="0"/>
          <dgm:chPref val="0"/>
          <dgm:bulletEnabled val="1"/>
        </dgm:presLayoutVars>
      </dgm:prSet>
      <dgm:spPr/>
    </dgm:pt>
    <dgm:pt modelId="{88B642E1-426E-4BC3-BBE7-C903E2337FCD}" type="pres">
      <dgm:prSet presAssocID="{C8DF0422-449A-4D96-8714-9A6222AEE7AD}" presName="tile2" presStyleLbl="node1" presStyleIdx="1" presStyleCnt="4"/>
      <dgm:spPr/>
    </dgm:pt>
    <dgm:pt modelId="{3BFDBEE4-131C-42AF-B0E0-918F629FCE66}" type="pres">
      <dgm:prSet presAssocID="{C8DF0422-449A-4D96-8714-9A6222AEE7AD}" presName="tile2text" presStyleLbl="node1" presStyleIdx="1" presStyleCnt="4">
        <dgm:presLayoutVars>
          <dgm:chMax val="0"/>
          <dgm:chPref val="0"/>
          <dgm:bulletEnabled val="1"/>
        </dgm:presLayoutVars>
      </dgm:prSet>
      <dgm:spPr/>
    </dgm:pt>
    <dgm:pt modelId="{20541D00-E753-4D0D-8398-4E2CB6D5B00E}" type="pres">
      <dgm:prSet presAssocID="{C8DF0422-449A-4D96-8714-9A6222AEE7AD}" presName="tile3" presStyleLbl="node1" presStyleIdx="2" presStyleCnt="4"/>
      <dgm:spPr/>
    </dgm:pt>
    <dgm:pt modelId="{F8F4379F-B194-47DE-8FE5-E33511B29021}" type="pres">
      <dgm:prSet presAssocID="{C8DF0422-449A-4D96-8714-9A6222AEE7AD}" presName="tile3text" presStyleLbl="node1" presStyleIdx="2" presStyleCnt="4">
        <dgm:presLayoutVars>
          <dgm:chMax val="0"/>
          <dgm:chPref val="0"/>
          <dgm:bulletEnabled val="1"/>
        </dgm:presLayoutVars>
      </dgm:prSet>
      <dgm:spPr/>
    </dgm:pt>
    <dgm:pt modelId="{D3A08A41-3289-40D1-B8E5-70E4A98BEC4A}" type="pres">
      <dgm:prSet presAssocID="{C8DF0422-449A-4D96-8714-9A6222AEE7AD}" presName="tile4" presStyleLbl="node1" presStyleIdx="3" presStyleCnt="4"/>
      <dgm:spPr/>
    </dgm:pt>
    <dgm:pt modelId="{3319E34D-8010-4591-9F9D-8DE0FCABD3A3}" type="pres">
      <dgm:prSet presAssocID="{C8DF0422-449A-4D96-8714-9A6222AEE7AD}" presName="tile4text" presStyleLbl="node1" presStyleIdx="3" presStyleCnt="4">
        <dgm:presLayoutVars>
          <dgm:chMax val="0"/>
          <dgm:chPref val="0"/>
          <dgm:bulletEnabled val="1"/>
        </dgm:presLayoutVars>
      </dgm:prSet>
      <dgm:spPr/>
    </dgm:pt>
    <dgm:pt modelId="{15C80E92-7D52-466A-9667-D646564BD01E}" type="pres">
      <dgm:prSet presAssocID="{C8DF0422-449A-4D96-8714-9A6222AEE7AD}" presName="centerTile" presStyleLbl="fgShp" presStyleIdx="0" presStyleCnt="1">
        <dgm:presLayoutVars>
          <dgm:chMax val="0"/>
          <dgm:chPref val="0"/>
        </dgm:presLayoutVars>
      </dgm:prSet>
      <dgm:spPr/>
    </dgm:pt>
  </dgm:ptLst>
  <dgm:cxnLst>
    <dgm:cxn modelId="{6D551012-A8EB-452F-9F41-5B5E748BB382}" srcId="{6A69A13D-4CD7-49DB-A242-EDB088219CD4}" destId="{F7D91ACD-E192-4C11-BE17-F01C6BBB683B}" srcOrd="3" destOrd="0" parTransId="{311F0876-F66C-4593-A504-35D768112C07}" sibTransId="{30CC91AA-FDBA-425A-AAA1-9DBD7B516C2D}"/>
    <dgm:cxn modelId="{AFD75616-AC7F-471C-892A-252A715FB70A}" type="presOf" srcId="{9DB44830-E5E3-4FA2-8712-E33A4DBB05D0}" destId="{F8F4379F-B194-47DE-8FE5-E33511B29021}" srcOrd="1" destOrd="0" presId="urn:microsoft.com/office/officeart/2005/8/layout/matrix1"/>
    <dgm:cxn modelId="{EB99B426-413F-4808-BD61-5C8C1A1C9F48}" type="presOf" srcId="{C8DF0422-449A-4D96-8714-9A6222AEE7AD}" destId="{B1BD30DD-ED16-4C8F-8568-0D6779B80397}" srcOrd="0" destOrd="0" presId="urn:microsoft.com/office/officeart/2005/8/layout/matrix1"/>
    <dgm:cxn modelId="{EA681B31-E66C-4150-B04A-801E82F21CF1}" type="presOf" srcId="{0A6FA9BA-7FDC-4C1F-9677-D3FCD5336473}" destId="{5DB112D6-4B07-4550-84ED-298BF6FC428B}" srcOrd="1" destOrd="0" presId="urn:microsoft.com/office/officeart/2005/8/layout/matrix1"/>
    <dgm:cxn modelId="{24279F3B-4751-4A32-996A-E288EF86F10B}" type="presOf" srcId="{6A69A13D-4CD7-49DB-A242-EDB088219CD4}" destId="{15C80E92-7D52-466A-9667-D646564BD01E}" srcOrd="0" destOrd="0" presId="urn:microsoft.com/office/officeart/2005/8/layout/matrix1"/>
    <dgm:cxn modelId="{116D7A40-6FB4-4477-BF36-14BFA34A24C6}" srcId="{6A69A13D-4CD7-49DB-A242-EDB088219CD4}" destId="{0A6FA9BA-7FDC-4C1F-9677-D3FCD5336473}" srcOrd="0" destOrd="0" parTransId="{A7764509-F420-4318-AF82-A1F6F35ABB1C}" sibTransId="{7667E14C-912E-481C-81F8-88D108AF0AEB}"/>
    <dgm:cxn modelId="{DC88AB5B-464B-44AB-9D85-4332DD19C0AF}" srcId="{C8DF0422-449A-4D96-8714-9A6222AEE7AD}" destId="{6A69A13D-4CD7-49DB-A242-EDB088219CD4}" srcOrd="0" destOrd="0" parTransId="{9656F969-2758-4BF1-9308-2975AF6E9237}" sibTransId="{CA4A6371-AF12-466F-8792-6EC448AC3AA8}"/>
    <dgm:cxn modelId="{225ED263-0149-4B4E-8070-473A36737817}" type="presOf" srcId="{4D22555F-368A-43A8-824B-B447216FD5DB}" destId="{3BFDBEE4-131C-42AF-B0E0-918F629FCE66}" srcOrd="1" destOrd="0" presId="urn:microsoft.com/office/officeart/2005/8/layout/matrix1"/>
    <dgm:cxn modelId="{2600AA6B-AA7E-4605-9D81-3D420B4ACA86}" type="presOf" srcId="{0A6FA9BA-7FDC-4C1F-9677-D3FCD5336473}" destId="{4CCB5E62-DA0B-4DF8-827F-5252C5194C28}" srcOrd="0" destOrd="0" presId="urn:microsoft.com/office/officeart/2005/8/layout/matrix1"/>
    <dgm:cxn modelId="{6F1DFE7C-D507-40FF-A883-85FB40EEC34A}" type="presOf" srcId="{4D22555F-368A-43A8-824B-B447216FD5DB}" destId="{88B642E1-426E-4BC3-BBE7-C903E2337FCD}" srcOrd="0" destOrd="0" presId="urn:microsoft.com/office/officeart/2005/8/layout/matrix1"/>
    <dgm:cxn modelId="{6C84A58E-97AF-439C-9785-EEE490998472}" srcId="{6A69A13D-4CD7-49DB-A242-EDB088219CD4}" destId="{9DB44830-E5E3-4FA2-8712-E33A4DBB05D0}" srcOrd="2" destOrd="0" parTransId="{8D3CADAB-8D70-4E21-B3C4-FD0C28D97643}" sibTransId="{61DCEC19-CB67-4BA6-8A56-5F2D51FC2F2F}"/>
    <dgm:cxn modelId="{DBE9808F-94DF-47C4-AF48-41F8E454A888}" type="presOf" srcId="{F7D91ACD-E192-4C11-BE17-F01C6BBB683B}" destId="{3319E34D-8010-4591-9F9D-8DE0FCABD3A3}" srcOrd="1" destOrd="0" presId="urn:microsoft.com/office/officeart/2005/8/layout/matrix1"/>
    <dgm:cxn modelId="{7121A2AA-A351-4186-BD22-94C05693C37E}" srcId="{6A69A13D-4CD7-49DB-A242-EDB088219CD4}" destId="{4D22555F-368A-43A8-824B-B447216FD5DB}" srcOrd="1" destOrd="0" parTransId="{EFFCA018-68EA-49C6-B1A2-11407CE49ED1}" sibTransId="{E37656C7-0F1B-4A6E-BDF4-C83BCDE87F98}"/>
    <dgm:cxn modelId="{E6EBD9B0-D173-49F3-A03A-A3A52D7159E3}" type="presOf" srcId="{F7D91ACD-E192-4C11-BE17-F01C6BBB683B}" destId="{D3A08A41-3289-40D1-B8E5-70E4A98BEC4A}" srcOrd="0" destOrd="0" presId="urn:microsoft.com/office/officeart/2005/8/layout/matrix1"/>
    <dgm:cxn modelId="{52EB1CCB-D520-4516-AAB8-6AAB212A462A}" type="presOf" srcId="{9DB44830-E5E3-4FA2-8712-E33A4DBB05D0}" destId="{20541D00-E753-4D0D-8398-4E2CB6D5B00E}" srcOrd="0" destOrd="0" presId="urn:microsoft.com/office/officeart/2005/8/layout/matrix1"/>
    <dgm:cxn modelId="{4543D2E9-1E5C-44CE-8EAF-C52CCEBE2B43}" type="presParOf" srcId="{B1BD30DD-ED16-4C8F-8568-0D6779B80397}" destId="{21956D73-E345-481C-84EA-E2EBB450EDFA}" srcOrd="0" destOrd="0" presId="urn:microsoft.com/office/officeart/2005/8/layout/matrix1"/>
    <dgm:cxn modelId="{73411DE1-4194-412D-BD62-CA08719F8541}" type="presParOf" srcId="{21956D73-E345-481C-84EA-E2EBB450EDFA}" destId="{4CCB5E62-DA0B-4DF8-827F-5252C5194C28}" srcOrd="0" destOrd="0" presId="urn:microsoft.com/office/officeart/2005/8/layout/matrix1"/>
    <dgm:cxn modelId="{057BE946-FD31-4668-AF85-8F663C5B5213}" type="presParOf" srcId="{21956D73-E345-481C-84EA-E2EBB450EDFA}" destId="{5DB112D6-4B07-4550-84ED-298BF6FC428B}" srcOrd="1" destOrd="0" presId="urn:microsoft.com/office/officeart/2005/8/layout/matrix1"/>
    <dgm:cxn modelId="{4510F95C-2664-44B4-A9AD-DFA44DE9F205}" type="presParOf" srcId="{21956D73-E345-481C-84EA-E2EBB450EDFA}" destId="{88B642E1-426E-4BC3-BBE7-C903E2337FCD}" srcOrd="2" destOrd="0" presId="urn:microsoft.com/office/officeart/2005/8/layout/matrix1"/>
    <dgm:cxn modelId="{AC36F7AE-75C8-44E6-A94D-8449AC42DDEF}" type="presParOf" srcId="{21956D73-E345-481C-84EA-E2EBB450EDFA}" destId="{3BFDBEE4-131C-42AF-B0E0-918F629FCE66}" srcOrd="3" destOrd="0" presId="urn:microsoft.com/office/officeart/2005/8/layout/matrix1"/>
    <dgm:cxn modelId="{3F73DCF1-D3D5-4A6E-925A-24307A16D23A}" type="presParOf" srcId="{21956D73-E345-481C-84EA-E2EBB450EDFA}" destId="{20541D00-E753-4D0D-8398-4E2CB6D5B00E}" srcOrd="4" destOrd="0" presId="urn:microsoft.com/office/officeart/2005/8/layout/matrix1"/>
    <dgm:cxn modelId="{D6940D40-092F-41B0-A186-26F3E4600C3A}" type="presParOf" srcId="{21956D73-E345-481C-84EA-E2EBB450EDFA}" destId="{F8F4379F-B194-47DE-8FE5-E33511B29021}" srcOrd="5" destOrd="0" presId="urn:microsoft.com/office/officeart/2005/8/layout/matrix1"/>
    <dgm:cxn modelId="{CDD958A0-9C0B-4955-9A1B-0476CC2DE8D4}" type="presParOf" srcId="{21956D73-E345-481C-84EA-E2EBB450EDFA}" destId="{D3A08A41-3289-40D1-B8E5-70E4A98BEC4A}" srcOrd="6" destOrd="0" presId="urn:microsoft.com/office/officeart/2005/8/layout/matrix1"/>
    <dgm:cxn modelId="{C8743E79-9D35-4EE0-AD65-50458F9BF05C}" type="presParOf" srcId="{21956D73-E345-481C-84EA-E2EBB450EDFA}" destId="{3319E34D-8010-4591-9F9D-8DE0FCABD3A3}" srcOrd="7" destOrd="0" presId="urn:microsoft.com/office/officeart/2005/8/layout/matrix1"/>
    <dgm:cxn modelId="{4126D188-1D82-46D0-B064-3EB83105727C}" type="presParOf" srcId="{B1BD30DD-ED16-4C8F-8568-0D6779B80397}" destId="{15C80E92-7D52-466A-9667-D646564BD01E}" srcOrd="1" destOrd="0" presId="urn:microsoft.com/office/officeart/2005/8/layout/matrix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B5E62-DA0B-4DF8-827F-5252C5194C28}">
      <dsp:nvSpPr>
        <dsp:cNvPr id="0" name=""/>
        <dsp:cNvSpPr/>
      </dsp:nvSpPr>
      <dsp:spPr>
        <a:xfrm rot="16200000">
          <a:off x="508000" y="-508000"/>
          <a:ext cx="2032000" cy="3048000"/>
        </a:xfrm>
        <a:prstGeom prst="round1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Strengths</a:t>
          </a:r>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dsp:txBody>
      <dsp:txXfrm rot="5400000">
        <a:off x="0" y="0"/>
        <a:ext cx="3048000" cy="1524000"/>
      </dsp:txXfrm>
    </dsp:sp>
    <dsp:sp modelId="{88B642E1-426E-4BC3-BBE7-C903E2337FCD}">
      <dsp:nvSpPr>
        <dsp:cNvPr id="0" name=""/>
        <dsp:cNvSpPr/>
      </dsp:nvSpPr>
      <dsp:spPr>
        <a:xfrm>
          <a:off x="3048000" y="0"/>
          <a:ext cx="3048000" cy="2032000"/>
        </a:xfrm>
        <a:prstGeom prst="round1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Weaknesses</a:t>
          </a:r>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dsp:txBody>
      <dsp:txXfrm>
        <a:off x="3048000" y="0"/>
        <a:ext cx="3048000" cy="1524000"/>
      </dsp:txXfrm>
    </dsp:sp>
    <dsp:sp modelId="{20541D00-E753-4D0D-8398-4E2CB6D5B00E}">
      <dsp:nvSpPr>
        <dsp:cNvPr id="0" name=""/>
        <dsp:cNvSpPr/>
      </dsp:nvSpPr>
      <dsp:spPr>
        <a:xfrm rot="10800000">
          <a:off x="0" y="2032000"/>
          <a:ext cx="3048000" cy="2032000"/>
        </a:xfrm>
        <a:prstGeom prst="round1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en-US" sz="1700" kern="1200" dirty="0"/>
            <a:t>Opportunities</a:t>
          </a:r>
        </a:p>
      </dsp:txBody>
      <dsp:txXfrm rot="10800000">
        <a:off x="0" y="2539999"/>
        <a:ext cx="3048000" cy="1524000"/>
      </dsp:txXfrm>
    </dsp:sp>
    <dsp:sp modelId="{D3A08A41-3289-40D1-B8E5-70E4A98BEC4A}">
      <dsp:nvSpPr>
        <dsp:cNvPr id="0" name=""/>
        <dsp:cNvSpPr/>
      </dsp:nvSpPr>
      <dsp:spPr>
        <a:xfrm rot="5400000">
          <a:off x="3556000" y="1523999"/>
          <a:ext cx="2032000" cy="3048000"/>
        </a:xfrm>
        <a:prstGeom prst="round1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en-US" sz="1700" kern="1200" dirty="0"/>
            <a:t>Threats</a:t>
          </a:r>
        </a:p>
      </dsp:txBody>
      <dsp:txXfrm rot="-5400000">
        <a:off x="3048000" y="2539999"/>
        <a:ext cx="3048000" cy="1524000"/>
      </dsp:txXfrm>
    </dsp:sp>
    <dsp:sp modelId="{15C80E92-7D52-466A-9667-D646564BD01E}">
      <dsp:nvSpPr>
        <dsp:cNvPr id="0" name=""/>
        <dsp:cNvSpPr/>
      </dsp:nvSpPr>
      <dsp:spPr>
        <a:xfrm>
          <a:off x="2133600" y="1523999"/>
          <a:ext cx="1828800" cy="1016000"/>
        </a:xfrm>
        <a:prstGeom prst="roundRect">
          <a:avLst/>
        </a:prstGeom>
        <a:solidFill>
          <a:schemeClr val="dk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SWOT</a:t>
          </a:r>
          <a:endParaRPr lang="en-US" sz="1700" kern="1200" dirty="0"/>
        </a:p>
      </dsp:txBody>
      <dsp:txXfrm>
        <a:off x="2183197" y="1573596"/>
        <a:ext cx="1729606"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30/12/2023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v9.australiancurriculum.edu.au/f-10-curriculum/learning-areas/mathematics/year-7_year-8_year-9_year-10/content-description?subject-identifier=MATMATY8&amp;content-description-code=AC9M8ST03&amp;detailed-content-descriptions=0&amp;hide-ccp=0&amp;hide-gc=0&amp;side-by-side=1&amp;strands-start-index=0&amp;subjects-start-index=0&amp;view=quick" TargetMode="External"/><Relationship Id="rId3" Type="http://schemas.openxmlformats.org/officeDocument/2006/relationships/hyperlink" Target="https://v9.australiancurriculum.edu.au/f-10-curriculum/learning-areas/mathematics/year-7_year-8_year-9_year-10/content-description?subject-identifier=MATMATY8&amp;content-description-code=AC9M8N05&amp;detailed-content-descriptions=0&amp;hide-ccp=0&amp;hide-gc=0&amp;side-by-side=1&amp;strands-start-index=0&amp;subjects-start-index=0&amp;view=quick&amp;cdref=Elaboration" TargetMode="External"/><Relationship Id="rId7" Type="http://schemas.openxmlformats.org/officeDocument/2006/relationships/hyperlink" Target="https://v9.australiancurriculum.edu.au/f-10-curriculum/learning-areas/mathematics/year-7_year-8_year-9_year-10/content-description?subject-identifier=MATMATY8&amp;content-description-code=AC9M8ST02&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v9.australiancurriculum.edu.au/f-10-curriculum/learning-areas/mathematics/year-7_year-8_year-9_year-10/content-description?subject-identifier=MATMATY8&amp;content-description-code=AC9M8ST01&amp;detailed-content-descriptions=0&amp;hide-ccp=0&amp;hide-gc=0&amp;side-by-side=1&amp;strands-start-index=0&amp;subjects-start-index=0&amp;view=quick" TargetMode="External"/><Relationship Id="rId5" Type="http://schemas.openxmlformats.org/officeDocument/2006/relationships/hyperlink" Target="https://v9.australiancurriculum.edu.au/f-10-curriculum/learning-areas/mathematics/year-7_year-8_year-9_year-10/content-description?subject-identifier=MATMATY8&amp;content-description-code=AC9M8ST04&amp;detailed-content-descriptions=0&amp;hide-ccp=0&amp;hide-gc=0&amp;side-by-side=1&amp;strands-start-index=0&amp;subjects-start-index=0&amp;view=quick" TargetMode="External"/><Relationship Id="rId4" Type="http://schemas.openxmlformats.org/officeDocument/2006/relationships/hyperlink" Target="https://v9.australiancurriculum.edu.au/f-10-curriculum/learning-areas/mathematics/year-7_year-8_year-9_year-10/content-description?subject-identifier=MATMATY8&amp;content-description-code=AC9M8N04&amp;detailed-content-descriptions=0&amp;hide-ccp=0&amp;hide-gc=0&amp;side-by-side=1&amp;strands-start-index=0&amp;subjects-start-index=0&amp;view=quick"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lesson gives students the opportunity to participate in a real-life problem both in and out of the classroom. Students are guided through the process of formulating a problem that can be solved using a mathematical modelling approach. A professional sporting context allows students to engage in a common basketball scoring move: shooting 3-pointers. Students conduct a statistical investigation, collect and analyse data using percentages, choosing efficient calculations and strategies, that is communicated visually and verbally to the teacher and peers. Students reflect on feedback and consider revisions for the investigation.</a:t>
            </a:r>
          </a:p>
          <a:p>
            <a:endParaRPr lang="en-AU" sz="1800" dirty="0">
              <a:solidFill>
                <a:srgbClr val="000000"/>
              </a:solidFill>
              <a:effectLst/>
              <a:latin typeface="Calibri" panose="020F0502020204030204" pitchFamily="34" charset="0"/>
              <a:cs typeface="Times New Roman" panose="02020603050405020304" pitchFamily="18" charset="0"/>
            </a:endParaRPr>
          </a:p>
          <a:p>
            <a:r>
              <a:rPr lang="en-AU" sz="1800" b="1" dirty="0">
                <a:solidFill>
                  <a:srgbClr val="000000"/>
                </a:solidFill>
                <a:effectLst/>
                <a:latin typeface="Calibri" panose="020F0502020204030204" pitchFamily="34" charset="0"/>
                <a:cs typeface="Times New Roman" panose="02020603050405020304" pitchFamily="18" charset="0"/>
              </a:rPr>
              <a:t>Achievement: </a:t>
            </a:r>
            <a:r>
              <a:rPr lang="en-GB" b="0" i="0" dirty="0">
                <a:solidFill>
                  <a:srgbClr val="000000"/>
                </a:solidFill>
                <a:effectLst/>
                <a:latin typeface="Roboto" panose="02000000000000000000" pitchFamily="2" charset="0"/>
              </a:rPr>
              <a:t>Students use mathematical modelling to solve practical problems involving ratios, percentages and rates in measurement and financial contexts.</a:t>
            </a:r>
          </a:p>
          <a:p>
            <a:r>
              <a:rPr lang="en-GB" sz="1200" b="0" i="0" u="none" dirty="0">
                <a:solidFill>
                  <a:srgbClr val="000000"/>
                </a:solidFill>
                <a:effectLst/>
                <a:latin typeface="Roboto" panose="02000000000000000000" pitchFamily="2" charset="0"/>
                <a:ea typeface="+mn-ea"/>
                <a:cs typeface="+mn-cs"/>
              </a:rPr>
              <a:t>Relevant content descriptions for Shooting 3-pointers: Part I</a:t>
            </a:r>
            <a:endParaRPr lang="en-AU" sz="1200" b="0" i="0" u="none" dirty="0">
              <a:solidFill>
                <a:schemeClr val="tx1"/>
              </a:solidFill>
              <a:effectLst/>
              <a:latin typeface="+mn-lt"/>
              <a:ea typeface="+mn-ea"/>
              <a:cs typeface="+mn-cs"/>
            </a:endParaRPr>
          </a:p>
          <a:p>
            <a:r>
              <a:rPr lang="en-US" sz="18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AC9M8N05</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mathematical modelling to solve practical problems involving rational numbers and percentages, including financial contexts; formulate problems, choosing efficient calculation strategies and using digital tools where appropriate; interpret and communicate solutions in terms of the situation, reviewing the appropriateness of the model.</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800" u="sng" dirty="0">
                <a:solidFill>
                  <a:srgbClr val="046190"/>
                </a:solidFill>
                <a:effectLst/>
                <a:latin typeface="Calibri Light" panose="020F0302020204030204" pitchFamily="34" charset="0"/>
                <a:ea typeface="Times New Roman" panose="02020603050405020304" pitchFamily="18" charset="0"/>
                <a:cs typeface="Times New Roman" panose="02020603050405020304" pitchFamily="18" charset="0"/>
                <a:hlinkClick r:id="rId4"/>
              </a:rPr>
              <a:t>AC9M8N04</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the 4 operations with integers and with rational numbers, choosing and using efficient strategies and digital tools where appropriate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endParaRPr lang="en-US" sz="18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that students also use what they have learnt in the Statistics strand and combine knowledge and skill in this investigation, this especially important for this lesson.</a:t>
            </a:r>
            <a:endParaRPr lang="en-AU"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8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5"/>
              </a:rPr>
              <a:t>AC9M8ST04</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plan and conduct statistical investigations involving samples of a population; use ethical and fair methods to make inferences about the population and report findings, acknowledging uncertainty</a:t>
            </a:r>
            <a:endParaRPr lang="en-US" sz="18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6"/>
            </a:endParaRPr>
          </a:p>
          <a:p>
            <a:pPr marL="0" lvl="0" indent="0">
              <a:lnSpc>
                <a:spcPct val="120000"/>
              </a:lnSpc>
              <a:buFont typeface="Symbol" panose="05050102010706020507" pitchFamily="18" charset="2"/>
              <a:buNone/>
            </a:pPr>
            <a:r>
              <a:rPr lang="en-US" sz="18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7"/>
              </a:rPr>
              <a:t>AC9M8SP02</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analyse and report on the distribution of data from primary and secondary sources using random and non-random sampling techniques to select and study samples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8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8"/>
              </a:rPr>
              <a:t>AC9M8SP03</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compare variations in distributions and proportions obtained from random samples of the same size drawn from a population and recognise the effect of sample size on this variation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AU" u="none" dirty="0"/>
              <a:t>Students sit in their groups and bring up their spreadsheet. </a:t>
            </a:r>
          </a:p>
          <a:p>
            <a:pPr marL="228600" indent="-228600">
              <a:buFont typeface="+mj-lt"/>
              <a:buAutoNum type="arabicPeriod"/>
            </a:pPr>
            <a:r>
              <a:rPr lang="en-AU" u="none" dirty="0"/>
              <a:t>Do not bring up the content of the slide before allowing for a class discussion. Student should call out possible ways to analyse their data before the actual first step is given. Guiding prompts are suggested below. </a:t>
            </a:r>
          </a:p>
          <a:p>
            <a:pPr marL="228600" indent="-228600">
              <a:buFont typeface="+mj-lt"/>
              <a:buAutoNum type="arabicPeriod"/>
            </a:pPr>
            <a:r>
              <a:rPr lang="en-AU" u="none" dirty="0"/>
              <a:t>(Should your class require more scaffolding you can be more explicit and go through the steps together, explaining as you go.)</a:t>
            </a:r>
          </a:p>
          <a:p>
            <a:pPr marL="228600" indent="-228600">
              <a:buFont typeface="+mj-lt"/>
              <a:buAutoNum type="arabicPeriod"/>
            </a:pPr>
            <a:r>
              <a:rPr lang="en-AU" u="none" dirty="0"/>
              <a:t>Use the mouse to bring up the first instruction, then the graph and then the example descriptive text. Remember that everyone’s graph will be different and may not show the same trends. That’s ok. </a:t>
            </a:r>
          </a:p>
          <a:p>
            <a:pPr marL="0" indent="0">
              <a:buNone/>
            </a:pPr>
            <a:endParaRPr lang="en-AU" u="none" dirty="0"/>
          </a:p>
          <a:p>
            <a:pPr marL="0" indent="0">
              <a:buNone/>
            </a:pPr>
            <a:r>
              <a:rPr lang="en-AU" u="none" dirty="0"/>
              <a:t>The data, graphs and calculations that students make/do will be used in their presentation. It is worth reminding students of this to incentivise them to complete each stage of the investigation. A teacher demonstration may be required for this step. Students should be shown how to customise their graph so they can produce something unique. </a:t>
            </a:r>
          </a:p>
          <a:p>
            <a:pPr marL="0" indent="0">
              <a:buNone/>
            </a:pPr>
            <a:endParaRPr lang="en-AU" u="none" dirty="0"/>
          </a:p>
          <a:p>
            <a:pPr marL="0" indent="0">
              <a:buNone/>
            </a:pPr>
            <a:r>
              <a:rPr lang="en-AU" b="1" u="none" dirty="0"/>
              <a:t>Discussion prompts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would be an effective way to visualise and compare our results?</a:t>
            </a:r>
          </a:p>
          <a:p>
            <a:pPr marL="171450" indent="-171450">
              <a:buFont typeface="Arial" panose="020B0604020202020204" pitchFamily="34" charset="0"/>
              <a:buChar char="•"/>
            </a:pPr>
            <a:r>
              <a:rPr lang="en-AU" u="none" dirty="0"/>
              <a:t>Does your data match the expectations/predictions you had before collecting it?</a:t>
            </a:r>
          </a:p>
          <a:p>
            <a:pPr marL="171450" indent="-171450">
              <a:buFont typeface="Arial" panose="020B0604020202020204" pitchFamily="34" charset="0"/>
              <a:buChar char="•"/>
            </a:pPr>
            <a:r>
              <a:rPr lang="en-AU" u="none" dirty="0"/>
              <a:t>Did any group collect data that shows a different trend to the example shown? Why might that be?</a:t>
            </a:r>
          </a:p>
          <a:p>
            <a:pPr marL="171450" indent="-171450">
              <a:buFont typeface="Arial" panose="020B0604020202020204" pitchFamily="34" charset="0"/>
              <a:buChar char="•"/>
            </a:pPr>
            <a:r>
              <a:rPr lang="en-AU" u="none" dirty="0"/>
              <a:t>Is there any difference between the line graphs of students who play basketball regularly and those who don’t?</a:t>
            </a:r>
          </a:p>
          <a:p>
            <a:pPr marL="171450" indent="-171450">
              <a:buFont typeface="Arial" panose="020B0604020202020204" pitchFamily="34" charset="0"/>
              <a:buChar char="•"/>
            </a:pPr>
            <a:r>
              <a:rPr lang="en-AU" u="none" dirty="0"/>
              <a:t>Does anyone spend a lot of time practicing 3-point shots? What do you notice in your data compared to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can we ensure our data is representative and not just based on one person's shooting ability?</a:t>
            </a:r>
          </a:p>
          <a:p>
            <a:pPr marL="0" indent="0">
              <a:buFont typeface="Arial" panose="020B0604020202020204" pitchFamily="34" charset="0"/>
              <a:buNone/>
            </a:pPr>
            <a:endParaRPr lang="en-AU" u="none" dirty="0"/>
          </a:p>
          <a:p>
            <a:pPr marL="0" indent="0">
              <a:buFont typeface="Arial" panose="020B0604020202020204" pitchFamily="34" charset="0"/>
              <a:buNone/>
            </a:pPr>
            <a:endParaRPr lang="en-AU" u="non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b="1" u="none" dirty="0"/>
              <a:t>Differentiation (support): </a:t>
            </a:r>
            <a:r>
              <a:rPr lang="en-AU" b="0" u="none" dirty="0"/>
              <a:t>Reiterate the revision facts with the what is being demonstrated on the graph. For example, expression percentage from 0 to 1 on the y axis, which is the same as saying 0 to 100 % on the scale, that is they are two different ways of expressing a number as a fraction out of 100 (70% / 100% = 0.7). From here reiterate that by expressing numbers of data out of 100 you allow comparisons between numbers and data sets. It could be that one person in the group only actually did 8 shots instead of 10 shots at a particular location. By expressing this as a percentage, 6 shots from a total of 8 multiplied by 100, you can then compare the success rate against someone else who took ten shots at the same location and not 8.</a:t>
            </a:r>
          </a:p>
          <a:p>
            <a:pPr marL="0" indent="0">
              <a:buFont typeface="Arial" panose="020B0604020202020204" pitchFamily="34" charset="0"/>
              <a:buNone/>
            </a:pP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621691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b="1" u="none" dirty="0"/>
              <a:t>Note</a:t>
            </a:r>
            <a:r>
              <a:rPr lang="en-AU" u="none" dirty="0"/>
              <a:t> that this slide is animated.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 Can we simplify our data in a way that it's still informative but less overwhelming?</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Click the mouse to bring up Step 2 and have students perform this step in their spreadsheet. </a:t>
            </a:r>
          </a:p>
          <a:p>
            <a:pPr marL="0" indent="0">
              <a:buFont typeface="Arial" panose="020B0604020202020204" pitchFamily="34" charset="0"/>
              <a:buNone/>
            </a:pP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066017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b="1" u="none" dirty="0"/>
              <a:t>Note</a:t>
            </a:r>
            <a:r>
              <a:rPr lang="en-AU" u="none" dirty="0"/>
              <a:t> that this slide is animated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 again, how can we ensure our data is representative and not just based on one person’s or any one group’s shooting ability?</a:t>
            </a:r>
          </a:p>
          <a:p>
            <a:pPr marL="171450" indent="-171450">
              <a:buFont typeface="Arial" panose="020B0604020202020204" pitchFamily="34" charset="0"/>
              <a:buChar char="•"/>
            </a:pPr>
            <a:r>
              <a:rPr lang="en-AU" u="none" dirty="0"/>
              <a:t>Have students complete steps 3 and 4. Ask questions and guide students as you go. </a:t>
            </a:r>
          </a:p>
          <a:p>
            <a:pPr marL="171450" indent="-171450">
              <a:buFont typeface="Arial" panose="020B0604020202020204" pitchFamily="34" charset="0"/>
              <a:buChar char="•"/>
            </a:pPr>
            <a:r>
              <a:rPr lang="en-AU" u="none" dirty="0"/>
              <a:t>Ask: </a:t>
            </a:r>
            <a:r>
              <a:rPr lang="en-US" dirty="0"/>
              <a:t>Explain why these averages are the most reliable values to base our findings on.</a:t>
            </a: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4243276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Prompt</a:t>
            </a: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How can we use our data further so that it adds more value to the conjecture we are trying to investigate. </a:t>
            </a:r>
            <a:endParaRPr lang="en-AU" b="0" u="sng" dirty="0"/>
          </a:p>
          <a:p>
            <a:pPr marL="171450" indent="-171450">
              <a:buFont typeface="Arial" panose="020B0604020202020204" pitchFamily="34" charset="0"/>
              <a:buChar char="•"/>
            </a:pPr>
            <a:r>
              <a:rPr lang="en-AU" b="0" u="none" dirty="0"/>
              <a:t>Use Step 4 to guide students through the next step. Allow time for calculations and ask questions to ensure students understand the value of the step they are taking.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1" u="none" dirty="0"/>
              <a:t>Prompt</a:t>
            </a:r>
            <a:r>
              <a:rPr lang="en-AU" b="0" u="none" dirty="0"/>
              <a:t> </a:t>
            </a:r>
            <a:r>
              <a:rPr lang="en-AU" u="none" dirty="0"/>
              <a:t>– Is it possible to score 1.67 points per shot? It is important to clarify that 1.67 points is not a possible value in context, but that it still represents a valid statistic. It refers to the long-run expected value.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u="non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b="1" u="none" dirty="0"/>
              <a:t>Differentiations (extension) </a:t>
            </a:r>
            <a:r>
              <a:rPr lang="en-AU" u="none" dirty="0"/>
              <a:t>– students can calculate the pt/shot for both the class accuracy data and their own group data.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296751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u="none" dirty="0"/>
              <a:t>Students will notice a spike in the graph where the number of points per shot transitions from 2 to 3, as the accuracy barely decreases between these locations while the value of the shot increases. It becomes clear that if a team is unable to attempt a close shot because that area is heavily guarded, the next best option is a 3-pointer; that is, make the connection from what the data is showing us about the actual real-world problem, and that by using data collection and analysis, we have been able to make predictions and give advice that can be potentially be beneficial, and in this case, increase scoring opportunities.</a:t>
            </a:r>
          </a:p>
          <a:p>
            <a:pPr marL="0" indent="0">
              <a:buFont typeface="Arial" panose="020B0604020202020204" pitchFamily="34" charset="0"/>
              <a:buNone/>
            </a:pPr>
            <a:endParaRPr lang="en-AU" u="none" dirty="0"/>
          </a:p>
          <a:p>
            <a:pPr marL="0" indent="0">
              <a:buFont typeface="Arial" panose="020B0604020202020204" pitchFamily="34" charset="0"/>
              <a:buNone/>
            </a:pPr>
            <a:r>
              <a:rPr lang="en-AU" b="1" u="none" dirty="0"/>
              <a:t>Discussion prompts</a:t>
            </a:r>
          </a:p>
          <a:p>
            <a:pPr marL="171450" indent="-171450">
              <a:buFont typeface="Arial" panose="020B0604020202020204" pitchFamily="34" charset="0"/>
              <a:buChar char="•"/>
            </a:pPr>
            <a:r>
              <a:rPr lang="en-AU" u="none" dirty="0"/>
              <a:t>Does this graph provide an answer to our initial investigation question?</a:t>
            </a:r>
          </a:p>
          <a:p>
            <a:pPr marL="171450" indent="-171450">
              <a:buFont typeface="Arial" panose="020B0604020202020204" pitchFamily="34" charset="0"/>
              <a:buChar char="•"/>
            </a:pPr>
            <a:r>
              <a:rPr lang="en-AU" u="none" dirty="0"/>
              <a:t>What recommendation would you to provide to basketball coaches regarding the types of shots their players should practice?</a:t>
            </a:r>
          </a:p>
          <a:p>
            <a:pPr marL="171450" indent="-171450">
              <a:buFont typeface="Arial" panose="020B0604020202020204" pitchFamily="34" charset="0"/>
              <a:buChar char="•"/>
            </a:pPr>
            <a:r>
              <a:rPr lang="en-AU" u="none" dirty="0"/>
              <a:t>How might this graph change if the coach followed your advice?</a:t>
            </a:r>
          </a:p>
          <a:p>
            <a:pPr marL="171450" indent="-171450">
              <a:buFont typeface="Arial" panose="020B0604020202020204" pitchFamily="34" charset="0"/>
              <a:buChar char="•"/>
            </a:pPr>
            <a:r>
              <a:rPr lang="en-AU" u="none" dirty="0"/>
              <a:t>Why might it be valuable for a sports team to hire mathematicians?</a:t>
            </a:r>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875563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u="none" dirty="0"/>
              <a:t>This is your reflection time with the students. And is the point where you suggest iterations to the investigations that would refine it. Allow a good 10 minutes for this discussion.</a:t>
            </a:r>
          </a:p>
          <a:p>
            <a:pPr marL="0" indent="0">
              <a:buFont typeface="Arial" panose="020B0604020202020204" pitchFamily="34" charset="0"/>
              <a:buNone/>
            </a:pPr>
            <a:r>
              <a:rPr lang="en-AU" u="none" dirty="0"/>
              <a:t>Encourage students to note the discussion down, as they may find this useful for the end assessment task.</a:t>
            </a:r>
          </a:p>
          <a:p>
            <a:pPr marL="0" indent="0">
              <a:buFont typeface="Arial" panose="020B0604020202020204" pitchFamily="34" charset="0"/>
              <a:buNone/>
            </a:pPr>
            <a:endParaRPr lang="en-AU" u="none" dirty="0"/>
          </a:p>
          <a:p>
            <a:pPr marL="0" indent="0">
              <a:buFont typeface="Arial" panose="020B0604020202020204" pitchFamily="34" charset="0"/>
              <a:buNone/>
            </a:pPr>
            <a:r>
              <a:rPr lang="en-AU" u="none" dirty="0"/>
              <a:t>A SWOT analysis can be completed in several ways such as class brainstorm or think/pair/share.</a:t>
            </a:r>
          </a:p>
          <a:p>
            <a:pPr marL="0" indent="0">
              <a:buFont typeface="Arial" panose="020B0604020202020204" pitchFamily="34" charset="0"/>
              <a:buNone/>
            </a:pPr>
            <a:endParaRPr lang="en-AU" u="none" dirty="0"/>
          </a:p>
          <a:p>
            <a:pPr marL="0" indent="0">
              <a:buFont typeface="Arial" panose="020B0604020202020204" pitchFamily="34" charset="0"/>
              <a:buNone/>
            </a:pPr>
            <a:r>
              <a:rPr lang="en-AU" b="1" u="none" dirty="0"/>
              <a:t>Suggested responses</a:t>
            </a:r>
          </a:p>
          <a:p>
            <a:pPr marL="0" indent="0">
              <a:buFont typeface="Arial" panose="020B0604020202020204" pitchFamily="34" charset="0"/>
              <a:buNone/>
            </a:pPr>
            <a:r>
              <a:rPr lang="en-AU" u="none" dirty="0"/>
              <a:t>Strengths – When the class data was combined it created a sizeable sample. Groups selected a range of locations so the model is not limited to a single 3-point location.</a:t>
            </a:r>
          </a:p>
          <a:p>
            <a:pPr marL="0" indent="0">
              <a:buFont typeface="Arial" panose="020B0604020202020204" pitchFamily="34" charset="0"/>
              <a:buNone/>
            </a:pPr>
            <a:r>
              <a:rPr lang="en-AU" u="none" dirty="0"/>
              <a:t>Weaknesses – The class is not a reliable sample to draw conclusions about a professional sports team. To provide coaches with appropriate advice this model would need to be recreated for a sample that better represents their team.</a:t>
            </a:r>
          </a:p>
          <a:p>
            <a:pPr marL="0" indent="0">
              <a:buFont typeface="Arial" panose="020B0604020202020204" pitchFamily="34" charset="0"/>
              <a:buNone/>
            </a:pPr>
            <a:r>
              <a:rPr lang="en-AU" u="none" dirty="0"/>
              <a:t>Opportunities – Additional data could be collected that focuses on which type of 3-point shots are most efficient. Groups would shoot from a range of 3-point locations.</a:t>
            </a:r>
          </a:p>
          <a:p>
            <a:pPr marL="0" indent="0">
              <a:buFont typeface="Arial" panose="020B0604020202020204" pitchFamily="34" charset="0"/>
              <a:buNone/>
            </a:pPr>
            <a:r>
              <a:rPr lang="en-AU" u="none" dirty="0"/>
              <a:t>Threats – Luck/variance could be playing a significant role in this model.</a:t>
            </a:r>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3189403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b="1" u="none" dirty="0"/>
              <a:t>Assessment</a:t>
            </a:r>
          </a:p>
          <a:p>
            <a:pPr marL="0" indent="0">
              <a:buFont typeface="Arial" panose="020B0604020202020204" pitchFamily="34" charset="0"/>
              <a:buNone/>
            </a:pPr>
            <a:r>
              <a:rPr lang="en-AU" u="none" dirty="0"/>
              <a:t>Revisit the problem as a class.</a:t>
            </a:r>
          </a:p>
          <a:p>
            <a:pPr marL="0" indent="0">
              <a:buFont typeface="Arial" panose="020B0604020202020204" pitchFamily="34" charset="0"/>
              <a:buNone/>
            </a:pPr>
            <a:r>
              <a:rPr lang="en-AU" u="none" dirty="0"/>
              <a:t>Ensure students understand what they need to do and set a due date.</a:t>
            </a:r>
          </a:p>
          <a:p>
            <a:pPr marL="0" indent="0">
              <a:buFont typeface="Arial" panose="020B0604020202020204" pitchFamily="34" charset="0"/>
              <a:buNone/>
            </a:pPr>
            <a:r>
              <a:rPr lang="en-AU" u="none" dirty="0"/>
              <a:t>Make refinements for classes and individual students where needed. </a:t>
            </a:r>
          </a:p>
          <a:p>
            <a:pPr marL="0" indent="0">
              <a:buFont typeface="Arial" panose="020B0604020202020204" pitchFamily="34" charset="0"/>
              <a:buNone/>
            </a:pPr>
            <a:r>
              <a:rPr lang="en-AU" u="none" dirty="0"/>
              <a:t>Revisit the learning intention and success criteria. Each student had set their own goals.</a:t>
            </a:r>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1268089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30/12/2023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30/12/2023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30/12/2023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30/12/2023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7.jpeg"/><Relationship Id="rId4" Type="http://schemas.openxmlformats.org/officeDocument/2006/relationships/image" Target="../media/image9.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hyperlink" Target="https://www.mathematicshub.edu.a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jpe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7.jpeg"/><Relationship Id="rId4" Type="http://schemas.openxmlformats.org/officeDocument/2006/relationships/image" Target="../media/image9.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7.jpeg"/><Relationship Id="rId4" Type="http://schemas.openxmlformats.org/officeDocument/2006/relationships/image" Target="../media/image9.png"/><Relationship Id="rId9" Type="http://schemas.openxmlformats.org/officeDocument/2006/relationships/image" Target="../media/image150.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7.jpeg"/><Relationship Id="rId4" Type="http://schemas.openxmlformats.org/officeDocument/2006/relationships/image" Target="../media/image9.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image" Target="../media/image5.png"/><Relationship Id="rId12" Type="http://schemas.openxmlformats.org/officeDocument/2006/relationships/diagramColors" Target="../diagrams/colors1.xml"/><Relationship Id="rId2" Type="http://schemas.openxmlformats.org/officeDocument/2006/relationships/notesSlide" Target="../notesSlides/notesSlide7.xml"/><Relationship Id="rId16"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diagramQuickStyle" Target="../diagrams/quickStyle1.xml"/><Relationship Id="rId5" Type="http://schemas.openxmlformats.org/officeDocument/2006/relationships/image" Target="../media/image10.png"/><Relationship Id="rId15" Type="http://schemas.openxmlformats.org/officeDocument/2006/relationships/hyperlink" Target="https://www.mathematicshub.edu.au/" TargetMode="External"/><Relationship Id="rId10" Type="http://schemas.openxmlformats.org/officeDocument/2006/relationships/diagramLayout" Target="../diagrams/layout1.xml"/><Relationship Id="rId4" Type="http://schemas.openxmlformats.org/officeDocument/2006/relationships/image" Target="../media/image9.png"/><Relationship Id="rId9" Type="http://schemas.openxmlformats.org/officeDocument/2006/relationships/diagramData" Target="../diagrams/data1.xml"/><Relationship Id="rId14"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2.png"/><Relationship Id="rId5" Type="http://schemas.openxmlformats.org/officeDocument/2006/relationships/image" Target="../media/image10.png"/><Relationship Id="rId10" Type="http://schemas.openxmlformats.org/officeDocument/2006/relationships/hyperlink" Target="https://www.mathematicshub.edu.au/" TargetMode="External"/><Relationship Id="rId4" Type="http://schemas.openxmlformats.org/officeDocument/2006/relationships/image" Target="../media/image9.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70126E9-0A02-12BF-64B3-E768500C5344}"/>
              </a:ext>
              <a:ext uri="{C183D7F6-B498-43B3-948B-1728B52AA6E4}">
                <adec:decorative xmlns:adec="http://schemas.microsoft.com/office/drawing/2017/decorative" val="1"/>
              </a:ext>
            </a:extLst>
          </p:cNvPr>
          <p:cNvGrpSpPr/>
          <p:nvPr/>
        </p:nvGrpSpPr>
        <p:grpSpPr>
          <a:xfrm>
            <a:off x="-19144" y="0"/>
            <a:ext cx="9154824" cy="6868879"/>
            <a:chOff x="-10824" y="33692"/>
            <a:chExt cx="9154824" cy="6868879"/>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pic>
          <p:nvPicPr>
            <p:cNvPr id="9" name="Picture 8">
              <a:extLst>
                <a:ext uri="{FF2B5EF4-FFF2-40B4-BE49-F238E27FC236}">
                  <a16:creationId xmlns:a16="http://schemas.microsoft.com/office/drawing/2014/main" id="{27A5CFD1-C0CB-F9F5-37CE-8A80312B118B}"/>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grpSp>
      <p:sp>
        <p:nvSpPr>
          <p:cNvPr id="2" name="Title 1"/>
          <p:cNvSpPr>
            <a:spLocks noGrp="1"/>
          </p:cNvSpPr>
          <p:nvPr>
            <p:ph type="ctrTitle"/>
          </p:nvPr>
        </p:nvSpPr>
        <p:spPr>
          <a:xfrm>
            <a:off x="685800" y="2130425"/>
            <a:ext cx="7772400" cy="963687"/>
          </a:xfrm>
        </p:spPr>
        <p:txBody>
          <a:bodyPr>
            <a:noAutofit/>
          </a:bodyPr>
          <a:lstStyle/>
          <a:p>
            <a:pPr>
              <a:spcBef>
                <a:spcPts val="400"/>
              </a:spcBef>
              <a:spcAft>
                <a:spcPts val="1200"/>
              </a:spcAft>
            </a:pPr>
            <a:r>
              <a:rPr lang="en-AU" sz="3600" b="1" dirty="0">
                <a:solidFill>
                  <a:schemeClr val="tx2"/>
                </a:solidFill>
                <a:latin typeface="Roboto" panose="02000000000000000000" pitchFamily="2" charset="0"/>
                <a:ea typeface="Calibri" panose="020F0502020204030204" pitchFamily="34" charset="0"/>
                <a:cs typeface="Cordia New" panose="020B0304020202020204" pitchFamily="34" charset="-34"/>
              </a:rPr>
              <a:t>Shooting 3-pointers: Part 2</a:t>
            </a:r>
            <a:br>
              <a:rPr lang="en-AU" sz="3600" b="1" dirty="0">
                <a:solidFill>
                  <a:schemeClr val="tx2"/>
                </a:solidFill>
                <a:latin typeface="Roboto" panose="02000000000000000000" pitchFamily="2" charset="0"/>
                <a:ea typeface="Calibri" panose="020F0502020204030204" pitchFamily="34" charset="0"/>
                <a:cs typeface="Cordia New" panose="020B0304020202020204" pitchFamily="34" charset="-34"/>
              </a:rPr>
            </a:br>
            <a:r>
              <a:rPr lang="en-AU" sz="3600" b="1" dirty="0">
                <a:solidFill>
                  <a:schemeClr val="tx2"/>
                </a:solidFill>
                <a:latin typeface="Roboto" panose="02000000000000000000" pitchFamily="2" charset="0"/>
                <a:ea typeface="Calibri" panose="020F0502020204030204" pitchFamily="34" charset="0"/>
                <a:cs typeface="Cordia New" panose="020B0304020202020204" pitchFamily="34" charset="-34"/>
              </a:rPr>
              <a:t>Coach needs your help!</a:t>
            </a:r>
            <a:endParaRPr lang="en-GB" sz="3600" b="1" dirty="0">
              <a:solidFill>
                <a:schemeClr val="tx2"/>
              </a:solidFill>
              <a:effectLst/>
              <a:latin typeface="Roboto" panose="02000000000000000000" pitchFamily="2" charset="0"/>
              <a:ea typeface="Calibri" panose="020F0502020204030204" pitchFamily="34" charset="0"/>
              <a:cs typeface="Cordia New" panose="020B0304020202020204" pitchFamily="34" charset="-34"/>
            </a:endParaRPr>
          </a:p>
        </p:txBody>
      </p:sp>
      <p:sp>
        <p:nvSpPr>
          <p:cNvPr id="4" name="Footer Placeholder 1">
            <a:extLst>
              <a:ext uri="{FF2B5EF4-FFF2-40B4-BE49-F238E27FC236}">
                <a16:creationId xmlns:a16="http://schemas.microsoft.com/office/drawing/2014/main" id="{B551EFD1-2570-184F-35FB-2F71FD0ADE73}"/>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spTree>
    <p:extLst>
      <p:ext uri="{BB962C8B-B14F-4D97-AF65-F5344CB8AC3E}">
        <p14:creationId xmlns:p14="http://schemas.microsoft.com/office/powerpoint/2010/main" val="352623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9" y="0"/>
            <a:ext cx="9173121" cy="6891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37734"/>
            <a:ext cx="8229600" cy="1143000"/>
          </a:xfrm>
        </p:spPr>
        <p:txBody>
          <a:bodyPr/>
          <a:lstStyle/>
          <a:p>
            <a:r>
              <a:rPr lang="en-AU" dirty="0">
                <a:solidFill>
                  <a:schemeClr val="tx2"/>
                </a:solidFill>
              </a:rPr>
              <a:t>Data analysis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5" name="TextBox 4">
            <a:extLst>
              <a:ext uri="{FF2B5EF4-FFF2-40B4-BE49-F238E27FC236}">
                <a16:creationId xmlns:a16="http://schemas.microsoft.com/office/drawing/2014/main" id="{7D747A72-C206-8B37-61BE-8CD33C916281}"/>
              </a:ext>
            </a:extLst>
          </p:cNvPr>
          <p:cNvSpPr txBox="1"/>
          <p:nvPr/>
        </p:nvSpPr>
        <p:spPr>
          <a:xfrm>
            <a:off x="323528" y="1541979"/>
            <a:ext cx="8496944" cy="1200329"/>
          </a:xfrm>
          <a:prstGeom prst="rect">
            <a:avLst/>
          </a:prstGeom>
          <a:noFill/>
        </p:spPr>
        <p:txBody>
          <a:bodyPr wrap="square" rtlCol="0">
            <a:spAutoFit/>
          </a:bodyPr>
          <a:lstStyle/>
          <a:p>
            <a:r>
              <a:rPr lang="en-US" b="1" dirty="0">
                <a:solidFill>
                  <a:schemeClr val="tx2"/>
                </a:solidFill>
              </a:rPr>
              <a:t>Step 1 </a:t>
            </a:r>
            <a:r>
              <a:rPr lang="en-US" dirty="0">
                <a:solidFill>
                  <a:schemeClr val="tx2"/>
                </a:solidFill>
              </a:rPr>
              <a:t>– Produce a line graph of the accuracy percentage for the group members at each location. Describe what you observe in the graph.</a:t>
            </a:r>
          </a:p>
          <a:p>
            <a:pPr marL="342900" indent="-342900">
              <a:buFont typeface="+mj-lt"/>
              <a:buAutoNum type="arabicPeriod"/>
            </a:pPr>
            <a:endParaRPr lang="en-US" dirty="0"/>
          </a:p>
          <a:p>
            <a:endParaRPr lang="en-US" dirty="0"/>
          </a:p>
        </p:txBody>
      </p:sp>
      <p:pic>
        <p:nvPicPr>
          <p:cNvPr id="7" name="Picture 6" descr="Example of a chart showing the accuracy of scoring. ">
            <a:extLst>
              <a:ext uri="{FF2B5EF4-FFF2-40B4-BE49-F238E27FC236}">
                <a16:creationId xmlns:a16="http://schemas.microsoft.com/office/drawing/2014/main" id="{C8214F81-5E5C-54E6-518B-0A88129F0187}"/>
              </a:ext>
            </a:extLst>
          </p:cNvPr>
          <p:cNvPicPr>
            <a:picLocks noChangeAspect="1"/>
          </p:cNvPicPr>
          <p:nvPr/>
        </p:nvPicPr>
        <p:blipFill>
          <a:blip r:embed="rId9"/>
          <a:stretch>
            <a:fillRect/>
          </a:stretch>
        </p:blipFill>
        <p:spPr>
          <a:xfrm>
            <a:off x="470577" y="2569588"/>
            <a:ext cx="4892031" cy="2935219"/>
          </a:xfrm>
          <a:prstGeom prst="rect">
            <a:avLst/>
          </a:prstGeom>
        </p:spPr>
      </p:pic>
      <p:sp>
        <p:nvSpPr>
          <p:cNvPr id="9" name="TextBox 8">
            <a:extLst>
              <a:ext uri="{FF2B5EF4-FFF2-40B4-BE49-F238E27FC236}">
                <a16:creationId xmlns:a16="http://schemas.microsoft.com/office/drawing/2014/main" id="{84FF54A3-40AB-5049-4D1B-FE45FB5912C1}"/>
              </a:ext>
            </a:extLst>
          </p:cNvPr>
          <p:cNvSpPr txBox="1"/>
          <p:nvPr/>
        </p:nvSpPr>
        <p:spPr>
          <a:xfrm>
            <a:off x="5509656" y="2406764"/>
            <a:ext cx="3526839" cy="3416320"/>
          </a:xfrm>
          <a:prstGeom prst="rect">
            <a:avLst/>
          </a:prstGeom>
          <a:noFill/>
        </p:spPr>
        <p:txBody>
          <a:bodyPr wrap="square" rtlCol="0">
            <a:spAutoFit/>
          </a:bodyPr>
          <a:lstStyle/>
          <a:p>
            <a:r>
              <a:rPr lang="en-US" dirty="0">
                <a:solidFill>
                  <a:schemeClr val="tx2"/>
                </a:solidFill>
              </a:rPr>
              <a:t>All four members of our group were more accurate at the closer locations, but the accuracy decreased most between the first few shots. There was not much of a drop in accuracy once the group passed the Mid 2 location. The data from the longest shot might not be as reliable because there was more luck involved with those shots as we were shooting the ball with less technique.</a:t>
            </a:r>
          </a:p>
        </p:txBody>
      </p:sp>
      <p:sp>
        <p:nvSpPr>
          <p:cNvPr id="3" name="Footer Placeholder 1">
            <a:extLst>
              <a:ext uri="{FF2B5EF4-FFF2-40B4-BE49-F238E27FC236}">
                <a16:creationId xmlns:a16="http://schemas.microsoft.com/office/drawing/2014/main" id="{3999B95A-831E-7387-2836-7F83DB741EC7}"/>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4" name="Picture 3">
            <a:extLst>
              <a:ext uri="{FF2B5EF4-FFF2-40B4-BE49-F238E27FC236}">
                <a16:creationId xmlns:a16="http://schemas.microsoft.com/office/drawing/2014/main" id="{1A044271-29D7-D813-3B66-B8E80A9BB7B8}"/>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6" name="Picture 5">
            <a:hlinkClick r:id="rId11"/>
            <a:extLst>
              <a:ext uri="{FF2B5EF4-FFF2-40B4-BE49-F238E27FC236}">
                <a16:creationId xmlns:a16="http://schemas.microsoft.com/office/drawing/2014/main" id="{D697DCCA-87BF-C610-0E28-922A555C44F7}"/>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84000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1000" fill="hold"/>
                                        <p:tgtEl>
                                          <p:spTgt spid="9"/>
                                        </p:tgtEl>
                                        <p:attrNameLst>
                                          <p:attrName>ppt_w</p:attrName>
                                        </p:attrNameLst>
                                      </p:cBhvr>
                                      <p:tavLst>
                                        <p:tav tm="0">
                                          <p:val>
                                            <p:fltVal val="0"/>
                                          </p:val>
                                        </p:tav>
                                        <p:tav tm="100000">
                                          <p:val>
                                            <p:strVal val="#ppt_w"/>
                                          </p:val>
                                        </p:tav>
                                      </p:tavLst>
                                    </p:anim>
                                    <p:anim calcmode="lin" valueType="num">
                                      <p:cBhvr>
                                        <p:cTn id="17" dur="1000" fill="hold"/>
                                        <p:tgtEl>
                                          <p:spTgt spid="9"/>
                                        </p:tgtEl>
                                        <p:attrNameLst>
                                          <p:attrName>ppt_h</p:attrName>
                                        </p:attrNameLst>
                                      </p:cBhvr>
                                      <p:tavLst>
                                        <p:tav tm="0">
                                          <p:val>
                                            <p:fltVal val="0"/>
                                          </p:val>
                                        </p:tav>
                                        <p:tav tm="100000">
                                          <p:val>
                                            <p:strVal val="#ppt_h"/>
                                          </p:val>
                                        </p:tav>
                                      </p:tavLst>
                                    </p:anim>
                                    <p:anim calcmode="lin" valueType="num">
                                      <p:cBhvr>
                                        <p:cTn id="18" dur="1000" fill="hold"/>
                                        <p:tgtEl>
                                          <p:spTgt spid="9"/>
                                        </p:tgtEl>
                                        <p:attrNameLst>
                                          <p:attrName>style.rotation</p:attrName>
                                        </p:attrNameLst>
                                      </p:cBhvr>
                                      <p:tavLst>
                                        <p:tav tm="0">
                                          <p:val>
                                            <p:fltVal val="90"/>
                                          </p:val>
                                        </p:tav>
                                        <p:tav tm="100000">
                                          <p:val>
                                            <p:fltVal val="0"/>
                                          </p:val>
                                        </p:tav>
                                      </p:tavLst>
                                    </p:anim>
                                    <p:animEffect transition="in" filter="fade">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300383" y="83250"/>
            <a:ext cx="8229600" cy="1143000"/>
          </a:xfrm>
        </p:spPr>
        <p:txBody>
          <a:bodyPr/>
          <a:lstStyle/>
          <a:p>
            <a:r>
              <a:rPr lang="en-AU" dirty="0">
                <a:solidFill>
                  <a:schemeClr val="tx2"/>
                </a:solidFill>
              </a:rPr>
              <a:t>Average percentage of group</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5" name="TextBox 4">
            <a:extLst>
              <a:ext uri="{FF2B5EF4-FFF2-40B4-BE49-F238E27FC236}">
                <a16:creationId xmlns:a16="http://schemas.microsoft.com/office/drawing/2014/main" id="{7D747A72-C206-8B37-61BE-8CD33C916281}"/>
              </a:ext>
            </a:extLst>
          </p:cNvPr>
          <p:cNvSpPr txBox="1"/>
          <p:nvPr/>
        </p:nvSpPr>
        <p:spPr>
          <a:xfrm>
            <a:off x="323528" y="1541979"/>
            <a:ext cx="8496944" cy="923330"/>
          </a:xfrm>
          <a:prstGeom prst="rect">
            <a:avLst/>
          </a:prstGeom>
          <a:noFill/>
        </p:spPr>
        <p:txBody>
          <a:bodyPr wrap="square" rtlCol="0">
            <a:spAutoFit/>
          </a:bodyPr>
          <a:lstStyle/>
          <a:p>
            <a:r>
              <a:rPr lang="en-US" b="1" dirty="0">
                <a:solidFill>
                  <a:schemeClr val="tx2"/>
                </a:solidFill>
              </a:rPr>
              <a:t>Step 2</a:t>
            </a:r>
            <a:r>
              <a:rPr lang="en-US" dirty="0">
                <a:solidFill>
                  <a:schemeClr val="tx2"/>
                </a:solidFill>
              </a:rPr>
              <a:t> – Calculate the average accuracy percentage of your group at each location and produce the associated line graph. Describe your observations of this data and graph.</a:t>
            </a:r>
          </a:p>
          <a:p>
            <a:endParaRPr lang="en-US" dirty="0"/>
          </a:p>
        </p:txBody>
      </p:sp>
      <p:pic>
        <p:nvPicPr>
          <p:cNvPr id="4" name="Picture 3">
            <a:extLst>
              <a:ext uri="{FF2B5EF4-FFF2-40B4-BE49-F238E27FC236}">
                <a16:creationId xmlns:a16="http://schemas.microsoft.com/office/drawing/2014/main" id="{7952C04A-2F28-5641-0C2C-8180E5D6FB1E}"/>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232805" y="3077073"/>
            <a:ext cx="4290783" cy="1146623"/>
          </a:xfrm>
          <a:prstGeom prst="rect">
            <a:avLst/>
          </a:prstGeom>
        </p:spPr>
      </p:pic>
      <p:pic>
        <p:nvPicPr>
          <p:cNvPr id="8" name="Picture 7" descr="Example of a line graph showing the group average at every scoring position on the court. ">
            <a:extLst>
              <a:ext uri="{FF2B5EF4-FFF2-40B4-BE49-F238E27FC236}">
                <a16:creationId xmlns:a16="http://schemas.microsoft.com/office/drawing/2014/main" id="{FEEE8A81-1749-28F0-6E48-58CCE76CC8FD}"/>
              </a:ext>
            </a:extLst>
          </p:cNvPr>
          <p:cNvPicPr>
            <a:picLocks noChangeAspect="1"/>
          </p:cNvPicPr>
          <p:nvPr/>
        </p:nvPicPr>
        <p:blipFill>
          <a:blip r:embed="rId10"/>
          <a:stretch>
            <a:fillRect/>
          </a:stretch>
        </p:blipFill>
        <p:spPr>
          <a:xfrm>
            <a:off x="4786542" y="2449199"/>
            <a:ext cx="3942382" cy="2365430"/>
          </a:xfrm>
          <a:prstGeom prst="rect">
            <a:avLst/>
          </a:prstGeom>
        </p:spPr>
      </p:pic>
      <p:sp>
        <p:nvSpPr>
          <p:cNvPr id="3" name="Footer Placeholder 1">
            <a:extLst>
              <a:ext uri="{FF2B5EF4-FFF2-40B4-BE49-F238E27FC236}">
                <a16:creationId xmlns:a16="http://schemas.microsoft.com/office/drawing/2014/main" id="{8BFE822A-D581-297D-A61A-25B13F8B5C94}"/>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6" name="Picture 5">
            <a:extLst>
              <a:ext uri="{FF2B5EF4-FFF2-40B4-BE49-F238E27FC236}">
                <a16:creationId xmlns:a16="http://schemas.microsoft.com/office/drawing/2014/main" id="{CEA27642-7DE5-2440-D4E3-22DAEA0C60B6}"/>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7" name="Picture 6">
            <a:hlinkClick r:id="rId12"/>
            <a:extLst>
              <a:ext uri="{FF2B5EF4-FFF2-40B4-BE49-F238E27FC236}">
                <a16:creationId xmlns:a16="http://schemas.microsoft.com/office/drawing/2014/main" id="{8C21091E-04B5-FC0D-275E-23524E55C229}"/>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44956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123033" y="-35026"/>
            <a:ext cx="8229600" cy="1143000"/>
          </a:xfrm>
        </p:spPr>
        <p:txBody>
          <a:bodyPr/>
          <a:lstStyle/>
          <a:p>
            <a:r>
              <a:rPr lang="en-AU" dirty="0">
                <a:solidFill>
                  <a:schemeClr val="tx2"/>
                </a:solidFill>
              </a:rPr>
              <a:t>Use spreadsheet to record data</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5" name="TextBox 4">
            <a:extLst>
              <a:ext uri="{FF2B5EF4-FFF2-40B4-BE49-F238E27FC236}">
                <a16:creationId xmlns:a16="http://schemas.microsoft.com/office/drawing/2014/main" id="{7D747A72-C206-8B37-61BE-8CD33C916281}"/>
              </a:ext>
            </a:extLst>
          </p:cNvPr>
          <p:cNvSpPr txBox="1"/>
          <p:nvPr/>
        </p:nvSpPr>
        <p:spPr>
          <a:xfrm>
            <a:off x="323528" y="1541979"/>
            <a:ext cx="8496944" cy="646331"/>
          </a:xfrm>
          <a:prstGeom prst="rect">
            <a:avLst/>
          </a:prstGeom>
          <a:noFill/>
        </p:spPr>
        <p:txBody>
          <a:bodyPr wrap="square" rtlCol="0">
            <a:spAutoFit/>
          </a:bodyPr>
          <a:lstStyle/>
          <a:p>
            <a:r>
              <a:rPr lang="en-US" b="1" dirty="0">
                <a:solidFill>
                  <a:schemeClr val="tx2"/>
                </a:solidFill>
              </a:rPr>
              <a:t>Step 3</a:t>
            </a:r>
            <a:r>
              <a:rPr lang="en-US" dirty="0">
                <a:solidFill>
                  <a:schemeClr val="tx2"/>
                </a:solidFill>
              </a:rPr>
              <a:t> – Gather the data of all groups and add it to your spreadsheet.</a:t>
            </a:r>
          </a:p>
          <a:p>
            <a:endParaRPr lang="en-US" dirty="0"/>
          </a:p>
        </p:txBody>
      </p:sp>
      <p:pic>
        <p:nvPicPr>
          <p:cNvPr id="6" name="Picture 5">
            <a:extLst>
              <a:ext uri="{FF2B5EF4-FFF2-40B4-BE49-F238E27FC236}">
                <a16:creationId xmlns:a16="http://schemas.microsoft.com/office/drawing/2014/main" id="{C679B67C-EF22-F66D-0084-80610536B4E8}"/>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857431" y="2237666"/>
            <a:ext cx="6773220" cy="2038635"/>
          </a:xfrm>
          <a:prstGeom prst="rect">
            <a:avLst/>
          </a:prstGeom>
        </p:spPr>
      </p:pic>
      <p:sp>
        <p:nvSpPr>
          <p:cNvPr id="7" name="TextBox 6">
            <a:extLst>
              <a:ext uri="{FF2B5EF4-FFF2-40B4-BE49-F238E27FC236}">
                <a16:creationId xmlns:a16="http://schemas.microsoft.com/office/drawing/2014/main" id="{8D9DBAC4-F99F-312C-5FDB-873A84D68042}"/>
              </a:ext>
            </a:extLst>
          </p:cNvPr>
          <p:cNvSpPr txBox="1"/>
          <p:nvPr/>
        </p:nvSpPr>
        <p:spPr>
          <a:xfrm>
            <a:off x="338088" y="4738456"/>
            <a:ext cx="8496944" cy="646331"/>
          </a:xfrm>
          <a:prstGeom prst="rect">
            <a:avLst/>
          </a:prstGeom>
          <a:noFill/>
        </p:spPr>
        <p:txBody>
          <a:bodyPr wrap="square" rtlCol="0">
            <a:spAutoFit/>
          </a:bodyPr>
          <a:lstStyle/>
          <a:p>
            <a:r>
              <a:rPr lang="en-US" b="1" dirty="0">
                <a:solidFill>
                  <a:schemeClr val="tx2"/>
                </a:solidFill>
              </a:rPr>
              <a:t>Step 4</a:t>
            </a:r>
            <a:r>
              <a:rPr lang="en-US" dirty="0">
                <a:solidFill>
                  <a:schemeClr val="tx2"/>
                </a:solidFill>
              </a:rPr>
              <a:t> – Add an additional row for the ‘Class average’ and calculate the average accuracy of all groups for each location. </a:t>
            </a:r>
          </a:p>
        </p:txBody>
      </p:sp>
      <p:sp>
        <p:nvSpPr>
          <p:cNvPr id="3" name="Footer Placeholder 1">
            <a:extLst>
              <a:ext uri="{FF2B5EF4-FFF2-40B4-BE49-F238E27FC236}">
                <a16:creationId xmlns:a16="http://schemas.microsoft.com/office/drawing/2014/main" id="{035350A3-7673-C0A2-CF3A-752B2EE039D4}"/>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4" name="Picture 3">
            <a:extLst>
              <a:ext uri="{FF2B5EF4-FFF2-40B4-BE49-F238E27FC236}">
                <a16:creationId xmlns:a16="http://schemas.microsoft.com/office/drawing/2014/main" id="{0FA96057-F382-CAE7-DC02-DD50A76CDFD2}"/>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8" name="Picture 7">
            <a:hlinkClick r:id="rId11"/>
            <a:extLst>
              <a:ext uri="{FF2B5EF4-FFF2-40B4-BE49-F238E27FC236}">
                <a16:creationId xmlns:a16="http://schemas.microsoft.com/office/drawing/2014/main" id="{2F468A5B-1D8A-906D-3895-66C6C83FF7A9}"/>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35633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37734"/>
            <a:ext cx="8229600" cy="1143000"/>
          </a:xfrm>
        </p:spPr>
        <p:txBody>
          <a:bodyPr/>
          <a:lstStyle/>
          <a:p>
            <a:r>
              <a:rPr lang="en-AU" dirty="0">
                <a:solidFill>
                  <a:srgbClr val="002060"/>
                </a:solidFill>
              </a:rPr>
              <a:t>Data calculations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D747A72-C206-8B37-61BE-8CD33C916281}"/>
                  </a:ext>
                </a:extLst>
              </p:cNvPr>
              <p:cNvSpPr txBox="1"/>
              <p:nvPr/>
            </p:nvSpPr>
            <p:spPr>
              <a:xfrm>
                <a:off x="338088" y="1387313"/>
                <a:ext cx="8496944" cy="4616648"/>
              </a:xfrm>
              <a:prstGeom prst="rect">
                <a:avLst/>
              </a:prstGeom>
              <a:noFill/>
            </p:spPr>
            <p:txBody>
              <a:bodyPr wrap="square" rtlCol="0">
                <a:spAutoFit/>
              </a:bodyPr>
              <a:lstStyle/>
              <a:p>
                <a:r>
                  <a:rPr lang="en-US" b="1" dirty="0">
                    <a:solidFill>
                      <a:srgbClr val="002060"/>
                    </a:solidFill>
                  </a:rPr>
                  <a:t>Step 4</a:t>
                </a:r>
                <a:r>
                  <a:rPr lang="en-US" dirty="0">
                    <a:solidFill>
                      <a:srgbClr val="002060"/>
                    </a:solidFill>
                  </a:rPr>
                  <a:t> – Calculate the average points per shot at each location. This value tells us how many points on average the team can expect for a shot taken at each of the locations.</a:t>
                </a:r>
              </a:p>
              <a:p>
                <a:endParaRPr lang="en-US" dirty="0">
                  <a:solidFill>
                    <a:srgbClr val="002060"/>
                  </a:solidFill>
                </a:endParaRPr>
              </a:p>
              <a:p>
                <a:r>
                  <a:rPr lang="en-US" b="1" dirty="0">
                    <a:solidFill>
                      <a:srgbClr val="002060"/>
                    </a:solidFill>
                  </a:rPr>
                  <a:t>Average points per shot = % accuracy </a:t>
                </a:r>
                <a14:m>
                  <m:oMath xmlns:m="http://schemas.openxmlformats.org/officeDocument/2006/math">
                    <m:r>
                      <a:rPr lang="en-US" b="1" i="1" smtClean="0">
                        <a:solidFill>
                          <a:srgbClr val="002060"/>
                        </a:solidFill>
                        <a:latin typeface="Cambria Math" panose="02040503050406030204" pitchFamily="18" charset="0"/>
                      </a:rPr>
                      <m:t>×</m:t>
                    </m:r>
                  </m:oMath>
                </a14:m>
                <a:r>
                  <a:rPr lang="en-US" b="1" dirty="0">
                    <a:solidFill>
                      <a:srgbClr val="002060"/>
                    </a:solidFill>
                  </a:rPr>
                  <a:t> number of points scored when shot is made</a:t>
                </a:r>
              </a:p>
              <a:p>
                <a:endParaRPr lang="en-US" b="1" dirty="0">
                  <a:solidFill>
                    <a:srgbClr val="002060"/>
                  </a:solidFill>
                </a:endParaRPr>
              </a:p>
              <a:p>
                <a:r>
                  <a:rPr lang="en-US" u="sng" dirty="0">
                    <a:solidFill>
                      <a:srgbClr val="002060"/>
                    </a:solidFill>
                  </a:rPr>
                  <a:t>Example</a:t>
                </a:r>
              </a:p>
              <a:p>
                <a:r>
                  <a:rPr lang="en-US" dirty="0">
                    <a:solidFill>
                      <a:srgbClr val="002060"/>
                    </a:solidFill>
                  </a:rPr>
                  <a:t>Class average accuracy for lay-up 2 = 0.835</a:t>
                </a:r>
              </a:p>
              <a:p>
                <a:r>
                  <a:rPr lang="en-US" dirty="0">
                    <a:solidFill>
                      <a:srgbClr val="002060"/>
                    </a:solidFill>
                  </a:rPr>
                  <a:t>Number of points scored when a lay-up is made = 2</a:t>
                </a:r>
              </a:p>
              <a:p>
                <a:endParaRPr lang="en-US" dirty="0">
                  <a:solidFill>
                    <a:srgbClr val="002060"/>
                  </a:solidFill>
                </a:endParaRPr>
              </a:p>
              <a:p>
                <a:r>
                  <a:rPr lang="en-US" dirty="0">
                    <a:solidFill>
                      <a:srgbClr val="002060"/>
                    </a:solidFill>
                  </a:rPr>
                  <a:t>Average points per shot = 0.835 </a:t>
                </a:r>
                <a14:m>
                  <m:oMath xmlns:m="http://schemas.openxmlformats.org/officeDocument/2006/math">
                    <m:r>
                      <a:rPr lang="en-US" b="0" i="1" smtClean="0">
                        <a:solidFill>
                          <a:srgbClr val="002060"/>
                        </a:solidFill>
                        <a:latin typeface="Cambria Math" panose="02040503050406030204" pitchFamily="18" charset="0"/>
                      </a:rPr>
                      <m:t>×</m:t>
                    </m:r>
                  </m:oMath>
                </a14:m>
                <a:r>
                  <a:rPr lang="en-US" b="0" dirty="0">
                    <a:solidFill>
                      <a:srgbClr val="002060"/>
                    </a:solidFill>
                  </a:rPr>
                  <a:t> 2 = 1.67 pt/shot</a:t>
                </a:r>
              </a:p>
              <a:p>
                <a:endParaRPr lang="en-US" dirty="0">
                  <a:solidFill>
                    <a:srgbClr val="002060"/>
                  </a:solidFill>
                </a:endParaRPr>
              </a:p>
              <a:p>
                <a:endParaRPr lang="en-US" dirty="0">
                  <a:solidFill>
                    <a:srgbClr val="002060"/>
                  </a:solidFill>
                </a:endParaRPr>
              </a:p>
              <a:p>
                <a:pPr algn="ctr"/>
                <a:r>
                  <a:rPr lang="en-US" sz="2000" b="0" dirty="0">
                    <a:solidFill>
                      <a:srgbClr val="002060"/>
                    </a:solidFill>
                  </a:rPr>
                  <a:t>This means that on average the team will score 1.67 points for each lay-up attempted by a player. If the team attempts 12 lay-ups during a game, they can expect to score 20 points from those 12 shots </a:t>
                </a:r>
                <a:r>
                  <a:rPr lang="en-US" sz="2000" dirty="0">
                    <a:solidFill>
                      <a:srgbClr val="002060"/>
                    </a:solidFill>
                  </a:rPr>
                  <a:t>(12 </a:t>
                </a:r>
                <a14:m>
                  <m:oMath xmlns:m="http://schemas.openxmlformats.org/officeDocument/2006/math">
                    <m:r>
                      <a:rPr lang="en-US" sz="2000" i="1">
                        <a:solidFill>
                          <a:srgbClr val="002060"/>
                        </a:solidFill>
                        <a:latin typeface="Cambria Math" panose="02040503050406030204" pitchFamily="18" charset="0"/>
                      </a:rPr>
                      <m:t>×</m:t>
                    </m:r>
                  </m:oMath>
                </a14:m>
                <a:r>
                  <a:rPr lang="en-US" sz="2000" dirty="0">
                    <a:solidFill>
                      <a:srgbClr val="002060"/>
                    </a:solidFill>
                  </a:rPr>
                  <a:t> 1.67 = 20.04)</a:t>
                </a:r>
                <a:r>
                  <a:rPr lang="en-US" sz="2000" b="0" dirty="0">
                    <a:solidFill>
                      <a:srgbClr val="002060"/>
                    </a:solidFill>
                  </a:rPr>
                  <a:t>.</a:t>
                </a:r>
              </a:p>
              <a:p>
                <a:endParaRPr lang="en-US" dirty="0"/>
              </a:p>
            </p:txBody>
          </p:sp>
        </mc:Choice>
        <mc:Fallback xmlns="">
          <p:sp>
            <p:nvSpPr>
              <p:cNvPr id="5" name="TextBox 4">
                <a:extLst>
                  <a:ext uri="{FF2B5EF4-FFF2-40B4-BE49-F238E27FC236}">
                    <a16:creationId xmlns:a16="http://schemas.microsoft.com/office/drawing/2014/main" xmlns:a14="http://schemas.microsoft.com/office/drawing/2010/main" xmlns="" id="{7D747A72-C206-8B37-61BE-8CD33C916281}"/>
                  </a:ext>
                </a:extLst>
              </p:cNvPr>
              <p:cNvSpPr txBox="1">
                <a:spLocks noRot="1" noChangeAspect="1" noMove="1" noResize="1" noEditPoints="1" noAdjustHandles="1" noChangeArrowheads="1" noChangeShapeType="1" noTextEdit="1"/>
              </p:cNvSpPr>
              <p:nvPr/>
            </p:nvSpPr>
            <p:spPr>
              <a:xfrm>
                <a:off x="338088" y="1387313"/>
                <a:ext cx="8496944" cy="4616648"/>
              </a:xfrm>
              <a:prstGeom prst="rect">
                <a:avLst/>
              </a:prstGeom>
              <a:blipFill rotWithShape="0">
                <a:blip r:embed="rId9"/>
                <a:stretch>
                  <a:fillRect l="-574" t="-793" r="-215"/>
                </a:stretch>
              </a:blipFill>
            </p:spPr>
            <p:txBody>
              <a:bodyPr/>
              <a:lstStyle/>
              <a:p>
                <a:r>
                  <a:rPr lang="en-AU">
                    <a:noFill/>
                  </a:rPr>
                  <a:t> </a:t>
                </a:r>
              </a:p>
            </p:txBody>
          </p:sp>
        </mc:Fallback>
      </mc:AlternateContent>
      <p:sp>
        <p:nvSpPr>
          <p:cNvPr id="3" name="Footer Placeholder 1">
            <a:extLst>
              <a:ext uri="{FF2B5EF4-FFF2-40B4-BE49-F238E27FC236}">
                <a16:creationId xmlns:a16="http://schemas.microsoft.com/office/drawing/2014/main" id="{B156E540-FA0B-9849-F6D8-C21F55B0A892}"/>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4" name="Picture 3">
            <a:extLst>
              <a:ext uri="{FF2B5EF4-FFF2-40B4-BE49-F238E27FC236}">
                <a16:creationId xmlns:a16="http://schemas.microsoft.com/office/drawing/2014/main" id="{CC0B98A1-272C-3ECC-1324-D97B45C0B2E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6" name="Picture 5">
            <a:hlinkClick r:id="rId11"/>
            <a:extLst>
              <a:ext uri="{FF2B5EF4-FFF2-40B4-BE49-F238E27FC236}">
                <a16:creationId xmlns:a16="http://schemas.microsoft.com/office/drawing/2014/main" id="{D0900B3B-5914-D02A-4E38-1EA91B12DFF4}"/>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09065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37734"/>
            <a:ext cx="8229600" cy="1143000"/>
          </a:xfrm>
        </p:spPr>
        <p:txBody>
          <a:bodyPr/>
          <a:lstStyle/>
          <a:p>
            <a:r>
              <a:rPr lang="en-AU" dirty="0">
                <a:solidFill>
                  <a:srgbClr val="002060"/>
                </a:solidFill>
              </a:rPr>
              <a:t>Whole-class data</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5" name="TextBox 4">
            <a:extLst>
              <a:ext uri="{FF2B5EF4-FFF2-40B4-BE49-F238E27FC236}">
                <a16:creationId xmlns:a16="http://schemas.microsoft.com/office/drawing/2014/main" id="{7D747A72-C206-8B37-61BE-8CD33C916281}"/>
              </a:ext>
            </a:extLst>
          </p:cNvPr>
          <p:cNvSpPr txBox="1"/>
          <p:nvPr/>
        </p:nvSpPr>
        <p:spPr>
          <a:xfrm>
            <a:off x="338088" y="1387313"/>
            <a:ext cx="8496944" cy="1200329"/>
          </a:xfrm>
          <a:prstGeom prst="rect">
            <a:avLst/>
          </a:prstGeom>
          <a:noFill/>
        </p:spPr>
        <p:txBody>
          <a:bodyPr wrap="square" rtlCol="0">
            <a:spAutoFit/>
          </a:bodyPr>
          <a:lstStyle/>
          <a:p>
            <a:r>
              <a:rPr lang="en-US" b="1" dirty="0">
                <a:solidFill>
                  <a:srgbClr val="002060"/>
                </a:solidFill>
              </a:rPr>
              <a:t>Step 5</a:t>
            </a:r>
            <a:r>
              <a:rPr lang="en-US" dirty="0">
                <a:solidFill>
                  <a:srgbClr val="002060"/>
                </a:solidFill>
              </a:rPr>
              <a:t> – Produce a line graph to display the average points per shot at each of the six location types for the whole-class data. </a:t>
            </a:r>
          </a:p>
          <a:p>
            <a:r>
              <a:rPr lang="en-US" dirty="0">
                <a:solidFill>
                  <a:srgbClr val="002060"/>
                </a:solidFill>
              </a:rPr>
              <a:t>List the locations that provide the highest average points per shot in descending order. Does this list align with or differ from the order of accuracy for locations?</a:t>
            </a:r>
          </a:p>
        </p:txBody>
      </p:sp>
      <p:pic>
        <p:nvPicPr>
          <p:cNvPr id="3" name="Picture 2" descr="Line graph showing an example of points earned per shot for the whole class">
            <a:extLst>
              <a:ext uri="{FF2B5EF4-FFF2-40B4-BE49-F238E27FC236}">
                <a16:creationId xmlns:a16="http://schemas.microsoft.com/office/drawing/2014/main" id="{578C69A8-2237-A3A6-A9C3-A848891BA6AB}"/>
              </a:ext>
            </a:extLst>
          </p:cNvPr>
          <p:cNvPicPr>
            <a:picLocks noChangeAspect="1"/>
          </p:cNvPicPr>
          <p:nvPr/>
        </p:nvPicPr>
        <p:blipFill>
          <a:blip r:embed="rId9"/>
          <a:stretch>
            <a:fillRect/>
          </a:stretch>
        </p:blipFill>
        <p:spPr>
          <a:xfrm>
            <a:off x="2279705" y="2831309"/>
            <a:ext cx="4584589" cy="2755631"/>
          </a:xfrm>
          <a:prstGeom prst="rect">
            <a:avLst/>
          </a:prstGeom>
        </p:spPr>
      </p:pic>
      <p:sp>
        <p:nvSpPr>
          <p:cNvPr id="6" name="Oval 5">
            <a:extLst>
              <a:ext uri="{FF2B5EF4-FFF2-40B4-BE49-F238E27FC236}">
                <a16:creationId xmlns:a16="http://schemas.microsoft.com/office/drawing/2014/main" id="{D86FFEC3-899F-C961-758E-572719D06D8A}"/>
              </a:ext>
              <a:ext uri="{C183D7F6-B498-43B3-948B-1728B52AA6E4}">
                <adec:decorative xmlns:adec="http://schemas.microsoft.com/office/drawing/2017/decorative" val="1"/>
              </a:ext>
            </a:extLst>
          </p:cNvPr>
          <p:cNvSpPr/>
          <p:nvPr/>
        </p:nvSpPr>
        <p:spPr>
          <a:xfrm>
            <a:off x="5364088" y="4221088"/>
            <a:ext cx="506761" cy="464141"/>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Footer Placeholder 1">
            <a:extLst>
              <a:ext uri="{FF2B5EF4-FFF2-40B4-BE49-F238E27FC236}">
                <a16:creationId xmlns:a16="http://schemas.microsoft.com/office/drawing/2014/main" id="{1B17083B-3FBF-612A-3E6D-9192525DDB3C}"/>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7" name="Picture 6">
            <a:extLst>
              <a:ext uri="{FF2B5EF4-FFF2-40B4-BE49-F238E27FC236}">
                <a16:creationId xmlns:a16="http://schemas.microsoft.com/office/drawing/2014/main" id="{222CF3D8-9DF9-21C4-77BC-E2BA33E31753}"/>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8" name="Picture 7">
            <a:hlinkClick r:id="rId11"/>
            <a:extLst>
              <a:ext uri="{FF2B5EF4-FFF2-40B4-BE49-F238E27FC236}">
                <a16:creationId xmlns:a16="http://schemas.microsoft.com/office/drawing/2014/main" id="{93DD38F5-356A-BBCF-3671-44F48D8DB5FC}"/>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216305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37734"/>
            <a:ext cx="8229600" cy="1143000"/>
          </a:xfrm>
        </p:spPr>
        <p:txBody>
          <a:bodyPr/>
          <a:lstStyle/>
          <a:p>
            <a:r>
              <a:rPr lang="en-AU" dirty="0"/>
              <a:t>Review of the model</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aphicFrame>
        <p:nvGraphicFramePr>
          <p:cNvPr id="3" name="Diagram 2">
            <a:extLst>
              <a:ext uri="{FF2B5EF4-FFF2-40B4-BE49-F238E27FC236}">
                <a16:creationId xmlns:a16="http://schemas.microsoft.com/office/drawing/2014/main" id="{7E62CF0E-7728-0978-38BB-C7E2FCD9E63F}"/>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76748008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Footer Placeholder 1">
            <a:extLst>
              <a:ext uri="{FF2B5EF4-FFF2-40B4-BE49-F238E27FC236}">
                <a16:creationId xmlns:a16="http://schemas.microsoft.com/office/drawing/2014/main" id="{1D35A6E5-3E58-1B00-DD98-DA1A497FD8CB}"/>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89071FA9-CA84-58E1-8241-BCC07B6904EA}"/>
              </a:ext>
              <a:ext uri="{C183D7F6-B498-43B3-948B-1728B52AA6E4}">
                <adec:decorative xmlns:adec="http://schemas.microsoft.com/office/drawing/2017/decorative" val="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6" name="Picture 5">
            <a:hlinkClick r:id="rId15"/>
            <a:extLst>
              <a:ext uri="{FF2B5EF4-FFF2-40B4-BE49-F238E27FC236}">
                <a16:creationId xmlns:a16="http://schemas.microsoft.com/office/drawing/2014/main" id="{E0EA1A7B-8BAA-DE59-AD99-BA3B43646A3C}"/>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22428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591106" y="1004975"/>
            <a:ext cx="5554960" cy="1143000"/>
          </a:xfrm>
        </p:spPr>
        <p:txBody>
          <a:bodyPr/>
          <a:lstStyle/>
          <a:p>
            <a:r>
              <a:rPr lang="en-AU" dirty="0">
                <a:solidFill>
                  <a:srgbClr val="002060"/>
                </a:solidFill>
              </a:rPr>
              <a:t>Coach needs your help!</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5698"/>
            <a:ext cx="863496" cy="552302"/>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29164"/>
            <a:ext cx="626609" cy="623847"/>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2778"/>
            <a:ext cx="546257" cy="549863"/>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69798"/>
            <a:ext cx="856560" cy="542926"/>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8068" y="5922189"/>
            <a:ext cx="554625" cy="711052"/>
          </a:xfrm>
          <a:prstGeom prst="rect">
            <a:avLst/>
          </a:prstGeom>
        </p:spPr>
      </p:pic>
      <p:sp>
        <p:nvSpPr>
          <p:cNvPr id="4" name="TextBox 3">
            <a:extLst>
              <a:ext uri="{FF2B5EF4-FFF2-40B4-BE49-F238E27FC236}">
                <a16:creationId xmlns:a16="http://schemas.microsoft.com/office/drawing/2014/main" id="{44F1E0F6-9445-D679-42FB-2B4FE5FC3F1A}"/>
              </a:ext>
            </a:extLst>
          </p:cNvPr>
          <p:cNvSpPr txBox="1"/>
          <p:nvPr/>
        </p:nvSpPr>
        <p:spPr>
          <a:xfrm>
            <a:off x="107504" y="2159706"/>
            <a:ext cx="9036496" cy="3693319"/>
          </a:xfrm>
          <a:prstGeom prst="rect">
            <a:avLst/>
          </a:prstGeom>
          <a:noFill/>
        </p:spPr>
        <p:txBody>
          <a:bodyPr wrap="square" rtlCol="0">
            <a:spAutoFit/>
          </a:bodyPr>
          <a:lstStyle/>
          <a:p>
            <a:r>
              <a:rPr lang="en-US" dirty="0">
                <a:solidFill>
                  <a:srgbClr val="002060"/>
                </a:solidFill>
              </a:rPr>
              <a:t>It’s play-off (finals) time and coach is looking for an edge. The opposition team have won the past five encounters between these teams. </a:t>
            </a:r>
          </a:p>
          <a:p>
            <a:endParaRPr lang="en-US" dirty="0">
              <a:solidFill>
                <a:srgbClr val="002060"/>
              </a:solidFill>
            </a:endParaRPr>
          </a:p>
          <a:p>
            <a:r>
              <a:rPr lang="en-US" dirty="0">
                <a:solidFill>
                  <a:srgbClr val="002060"/>
                </a:solidFill>
              </a:rPr>
              <a:t>As a budding young mathematician and fan, you decide to send the coach an email with a suggested winning strategy. You’ve noticed that the team doesn’t shoot many three-pointers.</a:t>
            </a:r>
          </a:p>
          <a:p>
            <a:endParaRPr lang="en-US" dirty="0">
              <a:solidFill>
                <a:srgbClr val="002060"/>
              </a:solidFill>
            </a:endParaRPr>
          </a:p>
          <a:p>
            <a:r>
              <a:rPr lang="en-US" b="1" dirty="0">
                <a:solidFill>
                  <a:srgbClr val="002060"/>
                </a:solidFill>
              </a:rPr>
              <a:t>Your task</a:t>
            </a:r>
            <a:endParaRPr lang="en-US" dirty="0">
              <a:solidFill>
                <a:srgbClr val="002060"/>
              </a:solidFill>
            </a:endParaRPr>
          </a:p>
          <a:p>
            <a:r>
              <a:rPr lang="en-US" dirty="0">
                <a:solidFill>
                  <a:srgbClr val="002060"/>
                </a:solidFill>
              </a:rPr>
              <a:t>Write a convincing email to the coach to persuade him that shooting three-pointers is a good idea. Coach is a rational thinker and will only be open to a suggestion that is supported by mathematical evidence. Your email must include data, calculations and graphs, and relevant analysis of them.</a:t>
            </a:r>
            <a:br>
              <a:rPr lang="en-US" dirty="0">
                <a:solidFill>
                  <a:srgbClr val="002060"/>
                </a:solidFill>
              </a:rPr>
            </a:br>
            <a:br>
              <a:rPr lang="en-US" dirty="0">
                <a:solidFill>
                  <a:srgbClr val="002060"/>
                </a:solidFill>
              </a:rPr>
            </a:br>
            <a:r>
              <a:rPr lang="en-US" b="1" dirty="0">
                <a:solidFill>
                  <a:srgbClr val="002060"/>
                </a:solidFill>
              </a:rPr>
              <a:t>Submission:</a:t>
            </a:r>
            <a:r>
              <a:rPr lang="en-US" dirty="0">
                <a:solidFill>
                  <a:srgbClr val="002060"/>
                </a:solidFill>
              </a:rPr>
              <a:t> send the email to your teacher before the due date.</a:t>
            </a:r>
            <a:endParaRPr lang="en-US" b="1" dirty="0">
              <a:solidFill>
                <a:srgbClr val="002060"/>
              </a:solidFill>
            </a:endParaRPr>
          </a:p>
        </p:txBody>
      </p:sp>
      <p:sp>
        <p:nvSpPr>
          <p:cNvPr id="3" name="Footer Placeholder 1">
            <a:extLst>
              <a:ext uri="{FF2B5EF4-FFF2-40B4-BE49-F238E27FC236}">
                <a16:creationId xmlns:a16="http://schemas.microsoft.com/office/drawing/2014/main" id="{36391BA8-7A34-7356-A0C0-EE12A11BCFCF}"/>
              </a:ext>
              <a:ext uri="{C183D7F6-B498-43B3-948B-1728B52AA6E4}">
                <adec:decorative xmlns:adec="http://schemas.microsoft.com/office/drawing/2017/decorative" val="1"/>
              </a:ext>
            </a:extLst>
          </p:cNvPr>
          <p:cNvSpPr>
            <a:spLocks noGrp="1"/>
          </p:cNvSpPr>
          <p:nvPr>
            <p:ph type="ftr" sz="quarter" idx="11"/>
          </p:nvPr>
        </p:nvSpPr>
        <p:spPr>
          <a:xfrm>
            <a:off x="107504" y="6364409"/>
            <a:ext cx="2895600" cy="367536"/>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F7ED729F-E416-6042-158A-067A434E1503}"/>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6302"/>
            <a:ext cx="560832" cy="202496"/>
          </a:xfrm>
          <a:prstGeom prst="rect">
            <a:avLst/>
          </a:prstGeom>
        </p:spPr>
      </p:pic>
      <p:pic>
        <p:nvPicPr>
          <p:cNvPr id="6" name="Picture 5">
            <a:hlinkClick r:id="rId10"/>
            <a:extLst>
              <a:ext uri="{FF2B5EF4-FFF2-40B4-BE49-F238E27FC236}">
                <a16:creationId xmlns:a16="http://schemas.microsoft.com/office/drawing/2014/main" id="{ACDDFD30-9BD4-F10A-4E0A-78A359F5D32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032287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3828</TotalTime>
  <Words>2092</Words>
  <Application>Microsoft Office PowerPoint</Application>
  <PresentationFormat>On-screen Show (4:3)</PresentationFormat>
  <Paragraphs>129</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Cambria Math</vt:lpstr>
      <vt:lpstr>Roboto</vt:lpstr>
      <vt:lpstr>Symbol</vt:lpstr>
      <vt:lpstr>Office Theme</vt:lpstr>
      <vt:lpstr>Shooting 3-pointers: Part 2 Coach needs your help!</vt:lpstr>
      <vt:lpstr>Data analysis</vt:lpstr>
      <vt:lpstr>Average percentage of group</vt:lpstr>
      <vt:lpstr>Use spreadsheet to record data</vt:lpstr>
      <vt:lpstr>Data calculations</vt:lpstr>
      <vt:lpstr>Whole-class data</vt:lpstr>
      <vt:lpstr>Review of the model</vt:lpstr>
      <vt:lpstr>Coach needs your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34</cp:revision>
  <dcterms:created xsi:type="dcterms:W3CDTF">2021-03-16T22:56:28Z</dcterms:created>
  <dcterms:modified xsi:type="dcterms:W3CDTF">2023-12-30T00:40:07Z</dcterms:modified>
</cp:coreProperties>
</file>