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720" r:id="rId5"/>
    <p:sldMasterId id="2147483696" r:id="rId6"/>
    <p:sldMasterId id="2147483708" r:id="rId7"/>
  </p:sldMasterIdLst>
  <p:notesMasterIdLst>
    <p:notesMasterId r:id="rId17"/>
  </p:notesMasterIdLst>
  <p:sldIdLst>
    <p:sldId id="259" r:id="rId8"/>
    <p:sldId id="269" r:id="rId9"/>
    <p:sldId id="296" r:id="rId10"/>
    <p:sldId id="297" r:id="rId11"/>
    <p:sldId id="298" r:id="rId12"/>
    <p:sldId id="299" r:id="rId13"/>
    <p:sldId id="300" r:id="rId14"/>
    <p:sldId id="302" r:id="rId15"/>
    <p:sldId id="30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2D011FB-E587-8D1F-64AA-2EC6A225EA05}" name="Martine Power" initials="MP" userId="S::Martine.Power@esa.edu.au::f3410e55-3c0b-475c-b0b5-72038337e5c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AED"/>
    <a:srgbClr val="E9F1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microsoft.com/office/2018/10/relationships/authors" Target="authors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son Laming" userId="S::alison.laming@esa.edu.au::7425d2b2-954e-4809-ab5f-8b9bb8823a01" providerId="AD" clId="Web-{562E5D59-DCA0-FF2A-D877-A87D2D1435EC}"/>
    <pc:docChg chg="modSld">
      <pc:chgData name="Alison Laming" userId="S::alison.laming@esa.edu.au::7425d2b2-954e-4809-ab5f-8b9bb8823a01" providerId="AD" clId="Web-{562E5D59-DCA0-FF2A-D877-A87D2D1435EC}" dt="2024-07-29T04:12:39.319" v="2"/>
      <pc:docMkLst>
        <pc:docMk/>
      </pc:docMkLst>
      <pc:sldChg chg="modNotes">
        <pc:chgData name="Alison Laming" userId="S::alison.laming@esa.edu.au::7425d2b2-954e-4809-ab5f-8b9bb8823a01" providerId="AD" clId="Web-{562E5D59-DCA0-FF2A-D877-A87D2D1435EC}" dt="2024-07-29T04:12:33.615" v="1"/>
        <pc:sldMkLst>
          <pc:docMk/>
          <pc:sldMk cId="1264214096" sldId="269"/>
        </pc:sldMkLst>
      </pc:sldChg>
      <pc:sldChg chg="modNotes">
        <pc:chgData name="Alison Laming" userId="S::alison.laming@esa.edu.au::7425d2b2-954e-4809-ab5f-8b9bb8823a01" providerId="AD" clId="Web-{562E5D59-DCA0-FF2A-D877-A87D2D1435EC}" dt="2024-07-29T04:12:39.319" v="2"/>
        <pc:sldMkLst>
          <pc:docMk/>
          <pc:sldMk cId="1447093785" sldId="29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1256A4-61FE-4A76-BB28-6B79A6931F6F}" type="datetimeFigureOut">
              <a:rPr lang="en-AU" smtClean="0"/>
              <a:t>28/07/2024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904A82-F77A-4F2F-A04D-9E9D63F3DBD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02697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ustralian.museum/learn/cultures/atsi-collection/aboriginal-toys/leaf-game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ustralian.museum/learn/cultures/atsi-collection/aboriginal-toys/leaf-game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ustralian.museum/learn/cultures/atsi-collection/aboriginal-toys/leaf-game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="1"/>
          </a:p>
          <a:p>
            <a:endParaRPr lang="en-US" sz="100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04A82-F77A-4F2F-A04D-9E9D63F3DBDF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9847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/>
              <a:t>The leaves in these pictures represent different people from a Warlpiri family in a place called Yuendumu. Yuendumu is in the desert in the Northern Territory.</a:t>
            </a:r>
            <a:endParaRPr lang="en-US"/>
          </a:p>
          <a:p>
            <a:r>
              <a:rPr lang="en-AU"/>
              <a:t>Here are the people in this picture:</a:t>
            </a:r>
          </a:p>
          <a:p>
            <a:r>
              <a:rPr lang="en-AU"/>
              <a:t>•the longest leaf is the father</a:t>
            </a:r>
            <a:endParaRPr lang="en-AU">
              <a:ea typeface="Calibri"/>
              <a:cs typeface="Calibri"/>
            </a:endParaRPr>
          </a:p>
          <a:p>
            <a:r>
              <a:rPr lang="en-AU"/>
              <a:t>•the shorter leaf is the mother, who is pregnant</a:t>
            </a:r>
            <a:endParaRPr lang="en-AU">
              <a:ea typeface="Calibri"/>
              <a:cs typeface="Calibri"/>
            </a:endParaRPr>
          </a:p>
          <a:p>
            <a:r>
              <a:rPr lang="en-AU"/>
              <a:t>•the third-largest leaf is the child</a:t>
            </a:r>
            <a:endParaRPr lang="en-AU">
              <a:ea typeface="Calibri"/>
              <a:cs typeface="Calibri"/>
            </a:endParaRPr>
          </a:p>
          <a:p>
            <a:r>
              <a:rPr lang="en-AU"/>
              <a:t>•and the smallest leaf is the baby.</a:t>
            </a:r>
            <a:endParaRPr lang="en-AU">
              <a:ea typeface="Calibri"/>
              <a:cs typeface="Calibri"/>
            </a:endParaRPr>
          </a:p>
          <a:p>
            <a:r>
              <a:rPr lang="en-AU">
                <a:hlinkClick r:id="rId3"/>
              </a:rPr>
              <a:t>https://australian.museum/learn/cultures/atsi-collection/aboriginal-toys/leaf-game/</a:t>
            </a:r>
            <a:endParaRPr lang="en-AU"/>
          </a:p>
          <a:p>
            <a:endParaRPr lang="en-AU">
              <a:ea typeface="Calibri"/>
              <a:cs typeface="Calibri"/>
            </a:endParaRPr>
          </a:p>
          <a:p>
            <a:r>
              <a:rPr lang="en-AU"/>
              <a:t>The original concept of the Yuendumu leaf game was developed by </a:t>
            </a:r>
            <a:r>
              <a:rPr lang="en-AU" err="1"/>
              <a:t>Kumanjayi</a:t>
            </a:r>
            <a:r>
              <a:rPr lang="en-AU"/>
              <a:t> Nangala. Permission has kindly been granted for use in this resource.</a:t>
            </a:r>
            <a:endParaRPr lang="en-AU">
              <a:ea typeface="Calibri"/>
              <a:cs typeface="Calibri"/>
            </a:endParaRPr>
          </a:p>
          <a:p>
            <a:endParaRPr lang="en-AU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04A82-F77A-4F2F-A04D-9E9D63F3DBDF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58205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/>
              <a:t>The leaves in these pictures represent different people from a Warlpiri family in a place called Yuendumu. Yuendumu is in the desert in the Northern Territory.</a:t>
            </a:r>
            <a:endParaRPr lang="en-US"/>
          </a:p>
          <a:p>
            <a:r>
              <a:rPr lang="en-AU"/>
              <a:t>Here are the people in this picture:</a:t>
            </a:r>
          </a:p>
          <a:p>
            <a:r>
              <a:rPr lang="en-AU"/>
              <a:t>•the longest leaf is the father</a:t>
            </a:r>
            <a:endParaRPr lang="en-AU">
              <a:ea typeface="Calibri"/>
              <a:cs typeface="Calibri"/>
            </a:endParaRPr>
          </a:p>
          <a:p>
            <a:r>
              <a:rPr lang="en-AU"/>
              <a:t>•the shorter leaf is the mother, who is pregnant</a:t>
            </a:r>
            <a:endParaRPr lang="en-AU">
              <a:ea typeface="Calibri"/>
              <a:cs typeface="Calibri"/>
            </a:endParaRPr>
          </a:p>
          <a:p>
            <a:r>
              <a:rPr lang="en-AU"/>
              <a:t>•the third-largest leaf is the child</a:t>
            </a:r>
            <a:endParaRPr lang="en-AU">
              <a:ea typeface="Calibri"/>
              <a:cs typeface="Calibri"/>
            </a:endParaRPr>
          </a:p>
          <a:p>
            <a:r>
              <a:rPr lang="en-AU"/>
              <a:t>•and the smallest leaf is the baby.</a:t>
            </a:r>
            <a:endParaRPr lang="en-AU">
              <a:ea typeface="Calibri"/>
              <a:cs typeface="Calibri"/>
            </a:endParaRPr>
          </a:p>
          <a:p>
            <a:r>
              <a:rPr lang="en-AU">
                <a:hlinkClick r:id="rId3"/>
              </a:rPr>
              <a:t>https://australian.museum/learn/cultures/atsi-collection/aboriginal-toys/leaf-game/</a:t>
            </a:r>
            <a:endParaRPr lang="en-AU"/>
          </a:p>
          <a:p>
            <a:endParaRPr lang="en-AU">
              <a:ea typeface="Calibri"/>
              <a:cs typeface="Calibri"/>
            </a:endParaRPr>
          </a:p>
          <a:p>
            <a:endParaRPr lang="en-AU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04A82-F77A-4F2F-A04D-9E9D63F3DBDF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4422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/>
              <a:t>The leaves in these pictures represent different people from a Warlpiri family in a place called Yuendumu. Yuendumu is in the desert in the Northern Territory.</a:t>
            </a:r>
            <a:endParaRPr lang="en-US"/>
          </a:p>
          <a:p>
            <a:r>
              <a:rPr lang="en-AU"/>
              <a:t>Here are the people in this picture:</a:t>
            </a:r>
          </a:p>
          <a:p>
            <a:r>
              <a:rPr lang="en-AU"/>
              <a:t>•the longest leaf is the father</a:t>
            </a:r>
            <a:endParaRPr lang="en-AU">
              <a:ea typeface="Calibri"/>
              <a:cs typeface="Calibri"/>
            </a:endParaRPr>
          </a:p>
          <a:p>
            <a:r>
              <a:rPr lang="en-AU"/>
              <a:t>•the shorter leaf is the mother, who is pregnant</a:t>
            </a:r>
            <a:endParaRPr lang="en-AU">
              <a:ea typeface="Calibri"/>
              <a:cs typeface="Calibri"/>
            </a:endParaRPr>
          </a:p>
          <a:p>
            <a:r>
              <a:rPr lang="en-AU"/>
              <a:t>•the third-largest leaf is the child</a:t>
            </a:r>
            <a:endParaRPr lang="en-AU">
              <a:ea typeface="Calibri"/>
              <a:cs typeface="Calibri"/>
            </a:endParaRPr>
          </a:p>
          <a:p>
            <a:r>
              <a:rPr lang="en-AU"/>
              <a:t>•and the smallest leaf is the baby.</a:t>
            </a:r>
            <a:endParaRPr lang="en-AU">
              <a:ea typeface="Calibri"/>
              <a:cs typeface="Calibri"/>
            </a:endParaRPr>
          </a:p>
          <a:p>
            <a:r>
              <a:rPr lang="en-AU">
                <a:hlinkClick r:id="rId3"/>
              </a:rPr>
              <a:t>https://australian.museum/learn/cultures/atsi-collection/aboriginal-toys/leaf-game/</a:t>
            </a:r>
            <a:endParaRPr lang="en-AU"/>
          </a:p>
          <a:p>
            <a:endParaRPr lang="en-AU">
              <a:ea typeface="Calibri"/>
              <a:cs typeface="Calibri"/>
            </a:endParaRPr>
          </a:p>
          <a:p>
            <a:endParaRPr lang="en-AU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04A82-F77A-4F2F-A04D-9E9D63F3DBDF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74496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>
              <a:ea typeface="Calibri"/>
              <a:cs typeface="Calibri"/>
            </a:endParaRPr>
          </a:p>
          <a:p>
            <a:endParaRPr lang="en-AU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04A82-F77A-4F2F-A04D-9E9D63F3DBDF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11306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>
              <a:ea typeface="Calibri"/>
              <a:cs typeface="Calibri"/>
            </a:endParaRPr>
          </a:p>
          <a:p>
            <a:endParaRPr lang="en-AU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04A82-F77A-4F2F-A04D-9E9D63F3DBDF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658194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04A82-F77A-4F2F-A04D-9E9D63F3DBDF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84969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16EEC3-879F-0C66-7230-BAAC3A21DD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072C4A-6096-1CE6-36FF-1DFB4743B0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C68B279-E2A1-8956-6507-29AD2CB59A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8BCBAA-A651-B8C0-85ED-9E8B31CBC7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04A82-F77A-4F2F-A04D-9E9D63F3DBDF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709452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B513D7-5B00-D4A5-1E0C-713170982D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427B30C-8AA9-6066-D334-A09B830249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261AF2-E88E-5FCF-D699-7B225D2398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338DDC-C24E-4325-4206-C5E7B96E2E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04A82-F77A-4F2F-A04D-9E9D63F3DBDF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76564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60516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8290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00957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239097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8819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01662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525002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402957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925367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09772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7533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476625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36711"/>
            <a:ext cx="5486400" cy="38908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17643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14393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542257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880333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675274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38626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01037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259772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55198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9910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76139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50246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36711"/>
            <a:ext cx="5486400" cy="38908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82496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791617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873794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97598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57469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07229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065333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900192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74463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518812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247035"/>
            <a:ext cx="514400" cy="435703"/>
          </a:xfrm>
          <a:prstGeom prst="rect">
            <a:avLst/>
          </a:prstGeom>
        </p:spPr>
        <p:txBody>
          <a:bodyPr/>
          <a:lstStyle/>
          <a:p>
            <a:fld id="{69ABC576-B878-448C-BD9F-E8E656A5771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02796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6247035"/>
            <a:ext cx="514400" cy="435703"/>
          </a:xfrm>
          <a:prstGeom prst="rect">
            <a:avLst/>
          </a:prstGeom>
        </p:spPr>
        <p:txBody>
          <a:bodyPr/>
          <a:lstStyle/>
          <a:p>
            <a:fld id="{69ABC576-B878-448C-BD9F-E8E656A5771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083363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568" y="836712"/>
            <a:ext cx="5486400" cy="38908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56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48465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247035"/>
            <a:ext cx="514400" cy="435703"/>
          </a:xfrm>
          <a:prstGeom prst="rect">
            <a:avLst/>
          </a:prstGeom>
        </p:spPr>
        <p:txBody>
          <a:bodyPr/>
          <a:lstStyle/>
          <a:p>
            <a:fld id="{69ABC576-B878-448C-BD9F-E8E656A5771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177711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247035"/>
            <a:ext cx="514400" cy="435703"/>
          </a:xfrm>
          <a:prstGeom prst="rect">
            <a:avLst/>
          </a:prstGeom>
        </p:spPr>
        <p:txBody>
          <a:bodyPr/>
          <a:lstStyle/>
          <a:p>
            <a:fld id="{69ABC576-B878-448C-BD9F-E8E656A5771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45974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82689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89030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5101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5608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36711"/>
            <a:ext cx="5486400" cy="38908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3530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mathematicshub.edu.au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9.png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hyperlink" Target="about:blank" TargetMode="Externa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10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hyperlink" Target="about:blank" TargetMode="Externa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6.xml"/><Relationship Id="rId21" Type="http://schemas.openxmlformats.org/officeDocument/2006/relationships/image" Target="../media/image11.png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3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hyperlink" Target="https://www.mathematicshub.edu.a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AFF6BD75-DA08-3392-4E89-F14C10FC4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121" y="-61353"/>
            <a:ext cx="9173121" cy="690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23728" y="198252"/>
            <a:ext cx="6851104" cy="420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61B541-8CDA-30CE-818A-586EE31B8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916" y="6460993"/>
            <a:ext cx="559435" cy="198755"/>
          </a:xfrm>
          <a:prstGeom prst="rect">
            <a:avLst/>
          </a:prstGeom>
        </p:spPr>
      </p:pic>
      <p:pic>
        <p:nvPicPr>
          <p:cNvPr id="15" name="Picture 14">
            <a:hlinkClick r:id="rId15"/>
            <a:extLst>
              <a:ext uri="{FF2B5EF4-FFF2-40B4-BE49-F238E27FC236}">
                <a16:creationId xmlns:a16="http://schemas.microsoft.com/office/drawing/2014/main" id="{920767E6-59AB-29BE-891D-7D0135C5A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076"/>
            <a:ext cx="1215243" cy="71576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BEFC575-A694-AFEC-9531-9A8D0B31E8A8}"/>
              </a:ext>
            </a:extLst>
          </p:cNvPr>
          <p:cNvSpPr txBox="1"/>
          <p:nvPr userDrawn="1"/>
        </p:nvSpPr>
        <p:spPr>
          <a:xfrm>
            <a:off x="107505" y="6234053"/>
            <a:ext cx="43924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800"/>
              <a:t>mathematicshub.edu.au</a:t>
            </a:r>
          </a:p>
          <a:p>
            <a:pPr algn="l"/>
            <a:r>
              <a:rPr lang="en-GB" sz="800"/>
              <a:t>© 2024 Commonwealth of Australia, unless otherwise indicated. Creative Commons Attribution 4.0, unless otherwise indicated.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00B1F31-28AE-E38A-AD0E-0A2B762E18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076056" y="5620698"/>
            <a:ext cx="2735152" cy="1052738"/>
            <a:chOff x="5167683" y="5805262"/>
            <a:chExt cx="2735152" cy="1052738"/>
          </a:xfrm>
        </p:grpSpPr>
        <p:pic>
          <p:nvPicPr>
            <p:cNvPr id="18" name="Content Placeholder 12">
              <a:extLst>
                <a:ext uri="{FF2B5EF4-FFF2-40B4-BE49-F238E27FC236}">
                  <a16:creationId xmlns:a16="http://schemas.microsoft.com/office/drawing/2014/main" id="{738BD97F-6739-8B15-86D4-44FA53D29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2864" y="6309320"/>
              <a:ext cx="863496" cy="54868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E1C5B88-B18B-7F64-5CC3-0CB55BE5C0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3380" y="5805262"/>
              <a:ext cx="589455" cy="583007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1D74349-6211-8FAB-8805-B493A31BC0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3178" y="5842012"/>
              <a:ext cx="546257" cy="546257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4A5E25A-A825-AB7A-2FEF-C449173C72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0772" y="6173727"/>
              <a:ext cx="856560" cy="539365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1697A6D-2B79-FF00-37E9-3A45E6A4DB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89471">
              <a:off x="5167683" y="6067195"/>
              <a:ext cx="554625" cy="7063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24108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64283CD0-3AD0-113A-733E-5BDC7A1020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3" r="504"/>
          <a:stretch/>
        </p:blipFill>
        <p:spPr bwMode="auto">
          <a:xfrm>
            <a:off x="0" y="839552"/>
            <a:ext cx="9145016" cy="609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23728" y="198252"/>
            <a:ext cx="6851104" cy="420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61B541-8CDA-30CE-818A-586EE31B8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916" y="6460993"/>
            <a:ext cx="559435" cy="198755"/>
          </a:xfrm>
          <a:prstGeom prst="rect">
            <a:avLst/>
          </a:prstGeom>
        </p:spPr>
      </p:pic>
      <p:pic>
        <p:nvPicPr>
          <p:cNvPr id="15" name="Picture 14">
            <a:hlinkClick r:id="rId15"/>
            <a:extLst>
              <a:ext uri="{FF2B5EF4-FFF2-40B4-BE49-F238E27FC236}">
                <a16:creationId xmlns:a16="http://schemas.microsoft.com/office/drawing/2014/main" id="{920767E6-59AB-29BE-891D-7D0135C5A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076"/>
            <a:ext cx="1215243" cy="71576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BEFC575-A694-AFEC-9531-9A8D0B31E8A8}"/>
              </a:ext>
            </a:extLst>
          </p:cNvPr>
          <p:cNvSpPr txBox="1"/>
          <p:nvPr userDrawn="1"/>
        </p:nvSpPr>
        <p:spPr>
          <a:xfrm>
            <a:off x="107505" y="6234053"/>
            <a:ext cx="43924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800"/>
              <a:t>mathematicshub.edu.au</a:t>
            </a:r>
          </a:p>
          <a:p>
            <a:pPr algn="l"/>
            <a:r>
              <a:rPr lang="en-GB" sz="800"/>
              <a:t>© 2024 Commonwealth of Australia, unless otherwise indicated. Creative Commons Attribution 4.0, unless otherwise indicated.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BC9B929-D0DE-4155-832F-AB89357AE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459291" y="5757084"/>
            <a:ext cx="2735152" cy="1052738"/>
            <a:chOff x="5167683" y="5805262"/>
            <a:chExt cx="2735152" cy="1052738"/>
          </a:xfrm>
        </p:grpSpPr>
        <p:pic>
          <p:nvPicPr>
            <p:cNvPr id="8" name="Content Placeholder 12">
              <a:extLst>
                <a:ext uri="{FF2B5EF4-FFF2-40B4-BE49-F238E27FC236}">
                  <a16:creationId xmlns:a16="http://schemas.microsoft.com/office/drawing/2014/main" id="{DBC310A9-D3FD-A55B-4B22-8F8883F336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2864" y="6309320"/>
              <a:ext cx="863496" cy="54868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D3976FF-E2E8-E9CE-C292-7ECBC140B3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3380" y="5805262"/>
              <a:ext cx="589455" cy="58300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ED26AD6-960E-51A4-E11D-FB018947FB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3178" y="5842012"/>
              <a:ext cx="546257" cy="54625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99E1E0B-9DC0-5B1E-522B-D2801CC508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0772" y="6173727"/>
              <a:ext cx="856560" cy="53936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13809A4-5AD4-C434-EE66-4D9260D579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89471">
              <a:off x="5167683" y="6067195"/>
              <a:ext cx="554625" cy="7063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6928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23728" y="198252"/>
            <a:ext cx="6851104" cy="420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61B541-8CDA-30CE-818A-586EE31B8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916" y="6460993"/>
            <a:ext cx="559435" cy="198755"/>
          </a:xfrm>
          <a:prstGeom prst="rect">
            <a:avLst/>
          </a:prstGeom>
        </p:spPr>
      </p:pic>
      <p:pic>
        <p:nvPicPr>
          <p:cNvPr id="15" name="Picture 14">
            <a:hlinkClick r:id="rId14"/>
            <a:extLst>
              <a:ext uri="{FF2B5EF4-FFF2-40B4-BE49-F238E27FC236}">
                <a16:creationId xmlns:a16="http://schemas.microsoft.com/office/drawing/2014/main" id="{920767E6-59AB-29BE-891D-7D0135C5A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076"/>
            <a:ext cx="1215243" cy="71576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BEFC575-A694-AFEC-9531-9A8D0B31E8A8}"/>
              </a:ext>
            </a:extLst>
          </p:cNvPr>
          <p:cNvSpPr txBox="1"/>
          <p:nvPr userDrawn="1"/>
        </p:nvSpPr>
        <p:spPr>
          <a:xfrm>
            <a:off x="107505" y="6234053"/>
            <a:ext cx="43924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800"/>
              <a:t>mathematicshub.edu.au</a:t>
            </a:r>
          </a:p>
          <a:p>
            <a:pPr algn="l"/>
            <a:r>
              <a:rPr lang="en-GB" sz="800"/>
              <a:t>© 2024 Commonwealth of Australia, unless otherwise indicated. Creative Commons Attribution 4.0, unless otherwise indicated.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3C7CC2-E0D0-B218-2CD0-868B8DA2A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864" y="0"/>
            <a:ext cx="240113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283ACA2-1DC7-1DA2-B67B-D1FB9358B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538954" y="5720666"/>
            <a:ext cx="2735152" cy="1052738"/>
            <a:chOff x="5167683" y="5805262"/>
            <a:chExt cx="2735152" cy="1052738"/>
          </a:xfrm>
        </p:grpSpPr>
        <p:pic>
          <p:nvPicPr>
            <p:cNvPr id="8" name="Content Placeholder 12">
              <a:extLst>
                <a:ext uri="{FF2B5EF4-FFF2-40B4-BE49-F238E27FC236}">
                  <a16:creationId xmlns:a16="http://schemas.microsoft.com/office/drawing/2014/main" id="{BEF8F809-5B79-CE03-3A86-B42609B9D7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2864" y="6309320"/>
              <a:ext cx="863496" cy="54868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F11086B-2FA5-412F-157B-7B500B0A14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3380" y="5805262"/>
              <a:ext cx="589455" cy="58300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C24AA98-3346-EEA7-318E-C62FE59E32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3178" y="5842012"/>
              <a:ext cx="546257" cy="54625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47D6DF1-AC1F-2E75-171A-C5646556CC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0772" y="6173727"/>
              <a:ext cx="856560" cy="53936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5A28DEE-3ACB-940E-A179-58847E12D6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89471">
              <a:off x="5167683" y="6067195"/>
              <a:ext cx="554625" cy="7063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26444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23728" y="198252"/>
            <a:ext cx="6851104" cy="420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61B541-8CDA-30CE-818A-586EE31B8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916" y="6460993"/>
            <a:ext cx="559435" cy="198755"/>
          </a:xfrm>
          <a:prstGeom prst="rect">
            <a:avLst/>
          </a:prstGeom>
        </p:spPr>
      </p:pic>
      <p:pic>
        <p:nvPicPr>
          <p:cNvPr id="15" name="Picture 14">
            <a:hlinkClick r:id="rId14"/>
            <a:extLst>
              <a:ext uri="{FF2B5EF4-FFF2-40B4-BE49-F238E27FC236}">
                <a16:creationId xmlns:a16="http://schemas.microsoft.com/office/drawing/2014/main" id="{920767E6-59AB-29BE-891D-7D0135C5A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076"/>
            <a:ext cx="1215243" cy="71576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BEFC575-A694-AFEC-9531-9A8D0B31E8A8}"/>
              </a:ext>
            </a:extLst>
          </p:cNvPr>
          <p:cNvSpPr txBox="1"/>
          <p:nvPr userDrawn="1"/>
        </p:nvSpPr>
        <p:spPr>
          <a:xfrm>
            <a:off x="107505" y="6234053"/>
            <a:ext cx="43924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800"/>
              <a:t>mathematicshub.edu.au</a:t>
            </a:r>
          </a:p>
          <a:p>
            <a:pPr algn="l"/>
            <a:r>
              <a:rPr lang="en-GB" sz="800"/>
              <a:t>© 2023 Commonwealth of Australia, unless otherwise indicated. Creative Commons Attribution 4.0, unless otherwise indicated.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283ACA2-1DC7-1DA2-B67B-D1FB9358B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538954" y="5720666"/>
            <a:ext cx="2735152" cy="1052738"/>
            <a:chOff x="5167683" y="5805262"/>
            <a:chExt cx="2735152" cy="1052738"/>
          </a:xfrm>
        </p:grpSpPr>
        <p:pic>
          <p:nvPicPr>
            <p:cNvPr id="8" name="Content Placeholder 12">
              <a:extLst>
                <a:ext uri="{FF2B5EF4-FFF2-40B4-BE49-F238E27FC236}">
                  <a16:creationId xmlns:a16="http://schemas.microsoft.com/office/drawing/2014/main" id="{BEF8F809-5B79-CE03-3A86-B42609B9D7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2864" y="6309320"/>
              <a:ext cx="863496" cy="54868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F11086B-2FA5-412F-157B-7B500B0A14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3380" y="5805262"/>
              <a:ext cx="589455" cy="58300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C24AA98-3346-EEA7-318E-C62FE59E32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3178" y="5842012"/>
              <a:ext cx="546257" cy="54625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47D6DF1-AC1F-2E75-171A-C5646556CC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0772" y="6173727"/>
              <a:ext cx="856560" cy="53936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5A28DEE-3ACB-940E-A179-58847E12D6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89471">
              <a:off x="5167683" y="6067195"/>
              <a:ext cx="554625" cy="706388"/>
            </a:xfrm>
            <a:prstGeom prst="rect">
              <a:avLst/>
            </a:prstGeom>
          </p:spPr>
        </p:pic>
      </p:grpSp>
      <p:pic>
        <p:nvPicPr>
          <p:cNvPr id="13" name="Picture 3">
            <a:extLst>
              <a:ext uri="{FF2B5EF4-FFF2-40B4-BE49-F238E27FC236}">
                <a16:creationId xmlns:a16="http://schemas.microsoft.com/office/drawing/2014/main" id="{2C83D9E3-82B6-514A-2A77-18A42DDFC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1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6"/>
          <a:stretch/>
        </p:blipFill>
        <p:spPr bwMode="auto">
          <a:xfrm>
            <a:off x="6345716" y="0"/>
            <a:ext cx="2798284" cy="6887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3584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7513AFF-1993-AFA1-8B37-284451BFB74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89123" y="2102069"/>
            <a:ext cx="7240190" cy="227754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AU" sz="6600" b="1">
                <a:solidFill>
                  <a:srgbClr val="323E4F"/>
                </a:solidFill>
                <a:latin typeface="Calibri"/>
                <a:ea typeface="Calibri"/>
                <a:cs typeface="Calibri"/>
              </a:rPr>
              <a:t>Learning number </a:t>
            </a:r>
            <a:br>
              <a:rPr lang="en-AU" sz="7200" b="1">
                <a:solidFill>
                  <a:srgbClr val="323E4F"/>
                </a:solidFill>
                <a:latin typeface="Calibri"/>
                <a:ea typeface="Calibri"/>
                <a:cs typeface="Calibri"/>
              </a:rPr>
            </a:br>
            <a:endParaRPr lang="en-AU" sz="3200">
              <a:solidFill>
                <a:srgbClr val="323E4F"/>
              </a:solidFill>
              <a:ea typeface="Calibri"/>
              <a:cs typeface="Calibri"/>
            </a:endParaRPr>
          </a:p>
          <a:p>
            <a:pPr lvl="0">
              <a:spcBef>
                <a:spcPts val="0"/>
              </a:spcBef>
              <a:defRPr/>
            </a:pPr>
            <a:endParaRPr lang="en-AU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7B6FFD-A09E-3C92-C2E0-FB016FC09ECC}"/>
              </a:ext>
            </a:extLst>
          </p:cNvPr>
          <p:cNvSpPr txBox="1"/>
          <p:nvPr/>
        </p:nvSpPr>
        <p:spPr>
          <a:xfrm>
            <a:off x="1490050" y="3518194"/>
            <a:ext cx="5983148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AU" sz="3200">
                <a:solidFill>
                  <a:srgbClr val="323E4F"/>
                </a:solidFill>
                <a:ea typeface="+mn-lt"/>
                <a:cs typeface="+mn-lt"/>
              </a:rPr>
              <a:t>through First Nations </a:t>
            </a:r>
            <a:endParaRPr lang="en-US">
              <a:solidFill>
                <a:srgbClr val="1F497D"/>
              </a:solidFill>
              <a:ea typeface="+mn-lt"/>
              <a:cs typeface="+mn-lt"/>
            </a:endParaRPr>
          </a:p>
          <a:p>
            <a:pPr algn="ctr"/>
            <a:r>
              <a:rPr lang="en-AU" sz="3200">
                <a:solidFill>
                  <a:srgbClr val="323E4F"/>
                </a:solidFill>
                <a:ea typeface="+mn-lt"/>
                <a:cs typeface="+mn-lt"/>
              </a:rPr>
              <a:t>leaf games and stories</a:t>
            </a:r>
            <a:endParaRPr lang="en-US">
              <a:ea typeface="+mn-lt"/>
              <a:cs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F56CD2-F351-E7F0-7B0B-ECEECE1CF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5" t="30795" r="11414" b="36685"/>
          <a:stretch/>
        </p:blipFill>
        <p:spPr>
          <a:xfrm rot="2846175">
            <a:off x="-242842" y="3825860"/>
            <a:ext cx="2773917" cy="11445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687A91-049A-F705-34F7-CFA7D3F0E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5" t="30795" r="11414" b="36685"/>
          <a:stretch/>
        </p:blipFill>
        <p:spPr>
          <a:xfrm rot="5877220">
            <a:off x="984453" y="4507200"/>
            <a:ext cx="2057740" cy="8490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7B4B04-BEEE-369C-5517-F47D1AD29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21" t="19135" r="15897" b="42991"/>
          <a:stretch/>
        </p:blipFill>
        <p:spPr>
          <a:xfrm rot="9891224">
            <a:off x="1740057" y="4742503"/>
            <a:ext cx="3634180" cy="14606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2FE5912-4EAF-50E8-2360-EBA838E84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2" t="30795" r="13906" b="32354"/>
          <a:stretch/>
        </p:blipFill>
        <p:spPr>
          <a:xfrm rot="19506956">
            <a:off x="6850664" y="1251064"/>
            <a:ext cx="2037504" cy="9010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200ED87-C3E2-0FD2-2C71-6CB2E55FB5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5" t="27649" r="9838" b="34112"/>
          <a:stretch/>
        </p:blipFill>
        <p:spPr>
          <a:xfrm rot="17459323">
            <a:off x="5616785" y="2648877"/>
            <a:ext cx="4505265" cy="18079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37024BF-2FB3-C16C-D465-E4881FB4FBA3}"/>
              </a:ext>
            </a:extLst>
          </p:cNvPr>
          <p:cNvSpPr txBox="1"/>
          <p:nvPr/>
        </p:nvSpPr>
        <p:spPr>
          <a:xfrm>
            <a:off x="396478" y="5870376"/>
            <a:ext cx="4573785" cy="2616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i="1">
                <a:solidFill>
                  <a:srgbClr val="002060"/>
                </a:solidFill>
                <a:ea typeface="Calibri"/>
                <a:cs typeface="Calibri"/>
              </a:rPr>
              <a:t>Image credit: Martin Richards</a:t>
            </a:r>
          </a:p>
        </p:txBody>
      </p:sp>
    </p:spTree>
    <p:extLst>
      <p:ext uri="{BB962C8B-B14F-4D97-AF65-F5344CB8AC3E}">
        <p14:creationId xmlns:p14="http://schemas.microsoft.com/office/powerpoint/2010/main" val="3963661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DF87752-09A8-E584-6BC6-FE175B9A0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696" y="0"/>
            <a:ext cx="6036818" cy="1143000"/>
          </a:xfrm>
        </p:spPr>
        <p:txBody>
          <a:bodyPr>
            <a:normAutofit/>
          </a:bodyPr>
          <a:lstStyle/>
          <a:p>
            <a:pPr algn="l"/>
            <a:r>
              <a:rPr lang="en-AU" sz="4000">
                <a:solidFill>
                  <a:srgbClr val="000000"/>
                </a:solidFill>
              </a:rPr>
              <a:t>What do you notice?</a:t>
            </a:r>
            <a:endParaRPr lang="en-US" sz="3600">
              <a:ea typeface="Calibri"/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3252D8-C6BC-75A1-190C-5EDF2BC856BE}"/>
              </a:ext>
            </a:extLst>
          </p:cNvPr>
          <p:cNvSpPr txBox="1"/>
          <p:nvPr/>
        </p:nvSpPr>
        <p:spPr>
          <a:xfrm>
            <a:off x="494704" y="1360884"/>
            <a:ext cx="3743325" cy="8925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AU" sz="2600">
                <a:solidFill>
                  <a:srgbClr val="000000"/>
                </a:solidFill>
                <a:ea typeface="Calibri"/>
                <a:cs typeface="Calibri"/>
              </a:rPr>
              <a:t>What could each of the leaves represent?</a:t>
            </a:r>
            <a:endParaRPr lang="en-AU">
              <a:solidFill>
                <a:srgbClr val="1F497D"/>
              </a:solidFill>
              <a:ea typeface="Calibri"/>
              <a:cs typeface="Calibri"/>
            </a:endParaRPr>
          </a:p>
        </p:txBody>
      </p:sp>
      <p:pic>
        <p:nvPicPr>
          <p:cNvPr id="23" name="Picture 22" descr="A close up of a small gum  leaf">
            <a:extLst>
              <a:ext uri="{FF2B5EF4-FFF2-40B4-BE49-F238E27FC236}">
                <a16:creationId xmlns:a16="http://schemas.microsoft.com/office/drawing/2014/main" id="{8988069E-50AE-AE70-E05A-9201499CBA5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2" t="30795" r="13906" b="32354"/>
          <a:stretch/>
        </p:blipFill>
        <p:spPr>
          <a:xfrm rot="3291485">
            <a:off x="2322423" y="3924419"/>
            <a:ext cx="2444277" cy="1080931"/>
          </a:xfrm>
          <a:prstGeom prst="rect">
            <a:avLst/>
          </a:prstGeom>
        </p:spPr>
      </p:pic>
      <p:pic>
        <p:nvPicPr>
          <p:cNvPr id="21" name="Picture 20" descr="A brown leaf on a black background">
            <a:extLst>
              <a:ext uri="{FF2B5EF4-FFF2-40B4-BE49-F238E27FC236}">
                <a16:creationId xmlns:a16="http://schemas.microsoft.com/office/drawing/2014/main" id="{C5E3884A-5003-69B2-939D-D218ED3BF02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21" t="19135" r="15897" b="42991"/>
          <a:stretch/>
        </p:blipFill>
        <p:spPr>
          <a:xfrm rot="2964499">
            <a:off x="3140572" y="3330330"/>
            <a:ext cx="3634180" cy="1460624"/>
          </a:xfrm>
          <a:prstGeom prst="rect">
            <a:avLst/>
          </a:prstGeom>
        </p:spPr>
      </p:pic>
      <p:pic>
        <p:nvPicPr>
          <p:cNvPr id="31" name="Picture 30" descr="A brown leaf on a white background">
            <a:extLst>
              <a:ext uri="{FF2B5EF4-FFF2-40B4-BE49-F238E27FC236}">
                <a16:creationId xmlns:a16="http://schemas.microsoft.com/office/drawing/2014/main" id="{83CC0EBB-27E6-28E0-AD63-ED468A59A64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5" t="30795" r="11414" b="36685"/>
          <a:stretch/>
        </p:blipFill>
        <p:spPr>
          <a:xfrm rot="2846175">
            <a:off x="4295528" y="2938172"/>
            <a:ext cx="3956540" cy="1632491"/>
          </a:xfrm>
          <a:prstGeom prst="rect">
            <a:avLst/>
          </a:prstGeom>
        </p:spPr>
      </p:pic>
      <p:pic>
        <p:nvPicPr>
          <p:cNvPr id="25" name="Picture 24" descr="A brown leaf on a white background">
            <a:extLst>
              <a:ext uri="{FF2B5EF4-FFF2-40B4-BE49-F238E27FC236}">
                <a16:creationId xmlns:a16="http://schemas.microsoft.com/office/drawing/2014/main" id="{59E2999F-DF7A-178D-7F11-BC90313DB7D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5" t="27649" r="9838" b="34112"/>
          <a:stretch/>
        </p:blipFill>
        <p:spPr>
          <a:xfrm rot="2967143">
            <a:off x="5240851" y="2102004"/>
            <a:ext cx="5244935" cy="21048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EDF5B8D-2FA9-C5C2-41BF-EA127CE981DD}"/>
              </a:ext>
            </a:extLst>
          </p:cNvPr>
          <p:cNvSpPr txBox="1"/>
          <p:nvPr/>
        </p:nvSpPr>
        <p:spPr>
          <a:xfrm>
            <a:off x="385481" y="5763580"/>
            <a:ext cx="4573785" cy="2616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i="1">
                <a:solidFill>
                  <a:srgbClr val="002060"/>
                </a:solidFill>
                <a:ea typeface="Calibri"/>
                <a:cs typeface="Calibri"/>
              </a:rPr>
              <a:t>Image credit: Martin Richards</a:t>
            </a:r>
          </a:p>
        </p:txBody>
      </p:sp>
    </p:spTree>
    <p:extLst>
      <p:ext uri="{BB962C8B-B14F-4D97-AF65-F5344CB8AC3E}">
        <p14:creationId xmlns:p14="http://schemas.microsoft.com/office/powerpoint/2010/main" val="1264214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DF87752-09A8-E584-6BC6-FE175B9A0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696" y="0"/>
            <a:ext cx="6036818" cy="1143000"/>
          </a:xfrm>
        </p:spPr>
        <p:txBody>
          <a:bodyPr>
            <a:normAutofit/>
          </a:bodyPr>
          <a:lstStyle/>
          <a:p>
            <a:pPr algn="l"/>
            <a:r>
              <a:rPr lang="en-AU">
                <a:solidFill>
                  <a:srgbClr val="000000"/>
                </a:solidFill>
              </a:rPr>
              <a:t>Yuendumu (NT)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3252D8-C6BC-75A1-190C-5EDF2BC856BE}"/>
              </a:ext>
            </a:extLst>
          </p:cNvPr>
          <p:cNvSpPr txBox="1"/>
          <p:nvPr/>
        </p:nvSpPr>
        <p:spPr>
          <a:xfrm>
            <a:off x="494704" y="1360884"/>
            <a:ext cx="3743325" cy="437042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AU" sz="2800">
                <a:solidFill>
                  <a:srgbClr val="000000"/>
                </a:solidFill>
                <a:ea typeface="Calibri"/>
                <a:cs typeface="Calibri"/>
              </a:rPr>
              <a:t>The leaves in this picture represent different people from a Warlpiri family in a place called Yuendumu.</a:t>
            </a:r>
            <a:endParaRPr lang="en-US" sz="2800">
              <a:solidFill>
                <a:srgbClr val="1F497D"/>
              </a:solidFill>
              <a:ea typeface="Calibri"/>
              <a:cs typeface="Calibri"/>
            </a:endParaRPr>
          </a:p>
          <a:p>
            <a:endParaRPr lang="en-AU" sz="280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AU" sz="2800">
                <a:solidFill>
                  <a:srgbClr val="000000"/>
                </a:solidFill>
                <a:ea typeface="Calibri"/>
                <a:cs typeface="Calibri"/>
              </a:rPr>
              <a:t>Yuendumu is in the desert in the Northern Territory.</a:t>
            </a:r>
            <a:endParaRPr lang="en-US" sz="2800">
              <a:ea typeface="Calibri"/>
              <a:cs typeface="Calibri"/>
            </a:endParaRPr>
          </a:p>
          <a:p>
            <a:endParaRPr lang="en-AU" sz="2600">
              <a:solidFill>
                <a:srgbClr val="000000"/>
              </a:solidFill>
              <a:ea typeface="Calibri"/>
              <a:cs typeface="Calibri"/>
            </a:endParaRPr>
          </a:p>
        </p:txBody>
      </p:sp>
      <p:grpSp>
        <p:nvGrpSpPr>
          <p:cNvPr id="15" name="Group 14" descr="Four gum leaves of different sizes">
            <a:extLst>
              <a:ext uri="{FF2B5EF4-FFF2-40B4-BE49-F238E27FC236}">
                <a16:creationId xmlns:a16="http://schemas.microsoft.com/office/drawing/2014/main" id="{0A17C8EE-F3A3-9134-B0E5-C7B9EE232516}"/>
              </a:ext>
            </a:extLst>
          </p:cNvPr>
          <p:cNvGrpSpPr/>
          <p:nvPr/>
        </p:nvGrpSpPr>
        <p:grpSpPr>
          <a:xfrm>
            <a:off x="4788024" y="836712"/>
            <a:ext cx="3537224" cy="4564105"/>
            <a:chOff x="4716016" y="563229"/>
            <a:chExt cx="3891982" cy="4822287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0104BB9-5377-320C-51A7-9A2B7FE018FD}"/>
                </a:ext>
              </a:extLst>
            </p:cNvPr>
            <p:cNvGrpSpPr/>
            <p:nvPr/>
          </p:nvGrpSpPr>
          <p:grpSpPr>
            <a:xfrm>
              <a:off x="4716016" y="563229"/>
              <a:ext cx="3891982" cy="4563340"/>
              <a:chOff x="3004096" y="-978189"/>
              <a:chExt cx="5887096" cy="6855921"/>
            </a:xfrm>
          </p:grpSpPr>
          <p:pic>
            <p:nvPicPr>
              <p:cNvPr id="18" name="Picture 17" descr="A brown leaf on a black background">
                <a:extLst>
                  <a:ext uri="{FF2B5EF4-FFF2-40B4-BE49-F238E27FC236}">
                    <a16:creationId xmlns:a16="http://schemas.microsoft.com/office/drawing/2014/main" id="{33AB0872-6078-949A-F309-66D2AC507FB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021" t="19135" r="15897" b="42991"/>
              <a:stretch/>
            </p:blipFill>
            <p:spPr>
              <a:xfrm rot="2964499">
                <a:off x="3140572" y="3330330"/>
                <a:ext cx="3634180" cy="1460624"/>
              </a:xfrm>
              <a:prstGeom prst="rect">
                <a:avLst/>
              </a:prstGeom>
            </p:spPr>
          </p:pic>
          <p:pic>
            <p:nvPicPr>
              <p:cNvPr id="19" name="Picture 18" descr="A close up of a small gum  leaf">
                <a:extLst>
                  <a:ext uri="{FF2B5EF4-FFF2-40B4-BE49-F238E27FC236}">
                    <a16:creationId xmlns:a16="http://schemas.microsoft.com/office/drawing/2014/main" id="{DDF46571-CC80-0140-8455-45793C6B942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312" t="30795" r="13906" b="32354"/>
              <a:stretch/>
            </p:blipFill>
            <p:spPr>
              <a:xfrm rot="3291485">
                <a:off x="2322423" y="3924419"/>
                <a:ext cx="2444277" cy="1080931"/>
              </a:xfrm>
              <a:prstGeom prst="rect">
                <a:avLst/>
              </a:prstGeom>
            </p:spPr>
          </p:pic>
          <p:pic>
            <p:nvPicPr>
              <p:cNvPr id="20" name="Picture 19" descr="A brown leaf on a white background">
                <a:extLst>
                  <a:ext uri="{FF2B5EF4-FFF2-40B4-BE49-F238E27FC236}">
                    <a16:creationId xmlns:a16="http://schemas.microsoft.com/office/drawing/2014/main" id="{7902A408-C039-7490-6E8C-E68ACA81488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375" t="27649" r="9838" b="34112"/>
              <a:stretch/>
            </p:blipFill>
            <p:spPr>
              <a:xfrm rot="2967143">
                <a:off x="4097268" y="1069979"/>
                <a:ext cx="6842092" cy="2745756"/>
              </a:xfrm>
              <a:prstGeom prst="rect">
                <a:avLst/>
              </a:prstGeom>
            </p:spPr>
          </p:pic>
        </p:grpSp>
        <p:pic>
          <p:nvPicPr>
            <p:cNvPr id="17" name="Picture 16" descr="A brown leaf on a white background">
              <a:extLst>
                <a:ext uri="{FF2B5EF4-FFF2-40B4-BE49-F238E27FC236}">
                  <a16:creationId xmlns:a16="http://schemas.microsoft.com/office/drawing/2014/main" id="{1F9A9131-E70B-0942-0204-F104AA1AC8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825" t="30795" r="11414" b="36685"/>
            <a:stretch/>
          </p:blipFill>
          <p:spPr>
            <a:xfrm rot="2846175">
              <a:off x="5087440" y="2981436"/>
              <a:ext cx="3403752" cy="1404408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C0E4E17-2EE9-7441-BC54-2B8FB4CAC59C}"/>
              </a:ext>
            </a:extLst>
          </p:cNvPr>
          <p:cNvSpPr txBox="1"/>
          <p:nvPr/>
        </p:nvSpPr>
        <p:spPr>
          <a:xfrm>
            <a:off x="396478" y="5870376"/>
            <a:ext cx="4573785" cy="2616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i="1">
                <a:solidFill>
                  <a:srgbClr val="002060"/>
                </a:solidFill>
                <a:ea typeface="Calibri"/>
                <a:cs typeface="Calibri"/>
              </a:rPr>
              <a:t>Image credit: Martin Richards</a:t>
            </a:r>
          </a:p>
        </p:txBody>
      </p:sp>
    </p:spTree>
    <p:extLst>
      <p:ext uri="{BB962C8B-B14F-4D97-AF65-F5344CB8AC3E}">
        <p14:creationId xmlns:p14="http://schemas.microsoft.com/office/powerpoint/2010/main" val="3304396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DF87752-09A8-E584-6BC6-FE175B9A0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696" y="0"/>
            <a:ext cx="6036818" cy="1143000"/>
          </a:xfrm>
        </p:spPr>
        <p:txBody>
          <a:bodyPr>
            <a:normAutofit/>
          </a:bodyPr>
          <a:lstStyle/>
          <a:p>
            <a:pPr algn="l"/>
            <a:r>
              <a:rPr lang="en-AU">
                <a:solidFill>
                  <a:srgbClr val="000000"/>
                </a:solidFill>
                <a:ea typeface="+mj-lt"/>
                <a:cs typeface="+mj-lt"/>
              </a:rPr>
              <a:t>Warlpiri family</a:t>
            </a:r>
            <a:endParaRPr lang="en-US">
              <a:ea typeface="+mj-lt"/>
              <a:cs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3252D8-C6BC-75A1-190C-5EDF2BC856BE}"/>
              </a:ext>
            </a:extLst>
          </p:cNvPr>
          <p:cNvSpPr txBox="1"/>
          <p:nvPr/>
        </p:nvSpPr>
        <p:spPr>
          <a:xfrm>
            <a:off x="144887" y="1330153"/>
            <a:ext cx="5075185" cy="44012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AU" sz="2800">
                <a:solidFill>
                  <a:srgbClr val="000000"/>
                </a:solidFill>
                <a:ea typeface="+mn-lt"/>
                <a:cs typeface="+mn-lt"/>
              </a:rPr>
              <a:t>The leaves in this picture represent different people from a Warlpiri family.</a:t>
            </a:r>
            <a:endParaRPr lang="en-US">
              <a:solidFill>
                <a:srgbClr val="1F497D"/>
              </a:solidFill>
              <a:ea typeface="+mn-lt"/>
              <a:cs typeface="+mn-lt"/>
            </a:endParaRPr>
          </a:p>
          <a:p>
            <a:pPr marL="457200" indent="-457200">
              <a:buFont typeface="Arial"/>
              <a:buChar char="•"/>
            </a:pPr>
            <a:r>
              <a:rPr lang="en-AU" sz="2800">
                <a:solidFill>
                  <a:srgbClr val="000000"/>
                </a:solidFill>
                <a:ea typeface="+mn-lt"/>
                <a:cs typeface="+mn-lt"/>
              </a:rPr>
              <a:t>The longest leaf is the father.</a:t>
            </a:r>
            <a:endParaRPr lang="en-US">
              <a:ea typeface="+mn-lt"/>
              <a:cs typeface="+mn-lt"/>
            </a:endParaRPr>
          </a:p>
          <a:p>
            <a:pPr marL="457200" indent="-457200">
              <a:buFont typeface="Arial"/>
              <a:buChar char="•"/>
            </a:pPr>
            <a:r>
              <a:rPr lang="en-AU" sz="2800">
                <a:solidFill>
                  <a:srgbClr val="000000"/>
                </a:solidFill>
                <a:ea typeface="+mn-lt"/>
                <a:cs typeface="+mn-lt"/>
              </a:rPr>
              <a:t>The shorter leaf is the mother, who is pregnant.</a:t>
            </a:r>
            <a:endParaRPr lang="en-AU">
              <a:ea typeface="+mn-lt"/>
              <a:cs typeface="+mn-lt"/>
            </a:endParaRPr>
          </a:p>
          <a:p>
            <a:pPr marL="457200" indent="-457200">
              <a:buFont typeface="Arial"/>
              <a:buChar char="•"/>
            </a:pPr>
            <a:r>
              <a:rPr lang="en-AU" sz="2800">
                <a:solidFill>
                  <a:srgbClr val="000000"/>
                </a:solidFill>
                <a:ea typeface="+mn-lt"/>
                <a:cs typeface="+mn-lt"/>
              </a:rPr>
              <a:t>The third-longest leaf is the child.</a:t>
            </a:r>
            <a:endParaRPr lang="en-US">
              <a:ea typeface="+mn-lt"/>
              <a:cs typeface="+mn-lt"/>
            </a:endParaRPr>
          </a:p>
          <a:p>
            <a:pPr marL="457200" indent="-457200">
              <a:buFont typeface="Arial"/>
              <a:buChar char="•"/>
            </a:pPr>
            <a:r>
              <a:rPr lang="en-AU" sz="2800">
                <a:solidFill>
                  <a:srgbClr val="000000"/>
                </a:solidFill>
                <a:ea typeface="+mn-lt"/>
                <a:cs typeface="+mn-lt"/>
              </a:rPr>
              <a:t>The smallest leaf is the baby.</a:t>
            </a:r>
            <a:endParaRPr lang="en-AU">
              <a:ea typeface="+mn-lt"/>
              <a:cs typeface="+mn-lt"/>
            </a:endParaRPr>
          </a:p>
          <a:p>
            <a:endParaRPr lang="en-AU" sz="2800">
              <a:solidFill>
                <a:srgbClr val="000000"/>
              </a:solidFill>
              <a:ea typeface="Calibri"/>
              <a:cs typeface="Calibri"/>
            </a:endParaRPr>
          </a:p>
        </p:txBody>
      </p:sp>
      <p:grpSp>
        <p:nvGrpSpPr>
          <p:cNvPr id="6" name="Group 5" descr="Four gum leaves of different sizes">
            <a:extLst>
              <a:ext uri="{FF2B5EF4-FFF2-40B4-BE49-F238E27FC236}">
                <a16:creationId xmlns:a16="http://schemas.microsoft.com/office/drawing/2014/main" id="{4042A4D0-E7ED-1F53-C5A3-60927AA0CD73}"/>
              </a:ext>
            </a:extLst>
          </p:cNvPr>
          <p:cNvGrpSpPr/>
          <p:nvPr/>
        </p:nvGrpSpPr>
        <p:grpSpPr>
          <a:xfrm>
            <a:off x="5292080" y="600598"/>
            <a:ext cx="3537224" cy="4564105"/>
            <a:chOff x="4716016" y="563229"/>
            <a:chExt cx="3891982" cy="4822287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404A04B-3221-2050-C11B-92467537924A}"/>
                </a:ext>
              </a:extLst>
            </p:cNvPr>
            <p:cNvGrpSpPr/>
            <p:nvPr/>
          </p:nvGrpSpPr>
          <p:grpSpPr>
            <a:xfrm>
              <a:off x="4716016" y="563229"/>
              <a:ext cx="3891982" cy="4563340"/>
              <a:chOff x="3004096" y="-978189"/>
              <a:chExt cx="5887096" cy="6855921"/>
            </a:xfrm>
          </p:grpSpPr>
          <p:pic>
            <p:nvPicPr>
              <p:cNvPr id="12" name="Picture 11" descr="A brown leaf on a black background">
                <a:extLst>
                  <a:ext uri="{FF2B5EF4-FFF2-40B4-BE49-F238E27FC236}">
                    <a16:creationId xmlns:a16="http://schemas.microsoft.com/office/drawing/2014/main" id="{5CE96B9C-5FAC-13CA-F511-60DACDBF44E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021" t="19135" r="15897" b="42991"/>
              <a:stretch/>
            </p:blipFill>
            <p:spPr>
              <a:xfrm rot="2964499">
                <a:off x="3140572" y="3330330"/>
                <a:ext cx="3634180" cy="1460624"/>
              </a:xfrm>
              <a:prstGeom prst="rect">
                <a:avLst/>
              </a:prstGeom>
            </p:spPr>
          </p:pic>
          <p:pic>
            <p:nvPicPr>
              <p:cNvPr id="13" name="Picture 12" descr="A close up of a small gum  leaf">
                <a:extLst>
                  <a:ext uri="{FF2B5EF4-FFF2-40B4-BE49-F238E27FC236}">
                    <a16:creationId xmlns:a16="http://schemas.microsoft.com/office/drawing/2014/main" id="{8412F98C-7E1D-B57B-0FE9-99FDD1663C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312" t="30795" r="13906" b="32354"/>
              <a:stretch/>
            </p:blipFill>
            <p:spPr>
              <a:xfrm rot="3291485">
                <a:off x="2322423" y="3924419"/>
                <a:ext cx="2444277" cy="1080931"/>
              </a:xfrm>
              <a:prstGeom prst="rect">
                <a:avLst/>
              </a:prstGeom>
            </p:spPr>
          </p:pic>
          <p:pic>
            <p:nvPicPr>
              <p:cNvPr id="14" name="Picture 13" descr="A brown leaf on a white background">
                <a:extLst>
                  <a:ext uri="{FF2B5EF4-FFF2-40B4-BE49-F238E27FC236}">
                    <a16:creationId xmlns:a16="http://schemas.microsoft.com/office/drawing/2014/main" id="{20ACC2C6-3168-7C63-E85E-674C95B4987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375" t="27649" r="9838" b="34112"/>
              <a:stretch/>
            </p:blipFill>
            <p:spPr>
              <a:xfrm rot="2967143">
                <a:off x="4097268" y="1069979"/>
                <a:ext cx="6842092" cy="2745756"/>
              </a:xfrm>
              <a:prstGeom prst="rect">
                <a:avLst/>
              </a:prstGeom>
            </p:spPr>
          </p:pic>
        </p:grpSp>
        <p:pic>
          <p:nvPicPr>
            <p:cNvPr id="11" name="Picture 10" descr="A brown leaf on a white background">
              <a:extLst>
                <a:ext uri="{FF2B5EF4-FFF2-40B4-BE49-F238E27FC236}">
                  <a16:creationId xmlns:a16="http://schemas.microsoft.com/office/drawing/2014/main" id="{E4AA32F6-0E08-7B80-486B-F01689860A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825" t="30795" r="11414" b="36685"/>
            <a:stretch/>
          </p:blipFill>
          <p:spPr>
            <a:xfrm rot="2846175">
              <a:off x="5087440" y="2981436"/>
              <a:ext cx="3403752" cy="1404408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016592F-F898-E2D2-13A4-174E077A8F97}"/>
              </a:ext>
            </a:extLst>
          </p:cNvPr>
          <p:cNvSpPr txBox="1"/>
          <p:nvPr/>
        </p:nvSpPr>
        <p:spPr>
          <a:xfrm>
            <a:off x="396478" y="5870376"/>
            <a:ext cx="4573785" cy="2616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i="1">
                <a:solidFill>
                  <a:srgbClr val="002060"/>
                </a:solidFill>
                <a:ea typeface="Calibri"/>
                <a:cs typeface="Calibri"/>
              </a:rPr>
              <a:t>Image credit: Martin Richards</a:t>
            </a:r>
          </a:p>
        </p:txBody>
      </p:sp>
    </p:spTree>
    <p:extLst>
      <p:ext uri="{BB962C8B-B14F-4D97-AF65-F5344CB8AC3E}">
        <p14:creationId xmlns:p14="http://schemas.microsoft.com/office/powerpoint/2010/main" val="1447093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DF87752-09A8-E584-6BC6-FE175B9A0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696" y="0"/>
            <a:ext cx="6036818" cy="1143000"/>
          </a:xfrm>
        </p:spPr>
        <p:txBody>
          <a:bodyPr>
            <a:normAutofit/>
          </a:bodyPr>
          <a:lstStyle/>
          <a:p>
            <a:pPr algn="l"/>
            <a:r>
              <a:rPr lang="en-AU">
                <a:solidFill>
                  <a:srgbClr val="000000"/>
                </a:solidFill>
              </a:rPr>
              <a:t>Why leaves?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3252D8-C6BC-75A1-190C-5EDF2BC856BE}"/>
              </a:ext>
            </a:extLst>
          </p:cNvPr>
          <p:cNvSpPr txBox="1"/>
          <p:nvPr/>
        </p:nvSpPr>
        <p:spPr>
          <a:xfrm>
            <a:off x="494704" y="1360884"/>
            <a:ext cx="4921261" cy="44012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AU" sz="2800">
                <a:solidFill>
                  <a:srgbClr val="000000"/>
                </a:solidFill>
                <a:ea typeface="+mn-lt"/>
                <a:cs typeface="+mn-lt"/>
              </a:rPr>
              <a:t>Leaves have been used traditionally to teach girls about kinship relationships, where groups of people are located within the camp and in Dreamtime stories.</a:t>
            </a:r>
            <a:endParaRPr lang="en-US">
              <a:ea typeface="+mn-lt"/>
              <a:cs typeface="+mn-lt"/>
            </a:endParaRPr>
          </a:p>
          <a:p>
            <a:endParaRPr lang="en-AU" sz="2800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en-AU" sz="2800">
                <a:solidFill>
                  <a:srgbClr val="000000"/>
                </a:solidFill>
                <a:ea typeface="+mn-lt"/>
                <a:cs typeface="+mn-lt"/>
              </a:rPr>
              <a:t>What could these 5 leaves represent? Can you think of a story about them?</a:t>
            </a:r>
            <a:endParaRPr lang="en-US">
              <a:ea typeface="+mn-lt"/>
              <a:cs typeface="+mn-lt"/>
            </a:endParaRPr>
          </a:p>
        </p:txBody>
      </p:sp>
      <p:grpSp>
        <p:nvGrpSpPr>
          <p:cNvPr id="11" name="Group 10" descr="A group of five gum leaves of different sizes">
            <a:extLst>
              <a:ext uri="{FF2B5EF4-FFF2-40B4-BE49-F238E27FC236}">
                <a16:creationId xmlns:a16="http://schemas.microsoft.com/office/drawing/2014/main" id="{ADFB219B-1D92-57BD-ECED-F208158469AC}"/>
              </a:ext>
            </a:extLst>
          </p:cNvPr>
          <p:cNvGrpSpPr/>
          <p:nvPr/>
        </p:nvGrpSpPr>
        <p:grpSpPr>
          <a:xfrm>
            <a:off x="4355976" y="316120"/>
            <a:ext cx="4866425" cy="5993200"/>
            <a:chOff x="4277670" y="316120"/>
            <a:chExt cx="4944731" cy="5829466"/>
          </a:xfrm>
        </p:grpSpPr>
        <p:pic>
          <p:nvPicPr>
            <p:cNvPr id="2" name="Picture 1" descr="A brown leaf on a black background">
              <a:extLst>
                <a:ext uri="{FF2B5EF4-FFF2-40B4-BE49-F238E27FC236}">
                  <a16:creationId xmlns:a16="http://schemas.microsoft.com/office/drawing/2014/main" id="{B7832DC9-5D9B-3F99-D4AF-D9EA2535F5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21" t="19135" r="15897" b="42991"/>
            <a:stretch/>
          </p:blipFill>
          <p:spPr>
            <a:xfrm rot="2964499">
              <a:off x="4249515" y="3522139"/>
              <a:ext cx="3634180" cy="1460624"/>
            </a:xfrm>
            <a:prstGeom prst="rect">
              <a:avLst/>
            </a:prstGeom>
          </p:spPr>
        </p:pic>
        <p:pic>
          <p:nvPicPr>
            <p:cNvPr id="5" name="Picture 4" descr="A close up of a small gum  leaf">
              <a:extLst>
                <a:ext uri="{FF2B5EF4-FFF2-40B4-BE49-F238E27FC236}">
                  <a16:creationId xmlns:a16="http://schemas.microsoft.com/office/drawing/2014/main" id="{F57BBDFC-34C9-E897-93A9-D7FA22E2F0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12" t="30795" r="13906" b="32354"/>
            <a:stretch/>
          </p:blipFill>
          <p:spPr>
            <a:xfrm rot="3291485">
              <a:off x="4245925" y="4382982"/>
              <a:ext cx="2444277" cy="1080931"/>
            </a:xfrm>
            <a:prstGeom prst="rect">
              <a:avLst/>
            </a:prstGeom>
          </p:spPr>
        </p:pic>
        <p:pic>
          <p:nvPicPr>
            <p:cNvPr id="7" name="Picture 6" descr="A brown leaf on a white background">
              <a:extLst>
                <a:ext uri="{FF2B5EF4-FFF2-40B4-BE49-F238E27FC236}">
                  <a16:creationId xmlns:a16="http://schemas.microsoft.com/office/drawing/2014/main" id="{B73A1E59-554C-6B35-F9B8-E8FAF9CC6B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75" t="27649" r="9838" b="34112"/>
            <a:stretch/>
          </p:blipFill>
          <p:spPr>
            <a:xfrm rot="3815408">
              <a:off x="5547527" y="1890910"/>
              <a:ext cx="5244935" cy="2104812"/>
            </a:xfrm>
            <a:prstGeom prst="rect">
              <a:avLst/>
            </a:prstGeom>
          </p:spPr>
        </p:pic>
        <p:pic>
          <p:nvPicPr>
            <p:cNvPr id="9" name="Picture 8" descr="A brown leaf on a black background">
              <a:extLst>
                <a:ext uri="{FF2B5EF4-FFF2-40B4-BE49-F238E27FC236}">
                  <a16:creationId xmlns:a16="http://schemas.microsoft.com/office/drawing/2014/main" id="{6C53CE64-0519-4ACE-CB66-A3EF533A21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21" t="19135" r="15897" b="42991"/>
            <a:stretch/>
          </p:blipFill>
          <p:spPr>
            <a:xfrm rot="3573283">
              <a:off x="3899303" y="2040984"/>
              <a:ext cx="5767936" cy="2318208"/>
            </a:xfrm>
            <a:prstGeom prst="rect">
              <a:avLst/>
            </a:prstGeom>
          </p:spPr>
        </p:pic>
        <p:pic>
          <p:nvPicPr>
            <p:cNvPr id="10" name="Picture 9" descr="A close up of a small gum  leaf">
              <a:extLst>
                <a:ext uri="{FF2B5EF4-FFF2-40B4-BE49-F238E27FC236}">
                  <a16:creationId xmlns:a16="http://schemas.microsoft.com/office/drawing/2014/main" id="{D673EC65-2EB9-86DE-49EE-5546E6DD22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12" t="30795" r="13906" b="32354"/>
            <a:stretch/>
          </p:blipFill>
          <p:spPr>
            <a:xfrm rot="2088652">
              <a:off x="4277670" y="5133737"/>
              <a:ext cx="1432843" cy="633645"/>
            </a:xfrm>
            <a:prstGeom prst="rect">
              <a:avLst/>
            </a:prstGeom>
          </p:spPr>
        </p:pic>
      </p:grpSp>
      <p:sp>
        <p:nvSpPr>
          <p:cNvPr id="6" name="TextBox 1">
            <a:extLst>
              <a:ext uri="{FF2B5EF4-FFF2-40B4-BE49-F238E27FC236}">
                <a16:creationId xmlns:a16="http://schemas.microsoft.com/office/drawing/2014/main" id="{65E1C3F8-381B-8486-5922-9B27E2FD52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6478" y="5870376"/>
            <a:ext cx="4573785" cy="2616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i="1">
                <a:solidFill>
                  <a:srgbClr val="002060"/>
                </a:solidFill>
                <a:ea typeface="Calibri"/>
                <a:cs typeface="Calibri"/>
              </a:rPr>
              <a:t>Image credit: Martin Richards</a:t>
            </a:r>
          </a:p>
        </p:txBody>
      </p:sp>
    </p:spTree>
    <p:extLst>
      <p:ext uri="{BB962C8B-B14F-4D97-AF65-F5344CB8AC3E}">
        <p14:creationId xmlns:p14="http://schemas.microsoft.com/office/powerpoint/2010/main" val="642743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DF87752-09A8-E584-6BC6-FE175B9A0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696" y="0"/>
            <a:ext cx="6036818" cy="1143000"/>
          </a:xfrm>
        </p:spPr>
        <p:txBody>
          <a:bodyPr>
            <a:normAutofit/>
          </a:bodyPr>
          <a:lstStyle/>
          <a:p>
            <a:pPr algn="l"/>
            <a:r>
              <a:rPr lang="en-AU">
                <a:solidFill>
                  <a:srgbClr val="000000"/>
                </a:solidFill>
              </a:rPr>
              <a:t>Yuendumu leaf games – 1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3252D8-C6BC-75A1-190C-5EDF2BC856BE}"/>
              </a:ext>
            </a:extLst>
          </p:cNvPr>
          <p:cNvSpPr txBox="1"/>
          <p:nvPr/>
        </p:nvSpPr>
        <p:spPr>
          <a:xfrm>
            <a:off x="315176" y="1360884"/>
            <a:ext cx="4569156" cy="526297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AU" sz="2800">
                <a:solidFill>
                  <a:srgbClr val="000000"/>
                </a:solidFill>
                <a:ea typeface="+mn-lt"/>
                <a:cs typeface="+mn-lt"/>
              </a:rPr>
              <a:t>The patterns/groupings of the leaves can be continually changed to relate to the daily occurrences within the camp.</a:t>
            </a:r>
            <a:endParaRPr lang="en-US">
              <a:ea typeface="+mn-lt"/>
              <a:cs typeface="+mn-lt"/>
            </a:endParaRPr>
          </a:p>
          <a:p>
            <a:endParaRPr lang="en-AU" sz="2800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en-AU" sz="2800">
                <a:solidFill>
                  <a:srgbClr val="000000"/>
                </a:solidFill>
                <a:ea typeface="+mn-lt"/>
                <a:cs typeface="+mn-lt"/>
              </a:rPr>
              <a:t>Here, three young boys left the camp to look for fish. </a:t>
            </a:r>
          </a:p>
          <a:p>
            <a:endParaRPr lang="en-AU" sz="2800">
              <a:solidFill>
                <a:srgbClr val="000000"/>
              </a:solidFill>
              <a:ea typeface="+mn-lt"/>
              <a:cs typeface="+mn-lt"/>
            </a:endParaRPr>
          </a:p>
          <a:p>
            <a:endParaRPr lang="en-AU" sz="2800">
              <a:solidFill>
                <a:srgbClr val="000000"/>
              </a:solidFill>
              <a:ea typeface="+mn-lt"/>
              <a:cs typeface="+mn-lt"/>
            </a:endParaRPr>
          </a:p>
          <a:p>
            <a:endParaRPr lang="en-AU" sz="2800">
              <a:solidFill>
                <a:srgbClr val="000000"/>
              </a:solidFill>
              <a:ea typeface="+mn-lt"/>
              <a:cs typeface="+mn-lt"/>
            </a:endParaRPr>
          </a:p>
          <a:p>
            <a:endParaRPr lang="en-AU" sz="2800">
              <a:solidFill>
                <a:srgbClr val="000000"/>
              </a:solidFill>
              <a:ea typeface="Calibri"/>
              <a:cs typeface="Calibri"/>
            </a:endParaRPr>
          </a:p>
          <a:p>
            <a:endParaRPr lang="en-AU" sz="2800">
              <a:solidFill>
                <a:srgbClr val="000000"/>
              </a:solidFill>
              <a:ea typeface="Calibri"/>
              <a:cs typeface="Calibri"/>
            </a:endParaRPr>
          </a:p>
        </p:txBody>
      </p:sp>
      <p:pic>
        <p:nvPicPr>
          <p:cNvPr id="5" name="Picture 4" descr="Close up of three gum leaves ">
            <a:extLst>
              <a:ext uri="{FF2B5EF4-FFF2-40B4-BE49-F238E27FC236}">
                <a16:creationId xmlns:a16="http://schemas.microsoft.com/office/drawing/2014/main" id="{ACF55163-B48F-4084-5C11-587BAD85C3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21" t="19135" r="15897" b="42991"/>
          <a:stretch/>
        </p:blipFill>
        <p:spPr>
          <a:xfrm rot="3705968">
            <a:off x="4131758" y="2825519"/>
            <a:ext cx="3634180" cy="1460624"/>
          </a:xfrm>
          <a:prstGeom prst="rect">
            <a:avLst/>
          </a:prstGeom>
        </p:spPr>
      </p:pic>
      <p:pic>
        <p:nvPicPr>
          <p:cNvPr id="6" name="Picture 5" descr="Close up of three gum leaves ">
            <a:extLst>
              <a:ext uri="{FF2B5EF4-FFF2-40B4-BE49-F238E27FC236}">
                <a16:creationId xmlns:a16="http://schemas.microsoft.com/office/drawing/2014/main" id="{ED92664E-60D4-1D9C-66DD-F309F76070E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21" t="19135" r="15897" b="42991"/>
          <a:stretch/>
        </p:blipFill>
        <p:spPr>
          <a:xfrm rot="4684121">
            <a:off x="5215717" y="2579884"/>
            <a:ext cx="3460257" cy="1390722"/>
          </a:xfrm>
          <a:prstGeom prst="rect">
            <a:avLst/>
          </a:prstGeom>
        </p:spPr>
      </p:pic>
      <p:pic>
        <p:nvPicPr>
          <p:cNvPr id="7" name="Picture 6" descr="Close up of three gum leaves ">
            <a:extLst>
              <a:ext uri="{FF2B5EF4-FFF2-40B4-BE49-F238E27FC236}">
                <a16:creationId xmlns:a16="http://schemas.microsoft.com/office/drawing/2014/main" id="{465473C1-ED1F-6C86-3C3F-9F0043452BA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2" t="30795" r="13906" b="32354"/>
          <a:stretch/>
        </p:blipFill>
        <p:spPr>
          <a:xfrm rot="5816305">
            <a:off x="6539078" y="2966328"/>
            <a:ext cx="2886964" cy="12767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A43D07C-25AC-29BE-27E2-9ED64155934F}"/>
              </a:ext>
            </a:extLst>
          </p:cNvPr>
          <p:cNvSpPr txBox="1"/>
          <p:nvPr/>
        </p:nvSpPr>
        <p:spPr>
          <a:xfrm>
            <a:off x="396478" y="5870376"/>
            <a:ext cx="4573785" cy="2616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i="1">
                <a:solidFill>
                  <a:srgbClr val="002060"/>
                </a:solidFill>
                <a:ea typeface="Calibri"/>
                <a:cs typeface="Calibri"/>
              </a:rPr>
              <a:t>Image credit: Martin Richards</a:t>
            </a:r>
          </a:p>
        </p:txBody>
      </p:sp>
    </p:spTree>
    <p:extLst>
      <p:ext uri="{BB962C8B-B14F-4D97-AF65-F5344CB8AC3E}">
        <p14:creationId xmlns:p14="http://schemas.microsoft.com/office/powerpoint/2010/main" val="1071281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DF87752-09A8-E584-6BC6-FE175B9A0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696" y="0"/>
            <a:ext cx="6036818" cy="1143000"/>
          </a:xfrm>
        </p:spPr>
        <p:txBody>
          <a:bodyPr>
            <a:normAutofit/>
          </a:bodyPr>
          <a:lstStyle/>
          <a:p>
            <a:pPr algn="l"/>
            <a:r>
              <a:rPr lang="en-AU">
                <a:solidFill>
                  <a:srgbClr val="000000"/>
                </a:solidFill>
              </a:rPr>
              <a:t>Yuendumu leaf games – 2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3252D8-C6BC-75A1-190C-5EDF2BC856BE}"/>
              </a:ext>
            </a:extLst>
          </p:cNvPr>
          <p:cNvSpPr txBox="1"/>
          <p:nvPr/>
        </p:nvSpPr>
        <p:spPr>
          <a:xfrm>
            <a:off x="434861" y="1217261"/>
            <a:ext cx="7621145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AU" sz="2800">
                <a:solidFill>
                  <a:srgbClr val="000000"/>
                </a:solidFill>
                <a:ea typeface="+mn-lt"/>
                <a:cs typeface="+mn-lt"/>
              </a:rPr>
              <a:t>When the men went hunting, the long leaves were removed from the sand, leaving the women and children behind.</a:t>
            </a:r>
            <a:endParaRPr lang="en-US">
              <a:ea typeface="+mn-lt"/>
              <a:cs typeface="+mn-lt"/>
            </a:endParaRPr>
          </a:p>
        </p:txBody>
      </p:sp>
      <p:grpSp>
        <p:nvGrpSpPr>
          <p:cNvPr id="11" name="Group 10" descr="Five gum lleaves of different sizes">
            <a:extLst>
              <a:ext uri="{FF2B5EF4-FFF2-40B4-BE49-F238E27FC236}">
                <a16:creationId xmlns:a16="http://schemas.microsoft.com/office/drawing/2014/main" id="{6828240A-326A-8E34-106F-B43D0DE517B2}"/>
              </a:ext>
            </a:extLst>
          </p:cNvPr>
          <p:cNvGrpSpPr/>
          <p:nvPr/>
        </p:nvGrpSpPr>
        <p:grpSpPr>
          <a:xfrm>
            <a:off x="1253214" y="1853092"/>
            <a:ext cx="5710563" cy="4415100"/>
            <a:chOff x="1253214" y="1853092"/>
            <a:chExt cx="5710563" cy="4415100"/>
          </a:xfrm>
        </p:grpSpPr>
        <p:pic>
          <p:nvPicPr>
            <p:cNvPr id="2" name="Picture 1" descr="A brown leaf on a black background">
              <a:extLst>
                <a:ext uri="{FF2B5EF4-FFF2-40B4-BE49-F238E27FC236}">
                  <a16:creationId xmlns:a16="http://schemas.microsoft.com/office/drawing/2014/main" id="{D2774C78-7F07-94EA-252F-051CEED734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21" t="19135" r="15897" b="42991"/>
            <a:stretch/>
          </p:blipFill>
          <p:spPr>
            <a:xfrm rot="5214634">
              <a:off x="1376961" y="3792306"/>
              <a:ext cx="2438313" cy="979990"/>
            </a:xfrm>
            <a:prstGeom prst="rect">
              <a:avLst/>
            </a:prstGeom>
          </p:spPr>
        </p:pic>
        <p:pic>
          <p:nvPicPr>
            <p:cNvPr id="6" name="Picture 5" descr="A close up of a small gum  leaf">
              <a:extLst>
                <a:ext uri="{FF2B5EF4-FFF2-40B4-BE49-F238E27FC236}">
                  <a16:creationId xmlns:a16="http://schemas.microsoft.com/office/drawing/2014/main" id="{E70D9C19-43C0-4ADF-F58A-37262C67FD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12" t="30795" r="13906" b="32354"/>
            <a:stretch/>
          </p:blipFill>
          <p:spPr>
            <a:xfrm rot="3291485">
              <a:off x="844667" y="4522130"/>
              <a:ext cx="1464930" cy="647835"/>
            </a:xfrm>
            <a:prstGeom prst="rect">
              <a:avLst/>
            </a:prstGeom>
          </p:spPr>
        </p:pic>
        <p:pic>
          <p:nvPicPr>
            <p:cNvPr id="7" name="Picture 6" descr="A brown leaf on a white background">
              <a:extLst>
                <a:ext uri="{FF2B5EF4-FFF2-40B4-BE49-F238E27FC236}">
                  <a16:creationId xmlns:a16="http://schemas.microsoft.com/office/drawing/2014/main" id="{C2BA9048-F505-5362-0AC2-6997AEB363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75" t="27649" r="9838" b="34112"/>
            <a:stretch/>
          </p:blipFill>
          <p:spPr>
            <a:xfrm rot="7424917">
              <a:off x="3870329" y="3174744"/>
              <a:ext cx="4415100" cy="1771796"/>
            </a:xfrm>
            <a:prstGeom prst="rect">
              <a:avLst/>
            </a:prstGeom>
          </p:spPr>
        </p:pic>
        <p:pic>
          <p:nvPicPr>
            <p:cNvPr id="9" name="Picture 8" descr="A brown leaf on a white background">
              <a:extLst>
                <a:ext uri="{FF2B5EF4-FFF2-40B4-BE49-F238E27FC236}">
                  <a16:creationId xmlns:a16="http://schemas.microsoft.com/office/drawing/2014/main" id="{80882225-4BFF-0407-F2D2-CFBB826F9D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825" t="30795" r="11414" b="36685"/>
            <a:stretch/>
          </p:blipFill>
          <p:spPr>
            <a:xfrm rot="2846175">
              <a:off x="2349066" y="3422575"/>
              <a:ext cx="3092861" cy="1276132"/>
            </a:xfrm>
            <a:prstGeom prst="rect">
              <a:avLst/>
            </a:prstGeom>
          </p:spPr>
        </p:pic>
        <p:pic>
          <p:nvPicPr>
            <p:cNvPr id="10" name="Picture 9" descr="A close up of a small gum  leaf">
              <a:extLst>
                <a:ext uri="{FF2B5EF4-FFF2-40B4-BE49-F238E27FC236}">
                  <a16:creationId xmlns:a16="http://schemas.microsoft.com/office/drawing/2014/main" id="{F36F7B8F-3701-68AE-5651-FD390C203F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12" t="30795" r="13906" b="32354"/>
            <a:stretch/>
          </p:blipFill>
          <p:spPr>
            <a:xfrm rot="3942799">
              <a:off x="1045797" y="4144350"/>
              <a:ext cx="1911022" cy="845110"/>
            </a:xfrm>
            <a:prstGeom prst="rect">
              <a:avLst/>
            </a:prstGeom>
          </p:spPr>
        </p:pic>
      </p:grpSp>
      <p:sp>
        <p:nvSpPr>
          <p:cNvPr id="5" name="TextBox 1">
            <a:extLst>
              <a:ext uri="{FF2B5EF4-FFF2-40B4-BE49-F238E27FC236}">
                <a16:creationId xmlns:a16="http://schemas.microsoft.com/office/drawing/2014/main" id="{B397E518-540F-374C-9D6B-603110A61BA0}"/>
              </a:ext>
            </a:extLst>
          </p:cNvPr>
          <p:cNvSpPr txBox="1"/>
          <p:nvPr/>
        </p:nvSpPr>
        <p:spPr>
          <a:xfrm>
            <a:off x="396478" y="5870376"/>
            <a:ext cx="4573785" cy="2616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i="1">
                <a:solidFill>
                  <a:srgbClr val="002060"/>
                </a:solidFill>
                <a:ea typeface="Calibri"/>
                <a:cs typeface="Calibri"/>
              </a:rPr>
              <a:t>Image credit: Martin Richards</a:t>
            </a:r>
          </a:p>
        </p:txBody>
      </p:sp>
    </p:spTree>
    <p:extLst>
      <p:ext uri="{BB962C8B-B14F-4D97-AF65-F5344CB8AC3E}">
        <p14:creationId xmlns:p14="http://schemas.microsoft.com/office/powerpoint/2010/main" val="3807928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964320-0975-C276-2D5B-5B4099C6E2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D5ABC19-94A4-9A4A-D416-F48239B5C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4539" y="206120"/>
            <a:ext cx="6036818" cy="1143000"/>
          </a:xfrm>
        </p:spPr>
        <p:txBody>
          <a:bodyPr>
            <a:normAutofit/>
          </a:bodyPr>
          <a:lstStyle/>
          <a:p>
            <a:pPr algn="l"/>
            <a:r>
              <a:rPr lang="en-AU">
                <a:solidFill>
                  <a:srgbClr val="000000"/>
                </a:solidFill>
              </a:rPr>
              <a:t>Men go hunting</a:t>
            </a:r>
            <a:endParaRPr lang="en-US"/>
          </a:p>
        </p:txBody>
      </p:sp>
      <p:grpSp>
        <p:nvGrpSpPr>
          <p:cNvPr id="12" name="Group 11" descr="Three small leaves and a larger gum leaf">
            <a:extLst>
              <a:ext uri="{FF2B5EF4-FFF2-40B4-BE49-F238E27FC236}">
                <a16:creationId xmlns:a16="http://schemas.microsoft.com/office/drawing/2014/main" id="{020B523A-21E7-A955-88C4-1EEE179AC252}"/>
              </a:ext>
            </a:extLst>
          </p:cNvPr>
          <p:cNvGrpSpPr/>
          <p:nvPr/>
        </p:nvGrpSpPr>
        <p:grpSpPr>
          <a:xfrm>
            <a:off x="1253214" y="2514210"/>
            <a:ext cx="3280349" cy="3092861"/>
            <a:chOff x="1253214" y="2514210"/>
            <a:chExt cx="3280349" cy="3092861"/>
          </a:xfrm>
        </p:grpSpPr>
        <p:pic>
          <p:nvPicPr>
            <p:cNvPr id="6" name="Picture 5" descr="A brown leaf on a black background">
              <a:extLst>
                <a:ext uri="{FF2B5EF4-FFF2-40B4-BE49-F238E27FC236}">
                  <a16:creationId xmlns:a16="http://schemas.microsoft.com/office/drawing/2014/main" id="{3B0C3CF0-7BB8-F621-B967-02499EB8FB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21" t="19135" r="15897" b="42991"/>
            <a:stretch/>
          </p:blipFill>
          <p:spPr>
            <a:xfrm rot="5214634">
              <a:off x="1376961" y="3792306"/>
              <a:ext cx="2438313" cy="979990"/>
            </a:xfrm>
            <a:prstGeom prst="rect">
              <a:avLst/>
            </a:prstGeom>
          </p:spPr>
        </p:pic>
        <p:pic>
          <p:nvPicPr>
            <p:cNvPr id="7" name="Picture 6" descr="A close up of a small gum  leaf">
              <a:extLst>
                <a:ext uri="{FF2B5EF4-FFF2-40B4-BE49-F238E27FC236}">
                  <a16:creationId xmlns:a16="http://schemas.microsoft.com/office/drawing/2014/main" id="{BA0C2676-96E4-F8CD-5775-8253E64876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12" t="30795" r="13906" b="32354"/>
            <a:stretch/>
          </p:blipFill>
          <p:spPr>
            <a:xfrm rot="3291485">
              <a:off x="844667" y="4522130"/>
              <a:ext cx="1464930" cy="647835"/>
            </a:xfrm>
            <a:prstGeom prst="rect">
              <a:avLst/>
            </a:prstGeom>
          </p:spPr>
        </p:pic>
        <p:pic>
          <p:nvPicPr>
            <p:cNvPr id="10" name="Picture 9" descr="A brown leaf on a white background">
              <a:extLst>
                <a:ext uri="{FF2B5EF4-FFF2-40B4-BE49-F238E27FC236}">
                  <a16:creationId xmlns:a16="http://schemas.microsoft.com/office/drawing/2014/main" id="{07C3EDBC-514E-584B-7911-894C7EA61E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825" t="30795" r="11414" b="36685"/>
            <a:stretch/>
          </p:blipFill>
          <p:spPr>
            <a:xfrm rot="2846175">
              <a:off x="2349066" y="3422575"/>
              <a:ext cx="3092861" cy="1276132"/>
            </a:xfrm>
            <a:prstGeom prst="rect">
              <a:avLst/>
            </a:prstGeom>
          </p:spPr>
        </p:pic>
        <p:pic>
          <p:nvPicPr>
            <p:cNvPr id="11" name="Picture 10" descr="A close up of a small gum  leaf">
              <a:extLst>
                <a:ext uri="{FF2B5EF4-FFF2-40B4-BE49-F238E27FC236}">
                  <a16:creationId xmlns:a16="http://schemas.microsoft.com/office/drawing/2014/main" id="{71BC89D6-A5DD-5A3B-A242-B4D7FE95BD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12" t="30795" r="13906" b="32354"/>
            <a:stretch/>
          </p:blipFill>
          <p:spPr>
            <a:xfrm rot="3942799">
              <a:off x="1045797" y="4144350"/>
              <a:ext cx="1911022" cy="845110"/>
            </a:xfrm>
            <a:prstGeom prst="rect">
              <a:avLst/>
            </a:prstGeom>
          </p:spPr>
        </p:pic>
      </p:grpSp>
      <p:pic>
        <p:nvPicPr>
          <p:cNvPr id="9" name="Picture 8" descr="A large brown gum leaf on a white background">
            <a:extLst>
              <a:ext uri="{FF2B5EF4-FFF2-40B4-BE49-F238E27FC236}">
                <a16:creationId xmlns:a16="http://schemas.microsoft.com/office/drawing/2014/main" id="{E4AB091E-8F5C-094B-1923-066DBB8C632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5" t="27649" r="9838" b="34112"/>
          <a:stretch/>
        </p:blipFill>
        <p:spPr>
          <a:xfrm rot="7424917">
            <a:off x="3870329" y="3174744"/>
            <a:ext cx="4415100" cy="17717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63B2981-7699-48E7-8FF2-2FD0DB40E6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6478" y="5870376"/>
            <a:ext cx="4573785" cy="2616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i="1">
                <a:solidFill>
                  <a:srgbClr val="002060"/>
                </a:solidFill>
                <a:ea typeface="Calibri"/>
                <a:cs typeface="Calibri"/>
              </a:rPr>
              <a:t>Image credit: Martin Richards</a:t>
            </a:r>
          </a:p>
        </p:txBody>
      </p:sp>
    </p:spTree>
    <p:extLst>
      <p:ext uri="{BB962C8B-B14F-4D97-AF65-F5344CB8AC3E}">
        <p14:creationId xmlns:p14="http://schemas.microsoft.com/office/powerpoint/2010/main" val="3980835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F194C2-A17F-A57F-6B3B-9BC3FC1C1B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7D76E44-0DFC-1C4E-7B8E-1E4201C2E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696" y="0"/>
            <a:ext cx="6696744" cy="1143000"/>
          </a:xfrm>
        </p:spPr>
        <p:txBody>
          <a:bodyPr>
            <a:normAutofit/>
          </a:bodyPr>
          <a:lstStyle/>
          <a:p>
            <a:pPr algn="l"/>
            <a:r>
              <a:rPr lang="en-AU">
                <a:solidFill>
                  <a:srgbClr val="000000"/>
                </a:solidFill>
                <a:ea typeface="+mn-lt"/>
                <a:cs typeface="+mn-lt"/>
              </a:rPr>
              <a:t>W</a:t>
            </a:r>
            <a:r>
              <a:rPr lang="en-AU" sz="4400">
                <a:solidFill>
                  <a:srgbClr val="000000"/>
                </a:solidFill>
                <a:ea typeface="+mn-lt"/>
                <a:cs typeface="+mn-lt"/>
              </a:rPr>
              <a:t>omen and children are left </a:t>
            </a:r>
            <a:endParaRPr lang="en-US"/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CE364241-0673-7315-6BF6-59B22FA3E732}"/>
              </a:ext>
            </a:extLst>
          </p:cNvPr>
          <p:cNvSpPr txBox="1"/>
          <p:nvPr/>
        </p:nvSpPr>
        <p:spPr>
          <a:xfrm>
            <a:off x="309224" y="5802966"/>
            <a:ext cx="4573785" cy="2616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i="1">
                <a:solidFill>
                  <a:srgbClr val="002060"/>
                </a:solidFill>
                <a:ea typeface="Calibri"/>
                <a:cs typeface="Calibri"/>
              </a:rPr>
              <a:t>Image credit: Martin Richards</a:t>
            </a:r>
          </a:p>
        </p:txBody>
      </p:sp>
      <p:grpSp>
        <p:nvGrpSpPr>
          <p:cNvPr id="2" name="Group 1" descr="Three small leaves and a larger gum leaf">
            <a:extLst>
              <a:ext uri="{FF2B5EF4-FFF2-40B4-BE49-F238E27FC236}">
                <a16:creationId xmlns:a16="http://schemas.microsoft.com/office/drawing/2014/main" id="{E506FD3C-469A-D385-4480-769A99AA7EC9}"/>
              </a:ext>
            </a:extLst>
          </p:cNvPr>
          <p:cNvGrpSpPr/>
          <p:nvPr/>
        </p:nvGrpSpPr>
        <p:grpSpPr>
          <a:xfrm>
            <a:off x="1253214" y="2514210"/>
            <a:ext cx="3280349" cy="3092861"/>
            <a:chOff x="1253214" y="2514210"/>
            <a:chExt cx="3280349" cy="3092861"/>
          </a:xfrm>
        </p:grpSpPr>
        <p:pic>
          <p:nvPicPr>
            <p:cNvPr id="3" name="Picture 2" descr="A brown leaf on a black background">
              <a:extLst>
                <a:ext uri="{FF2B5EF4-FFF2-40B4-BE49-F238E27FC236}">
                  <a16:creationId xmlns:a16="http://schemas.microsoft.com/office/drawing/2014/main" id="{35A06A6D-081C-90AF-6D66-CD308A034B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21" t="19135" r="15897" b="42991"/>
            <a:stretch/>
          </p:blipFill>
          <p:spPr>
            <a:xfrm rot="5214634">
              <a:off x="1376961" y="3792306"/>
              <a:ext cx="2438313" cy="979990"/>
            </a:xfrm>
            <a:prstGeom prst="rect">
              <a:avLst/>
            </a:prstGeom>
          </p:spPr>
        </p:pic>
        <p:pic>
          <p:nvPicPr>
            <p:cNvPr id="6" name="Picture 5" descr="A close up of a small gum  leaf">
              <a:extLst>
                <a:ext uri="{FF2B5EF4-FFF2-40B4-BE49-F238E27FC236}">
                  <a16:creationId xmlns:a16="http://schemas.microsoft.com/office/drawing/2014/main" id="{D856979B-345F-C548-46E5-16AB9889CA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12" t="30795" r="13906" b="32354"/>
            <a:stretch/>
          </p:blipFill>
          <p:spPr>
            <a:xfrm rot="3291485">
              <a:off x="844667" y="4522130"/>
              <a:ext cx="1464930" cy="647835"/>
            </a:xfrm>
            <a:prstGeom prst="rect">
              <a:avLst/>
            </a:prstGeom>
          </p:spPr>
        </p:pic>
        <p:pic>
          <p:nvPicPr>
            <p:cNvPr id="7" name="Picture 6" descr="A brown leaf on a white background">
              <a:extLst>
                <a:ext uri="{FF2B5EF4-FFF2-40B4-BE49-F238E27FC236}">
                  <a16:creationId xmlns:a16="http://schemas.microsoft.com/office/drawing/2014/main" id="{60B9BD2A-0B0D-22AF-E534-AB76B9F5EC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825" t="30795" r="11414" b="36685"/>
            <a:stretch/>
          </p:blipFill>
          <p:spPr>
            <a:xfrm rot="2846175">
              <a:off x="2349066" y="3422575"/>
              <a:ext cx="3092861" cy="1276132"/>
            </a:xfrm>
            <a:prstGeom prst="rect">
              <a:avLst/>
            </a:prstGeom>
          </p:spPr>
        </p:pic>
        <p:pic>
          <p:nvPicPr>
            <p:cNvPr id="9" name="Picture 8" descr="A close up of a small gum  leaf">
              <a:extLst>
                <a:ext uri="{FF2B5EF4-FFF2-40B4-BE49-F238E27FC236}">
                  <a16:creationId xmlns:a16="http://schemas.microsoft.com/office/drawing/2014/main" id="{BAAF3859-A864-4639-AD8B-6594F62531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12" t="30795" r="13906" b="32354"/>
            <a:stretch/>
          </p:blipFill>
          <p:spPr>
            <a:xfrm rot="3942799">
              <a:off x="1045797" y="4144350"/>
              <a:ext cx="1911022" cy="8451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19538284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Custom 6">
      <a:dk1>
        <a:srgbClr val="1F497D"/>
      </a:dk1>
      <a:lt1>
        <a:sysClr val="window" lastClr="FFFFFF"/>
      </a:lt1>
      <a:dk2>
        <a:srgbClr val="1F497D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Custom 6">
      <a:dk1>
        <a:srgbClr val="1F497D"/>
      </a:dk1>
      <a:lt1>
        <a:sysClr val="window" lastClr="FFFFFF"/>
      </a:lt1>
      <a:dk2>
        <a:srgbClr val="1F497D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Custom 6">
      <a:dk1>
        <a:srgbClr val="1F497D"/>
      </a:dk1>
      <a:lt1>
        <a:sysClr val="window" lastClr="FFFFFF"/>
      </a:lt1>
      <a:dk2>
        <a:srgbClr val="1F497D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Office Theme">
  <a:themeElements>
    <a:clrScheme name="Custom 6">
      <a:dk1>
        <a:srgbClr val="1F497D"/>
      </a:dk1>
      <a:lt1>
        <a:sysClr val="window" lastClr="FFFFFF"/>
      </a:lt1>
      <a:dk2>
        <a:srgbClr val="1F497D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10856600FD2D4391AFDDFCF33A69BD" ma:contentTypeVersion="19" ma:contentTypeDescription="Create a new document." ma:contentTypeScope="" ma:versionID="e39b5eb3708ccab1ed6e63c44a6ae965">
  <xsd:schema xmlns:xsd="http://www.w3.org/2001/XMLSchema" xmlns:xs="http://www.w3.org/2001/XMLSchema" xmlns:p="http://schemas.microsoft.com/office/2006/metadata/properties" xmlns:ns2="64eff3df-e3d6-48ed-978f-45ff25640900" xmlns:ns3="ff236c08-9611-4854-a4bb-16d44b7327b6" targetNamespace="http://schemas.microsoft.com/office/2006/metadata/properties" ma:root="true" ma:fieldsID="c02f4a560dbdabc0115429e529d2fd1b" ns2:_="" ns3:_="">
    <xsd:import namespace="64eff3df-e3d6-48ed-978f-45ff25640900"/>
    <xsd:import namespace="ff236c08-9611-4854-a4bb-16d44b7327b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Comments" minOccurs="0"/>
                <xsd:element ref="ns3:lcf76f155ced4ddcb4097134ff3c332f" minOccurs="0"/>
                <xsd:element ref="ns2:TaxCatchAll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eff3df-e3d6-48ed-978f-45ff2564090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7267be2-ffe6-46cd-94d9-2cfd9b1e6422}" ma:internalName="TaxCatchAll" ma:showField="CatchAllData" ma:web="64eff3df-e3d6-48ed-978f-45ff2564090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236c08-9611-4854-a4bb-16d44b7327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Comments" ma:index="20" nillable="true" ma:displayName="Comments" ma:format="Dropdown" ma:internalName="Comments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f7212af-5298-4b34-9fde-95afa33fa15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mments xmlns="ff236c08-9611-4854-a4bb-16d44b7327b6" xsi:nil="true"/>
    <lcf76f155ced4ddcb4097134ff3c332f xmlns="ff236c08-9611-4854-a4bb-16d44b7327b6">
      <Terms xmlns="http://schemas.microsoft.com/office/infopath/2007/PartnerControls"/>
    </lcf76f155ced4ddcb4097134ff3c332f>
    <TaxCatchAll xmlns="64eff3df-e3d6-48ed-978f-45ff2564090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9013B4F-FE61-4AB9-BEFE-F875DDBCE91E}">
  <ds:schemaRefs>
    <ds:schemaRef ds:uri="64eff3df-e3d6-48ed-978f-45ff25640900"/>
    <ds:schemaRef ds:uri="ff236c08-9611-4854-a4bb-16d44b7327b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8B9F6E8-A575-424B-96DC-57DF583ABE0B}">
  <ds:schemaRefs>
    <ds:schemaRef ds:uri="64eff3df-e3d6-48ed-978f-45ff25640900"/>
    <ds:schemaRef ds:uri="ff236c08-9611-4854-a4bb-16d44b7327b6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FA298A4-84A0-4DB5-995D-18BE8114A44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9</Slides>
  <Notes>9</Notes>
  <HiddenSlides>0</HiddenSlide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2_Office Theme</vt:lpstr>
      <vt:lpstr>3_Office Theme</vt:lpstr>
      <vt:lpstr>4_Office Theme</vt:lpstr>
      <vt:lpstr>5_Office Theme</vt:lpstr>
      <vt:lpstr>Learning number   </vt:lpstr>
      <vt:lpstr>What do you notice?</vt:lpstr>
      <vt:lpstr>Yuendumu (NT)</vt:lpstr>
      <vt:lpstr>Warlpiri family</vt:lpstr>
      <vt:lpstr>Why leaves?</vt:lpstr>
      <vt:lpstr>Yuendumu leaf games – 1</vt:lpstr>
      <vt:lpstr>Yuendumu leaf games – 2</vt:lpstr>
      <vt:lpstr>Men go hunting</vt:lpstr>
      <vt:lpstr>Women and children are left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</dc:creator>
  <cp:revision>1</cp:revision>
  <dcterms:created xsi:type="dcterms:W3CDTF">2021-03-16T22:56:28Z</dcterms:created>
  <dcterms:modified xsi:type="dcterms:W3CDTF">2024-07-29T04:12:59Z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0x0101000810856600FD2D4391AFDDFCF33A69BD</vt:lpwstr>
  </property>
  <property fmtid="{D5CDD505-2E9C-101B-9397-08002B2CF9AE}" pid="3" name="Order">
    <vt:r8>92915600</vt:r8>
  </property>
  <property fmtid="{D5CDD505-2E9C-101B-9397-08002B2CF9AE}" pid="4" name="MediaServiceImageTags">
    <vt:lpwstr/>
  </property>
</Properties>
</file>