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0" r:id="rId2"/>
    <p:sldMasterId id="2147483696" r:id="rId3"/>
    <p:sldMasterId id="2147483708" r:id="rId4"/>
  </p:sldMasterIdLst>
  <p:notesMasterIdLst>
    <p:notesMasterId r:id="rId16"/>
  </p:notesMasterIdLst>
  <p:sldIdLst>
    <p:sldId id="259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ED"/>
    <a:srgbClr val="E9F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725AA0-8ACD-1465-9C85-8A184887B23B}" v="936" dt="2024-02-19T03:41:46.2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0" autoAdjust="0"/>
    <p:restoredTop sz="68788" autoAdjust="0"/>
  </p:normalViewPr>
  <p:slideViewPr>
    <p:cSldViewPr>
      <p:cViewPr varScale="1">
        <p:scale>
          <a:sx n="76" d="100"/>
          <a:sy n="76" d="100"/>
        </p:scale>
        <p:origin x="22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256A4-61FE-4A76-BB28-6B79A6931F6F}" type="datetimeFigureOut">
              <a:rPr lang="en-AU" smtClean="0"/>
              <a:t>28/02/2024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04A82-F77A-4F2F-A04D-9E9D63F3DB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2697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1" dirty="0"/>
          </a:p>
          <a:p>
            <a:endParaRPr lang="en-US" sz="1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98470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hlinkClick r:id="rId3"/>
            </a:endParaRP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Count how many tenths (2).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Count how many hundredths (6).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Count how many thousandths (0). 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number is 0.26, 26/100, twenty-six hundredths. </a:t>
            </a:r>
          </a:p>
          <a:p>
            <a:endParaRPr lang="en-US" dirty="0">
              <a:hlinkClick r:id="rId3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59999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hlinkClick r:id="rId3"/>
            </a:endParaRPr>
          </a:p>
          <a:p>
            <a:endParaRPr lang="en-US" dirty="0"/>
          </a:p>
          <a:p>
            <a:r>
              <a:rPr lang="en-AU" dirty="0"/>
              <a:t>Count</a:t>
            </a:r>
            <a:r>
              <a:rPr lang="en-AU" baseline="0" dirty="0"/>
              <a:t> how many tenths (5).</a:t>
            </a:r>
          </a:p>
          <a:p>
            <a:r>
              <a:rPr lang="en-AU" baseline="0" dirty="0"/>
              <a:t>Count how many hundredths (3).</a:t>
            </a:r>
          </a:p>
          <a:p>
            <a:r>
              <a:rPr lang="en-AU" baseline="0" dirty="0"/>
              <a:t>Count how many thousandths (9). </a:t>
            </a:r>
          </a:p>
          <a:p>
            <a:endParaRPr lang="en-AU" baseline="0" dirty="0"/>
          </a:p>
          <a:p>
            <a:r>
              <a:rPr lang="en-AU" baseline="0" dirty="0"/>
              <a:t>The number is 0.539</a:t>
            </a:r>
            <a:r>
              <a:rPr lang="en-AU" baseline="0"/>
              <a:t>, 539/1000</a:t>
            </a:r>
            <a:r>
              <a:rPr lang="en-AU"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A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</a:t>
            </a:r>
            <a:r>
              <a:rPr lang="en-AU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ive 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hundred and </a:t>
            </a:r>
            <a:r>
              <a:rPr lang="en-AU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thirty-nine thousandths.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baseline="0" dirty="0">
              <a:hlinkClick r:id="rId3"/>
            </a:endParaRPr>
          </a:p>
          <a:p>
            <a:r>
              <a:rPr lang="en-AU" baseline="0" dirty="0">
                <a:hlinkClick r:id="rId3"/>
              </a:rPr>
              <a:t> </a:t>
            </a:r>
          </a:p>
          <a:p>
            <a:r>
              <a:rPr lang="en-AU" dirty="0">
                <a:hlinkClick r:id="rId3"/>
              </a:rPr>
              <a:t> </a:t>
            </a:r>
          </a:p>
          <a:p>
            <a:endParaRPr lang="en-US" dirty="0">
              <a:hlinkClick r:id="rId3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5999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Model reading each decimal number using place value language, for example, 0.4 is read as four-tenths and 0.26 is read as twenty-six hundredths.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AU" sz="1800" kern="1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Model </a:t>
            </a:r>
            <a:r>
              <a:rPr lang="en-AU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 to represent a number such as 1.26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One in the ones column, 2 in the tenths column and 6 in the hundredths column.</a:t>
            </a:r>
          </a:p>
          <a:p>
            <a:endParaRPr lang="en-US" dirty="0">
              <a:hlinkClick r:id="rId3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5999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Introduce the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decimat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model dividing one into ten parts (tenths) </a:t>
            </a:r>
            <a:endParaRPr lang="en-A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 mouse click, one whole divides into 10 parts</a:t>
            </a:r>
            <a:endParaRPr lang="en-A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5999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Introduce the </a:t>
            </a:r>
            <a:r>
              <a:rPr lang="en-A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decimat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model by dividing one into ten parts (tenths). 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mouse click, three tenths are shaded one by one.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Write three-tenths, 3/10 and 0.3.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5999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Model dividing tenths each into 10 parts (hundredths). 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 show that each rectangle is representing a hundredth.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mouse click, the animation reveals the grid divided into hundredths. </a:t>
            </a:r>
          </a:p>
          <a:p>
            <a:endParaRPr lang="en-US" dirty="0">
              <a:hlinkClick r:id="rId3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5999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hlinkClick r:id="rId3"/>
            </a:endParaRP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 show that each rectangle is representing a hundredth.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mouse to advance the animation to reveal the shaded grid. 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Write eleven-hundredths, 11/100 and 0.11.</a:t>
            </a:r>
          </a:p>
          <a:p>
            <a:endParaRPr lang="en-US" dirty="0">
              <a:hlinkClick r:id="rId3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5999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hlinkClick r:id="rId3"/>
            </a:endParaRP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 show that each hundredth grid is representing in thousandths.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mouse to advance the animation to reveal the shaded grid.  </a:t>
            </a:r>
          </a:p>
          <a:p>
            <a:r>
              <a:rPr lang="en-AU" dirty="0">
                <a:hlinkClick r:id="rId3"/>
              </a:rPr>
              <a:t> </a:t>
            </a:r>
          </a:p>
          <a:p>
            <a:endParaRPr lang="en-US" dirty="0">
              <a:hlinkClick r:id="rId3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5999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hundredth grid is representing in thousandths.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mouse to advance the animation to reveal the shaded grid. 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Write five-thousandths, 5/1000 and 0.005. </a:t>
            </a:r>
          </a:p>
          <a:p>
            <a:r>
              <a:rPr lang="en-AU" dirty="0">
                <a:hlinkClick r:id="rId3"/>
              </a:rPr>
              <a:t> </a:t>
            </a:r>
          </a:p>
          <a:p>
            <a:endParaRPr lang="en-US" dirty="0">
              <a:hlinkClick r:id="rId3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5999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Explain that this is a </a:t>
            </a:r>
            <a:r>
              <a:rPr lang="en-A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decimat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used to model decimal numbers. 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the connections to tenths, hundredths and thousandths. </a:t>
            </a:r>
          </a:p>
          <a:p>
            <a:endParaRPr lang="en-US" dirty="0">
              <a:hlinkClick r:id="rId3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599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051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829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0095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390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8819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0166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2500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0295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2536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0977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53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7662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17643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1439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42257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80333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75274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38626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01037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59772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5198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91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76139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0246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82496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91617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73794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97598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57469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07229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65333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00192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446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18812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2796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83363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568" y="836712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6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48465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77711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597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268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903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510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5608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353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about:blank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9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hyperlink" Target="about:blank" TargetMode="Externa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0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hyperlink" Target="about:blank" TargetMode="Externa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11.png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hyperlink" Target="about:blank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AFF6BD75-DA08-3392-4E89-F14C10FC4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21" y="-61353"/>
            <a:ext cx="9173121" cy="690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5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2024 Commonwealth of Australia, unless otherwise indicated. Creative Commons Attribution 4.0, unless otherwise indicated.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00B1F31-28AE-E38A-AD0E-0A2B762E1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076056" y="5620698"/>
            <a:ext cx="2735152" cy="1052738"/>
            <a:chOff x="5167683" y="5805262"/>
            <a:chExt cx="2735152" cy="1052738"/>
          </a:xfrm>
        </p:grpSpPr>
        <p:pic>
          <p:nvPicPr>
            <p:cNvPr id="18" name="Content Placeholder 12">
              <a:extLst>
                <a:ext uri="{FF2B5EF4-FFF2-40B4-BE49-F238E27FC236}">
                  <a16:creationId xmlns:a16="http://schemas.microsoft.com/office/drawing/2014/main" id="{738BD97F-6739-8B15-86D4-44FA53D29E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BE1C5B88-B18B-7F64-5CC3-0CB55BE5C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1D74349-6211-8FAB-8805-B493A31BC0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4A5E25A-A825-AB7A-2FEF-C449173C72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11697A6D-2B79-FF00-37E9-3A45E6A4DB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410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64283CD0-3AD0-113A-733E-5BDC7A1020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63" r="504"/>
          <a:stretch/>
        </p:blipFill>
        <p:spPr bwMode="auto">
          <a:xfrm>
            <a:off x="0" y="839552"/>
            <a:ext cx="9145016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5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2024 Commonwealth of Australia, unless otherwise indicated. Creative Commons Attribution 4.0, unless otherwise indicated.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BC9B929-D0DE-4155-832F-AB89357AE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59291" y="5757084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DBC310A9-D3FD-A55B-4B22-8F8883F336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D3976FF-E2E8-E9CE-C292-7ECBC140B3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ED26AD6-960E-51A4-E11D-FB018947F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99E1E0B-9DC0-5B1E-522B-D2801CC508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13809A4-5AD4-C434-EE66-4D9260D579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92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4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2024 Commonwealth of Australia, unless otherwise indicated. Creative Commons Attribution 4.0, unless otherwise indicated.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3C7CC2-E0D0-B218-2CD0-868B8DA2A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864" y="0"/>
            <a:ext cx="240113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283ACA2-1DC7-1DA2-B67B-D1FB9358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538954" y="5720666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BEF8F809-5B79-CE03-3A86-B42609B9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11086B-2FA5-412F-157B-7B500B0A1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C24AA98-3346-EEA7-318E-C62FE59E3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47D6DF1-AC1F-2E75-171A-C5646556C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5A28DEE-3ACB-940E-A179-58847E12D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644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4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2023 Commonwealth of Australia, unless otherwise indicated. Creative Commons Attribution 4.0, unless otherwise indicated.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283ACA2-1DC7-1DA2-B67B-D1FB9358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538954" y="5720666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BEF8F809-5B79-CE03-3A86-B42609B9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11086B-2FA5-412F-157B-7B500B0A1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C24AA98-3346-EEA7-318E-C62FE59E3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47D6DF1-AC1F-2E75-171A-C5646556C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5A28DEE-3ACB-940E-A179-58847E12D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  <p:pic>
        <p:nvPicPr>
          <p:cNvPr id="13" name="Picture 3">
            <a:extLst>
              <a:ext uri="{FF2B5EF4-FFF2-40B4-BE49-F238E27FC236}">
                <a16:creationId xmlns:a16="http://schemas.microsoft.com/office/drawing/2014/main" id="{2C83D9E3-82B6-514A-2A77-18A42DDFC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1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6"/>
          <a:stretch/>
        </p:blipFill>
        <p:spPr bwMode="auto">
          <a:xfrm>
            <a:off x="6345716" y="0"/>
            <a:ext cx="2798284" cy="6887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358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7513AFF-1993-AFA1-8B37-284451BFB74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043608" y="1404065"/>
            <a:ext cx="7240190" cy="34163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AU" sz="7200" b="1" dirty="0">
                <a:solidFill>
                  <a:srgbClr val="323E4F"/>
                </a:solidFill>
                <a:latin typeface="Calibri"/>
                <a:ea typeface="Calibri"/>
                <a:cs typeface="Calibri"/>
              </a:rPr>
              <a:t>Recognising and comparing decimal numbers </a:t>
            </a:r>
            <a:endParaRPr lang="en-AU" sz="3200" dirty="0">
              <a:solidFill>
                <a:srgbClr val="323E4F"/>
              </a:solidFill>
              <a:ea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7B6FFD-A09E-3C92-C2E0-FB016FC09ECC}"/>
              </a:ext>
            </a:extLst>
          </p:cNvPr>
          <p:cNvSpPr txBox="1"/>
          <p:nvPr/>
        </p:nvSpPr>
        <p:spPr>
          <a:xfrm>
            <a:off x="1475656" y="4869160"/>
            <a:ext cx="5983148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AU" sz="3200" dirty="0">
                <a:solidFill>
                  <a:srgbClr val="323E4F"/>
                </a:solidFill>
                <a:ea typeface="+mn-lt"/>
                <a:cs typeface="+mn-lt"/>
              </a:rPr>
              <a:t>Using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661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F87752-09A8-E584-6BC6-FE175B9A0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0"/>
            <a:ext cx="7668344" cy="1143000"/>
          </a:xfrm>
        </p:spPr>
        <p:txBody>
          <a:bodyPr>
            <a:normAutofit/>
          </a:bodyPr>
          <a:lstStyle/>
          <a:p>
            <a:r>
              <a:rPr lang="en-AU" sz="3200" b="1" dirty="0"/>
              <a:t>What number is represented? </a:t>
            </a:r>
            <a:endParaRPr lang="en-AU" sz="3200" dirty="0"/>
          </a:p>
        </p:txBody>
      </p:sp>
      <p:pic>
        <p:nvPicPr>
          <p:cNvPr id="5122" name="Picture 2" descr="A decimat with 2 large rectangles and 6 smaller rectangles shaded in blue to represent 0.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90228"/>
            <a:ext cx="6768752" cy="4679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9373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F87752-09A8-E584-6BC6-FE175B9A0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0"/>
            <a:ext cx="6392692" cy="1143000"/>
          </a:xfrm>
        </p:spPr>
        <p:txBody>
          <a:bodyPr>
            <a:normAutofit/>
          </a:bodyPr>
          <a:lstStyle/>
          <a:p>
            <a:r>
              <a:rPr lang="en-AU" sz="3200" b="1" dirty="0"/>
              <a:t>This number includes thousandths. What is it? </a:t>
            </a:r>
            <a:endParaRPr lang="en-AU" sz="3200" dirty="0"/>
          </a:p>
        </p:txBody>
      </p:sp>
      <p:pic>
        <p:nvPicPr>
          <p:cNvPr id="6146" name="Picture 2" descr="A decimat with 5 large rectangles, 6 smaller rectangles and 9 of the smallest rectangles shaded in blue to represent 0.5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52736"/>
            <a:ext cx="6752732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7467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F87752-09A8-E584-6BC6-FE175B9A0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8692" y="0"/>
            <a:ext cx="5783822" cy="1143000"/>
          </a:xfrm>
        </p:spPr>
        <p:txBody>
          <a:bodyPr>
            <a:normAutofit/>
          </a:bodyPr>
          <a:lstStyle/>
          <a:p>
            <a:pPr algn="l"/>
            <a:r>
              <a:rPr lang="en-AU" dirty="0">
                <a:solidFill>
                  <a:srgbClr val="1F497D"/>
                </a:solidFill>
              </a:rPr>
              <a:t>Place value chart</a:t>
            </a:r>
            <a:endParaRPr lang="en-US" dirty="0"/>
          </a:p>
        </p:txBody>
      </p:sp>
      <p:pic>
        <p:nvPicPr>
          <p:cNvPr id="5" name="Picture 4" descr="Chart showing place value tens, ones, tenths, hundredths and thousandths">
            <a:extLst>
              <a:ext uri="{FF2B5EF4-FFF2-40B4-BE49-F238E27FC236}">
                <a16:creationId xmlns:a16="http://schemas.microsoft.com/office/drawing/2014/main" id="{380BDFAF-F215-FD39-C746-008D008959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700808"/>
            <a:ext cx="8313510" cy="296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292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F87752-09A8-E584-6BC6-FE175B9A0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8692" y="0"/>
            <a:ext cx="578382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 err="1">
                <a:solidFill>
                  <a:srgbClr val="1F497D"/>
                </a:solidFill>
              </a:rPr>
              <a:t>Decimat</a:t>
            </a:r>
            <a:r>
              <a:rPr lang="en-AU" dirty="0">
                <a:solidFill>
                  <a:srgbClr val="1F497D"/>
                </a:solidFill>
              </a:rPr>
              <a:t>: one whole divided into tenths</a:t>
            </a:r>
            <a:endParaRPr lang="en-US" dirty="0"/>
          </a:p>
        </p:txBody>
      </p:sp>
      <p:pic>
        <p:nvPicPr>
          <p:cNvPr id="6" name="Picture 5" descr="A grid of ten white rectangles"/>
          <p:cNvPicPr/>
          <p:nvPr/>
        </p:nvPicPr>
        <p:blipFill>
          <a:blip r:embed="rId3"/>
          <a:stretch>
            <a:fillRect/>
          </a:stretch>
        </p:blipFill>
        <p:spPr>
          <a:xfrm>
            <a:off x="910272" y="1127125"/>
            <a:ext cx="7323455" cy="4603750"/>
          </a:xfrm>
          <a:prstGeom prst="rect">
            <a:avLst/>
          </a:prstGeom>
        </p:spPr>
      </p:pic>
      <p:sp>
        <p:nvSpPr>
          <p:cNvPr id="2" name="Rectangle 1" descr="A whole rectangle animated into 10 parts"/>
          <p:cNvSpPr/>
          <p:nvPr/>
        </p:nvSpPr>
        <p:spPr>
          <a:xfrm>
            <a:off x="910272" y="1127125"/>
            <a:ext cx="7262128" cy="4603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084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F87752-09A8-E584-6BC6-FE175B9A0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8692" y="0"/>
            <a:ext cx="673178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>
                <a:solidFill>
                  <a:srgbClr val="1F497D"/>
                </a:solidFill>
              </a:rPr>
              <a:t>How many tenths are shaded?</a:t>
            </a:r>
            <a:endParaRPr lang="en-US" dirty="0"/>
          </a:p>
        </p:txBody>
      </p:sp>
      <p:pic>
        <p:nvPicPr>
          <p:cNvPr id="6" name="Picture 5" descr="A grid of ten white rectangles"/>
          <p:cNvPicPr/>
          <p:nvPr/>
        </p:nvPicPr>
        <p:blipFill>
          <a:blip r:embed="rId3"/>
          <a:stretch>
            <a:fillRect/>
          </a:stretch>
        </p:blipFill>
        <p:spPr>
          <a:xfrm>
            <a:off x="910272" y="1127125"/>
            <a:ext cx="7323455" cy="4603750"/>
          </a:xfrm>
          <a:prstGeom prst="rect">
            <a:avLst/>
          </a:prstGeom>
        </p:spPr>
      </p:pic>
      <p:sp>
        <p:nvSpPr>
          <p:cNvPr id="2" name="Rectang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10272" y="1127125"/>
            <a:ext cx="1501488" cy="2301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11760" y="1127125"/>
            <a:ext cx="1409495" cy="2301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21255" y="1127124"/>
            <a:ext cx="1501488" cy="2301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811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id of ten white rectangles"/>
          <p:cNvPicPr/>
          <p:nvPr/>
        </p:nvPicPr>
        <p:blipFill>
          <a:blip r:embed="rId3"/>
          <a:stretch>
            <a:fillRect/>
          </a:stretch>
        </p:blipFill>
        <p:spPr>
          <a:xfrm>
            <a:off x="910271" y="1127125"/>
            <a:ext cx="7323455" cy="460375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6DF87752-09A8-E584-6BC6-FE175B9A0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0"/>
            <a:ext cx="705678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>
                <a:solidFill>
                  <a:srgbClr val="1F497D"/>
                </a:solidFill>
              </a:rPr>
              <a:t>Now divide tenths into 10 parts </a:t>
            </a:r>
            <a:endParaRPr lang="en-US" dirty="0"/>
          </a:p>
        </p:txBody>
      </p:sp>
      <p:pic>
        <p:nvPicPr>
          <p:cNvPr id="102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35645"/>
            <a:ext cx="1478981" cy="2293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581" y="1143961"/>
            <a:ext cx="1401339" cy="2293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143961"/>
            <a:ext cx="1478981" cy="2293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135645"/>
            <a:ext cx="1478981" cy="2293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417" y="1127936"/>
            <a:ext cx="1478981" cy="2293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8" y="3411150"/>
            <a:ext cx="1478981" cy="2293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580" y="3411150"/>
            <a:ext cx="1401340" cy="2293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066" y="3421292"/>
            <a:ext cx="1478981" cy="2293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429" y="3417438"/>
            <a:ext cx="1478981" cy="2293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418" y="3411150"/>
            <a:ext cx="1478981" cy="2293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554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5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F87752-09A8-E584-6BC6-FE175B9A0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0"/>
            <a:ext cx="7056784" cy="1143000"/>
          </a:xfrm>
        </p:spPr>
        <p:txBody>
          <a:bodyPr>
            <a:normAutofit/>
          </a:bodyPr>
          <a:lstStyle/>
          <a:p>
            <a:pPr algn="l"/>
            <a:r>
              <a:rPr lang="en-AU" sz="3600" dirty="0">
                <a:solidFill>
                  <a:srgbClr val="1F497D"/>
                </a:solidFill>
              </a:rPr>
              <a:t>How many hundredths are shaded? </a:t>
            </a:r>
            <a:endParaRPr lang="en-US" sz="3600" dirty="0"/>
          </a:p>
        </p:txBody>
      </p:sp>
      <p:pic>
        <p:nvPicPr>
          <p:cNvPr id="5" name="Picture 4" descr="A grid of 100 black rectangles"/>
          <p:cNvPicPr/>
          <p:nvPr/>
        </p:nvPicPr>
        <p:blipFill>
          <a:blip r:embed="rId3"/>
          <a:stretch>
            <a:fillRect/>
          </a:stretch>
        </p:blipFill>
        <p:spPr>
          <a:xfrm>
            <a:off x="834075" y="1099087"/>
            <a:ext cx="7272808" cy="4531742"/>
          </a:xfrm>
          <a:prstGeom prst="rect">
            <a:avLst/>
          </a:prstGeom>
        </p:spPr>
      </p:pic>
      <p:sp>
        <p:nvSpPr>
          <p:cNvPr id="2" name="Rectang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7948" y="1140485"/>
            <a:ext cx="771300" cy="497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7943" y="1578090"/>
            <a:ext cx="764907" cy="497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7944" y="2035503"/>
            <a:ext cx="764915" cy="497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7948" y="2492896"/>
            <a:ext cx="764907" cy="5535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7944" y="2944621"/>
            <a:ext cx="751727" cy="420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53344" y="1151032"/>
            <a:ext cx="731155" cy="497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47665" y="1578090"/>
            <a:ext cx="766456" cy="457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35947" y="2031598"/>
            <a:ext cx="778170" cy="457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35947" y="2488991"/>
            <a:ext cx="769855" cy="4556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35947" y="2944621"/>
            <a:ext cx="756869" cy="420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ectangle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314121" y="1139214"/>
            <a:ext cx="702515" cy="437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609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5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F87752-09A8-E584-6BC6-FE175B9A0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0"/>
            <a:ext cx="7056784" cy="1143000"/>
          </a:xfrm>
        </p:spPr>
        <p:txBody>
          <a:bodyPr>
            <a:normAutofit/>
          </a:bodyPr>
          <a:lstStyle/>
          <a:p>
            <a:pPr algn="l"/>
            <a:r>
              <a:rPr lang="en-AU" sz="3600" dirty="0">
                <a:solidFill>
                  <a:srgbClr val="1F497D"/>
                </a:solidFill>
              </a:rPr>
              <a:t>Now divide hundredths into 10 parts</a:t>
            </a:r>
            <a:endParaRPr lang="en-US" sz="3600" dirty="0"/>
          </a:p>
        </p:txBody>
      </p:sp>
      <p:pic>
        <p:nvPicPr>
          <p:cNvPr id="5" name="Picture 4" descr="A grid of 100 black rectangles"/>
          <p:cNvPicPr/>
          <p:nvPr/>
        </p:nvPicPr>
        <p:blipFill>
          <a:blip r:embed="rId3"/>
          <a:stretch>
            <a:fillRect/>
          </a:stretch>
        </p:blipFill>
        <p:spPr>
          <a:xfrm>
            <a:off x="899592" y="1052736"/>
            <a:ext cx="7272808" cy="4531742"/>
          </a:xfrm>
          <a:prstGeom prst="rect">
            <a:avLst/>
          </a:prstGeom>
        </p:spPr>
      </p:pic>
      <p:pic>
        <p:nvPicPr>
          <p:cNvPr id="2051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1052736"/>
            <a:ext cx="1512168" cy="226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391" y="1054359"/>
            <a:ext cx="1466529" cy="226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052735"/>
            <a:ext cx="1440160" cy="226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052734"/>
            <a:ext cx="1440160" cy="226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052733"/>
            <a:ext cx="1440160" cy="226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397" y="3304405"/>
            <a:ext cx="1502364" cy="226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391" y="3304404"/>
            <a:ext cx="1466529" cy="226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305622"/>
            <a:ext cx="1440160" cy="226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04404"/>
            <a:ext cx="1440160" cy="226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304405"/>
            <a:ext cx="1440160" cy="226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828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5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F87752-09A8-E584-6BC6-FE175B9A0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0"/>
            <a:ext cx="7056784" cy="1143000"/>
          </a:xfrm>
        </p:spPr>
        <p:txBody>
          <a:bodyPr>
            <a:normAutofit/>
          </a:bodyPr>
          <a:lstStyle/>
          <a:p>
            <a:pPr algn="l"/>
            <a:r>
              <a:rPr lang="en-AU" sz="3600" dirty="0">
                <a:solidFill>
                  <a:srgbClr val="1F497D"/>
                </a:solidFill>
              </a:rPr>
              <a:t>How many thousandths are shaded? </a:t>
            </a:r>
            <a:endParaRPr lang="en-US" sz="3600" dirty="0"/>
          </a:p>
        </p:txBody>
      </p:sp>
      <p:pic>
        <p:nvPicPr>
          <p:cNvPr id="15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397" y="1052732"/>
            <a:ext cx="7263003" cy="458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17307" y="1065813"/>
            <a:ext cx="153141" cy="216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ectangle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70448" y="1065813"/>
            <a:ext cx="134211" cy="216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Rectangle 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04659" y="1065813"/>
            <a:ext cx="134211" cy="216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Rectangle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38870" y="1065813"/>
            <a:ext cx="163106" cy="216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Rectangle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01976" y="1065813"/>
            <a:ext cx="134211" cy="216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203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27" grpId="0" animBg="1"/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F87752-09A8-E584-6BC6-FE175B9A0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0"/>
            <a:ext cx="7668344" cy="1143000"/>
          </a:xfrm>
        </p:spPr>
        <p:txBody>
          <a:bodyPr>
            <a:normAutofit/>
          </a:bodyPr>
          <a:lstStyle/>
          <a:p>
            <a:r>
              <a:rPr lang="en-AU" sz="3200" b="1" dirty="0" err="1"/>
              <a:t>Decimat</a:t>
            </a:r>
            <a:r>
              <a:rPr lang="en-AU" sz="3200" b="1" dirty="0"/>
              <a:t> (tenths, hundredths, thousandths)</a:t>
            </a:r>
            <a:endParaRPr lang="en-AU" sz="3200" dirty="0"/>
          </a:p>
        </p:txBody>
      </p:sp>
      <p:pic>
        <p:nvPicPr>
          <p:cNvPr id="4098" name="Picture 2" descr="A decimat which is a rectangle divided int 10 parts the one of those rectangles divided into ten and then that rectangle divided into t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7193417" cy="472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607322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396</Words>
  <Application>Microsoft Office PowerPoint</Application>
  <PresentationFormat>On-screen Show (4:3)</PresentationFormat>
  <Paragraphs>66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Aptos</vt:lpstr>
      <vt:lpstr>Arial</vt:lpstr>
      <vt:lpstr>Calibri</vt:lpstr>
      <vt:lpstr>2_Office Theme</vt:lpstr>
      <vt:lpstr>3_Office Theme</vt:lpstr>
      <vt:lpstr>4_Office Theme</vt:lpstr>
      <vt:lpstr>5_Office Theme</vt:lpstr>
      <vt:lpstr>Recognising and comparing decimal numbers </vt:lpstr>
      <vt:lpstr>Place value chart</vt:lpstr>
      <vt:lpstr>Decimat: one whole divided into tenths</vt:lpstr>
      <vt:lpstr>How many tenths are shaded?</vt:lpstr>
      <vt:lpstr>Now divide tenths into 10 parts </vt:lpstr>
      <vt:lpstr>How many hundredths are shaded? </vt:lpstr>
      <vt:lpstr>Now divide hundredths into 10 parts</vt:lpstr>
      <vt:lpstr>How many thousandths are shaded? </vt:lpstr>
      <vt:lpstr>Decimat (tenths, hundredths, thousandths)</vt:lpstr>
      <vt:lpstr>What number is represented? </vt:lpstr>
      <vt:lpstr>This number includes thousandths. What is it?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</dc:creator>
  <cp:lastModifiedBy>Martin Richards</cp:lastModifiedBy>
  <cp:revision>1354</cp:revision>
  <dcterms:created xsi:type="dcterms:W3CDTF">2021-03-16T22:56:28Z</dcterms:created>
  <dcterms:modified xsi:type="dcterms:W3CDTF">2024-02-28T04:07:57Z</dcterms:modified>
</cp:coreProperties>
</file>