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0" r:id="rId2"/>
    <p:sldId id="258" r:id="rId3"/>
    <p:sldId id="262" r:id="rId4"/>
    <p:sldId id="263" r:id="rId5"/>
    <p:sldId id="261" r:id="rId6"/>
    <p:sldId id="257" r:id="rId7"/>
    <p:sldId id="265" r:id="rId8"/>
    <p:sldId id="264"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D2E8"/>
    <a:srgbClr val="3C5F64"/>
    <a:srgbClr val="5C9199"/>
    <a:srgbClr val="5AB2E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60211" autoAdjust="0"/>
  </p:normalViewPr>
  <p:slideViewPr>
    <p:cSldViewPr>
      <p:cViewPr varScale="1">
        <p:scale>
          <a:sx n="66" d="100"/>
          <a:sy n="66" d="100"/>
        </p:scale>
        <p:origin x="174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2/02/2024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9.australiancurriculum.edu.au/f-10-curriculum/learning-areas/mathematics/year-10/content-description?subject-identifier=MATMATY10&amp;content-description-code=AC9M10ST04&amp;detailed-content-descriptions=0&amp;hide-ccp=0&amp;hide-gc=0&amp;side-by-side=1&amp;strands-start-index=3&amp;subjects-start-index=0&amp;view=quick"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Image created in Canva.com</a:t>
            </a:r>
          </a:p>
          <a:p>
            <a:pPr marL="0" lvl="0" indent="0">
              <a:lnSpc>
                <a:spcPct val="120000"/>
              </a:lnSpc>
              <a:buFont typeface="Symbol" panose="05050102010706020507" pitchFamily="18" charset="2"/>
              <a:buNone/>
            </a:pPr>
            <a:endPar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endParaRP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Year 10, Statistics, 60 mins, </a:t>
            </a:r>
          </a:p>
          <a:p>
            <a:pPr marL="0" lvl="0" indent="0">
              <a:lnSpc>
                <a:spcPct val="120000"/>
              </a:lnSpc>
              <a:buFont typeface="Symbol" panose="05050102010706020507" pitchFamily="18" charset="2"/>
              <a:buNone/>
            </a:pPr>
            <a:r>
              <a:rPr lang="en-AU" sz="1800" dirty="0">
                <a:solidFill>
                  <a:srgbClr val="000000"/>
                </a:solidFill>
                <a:effectLst/>
                <a:latin typeface="Calibri" panose="020F0502020204030204" pitchFamily="34" charset="0"/>
                <a:ea typeface="Calibri" panose="020F0502020204030204" pitchFamily="34" charset="0"/>
              </a:rPr>
              <a:t>Students construct two-way tables and discuss possible relationship between categorical variables, </a:t>
            </a:r>
            <a:r>
              <a:rPr lang="en-AU"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AC9M10ST04</a:t>
            </a:r>
            <a:endParaRPr lang="en-AU" dirty="0"/>
          </a:p>
          <a:p>
            <a:r>
              <a:rPr lang="en-AU" b="1" dirty="0"/>
              <a:t>Lesson summary</a:t>
            </a:r>
          </a:p>
          <a:p>
            <a:r>
              <a:rPr lang="en-AU" sz="1800" dirty="0">
                <a:solidFill>
                  <a:srgbClr val="000000"/>
                </a:solidFill>
                <a:effectLst/>
                <a:latin typeface="Calibri" panose="020F0502020204030204" pitchFamily="34" charset="0"/>
                <a:ea typeface="Calibri" panose="020F0502020204030204" pitchFamily="34" charset="0"/>
              </a:rPr>
              <a:t>In this lesson, students collect data, creating and analysing two-way tables, by playing the popular game ‘Would you rather…?’ And you get to find out if your students would rather be in a Marvel or DC movie: With great power, comes great responsibility!</a:t>
            </a:r>
          </a:p>
          <a:p>
            <a:r>
              <a:rPr lang="en-AU" sz="1800" b="1" dirty="0">
                <a:solidFill>
                  <a:srgbClr val="000000"/>
                </a:solidFill>
                <a:effectLst/>
                <a:latin typeface="Calibri" panose="020F0502020204030204" pitchFamily="34" charset="0"/>
                <a:ea typeface="Calibri" panose="020F0502020204030204" pitchFamily="34" charset="0"/>
              </a:rPr>
              <a:t>Prerequisite student knowledge and language</a:t>
            </a:r>
          </a:p>
          <a:p>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It is assumed that students have:</a:t>
            </a:r>
            <a:endParaRPr lang="en-GB"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knowledge of tally charts and frequency tables</a:t>
            </a:r>
            <a:endParaRPr lang="en-GB"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an understanding of how to change a fraction to a percentage is beneficial (although this is recapped)</a:t>
            </a: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rPr>
              <a:t>previous knowledge of two-way tables – this is tested via a pre-assessment activity.</a:t>
            </a:r>
          </a:p>
          <a:p>
            <a:pPr marL="0" lvl="0" indent="0">
              <a:lnSpc>
                <a:spcPct val="120000"/>
              </a:lnSpc>
              <a:buFont typeface="Symbol" panose="05050102010706020507" pitchFamily="18" charset="2"/>
              <a:buNone/>
            </a:pPr>
            <a:r>
              <a:rPr lang="en-AU" sz="1800" b="1" dirty="0">
                <a:solidFill>
                  <a:srgbClr val="000000"/>
                </a:solidFill>
                <a:effectLst/>
                <a:latin typeface="Calibri" panose="020F0502020204030204" pitchFamily="34" charset="0"/>
                <a:ea typeface="Calibri" panose="020F0502020204030204" pitchFamily="34" charset="0"/>
              </a:rPr>
              <a:t>Areas of challenge</a:t>
            </a: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Some students may: </a:t>
            </a:r>
            <a:endParaRPr lang="en-GB"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struggle to differentiate between AND </a:t>
            </a:r>
            <a:r>
              <a:rPr lang="en-US" sz="1800" dirty="0" err="1">
                <a:solidFill>
                  <a:srgbClr val="000000"/>
                </a:solidFill>
                <a:effectLst/>
                <a:latin typeface="Calibri" panose="020F0502020204030204" pitchFamily="34" charset="0"/>
                <a:ea typeface="DengXian" panose="02010600030101010101" pitchFamily="2" charset="-122"/>
                <a:cs typeface="Calibri" panose="020F0502020204030204" pitchFamily="34" charset="0"/>
              </a:rPr>
              <a:t>and</a:t>
            </a: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OR statements and inclusive / exclusive OR statements</a:t>
            </a:r>
            <a:endParaRPr lang="en-GB"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find difficulties creating and selecting ‘Would you rather …?’ questions or choosing inappropriate questions (Perform a Google search of ‘Would you rather’ and offer a list for students to choose from and employ proactive classroom management strategies.)</a:t>
            </a: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rPr>
              <a:t>experience time management during student-led task – use a visible timer to help keep students on task and progressing through the activity. </a:t>
            </a: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Explain that we are going to play a game called ‘Would you rather …?’ Students will choose from one of two options, and they MUST choose one, even if both are unappealing. Have students answer by standing/sitting or hands on heads/bottoms for the respective options.</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952613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561533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Explain that we are going to play a game called ‘Would you rather…?’ Students choose from one of two options, and they </a:t>
            </a: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must</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choose one even if they are both unappealing. Have students answer by standing or sitting (for example, option A stand, option B sit) or hands on heads or hips.</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Ask the students if they think any pairs of questions and answers are related, similar groups of people might give the same answers to the questions. For instance:</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perhaps people who want to live in the bush are more active, while beach people would rather spend all day chilling?</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perhaps people who want to be the best athlete would rather be on </a:t>
            </a:r>
            <a:r>
              <a:rPr lang="en-AU"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Survivor</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while those who want to be the best singer would rather be on </a:t>
            </a:r>
            <a:r>
              <a:rPr lang="en-AU"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Voice</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Explain that displaying the answers to two questions in a two-way table can help identify associations and commonalities between two different variables.</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1963599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Note </a:t>
            </a:r>
            <a:r>
              <a:rPr lang="en-AU"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that this slide is animated. The first mouse click brings up the arrows as indicated in the text below, and further clicks bring up the conditional probability questions one by one.</a:t>
            </a:r>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Two-way tables</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Distribute small squares of paper or post-it notes to students and explain you are going to ask them two ‘Would you rather …?’ questions. They need to write the answers to BOTH questions on the same square paper.</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questions need to be closed with two possible answers, for example:</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Would you rather … own your own theme park or zoo? Students write theme park or zoo.</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Would you rather … have six months of spring or six months of summer? Students write spring or summer.</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Ask the students if they would expect to find any association between these two variables (probably not).</a:t>
            </a: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Now ask the students to form into four groups dependent on students’ answers; that is, each member of the group should have the SAME answers to BOTH questions. Separate group to a different corner of the room. (From here, the lesson can be condensed or explored in more depth based on the findings of the pre-assessment activity to suit your class. Students collaborate to help each other answer the following exploration questions.)</a:t>
            </a:r>
          </a:p>
          <a:p>
            <a:pPr>
              <a:lnSpc>
                <a:spcPct val="120000"/>
              </a:lnSpc>
              <a:spcBef>
                <a:spcPts val="400"/>
              </a:spcBef>
              <a:spcAft>
                <a:spcPts val="400"/>
              </a:spcAft>
            </a:pP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Display a two-way table with the appropriate headings on the whiteboard (or refer to slide 7) and ask each group in turn:</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‘How many in your group?’</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marL="342900" lvl="0" indent="-342900">
              <a:lnSpc>
                <a:spcPct val="120000"/>
              </a:lnSpc>
              <a:spcAft>
                <a:spcPts val="400"/>
              </a:spcAft>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‘Where should I write that number in the table?’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Explain that two-way tables sometimes contain a total row and column, and if not, it’s always a good idea to add them.</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Click the mouse so that the arrows appear and demonstrate how the totals of the rows and columns are calculated by adding down and adding across, including the opportunity to double check calculations by referring to the bottom right corner (i.e. adding down is the same total as adding across).</a:t>
            </a: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Start by asking a variety of questions to ensure that students understand how to extract the relevant data from the table to answer questions including: how many, what fraction, what percentage. Questions could include:</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marL="0" lvl="0" indent="0">
              <a:lnSpc>
                <a:spcPct val="120000"/>
              </a:lnSpc>
              <a:spcBef>
                <a:spcPts val="400"/>
              </a:spcBef>
              <a:buFont typeface="+mj-lt"/>
              <a:buNone/>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‘HOW MANY students would rather own a theme park?’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marL="0" lvl="0" indent="0">
              <a:lnSpc>
                <a:spcPct val="120000"/>
              </a:lnSpc>
              <a:spcAft>
                <a:spcPts val="400"/>
              </a:spcAft>
              <a:buFont typeface="+mj-lt"/>
              <a:buNone/>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FRACTION of the students would rather own a theme park?’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Ensure that you explicitly teach the difference between questions that ask, ‘how many’ (answer is a whole number) versus ‘what fraction’ (answer is a fraction out of a total).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Fraction questions have two steps: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marL="342900" lvl="0" indent="-342900">
              <a:lnSpc>
                <a:spcPct val="120000"/>
              </a:lnSpc>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finding the whole number (the ‘how many’) to include in the numerator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finding the right total to include in the denominator, which is especially relevant when students study conditional probability.</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marL="0" lvl="0" indent="0">
              <a:lnSpc>
                <a:spcPct val="120000"/>
              </a:lnSpc>
              <a:spcAft>
                <a:spcPts val="400"/>
              </a:spcAft>
              <a:buFont typeface="+mj-lt"/>
              <a:buNone/>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PERCENTAGE of the students would rather own a theme park?’</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Emphasise that to turn a fraction to a percentage you multiply by 100. </a:t>
            </a:r>
          </a:p>
          <a:p>
            <a:pPr>
              <a:lnSpc>
                <a:spcPct val="120000"/>
              </a:lnSpc>
              <a:spcBef>
                <a:spcPts val="400"/>
              </a:spcBef>
              <a:spcAft>
                <a:spcPts val="400"/>
              </a:spcAft>
            </a:pPr>
            <a:r>
              <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rPr>
              <a:t>Continue this line of question for the other groups including AND </a:t>
            </a:r>
            <a:r>
              <a:rPr lang="en-GB" sz="1800" dirty="0" err="1">
                <a:solidFill>
                  <a:srgbClr val="000000"/>
                </a:solidFill>
                <a:effectLst/>
                <a:latin typeface="Calibri" panose="020F0502020204030204" pitchFamily="34" charset="0"/>
                <a:ea typeface="Calibri" panose="020F0502020204030204" pitchFamily="34" charset="0"/>
                <a:cs typeface="Cordia New" panose="020B0304020202020204" pitchFamily="34" charset="-34"/>
              </a:rPr>
              <a:t>and</a:t>
            </a:r>
            <a:r>
              <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rPr>
              <a:t> OR questions on the next slide.</a:t>
            </a: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126009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fraction of the students would rather have a theme park AND six months of summer?’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Emphasise that an ‘AND’ question means that we are interested in the people who have done BOTH, so we need to look at only one cell in the table to find the numerator of their fraction.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fraction of the students would rather have a theme park OR six months of summer’?’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Emphasise that an OR question means that we are interested in the people who have done ONE of the things. </a:t>
                </a: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By convention, when we say OR it is assumed to be inclusive, that is, we also include</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people who have done BOTH. In a </a:t>
                </a:r>
                <a14:m>
                  <m:oMath xmlns:m="http://schemas.openxmlformats.org/officeDocument/2006/math">
                    <m:r>
                      <a:rPr lang="en-AU"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t>2×2</m:t>
                    </m:r>
                  </m:oMath>
                </a14:m>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two-way table we need to sum three different cells to find the correct numerator.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fraction of the students would rather have a theme park OR summer BUT NOT BOTH?’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 ‘OR’ question needs to clearly state NOT BOTH to be exclusive. </a:t>
                </a: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For</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a:t>
                </a:r>
                <a14:m>
                  <m:oMath xmlns:m="http://schemas.openxmlformats.org/officeDocument/2006/math">
                    <m:r>
                      <a:rPr lang="en-AU"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t>2×2</m:t>
                    </m:r>
                  </m:oMath>
                </a14:m>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two-way table this means that they will need to sum two different cells to find the correct numerator.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Now ask students to review their pre-assessment answers and change their answers, if necessary, before reviewing the answers as a whole class.</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endParaRPr lang="en-AU" sz="1800" dirty="0">
                  <a:solidFill>
                    <a:srgbClr val="000000"/>
                  </a:solidFill>
                  <a:effectLst/>
                  <a:latin typeface="Calibri" panose="020F0502020204030204" pitchFamily="34" charset="0"/>
                  <a:ea typeface="Calibri" panose="020F0502020204030204" pitchFamily="34" charset="0"/>
                </a:endParaRPr>
              </a:p>
              <a:p>
                <a:r>
                  <a:rPr lang="en-AU" sz="1800" dirty="0">
                    <a:solidFill>
                      <a:srgbClr val="000000"/>
                    </a:solidFill>
                    <a:effectLst/>
                    <a:latin typeface="Calibri" panose="020F0502020204030204" pitchFamily="34" charset="0"/>
                    <a:ea typeface="Calibri" panose="020F0502020204030204" pitchFamily="34" charset="0"/>
                  </a:rPr>
                  <a:t>Repeat the activity with a different set of two ‘Would you rather…’ questions if you feel that your students need more practise creating and extracting data from two-way tables.</a:t>
                </a: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endParaRPr lang="en-AU" dirty="0"/>
              </a:p>
            </p:txBody>
          </p:sp>
        </mc:Choice>
        <mc:Fallback xmlns="">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fraction of the students would rather have a theme park AND six months of summer?’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Emphasise that an ‘AND’ question means that we are interested in the people who have done BOTH, so we need to look at only one cell in the table to find the numerator of their fraction.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fraction of the students would rather have a theme park OR six months of summer’?’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Emphasise that an OR question means that we are interested in the people who have done ONE of the things. </a:t>
                </a: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By convention, when we say OR it is assumed to be inclusive, that is, we also include</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people who have done BOTH. In a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2×2</a:t>
                </a: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two-way table we need to sum three different cells to find the correct numerator.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 </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fraction of the students would rather have a theme park OR summer BUT NOT BOTH?’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 ‘OR’ question needs to clearly state NOT BOTH to be exclusive. </a:t>
                </a: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For</a:t>
                </a: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2×2</a:t>
                </a:r>
                <a:r>
                  <a:rPr lang="en-AU"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two-way table this means that they will need to sum two different cells to find the correct numerator.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Now ask students to review their pre-assessment answers and change their answers if necessary, before reviewing the answers as a whole class.</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endParaRPr lang="en-AU" sz="1800" dirty="0">
                  <a:solidFill>
                    <a:srgbClr val="000000"/>
                  </a:solidFill>
                  <a:effectLst/>
                  <a:latin typeface="Calibri" panose="020F0502020204030204" pitchFamily="34" charset="0"/>
                  <a:ea typeface="Calibri" panose="020F0502020204030204" pitchFamily="34" charset="0"/>
                </a:endParaRPr>
              </a:p>
              <a:p>
                <a:r>
                  <a:rPr lang="en-AU" sz="1800" dirty="0">
                    <a:solidFill>
                      <a:srgbClr val="000000"/>
                    </a:solidFill>
                    <a:effectLst/>
                    <a:latin typeface="Calibri" panose="020F0502020204030204" pitchFamily="34" charset="0"/>
                    <a:ea typeface="Calibri" panose="020F0502020204030204" pitchFamily="34" charset="0"/>
                  </a:rPr>
                  <a:t>Repeat the activity with a different set of two ‘Would you rather…’ questions if you feel that your students need more practise creating and extracting data from two-way tables.</a:t>
                </a:r>
                <a:endPar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endParaRPr lang="en-AU" dirty="0"/>
              </a:p>
            </p:txBody>
          </p:sp>
        </mc:Fallback>
      </mc:AlternateContent>
      <p:sp>
        <p:nvSpPr>
          <p:cNvPr id="4" name="Slide Number Placeholder 3"/>
          <p:cNvSpPr>
            <a:spLocks noGrp="1"/>
          </p:cNvSpPr>
          <p:nvPr>
            <p:ph type="sldNum" sz="quarter" idx="10"/>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2032859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400"/>
              </a:spcBef>
              <a:spcAft>
                <a:spcPts val="400"/>
              </a:spcAft>
            </a:pPr>
            <a:r>
              <a:rPr lang="en-GB" sz="1800" b="1" dirty="0">
                <a:solidFill>
                  <a:srgbClr val="000000"/>
                </a:solidFill>
                <a:effectLst/>
                <a:latin typeface="Calibri" panose="020F0502020204030204" pitchFamily="34" charset="0"/>
                <a:ea typeface="Calibri" panose="020F0502020204030204" pitchFamily="34" charset="0"/>
                <a:cs typeface="Cordia New" panose="020B0304020202020204" pitchFamily="34" charset="-34"/>
              </a:rPr>
              <a:t>Differentiation</a:t>
            </a:r>
            <a:r>
              <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rPr>
              <a:t> (extension)</a:t>
            </a:r>
          </a:p>
          <a:p>
            <a:pPr>
              <a:lnSpc>
                <a:spcPct val="120000"/>
              </a:lnSpc>
              <a:spcBef>
                <a:spcPts val="400"/>
              </a:spcBef>
              <a:spcAft>
                <a:spcPts val="400"/>
              </a:spcAft>
            </a:pPr>
            <a:r>
              <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rPr>
              <a:t>The following slide can be used for a class or student to think further still, especially when syntax comes into play. Students must identify what the questions is asking them in order to answer them correctly. </a:t>
            </a:r>
          </a:p>
          <a:p>
            <a:pPr>
              <a:lnSpc>
                <a:spcPct val="120000"/>
              </a:lnSpc>
              <a:spcBef>
                <a:spcPts val="400"/>
              </a:spcBef>
              <a:spcAft>
                <a:spcPts val="400"/>
              </a:spcAft>
            </a:pP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1950065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0955" indent="-215900">
              <a:lnSpc>
                <a:spcPct val="120000"/>
              </a:lnSpc>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Ask students to think what the words and phrases mean, how they are different, and to make notes in their books about each word/phrase. </a:t>
            </a:r>
            <a:endParaRPr lang="en-GB"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20955" indent="-215900">
              <a:lnSpc>
                <a:spcPct val="120000"/>
              </a:lnSpc>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Point out the two questions: </a:t>
            </a:r>
            <a:endParaRPr lang="en-GB"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20955" indent="-215900">
              <a:lnSpc>
                <a:spcPct val="120000"/>
              </a:lnSpc>
            </a:pPr>
            <a:r>
              <a:rPr lang="en-US"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What have you noticed about the type of data?  </a:t>
            </a:r>
            <a:endParaRPr lang="en-GB"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r>
              <a:rPr lang="en-AU" sz="1800" dirty="0">
                <a:solidFill>
                  <a:srgbClr val="000000"/>
                </a:solidFill>
                <a:effectLst/>
                <a:latin typeface="Calibri" panose="020F0502020204030204" pitchFamily="34" charset="0"/>
                <a:ea typeface="Calibri" panose="020F0502020204030204" pitchFamily="34" charset="0"/>
              </a:rPr>
              <a:t>What data best suits a two-way table</a:t>
            </a:r>
            <a:r>
              <a:rPr lang="en-AU" sz="1800">
                <a:solidFill>
                  <a:srgbClr val="000000"/>
                </a:solidFill>
                <a:effectLst/>
                <a:latin typeface="Calibri" panose="020F0502020204030204" pitchFamily="34" charset="0"/>
                <a:ea typeface="Calibri" panose="020F0502020204030204" pitchFamily="34" charset="0"/>
              </a:rPr>
              <a:t>? </a:t>
            </a:r>
          </a:p>
          <a:p>
            <a:r>
              <a:rPr lang="en-AU" sz="1800">
                <a:solidFill>
                  <a:srgbClr val="000000"/>
                </a:solidFill>
                <a:effectLst/>
                <a:latin typeface="Calibri" panose="020F0502020204030204" pitchFamily="34" charset="0"/>
                <a:ea typeface="Calibri" panose="020F0502020204030204" pitchFamily="34" charset="0"/>
              </a:rPr>
              <a:t>Ask </a:t>
            </a:r>
            <a:r>
              <a:rPr lang="en-AU" sz="1800" dirty="0">
                <a:solidFill>
                  <a:srgbClr val="000000"/>
                </a:solidFill>
                <a:effectLst/>
                <a:latin typeface="Calibri" panose="020F0502020204030204" pitchFamily="34" charset="0"/>
                <a:ea typeface="Calibri" panose="020F0502020204030204" pitchFamily="34" charset="0"/>
              </a:rPr>
              <a:t>students to contribute their thoughts. The goal is to appreciate that two-way tables are useful when asking two questions/collecting two items of data from a group, but there are only a very limited number of responses (typically two or three) to each question. Generally, this will be categorical data, or possibly discrete numerical data. They are also useful when you think there may be an association between the two variables and you are trying to identify a pattern.</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9</a:t>
            </a:fld>
            <a:endParaRPr lang="en-AU"/>
          </a:p>
        </p:txBody>
      </p:sp>
    </p:spTree>
    <p:extLst>
      <p:ext uri="{BB962C8B-B14F-4D97-AF65-F5344CB8AC3E}">
        <p14:creationId xmlns:p14="http://schemas.microsoft.com/office/powerpoint/2010/main" val="801344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2/02/2024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2/02/2024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2/02/2024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2/02/2024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2/02/2024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2/02/2024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2/02/2024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2/02/2024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2/02/2024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0.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8.jpe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mathematicshub.edu.a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hyperlink" Target="https://www.mathematicshub.edu.a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hyperlink" Target="https://www.mathematicshub.edu.a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4.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6.png"/><Relationship Id="rId10" Type="http://schemas.openxmlformats.org/officeDocument/2006/relationships/image" Target="../media/image7.png"/><Relationship Id="rId4" Type="http://schemas.openxmlformats.org/officeDocument/2006/relationships/image" Target="../media/image15.png"/><Relationship Id="rId9" Type="http://schemas.openxmlformats.org/officeDocument/2006/relationships/hyperlink" Target="https://www.mathematicshub.edu.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4190" y="33692"/>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a:xfrm>
            <a:off x="685800" y="970181"/>
            <a:ext cx="7772400" cy="1470025"/>
          </a:xfrm>
        </p:spPr>
        <p:txBody>
          <a:bodyPr/>
          <a:lstStyle/>
          <a:p>
            <a:r>
              <a:rPr lang="en-AU" dirty="0">
                <a:solidFill>
                  <a:schemeClr val="tx2"/>
                </a:solidFill>
              </a:rPr>
              <a:t>Would you rather …?</a:t>
            </a:r>
            <a:endParaRPr lang="en-GB" dirty="0">
              <a:solidFill>
                <a:schemeClr val="tx2"/>
              </a:solidFill>
            </a:endParaRPr>
          </a:p>
        </p:txBody>
      </p:sp>
      <p:pic>
        <p:nvPicPr>
          <p:cNvPr id="2" name="Picture 1">
            <a:extLst>
              <a:ext uri="{FF2B5EF4-FFF2-40B4-BE49-F238E27FC236}">
                <a16:creationId xmlns:a16="http://schemas.microsoft.com/office/drawing/2014/main" id="{D753C797-F5A8-5145-E5FC-ED7B1F3CB710}"/>
              </a:ext>
              <a:ext uri="{C183D7F6-B498-43B3-948B-1728B52AA6E4}">
                <adec:decorative xmlns:adec="http://schemas.microsoft.com/office/drawing/2017/decorative" val="1"/>
              </a:ext>
            </a:extLst>
          </p:cNvPr>
          <p:cNvPicPr>
            <a:picLocks noChangeAspect="1"/>
          </p:cNvPicPr>
          <p:nvPr/>
        </p:nvPicPr>
        <p:blipFill>
          <a:blip r:embed="rId12"/>
          <a:stretch>
            <a:fillRect/>
          </a:stretch>
        </p:blipFill>
        <p:spPr>
          <a:xfrm>
            <a:off x="1588819" y="2565211"/>
            <a:ext cx="5778500" cy="2413000"/>
          </a:xfrm>
          <a:prstGeom prst="rect">
            <a:avLst/>
          </a:prstGeom>
        </p:spPr>
      </p:pic>
      <p:sp>
        <p:nvSpPr>
          <p:cNvPr id="3" name="TextBox 2">
            <a:extLst>
              <a:ext uri="{FF2B5EF4-FFF2-40B4-BE49-F238E27FC236}">
                <a16:creationId xmlns:a16="http://schemas.microsoft.com/office/drawing/2014/main" id="{75946EDD-691E-7654-641C-5F820B0F8CAF}"/>
              </a:ext>
            </a:extLst>
          </p:cNvPr>
          <p:cNvSpPr txBox="1"/>
          <p:nvPr/>
        </p:nvSpPr>
        <p:spPr>
          <a:xfrm>
            <a:off x="3076005" y="5205399"/>
            <a:ext cx="3064493" cy="523220"/>
          </a:xfrm>
          <a:prstGeom prst="rect">
            <a:avLst/>
          </a:prstGeom>
          <a:noFill/>
        </p:spPr>
        <p:txBody>
          <a:bodyPr wrap="none" rtlCol="0">
            <a:spAutoFit/>
          </a:bodyPr>
          <a:lstStyle/>
          <a:p>
            <a:r>
              <a:rPr lang="en-AU" sz="2800" dirty="0">
                <a:solidFill>
                  <a:schemeClr val="tx2"/>
                </a:solidFill>
              </a:rPr>
              <a:t>and two-way tables</a:t>
            </a:r>
            <a:endParaRPr lang="en-GB" sz="2800" dirty="0">
              <a:solidFill>
                <a:schemeClr val="tx2"/>
              </a:solidFill>
            </a:endParaRPr>
          </a:p>
        </p:txBody>
      </p:sp>
    </p:spTree>
    <p:extLst>
      <p:ext uri="{BB962C8B-B14F-4D97-AF65-F5344CB8AC3E}">
        <p14:creationId xmlns:p14="http://schemas.microsoft.com/office/powerpoint/2010/main" val="3876873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4" name="Title 1">
            <a:extLst>
              <a:ext uri="{FF2B5EF4-FFF2-40B4-BE49-F238E27FC236}">
                <a16:creationId xmlns:a16="http://schemas.microsoft.com/office/drawing/2014/main" id="{97A15134-6ABF-779F-F799-77F15E75DD43}"/>
              </a:ext>
            </a:extLst>
          </p:cNvPr>
          <p:cNvSpPr txBox="1">
            <a:spLocks noGrp="1"/>
          </p:cNvSpPr>
          <p:nvPr>
            <p:ph type="title" idx="4294967295"/>
          </p:nvPr>
        </p:nvSpPr>
        <p:spPr>
          <a:xfrm>
            <a:off x="1672699" y="-10397"/>
            <a:ext cx="7293580"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200" b="0" i="0" u="none" strike="noStrike" kern="1200" cap="none" spc="0" normalizeH="0" baseline="0" noProof="0" dirty="0">
                <a:ln>
                  <a:noFill/>
                </a:ln>
                <a:solidFill>
                  <a:schemeClr val="tx2"/>
                </a:solidFill>
                <a:effectLst/>
                <a:uLnTx/>
                <a:uFillTx/>
                <a:latin typeface="+mj-lt"/>
                <a:ea typeface="+mj-ea"/>
                <a:cs typeface="+mj-cs"/>
              </a:rPr>
              <a:t>What do you know about two-way tables?</a:t>
            </a:r>
          </a:p>
        </p:txBody>
      </p:sp>
      <p:pic>
        <p:nvPicPr>
          <p:cNvPr id="2" name="Picture 1">
            <a:hlinkClick r:id="rId9"/>
            <a:extLst>
              <a:ext uri="{FF2B5EF4-FFF2-40B4-BE49-F238E27FC236}">
                <a16:creationId xmlns:a16="http://schemas.microsoft.com/office/drawing/2014/main" id="{56F04CA9-9F50-1450-ACEF-E24AAFAA0E91}"/>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4190" y="33692"/>
            <a:ext cx="1409307" cy="830062"/>
          </a:xfrm>
          <a:prstGeom prst="rect">
            <a:avLst/>
          </a:prstGeom>
        </p:spPr>
      </p:pic>
      <p:sp>
        <p:nvSpPr>
          <p:cNvPr id="6" name="Footer Placeholder 12">
            <a:extLst>
              <a:ext uri="{FF2B5EF4-FFF2-40B4-BE49-F238E27FC236}">
                <a16:creationId xmlns:a16="http://schemas.microsoft.com/office/drawing/2014/main" id="{EC800D17-8214-405E-C21B-F11311C619C2}"/>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332DFC37-E614-687F-2FFF-BAB6228A93B0}"/>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8" name="TextBox 7">
            <a:extLst>
              <a:ext uri="{FF2B5EF4-FFF2-40B4-BE49-F238E27FC236}">
                <a16:creationId xmlns:a16="http://schemas.microsoft.com/office/drawing/2014/main" id="{0FC3FCE1-766B-B9C3-8373-38A6A743A778}"/>
              </a:ext>
            </a:extLst>
          </p:cNvPr>
          <p:cNvSpPr txBox="1"/>
          <p:nvPr/>
        </p:nvSpPr>
        <p:spPr>
          <a:xfrm>
            <a:off x="1275413" y="3662701"/>
            <a:ext cx="7042926" cy="2126864"/>
          </a:xfrm>
          <a:prstGeom prst="rect">
            <a:avLst/>
          </a:prstGeom>
          <a:noFill/>
        </p:spPr>
        <p:txBody>
          <a:bodyPr wrap="square" rtlCol="0">
            <a:spAutoFit/>
          </a:bodyPr>
          <a:lstStyle/>
          <a:p>
            <a:pPr lvl="0">
              <a:lnSpc>
                <a:spcPct val="150000"/>
              </a:lnSpc>
              <a:buClr>
                <a:srgbClr val="000000"/>
              </a:buClr>
            </a:pPr>
            <a:r>
              <a:rPr lang="en-AU" sz="1800" dirty="0">
                <a:solidFill>
                  <a:schemeClr val="tx2"/>
                </a:solidFill>
                <a:effectLst/>
                <a:latin typeface="Calibri" panose="020F0502020204030204" pitchFamily="34" charset="0"/>
                <a:ea typeface="Calibri" panose="020F0502020204030204" pitchFamily="34" charset="0"/>
              </a:rPr>
              <a:t>How many students would rather live in the bush?</a:t>
            </a:r>
            <a:endParaRPr lang="en-GB" sz="1800" dirty="0">
              <a:solidFill>
                <a:schemeClr val="tx2"/>
              </a:solidFill>
              <a:effectLst/>
              <a:latin typeface="Times New Roman" panose="02020603050405020304" pitchFamily="18" charset="0"/>
              <a:ea typeface="Calibri" panose="020F0502020204030204" pitchFamily="34" charset="0"/>
            </a:endParaRPr>
          </a:p>
          <a:p>
            <a:pPr lvl="0">
              <a:lnSpc>
                <a:spcPct val="150000"/>
              </a:lnSpc>
              <a:buClr>
                <a:srgbClr val="000000"/>
              </a:buClr>
            </a:pPr>
            <a:r>
              <a:rPr lang="en-AU" sz="1800" dirty="0">
                <a:solidFill>
                  <a:schemeClr val="tx2"/>
                </a:solidFill>
                <a:effectLst/>
                <a:latin typeface="Calibri" panose="020F0502020204030204" pitchFamily="34" charset="0"/>
                <a:ea typeface="Calibri" panose="020F0502020204030204" pitchFamily="34" charset="0"/>
              </a:rPr>
              <a:t>How many students would rather be too cold?</a:t>
            </a:r>
            <a:endParaRPr lang="en-GB" sz="1800" dirty="0">
              <a:solidFill>
                <a:schemeClr val="tx2"/>
              </a:solidFill>
              <a:effectLst/>
              <a:latin typeface="Times New Roman" panose="02020603050405020304" pitchFamily="18" charset="0"/>
              <a:ea typeface="Calibri" panose="020F0502020204030204" pitchFamily="34" charset="0"/>
            </a:endParaRPr>
          </a:p>
          <a:p>
            <a:pPr lvl="0">
              <a:lnSpc>
                <a:spcPct val="150000"/>
              </a:lnSpc>
              <a:buClr>
                <a:srgbClr val="000000"/>
              </a:buClr>
            </a:pPr>
            <a:r>
              <a:rPr lang="en-AU" sz="1800" dirty="0">
                <a:solidFill>
                  <a:schemeClr val="tx2"/>
                </a:solidFill>
                <a:effectLst/>
                <a:latin typeface="Calibri" panose="020F0502020204030204" pitchFamily="34" charset="0"/>
                <a:ea typeface="Calibri" panose="020F0502020204030204" pitchFamily="34" charset="0"/>
              </a:rPr>
              <a:t>How many students would rather live in the bush </a:t>
            </a:r>
            <a:r>
              <a:rPr lang="en-AU" sz="1800" dirty="0">
                <a:solidFill>
                  <a:schemeClr val="accent6">
                    <a:lumMod val="50000"/>
                  </a:schemeClr>
                </a:solidFill>
                <a:effectLst/>
                <a:latin typeface="Calibri" panose="020F0502020204030204" pitchFamily="34" charset="0"/>
                <a:ea typeface="Calibri" panose="020F0502020204030204" pitchFamily="34" charset="0"/>
              </a:rPr>
              <a:t>AND</a:t>
            </a:r>
            <a:r>
              <a:rPr lang="en-AU" sz="1800" dirty="0">
                <a:solidFill>
                  <a:schemeClr val="tx2"/>
                </a:solidFill>
                <a:effectLst/>
                <a:latin typeface="Calibri" panose="020F0502020204030204" pitchFamily="34" charset="0"/>
                <a:ea typeface="Calibri" panose="020F0502020204030204" pitchFamily="34" charset="0"/>
              </a:rPr>
              <a:t> be too cold?</a:t>
            </a:r>
            <a:endParaRPr lang="en-GB" sz="1800" dirty="0">
              <a:solidFill>
                <a:schemeClr val="tx2"/>
              </a:solidFill>
              <a:effectLst/>
              <a:latin typeface="Times New Roman" panose="02020603050405020304" pitchFamily="18" charset="0"/>
              <a:ea typeface="Calibri" panose="020F0502020204030204" pitchFamily="34" charset="0"/>
            </a:endParaRPr>
          </a:p>
          <a:p>
            <a:pPr lvl="0">
              <a:lnSpc>
                <a:spcPct val="150000"/>
              </a:lnSpc>
              <a:buClr>
                <a:srgbClr val="000000"/>
              </a:buClr>
            </a:pPr>
            <a:r>
              <a:rPr lang="en-AU" sz="1800" dirty="0">
                <a:solidFill>
                  <a:schemeClr val="tx2"/>
                </a:solidFill>
                <a:effectLst/>
                <a:latin typeface="Calibri" panose="020F0502020204030204" pitchFamily="34" charset="0"/>
                <a:ea typeface="Calibri" panose="020F0502020204030204" pitchFamily="34" charset="0"/>
              </a:rPr>
              <a:t>How many students would rather live in the bush </a:t>
            </a:r>
            <a:r>
              <a:rPr lang="en-AU" sz="1800" dirty="0">
                <a:solidFill>
                  <a:schemeClr val="accent6">
                    <a:lumMod val="50000"/>
                  </a:schemeClr>
                </a:solidFill>
                <a:effectLst/>
                <a:latin typeface="Calibri" panose="020F0502020204030204" pitchFamily="34" charset="0"/>
                <a:ea typeface="Calibri" panose="020F0502020204030204" pitchFamily="34" charset="0"/>
              </a:rPr>
              <a:t>OR</a:t>
            </a:r>
            <a:r>
              <a:rPr lang="en-AU" sz="1800" dirty="0">
                <a:solidFill>
                  <a:schemeClr val="tx2"/>
                </a:solidFill>
                <a:effectLst/>
                <a:latin typeface="Calibri" panose="020F0502020204030204" pitchFamily="34" charset="0"/>
                <a:ea typeface="Calibri" panose="020F0502020204030204" pitchFamily="34" charset="0"/>
              </a:rPr>
              <a:t> be too cold?</a:t>
            </a:r>
            <a:endParaRPr lang="en-GB" dirty="0">
              <a:solidFill>
                <a:schemeClr val="tx2"/>
              </a:solidFill>
              <a:latin typeface="Times New Roman" panose="02020603050405020304" pitchFamily="18" charset="0"/>
              <a:ea typeface="Calibri" panose="020F0502020204030204" pitchFamily="34" charset="0"/>
            </a:endParaRPr>
          </a:p>
          <a:p>
            <a:pPr lvl="0">
              <a:lnSpc>
                <a:spcPct val="150000"/>
              </a:lnSpc>
              <a:buClr>
                <a:srgbClr val="000000"/>
              </a:buClr>
            </a:pPr>
            <a:r>
              <a:rPr lang="en-AU" sz="1800" dirty="0">
                <a:solidFill>
                  <a:schemeClr val="tx2"/>
                </a:solidFill>
                <a:effectLst/>
                <a:latin typeface="Calibri" panose="020F0502020204030204" pitchFamily="34" charset="0"/>
                <a:ea typeface="Calibri" panose="020F0502020204030204" pitchFamily="34" charset="0"/>
              </a:rPr>
              <a:t>How many students were they altogether?</a:t>
            </a:r>
            <a:endParaRPr lang="en-GB" sz="2400" dirty="0">
              <a:solidFill>
                <a:schemeClr val="tx2"/>
              </a:solidFill>
            </a:endParaRPr>
          </a:p>
        </p:txBody>
      </p:sp>
      <p:graphicFrame>
        <p:nvGraphicFramePr>
          <p:cNvPr id="10" name="Table 9">
            <a:extLst>
              <a:ext uri="{FF2B5EF4-FFF2-40B4-BE49-F238E27FC236}">
                <a16:creationId xmlns:a16="http://schemas.microsoft.com/office/drawing/2014/main" id="{4C97CAA9-5775-6336-67D9-9E2618F1453D}"/>
              </a:ext>
            </a:extLst>
          </p:cNvPr>
          <p:cNvGraphicFramePr>
            <a:graphicFrameLocks noGrp="1"/>
          </p:cNvGraphicFramePr>
          <p:nvPr>
            <p:extLst>
              <p:ext uri="{D42A27DB-BD31-4B8C-83A1-F6EECF244321}">
                <p14:modId xmlns:p14="http://schemas.microsoft.com/office/powerpoint/2010/main" val="2736800394"/>
              </p:ext>
            </p:extLst>
          </p:nvPr>
        </p:nvGraphicFramePr>
        <p:xfrm>
          <a:off x="1350860" y="1359521"/>
          <a:ext cx="5832648" cy="2291080"/>
        </p:xfrm>
        <a:graphic>
          <a:graphicData uri="http://schemas.openxmlformats.org/drawingml/2006/table">
            <a:tbl>
              <a:tblPr firstRow="1" bandRow="1">
                <a:tableStyleId>{5C22544A-7EE6-4342-B048-85BDC9FD1C3A}</a:tableStyleId>
              </a:tblPr>
              <a:tblGrid>
                <a:gridCol w="1458162">
                  <a:extLst>
                    <a:ext uri="{9D8B030D-6E8A-4147-A177-3AD203B41FA5}">
                      <a16:colId xmlns:a16="http://schemas.microsoft.com/office/drawing/2014/main" val="1486979911"/>
                    </a:ext>
                  </a:extLst>
                </a:gridCol>
                <a:gridCol w="1458162">
                  <a:extLst>
                    <a:ext uri="{9D8B030D-6E8A-4147-A177-3AD203B41FA5}">
                      <a16:colId xmlns:a16="http://schemas.microsoft.com/office/drawing/2014/main" val="3976087325"/>
                    </a:ext>
                  </a:extLst>
                </a:gridCol>
                <a:gridCol w="1458162">
                  <a:extLst>
                    <a:ext uri="{9D8B030D-6E8A-4147-A177-3AD203B41FA5}">
                      <a16:colId xmlns:a16="http://schemas.microsoft.com/office/drawing/2014/main" val="3937439215"/>
                    </a:ext>
                  </a:extLst>
                </a:gridCol>
                <a:gridCol w="1458162">
                  <a:extLst>
                    <a:ext uri="{9D8B030D-6E8A-4147-A177-3AD203B41FA5}">
                      <a16:colId xmlns:a16="http://schemas.microsoft.com/office/drawing/2014/main" val="1154044637"/>
                    </a:ext>
                  </a:extLst>
                </a:gridCol>
              </a:tblGrid>
              <a:tr h="370840">
                <a:tc>
                  <a:txBody>
                    <a:bodyPr/>
                    <a:lstStyle/>
                    <a:p>
                      <a:pPr algn="ctr"/>
                      <a:r>
                        <a:rPr lang="en-AU" dirty="0"/>
                        <a:t>Would you rather … ?</a:t>
                      </a:r>
                      <a:endParaRPr lang="en-GB" dirty="0"/>
                    </a:p>
                  </a:txBody>
                  <a:tcPr anchor="ctr"/>
                </a:tc>
                <a:tc>
                  <a:txBody>
                    <a:bodyPr/>
                    <a:lstStyle/>
                    <a:p>
                      <a:pPr algn="ctr"/>
                      <a:r>
                        <a:rPr lang="en-AU" dirty="0"/>
                        <a:t>… be too hot?</a:t>
                      </a:r>
                      <a:endParaRPr lang="en-GB" dirty="0"/>
                    </a:p>
                  </a:txBody>
                  <a:tcPr anchor="ctr"/>
                </a:tc>
                <a:tc>
                  <a:txBody>
                    <a:bodyPr/>
                    <a:lstStyle/>
                    <a:p>
                      <a:pPr algn="ctr"/>
                      <a:r>
                        <a:rPr lang="en-AU" dirty="0"/>
                        <a:t>… be too cold?</a:t>
                      </a:r>
                      <a:endParaRPr lang="en-GB" dirty="0"/>
                    </a:p>
                  </a:txBody>
                  <a:tcPr anchor="ctr"/>
                </a:tc>
                <a:tc>
                  <a:txBody>
                    <a:bodyPr/>
                    <a:lstStyle/>
                    <a:p>
                      <a:pPr algn="ctr"/>
                      <a:r>
                        <a:rPr lang="en-AU" dirty="0"/>
                        <a:t>Total</a:t>
                      </a:r>
                      <a:endParaRPr lang="en-GB" dirty="0"/>
                    </a:p>
                  </a:txBody>
                  <a:tcPr anchor="ctr"/>
                </a:tc>
                <a:extLst>
                  <a:ext uri="{0D108BD9-81ED-4DB2-BD59-A6C34878D82A}">
                    <a16:rowId xmlns:a16="http://schemas.microsoft.com/office/drawing/2014/main" val="1488915325"/>
                  </a:ext>
                </a:extLst>
              </a:tr>
              <a:tr h="370840">
                <a:tc>
                  <a:txBody>
                    <a:bodyPr/>
                    <a:lstStyle/>
                    <a:p>
                      <a:pPr algn="ctr"/>
                      <a:r>
                        <a:rPr lang="en-AU" dirty="0"/>
                        <a:t>… live at the beach?</a:t>
                      </a:r>
                      <a:endParaRPr lang="en-GB" dirty="0"/>
                    </a:p>
                  </a:txBody>
                  <a:tcPr anchor="ctr"/>
                </a:tc>
                <a:tc>
                  <a:txBody>
                    <a:bodyPr/>
                    <a:lstStyle/>
                    <a:p>
                      <a:pPr algn="ctr"/>
                      <a:r>
                        <a:rPr lang="en-AU" dirty="0"/>
                        <a:t>25</a:t>
                      </a:r>
                      <a:endParaRPr lang="en-GB" dirty="0"/>
                    </a:p>
                  </a:txBody>
                  <a:tcPr anchor="ctr"/>
                </a:tc>
                <a:tc>
                  <a:txBody>
                    <a:bodyPr/>
                    <a:lstStyle/>
                    <a:p>
                      <a:pPr algn="ctr"/>
                      <a:endParaRPr lang="en-GB" dirty="0"/>
                    </a:p>
                  </a:txBody>
                  <a:tcPr anchor="ctr"/>
                </a:tc>
                <a:tc>
                  <a:txBody>
                    <a:bodyPr/>
                    <a:lstStyle/>
                    <a:p>
                      <a:pPr algn="ctr"/>
                      <a:r>
                        <a:rPr lang="en-AU" dirty="0"/>
                        <a:t>60</a:t>
                      </a:r>
                      <a:endParaRPr lang="en-GB" dirty="0"/>
                    </a:p>
                  </a:txBody>
                  <a:tcPr anchor="ctr"/>
                </a:tc>
                <a:extLst>
                  <a:ext uri="{0D108BD9-81ED-4DB2-BD59-A6C34878D82A}">
                    <a16:rowId xmlns:a16="http://schemas.microsoft.com/office/drawing/2014/main" val="4000140558"/>
                  </a:ext>
                </a:extLst>
              </a:tr>
              <a:tr h="370840">
                <a:tc>
                  <a:txBody>
                    <a:bodyPr/>
                    <a:lstStyle/>
                    <a:p>
                      <a:pPr algn="ctr"/>
                      <a:r>
                        <a:rPr lang="en-AU" dirty="0"/>
                        <a:t>… live in the bush?</a:t>
                      </a:r>
                      <a:endParaRPr lang="en-GB" dirty="0"/>
                    </a:p>
                  </a:txBody>
                  <a:tcPr anchor="ctr"/>
                </a:tc>
                <a:tc>
                  <a:txBody>
                    <a:bodyPr/>
                    <a:lstStyle/>
                    <a:p>
                      <a:pPr algn="ctr"/>
                      <a:endParaRPr lang="en-GB"/>
                    </a:p>
                  </a:txBody>
                  <a:tcPr anchor="ctr"/>
                </a:tc>
                <a:tc>
                  <a:txBody>
                    <a:bodyPr/>
                    <a:lstStyle/>
                    <a:p>
                      <a:pPr algn="ctr"/>
                      <a:r>
                        <a:rPr lang="en-AU" dirty="0"/>
                        <a:t>10</a:t>
                      </a: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1911276598"/>
                  </a:ext>
                </a:extLst>
              </a:tr>
              <a:tr h="370840">
                <a:tc>
                  <a:txBody>
                    <a:bodyPr/>
                    <a:lstStyle/>
                    <a:p>
                      <a:pPr algn="ctr"/>
                      <a:r>
                        <a:rPr lang="en-AU" dirty="0"/>
                        <a:t>Total</a:t>
                      </a:r>
                      <a:endParaRPr lang="en-GB" dirty="0"/>
                    </a:p>
                  </a:txBody>
                  <a:tcPr anchor="ctr"/>
                </a:tc>
                <a:tc>
                  <a:txBody>
                    <a:bodyPr/>
                    <a:lstStyle/>
                    <a:p>
                      <a:pPr algn="ctr"/>
                      <a:r>
                        <a:rPr lang="en-AU" dirty="0"/>
                        <a:t>55</a:t>
                      </a:r>
                      <a:endParaRPr lang="en-GB" dirty="0"/>
                    </a:p>
                  </a:txBody>
                  <a:tcPr anchor="ctr"/>
                </a:tc>
                <a:tc>
                  <a:txBody>
                    <a:bodyPr/>
                    <a:lstStyle/>
                    <a:p>
                      <a:pPr algn="ctr"/>
                      <a:endParaRPr lang="en-GB"/>
                    </a:p>
                  </a:txBody>
                  <a:tcPr anchor="ctr"/>
                </a:tc>
                <a:tc>
                  <a:txBody>
                    <a:bodyPr/>
                    <a:lstStyle/>
                    <a:p>
                      <a:pPr algn="ctr"/>
                      <a:r>
                        <a:rPr lang="en-AU" dirty="0"/>
                        <a:t>100</a:t>
                      </a:r>
                      <a:endParaRPr lang="en-GB" dirty="0"/>
                    </a:p>
                  </a:txBody>
                  <a:tcPr anchor="ctr"/>
                </a:tc>
                <a:extLst>
                  <a:ext uri="{0D108BD9-81ED-4DB2-BD59-A6C34878D82A}">
                    <a16:rowId xmlns:a16="http://schemas.microsoft.com/office/drawing/2014/main" val="535843863"/>
                  </a:ext>
                </a:extLst>
              </a:tr>
            </a:tbl>
          </a:graphicData>
        </a:graphic>
      </p:graphicFrame>
    </p:spTree>
    <p:extLst>
      <p:ext uri="{BB962C8B-B14F-4D97-AF65-F5344CB8AC3E}">
        <p14:creationId xmlns:p14="http://schemas.microsoft.com/office/powerpoint/2010/main" val="110837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4" name="Title 1">
            <a:extLst>
              <a:ext uri="{FF2B5EF4-FFF2-40B4-BE49-F238E27FC236}">
                <a16:creationId xmlns:a16="http://schemas.microsoft.com/office/drawing/2014/main" id="{97A15134-6ABF-779F-F799-77F15E75DD43}"/>
              </a:ext>
            </a:extLst>
          </p:cNvPr>
          <p:cNvSpPr txBox="1">
            <a:spLocks noGrp="1"/>
          </p:cNvSpPr>
          <p:nvPr>
            <p:ph type="title" idx="4294967295"/>
          </p:nvPr>
        </p:nvSpPr>
        <p:spPr>
          <a:xfrm>
            <a:off x="1899070" y="-42015"/>
            <a:ext cx="7293580"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200" b="0" i="0" u="none" strike="noStrike" kern="1200" cap="none" spc="0" normalizeH="0" baseline="0" noProof="0" dirty="0">
                <a:ln>
                  <a:noFill/>
                </a:ln>
                <a:solidFill>
                  <a:schemeClr val="tx2"/>
                </a:solidFill>
                <a:effectLst/>
                <a:uLnTx/>
                <a:uFillTx/>
                <a:latin typeface="+mj-lt"/>
                <a:ea typeface="+mj-ea"/>
                <a:cs typeface="+mj-cs"/>
              </a:rPr>
              <a:t>What about fractions and percentages?</a:t>
            </a:r>
          </a:p>
        </p:txBody>
      </p:sp>
      <p:pic>
        <p:nvPicPr>
          <p:cNvPr id="2" name="Picture 1">
            <a:hlinkClick r:id="rId9"/>
            <a:extLst>
              <a:ext uri="{FF2B5EF4-FFF2-40B4-BE49-F238E27FC236}">
                <a16:creationId xmlns:a16="http://schemas.microsoft.com/office/drawing/2014/main" id="{56F04CA9-9F50-1450-ACEF-E24AAFAA0E91}"/>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4190" y="33692"/>
            <a:ext cx="1409307" cy="830062"/>
          </a:xfrm>
          <a:prstGeom prst="rect">
            <a:avLst/>
          </a:prstGeom>
        </p:spPr>
      </p:pic>
      <p:sp>
        <p:nvSpPr>
          <p:cNvPr id="6" name="Footer Placeholder 12">
            <a:extLst>
              <a:ext uri="{FF2B5EF4-FFF2-40B4-BE49-F238E27FC236}">
                <a16:creationId xmlns:a16="http://schemas.microsoft.com/office/drawing/2014/main" id="{EC800D17-8214-405E-C21B-F11311C619C2}"/>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332DFC37-E614-687F-2FFF-BAB6228A93B0}"/>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8" name="TextBox 7">
            <a:extLst>
              <a:ext uri="{FF2B5EF4-FFF2-40B4-BE49-F238E27FC236}">
                <a16:creationId xmlns:a16="http://schemas.microsoft.com/office/drawing/2014/main" id="{0FC3FCE1-766B-B9C3-8373-38A6A743A778}"/>
              </a:ext>
            </a:extLst>
          </p:cNvPr>
          <p:cNvSpPr txBox="1"/>
          <p:nvPr/>
        </p:nvSpPr>
        <p:spPr>
          <a:xfrm>
            <a:off x="1024994" y="4047414"/>
            <a:ext cx="7795553" cy="1347805"/>
          </a:xfrm>
          <a:prstGeom prst="rect">
            <a:avLst/>
          </a:prstGeom>
          <a:noFill/>
        </p:spPr>
        <p:txBody>
          <a:bodyPr wrap="square" rtlCol="0">
            <a:spAutoFit/>
          </a:bodyPr>
          <a:lstStyle/>
          <a:p>
            <a:pPr lvl="0">
              <a:lnSpc>
                <a:spcPct val="115000"/>
              </a:lnSpc>
              <a:buClr>
                <a:srgbClr val="000000"/>
              </a:buClr>
            </a:pPr>
            <a:r>
              <a:rPr lang="en-AU"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What </a:t>
            </a:r>
            <a:r>
              <a:rPr lang="en-AU" sz="18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FRACTION</a:t>
            </a:r>
            <a:r>
              <a:rPr lang="en-AU"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of the students would rather live in the bush?</a:t>
            </a:r>
            <a:endParaRPr lang="en-GB"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000000"/>
              </a:buClr>
            </a:pPr>
            <a:r>
              <a:rPr lang="en-AU"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What </a:t>
            </a:r>
            <a:r>
              <a:rPr lang="en-AU" sz="18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PERCENTAGE</a:t>
            </a:r>
            <a:r>
              <a:rPr lang="en-AU"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of the students would rather be too cold?</a:t>
            </a:r>
            <a:endParaRPr lang="en-GB"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000000"/>
              </a:buClr>
            </a:pPr>
            <a:r>
              <a:rPr lang="en-AU"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What </a:t>
            </a:r>
            <a:r>
              <a:rPr lang="en-AU" sz="18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FRACTION</a:t>
            </a:r>
            <a:r>
              <a:rPr lang="en-AU"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of the students would rather live in the bush </a:t>
            </a:r>
            <a:r>
              <a:rPr lang="en-AU" sz="18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AND</a:t>
            </a:r>
            <a:r>
              <a:rPr lang="en-AU" sz="18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be too cold?</a:t>
            </a:r>
          </a:p>
          <a:p>
            <a:pPr lvl="0">
              <a:lnSpc>
                <a:spcPct val="115000"/>
              </a:lnSpc>
              <a:buClr>
                <a:srgbClr val="000000"/>
              </a:buClr>
            </a:pPr>
            <a:r>
              <a:rPr lang="en-AU" sz="1800" dirty="0">
                <a:solidFill>
                  <a:schemeClr val="tx2"/>
                </a:solidFill>
                <a:effectLst/>
                <a:latin typeface="Calibri" panose="020F0502020204030204" pitchFamily="34" charset="0"/>
                <a:ea typeface="Calibri" panose="020F0502020204030204" pitchFamily="34" charset="0"/>
              </a:rPr>
              <a:t>What </a:t>
            </a:r>
            <a:r>
              <a:rPr lang="en-AU" sz="1800" dirty="0">
                <a:solidFill>
                  <a:schemeClr val="accent6">
                    <a:lumMod val="50000"/>
                  </a:schemeClr>
                </a:solidFill>
                <a:effectLst/>
                <a:latin typeface="Calibri" panose="020F0502020204030204" pitchFamily="34" charset="0"/>
                <a:ea typeface="Calibri" panose="020F0502020204030204" pitchFamily="34" charset="0"/>
              </a:rPr>
              <a:t>PERCENTAGE</a:t>
            </a:r>
            <a:r>
              <a:rPr lang="en-AU" sz="1800" dirty="0">
                <a:solidFill>
                  <a:schemeClr val="tx2"/>
                </a:solidFill>
                <a:effectLst/>
                <a:latin typeface="Calibri" panose="020F0502020204030204" pitchFamily="34" charset="0"/>
                <a:ea typeface="Calibri" panose="020F0502020204030204" pitchFamily="34" charset="0"/>
              </a:rPr>
              <a:t> of the students would rather live in the bush </a:t>
            </a:r>
            <a:r>
              <a:rPr lang="en-AU" sz="1800" dirty="0">
                <a:solidFill>
                  <a:schemeClr val="accent6">
                    <a:lumMod val="50000"/>
                  </a:schemeClr>
                </a:solidFill>
                <a:effectLst/>
                <a:latin typeface="Calibri" panose="020F0502020204030204" pitchFamily="34" charset="0"/>
                <a:ea typeface="Calibri" panose="020F0502020204030204" pitchFamily="34" charset="0"/>
              </a:rPr>
              <a:t>OR</a:t>
            </a:r>
            <a:r>
              <a:rPr lang="en-AU" sz="1800" dirty="0">
                <a:solidFill>
                  <a:schemeClr val="tx2"/>
                </a:solidFill>
                <a:effectLst/>
                <a:latin typeface="Calibri" panose="020F0502020204030204" pitchFamily="34" charset="0"/>
                <a:ea typeface="Calibri" panose="020F0502020204030204" pitchFamily="34" charset="0"/>
              </a:rPr>
              <a:t> be too cold?</a:t>
            </a:r>
            <a:endParaRPr lang="en-GB" sz="2400" dirty="0">
              <a:solidFill>
                <a:schemeClr val="tx2"/>
              </a:solidFill>
            </a:endParaRPr>
          </a:p>
        </p:txBody>
      </p:sp>
      <p:graphicFrame>
        <p:nvGraphicFramePr>
          <p:cNvPr id="10" name="Table 9">
            <a:extLst>
              <a:ext uri="{FF2B5EF4-FFF2-40B4-BE49-F238E27FC236}">
                <a16:creationId xmlns:a16="http://schemas.microsoft.com/office/drawing/2014/main" id="{4C97CAA9-5775-6336-67D9-9E2618F1453D}"/>
              </a:ext>
            </a:extLst>
          </p:cNvPr>
          <p:cNvGraphicFramePr>
            <a:graphicFrameLocks noGrp="1"/>
          </p:cNvGraphicFramePr>
          <p:nvPr/>
        </p:nvGraphicFramePr>
        <p:xfrm>
          <a:off x="1350860" y="1359521"/>
          <a:ext cx="5832648" cy="2291080"/>
        </p:xfrm>
        <a:graphic>
          <a:graphicData uri="http://schemas.openxmlformats.org/drawingml/2006/table">
            <a:tbl>
              <a:tblPr firstRow="1" bandRow="1">
                <a:tableStyleId>{5C22544A-7EE6-4342-B048-85BDC9FD1C3A}</a:tableStyleId>
              </a:tblPr>
              <a:tblGrid>
                <a:gridCol w="1458162">
                  <a:extLst>
                    <a:ext uri="{9D8B030D-6E8A-4147-A177-3AD203B41FA5}">
                      <a16:colId xmlns:a16="http://schemas.microsoft.com/office/drawing/2014/main" val="1486979911"/>
                    </a:ext>
                  </a:extLst>
                </a:gridCol>
                <a:gridCol w="1458162">
                  <a:extLst>
                    <a:ext uri="{9D8B030D-6E8A-4147-A177-3AD203B41FA5}">
                      <a16:colId xmlns:a16="http://schemas.microsoft.com/office/drawing/2014/main" val="3976087325"/>
                    </a:ext>
                  </a:extLst>
                </a:gridCol>
                <a:gridCol w="1458162">
                  <a:extLst>
                    <a:ext uri="{9D8B030D-6E8A-4147-A177-3AD203B41FA5}">
                      <a16:colId xmlns:a16="http://schemas.microsoft.com/office/drawing/2014/main" val="3937439215"/>
                    </a:ext>
                  </a:extLst>
                </a:gridCol>
                <a:gridCol w="1458162">
                  <a:extLst>
                    <a:ext uri="{9D8B030D-6E8A-4147-A177-3AD203B41FA5}">
                      <a16:colId xmlns:a16="http://schemas.microsoft.com/office/drawing/2014/main" val="1154044637"/>
                    </a:ext>
                  </a:extLst>
                </a:gridCol>
              </a:tblGrid>
              <a:tr h="370840">
                <a:tc>
                  <a:txBody>
                    <a:bodyPr/>
                    <a:lstStyle/>
                    <a:p>
                      <a:pPr algn="ctr"/>
                      <a:r>
                        <a:rPr lang="en-AU" dirty="0"/>
                        <a:t>Would you rather … ?</a:t>
                      </a:r>
                      <a:endParaRPr lang="en-GB" dirty="0"/>
                    </a:p>
                  </a:txBody>
                  <a:tcPr anchor="ctr"/>
                </a:tc>
                <a:tc>
                  <a:txBody>
                    <a:bodyPr/>
                    <a:lstStyle/>
                    <a:p>
                      <a:pPr algn="ctr"/>
                      <a:r>
                        <a:rPr lang="en-AU" dirty="0"/>
                        <a:t>… be too hot?</a:t>
                      </a:r>
                      <a:endParaRPr lang="en-GB" dirty="0"/>
                    </a:p>
                  </a:txBody>
                  <a:tcPr anchor="ctr"/>
                </a:tc>
                <a:tc>
                  <a:txBody>
                    <a:bodyPr/>
                    <a:lstStyle/>
                    <a:p>
                      <a:pPr algn="ctr"/>
                      <a:r>
                        <a:rPr lang="en-AU" dirty="0"/>
                        <a:t>… be too cold?</a:t>
                      </a:r>
                      <a:endParaRPr lang="en-GB" dirty="0"/>
                    </a:p>
                  </a:txBody>
                  <a:tcPr anchor="ctr"/>
                </a:tc>
                <a:tc>
                  <a:txBody>
                    <a:bodyPr/>
                    <a:lstStyle/>
                    <a:p>
                      <a:pPr algn="ctr"/>
                      <a:r>
                        <a:rPr lang="en-AU" dirty="0"/>
                        <a:t>Total</a:t>
                      </a:r>
                      <a:endParaRPr lang="en-GB" dirty="0"/>
                    </a:p>
                  </a:txBody>
                  <a:tcPr anchor="ctr"/>
                </a:tc>
                <a:extLst>
                  <a:ext uri="{0D108BD9-81ED-4DB2-BD59-A6C34878D82A}">
                    <a16:rowId xmlns:a16="http://schemas.microsoft.com/office/drawing/2014/main" val="1488915325"/>
                  </a:ext>
                </a:extLst>
              </a:tr>
              <a:tr h="370840">
                <a:tc>
                  <a:txBody>
                    <a:bodyPr/>
                    <a:lstStyle/>
                    <a:p>
                      <a:pPr algn="ctr"/>
                      <a:r>
                        <a:rPr lang="en-AU" dirty="0"/>
                        <a:t>… live at the beach?</a:t>
                      </a:r>
                      <a:endParaRPr lang="en-GB" dirty="0"/>
                    </a:p>
                  </a:txBody>
                  <a:tcPr anchor="ctr"/>
                </a:tc>
                <a:tc>
                  <a:txBody>
                    <a:bodyPr/>
                    <a:lstStyle/>
                    <a:p>
                      <a:pPr algn="ctr"/>
                      <a:r>
                        <a:rPr lang="en-AU" dirty="0"/>
                        <a:t>25</a:t>
                      </a:r>
                      <a:endParaRPr lang="en-GB" dirty="0"/>
                    </a:p>
                  </a:txBody>
                  <a:tcPr anchor="ctr"/>
                </a:tc>
                <a:tc>
                  <a:txBody>
                    <a:bodyPr/>
                    <a:lstStyle/>
                    <a:p>
                      <a:pPr algn="ctr"/>
                      <a:endParaRPr lang="en-GB" dirty="0"/>
                    </a:p>
                  </a:txBody>
                  <a:tcPr anchor="ctr"/>
                </a:tc>
                <a:tc>
                  <a:txBody>
                    <a:bodyPr/>
                    <a:lstStyle/>
                    <a:p>
                      <a:pPr algn="ctr"/>
                      <a:r>
                        <a:rPr lang="en-AU" dirty="0"/>
                        <a:t>60</a:t>
                      </a:r>
                      <a:endParaRPr lang="en-GB" dirty="0"/>
                    </a:p>
                  </a:txBody>
                  <a:tcPr anchor="ctr"/>
                </a:tc>
                <a:extLst>
                  <a:ext uri="{0D108BD9-81ED-4DB2-BD59-A6C34878D82A}">
                    <a16:rowId xmlns:a16="http://schemas.microsoft.com/office/drawing/2014/main" val="4000140558"/>
                  </a:ext>
                </a:extLst>
              </a:tr>
              <a:tr h="370840">
                <a:tc>
                  <a:txBody>
                    <a:bodyPr/>
                    <a:lstStyle/>
                    <a:p>
                      <a:pPr algn="ctr"/>
                      <a:r>
                        <a:rPr lang="en-AU" dirty="0"/>
                        <a:t>… live in the bush?</a:t>
                      </a:r>
                      <a:endParaRPr lang="en-GB" dirty="0"/>
                    </a:p>
                  </a:txBody>
                  <a:tcPr anchor="ctr"/>
                </a:tc>
                <a:tc>
                  <a:txBody>
                    <a:bodyPr/>
                    <a:lstStyle/>
                    <a:p>
                      <a:pPr algn="ctr"/>
                      <a:endParaRPr lang="en-GB"/>
                    </a:p>
                  </a:txBody>
                  <a:tcPr anchor="ctr"/>
                </a:tc>
                <a:tc>
                  <a:txBody>
                    <a:bodyPr/>
                    <a:lstStyle/>
                    <a:p>
                      <a:pPr algn="ctr"/>
                      <a:r>
                        <a:rPr lang="en-AU" dirty="0"/>
                        <a:t>10</a:t>
                      </a:r>
                      <a:endParaRPr lang="en-GB" dirty="0"/>
                    </a:p>
                  </a:txBody>
                  <a:tcPr anchor="ctr"/>
                </a:tc>
                <a:tc>
                  <a:txBody>
                    <a:bodyPr/>
                    <a:lstStyle/>
                    <a:p>
                      <a:pPr algn="ctr"/>
                      <a:endParaRPr lang="en-GB" dirty="0"/>
                    </a:p>
                  </a:txBody>
                  <a:tcPr anchor="ctr"/>
                </a:tc>
                <a:extLst>
                  <a:ext uri="{0D108BD9-81ED-4DB2-BD59-A6C34878D82A}">
                    <a16:rowId xmlns:a16="http://schemas.microsoft.com/office/drawing/2014/main" val="1911276598"/>
                  </a:ext>
                </a:extLst>
              </a:tr>
              <a:tr h="370840">
                <a:tc>
                  <a:txBody>
                    <a:bodyPr/>
                    <a:lstStyle/>
                    <a:p>
                      <a:pPr algn="ctr"/>
                      <a:r>
                        <a:rPr lang="en-AU" dirty="0"/>
                        <a:t>Total</a:t>
                      </a:r>
                      <a:endParaRPr lang="en-GB" dirty="0"/>
                    </a:p>
                  </a:txBody>
                  <a:tcPr anchor="ctr"/>
                </a:tc>
                <a:tc>
                  <a:txBody>
                    <a:bodyPr/>
                    <a:lstStyle/>
                    <a:p>
                      <a:pPr algn="ctr"/>
                      <a:r>
                        <a:rPr lang="en-AU" dirty="0"/>
                        <a:t>55</a:t>
                      </a:r>
                      <a:endParaRPr lang="en-GB" dirty="0"/>
                    </a:p>
                  </a:txBody>
                  <a:tcPr anchor="ctr"/>
                </a:tc>
                <a:tc>
                  <a:txBody>
                    <a:bodyPr/>
                    <a:lstStyle/>
                    <a:p>
                      <a:pPr algn="ctr"/>
                      <a:endParaRPr lang="en-GB"/>
                    </a:p>
                  </a:txBody>
                  <a:tcPr anchor="ctr"/>
                </a:tc>
                <a:tc>
                  <a:txBody>
                    <a:bodyPr/>
                    <a:lstStyle/>
                    <a:p>
                      <a:pPr algn="ctr"/>
                      <a:r>
                        <a:rPr lang="en-AU" dirty="0"/>
                        <a:t>100</a:t>
                      </a:r>
                      <a:endParaRPr lang="en-GB" dirty="0"/>
                    </a:p>
                  </a:txBody>
                  <a:tcPr anchor="ctr"/>
                </a:tc>
                <a:extLst>
                  <a:ext uri="{0D108BD9-81ED-4DB2-BD59-A6C34878D82A}">
                    <a16:rowId xmlns:a16="http://schemas.microsoft.com/office/drawing/2014/main" val="535843863"/>
                  </a:ext>
                </a:extLst>
              </a:tr>
            </a:tbl>
          </a:graphicData>
        </a:graphic>
      </p:graphicFrame>
    </p:spTree>
    <p:extLst>
      <p:ext uri="{BB962C8B-B14F-4D97-AF65-F5344CB8AC3E}">
        <p14:creationId xmlns:p14="http://schemas.microsoft.com/office/powerpoint/2010/main" val="358479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4" name="Title 1">
            <a:extLst>
              <a:ext uri="{FF2B5EF4-FFF2-40B4-BE49-F238E27FC236}">
                <a16:creationId xmlns:a16="http://schemas.microsoft.com/office/drawing/2014/main" id="{97A15134-6ABF-779F-F799-77F15E75DD43}"/>
              </a:ext>
            </a:extLst>
          </p:cNvPr>
          <p:cNvSpPr txBox="1">
            <a:spLocks noGrp="1"/>
          </p:cNvSpPr>
          <p:nvPr>
            <p:ph type="title" idx="4294967295"/>
          </p:nvPr>
        </p:nvSpPr>
        <p:spPr>
          <a:xfrm>
            <a:off x="3524503" y="-67723"/>
            <a:ext cx="1802389"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200" b="0" i="0" u="none" strike="noStrike" kern="1200" cap="none" spc="0" normalizeH="0" baseline="0" noProof="0" dirty="0">
                <a:ln>
                  <a:noFill/>
                </a:ln>
                <a:solidFill>
                  <a:schemeClr val="tx2"/>
                </a:solidFill>
                <a:effectLst/>
                <a:uLnTx/>
                <a:uFillTx/>
                <a:latin typeface="+mj-lt"/>
                <a:ea typeface="+mj-ea"/>
                <a:cs typeface="+mj-cs"/>
              </a:rPr>
              <a:t>Answers</a:t>
            </a:r>
          </a:p>
        </p:txBody>
      </p:sp>
      <p:graphicFrame>
        <p:nvGraphicFramePr>
          <p:cNvPr id="10" name="Table 9">
            <a:extLst>
              <a:ext uri="{FF2B5EF4-FFF2-40B4-BE49-F238E27FC236}">
                <a16:creationId xmlns:a16="http://schemas.microsoft.com/office/drawing/2014/main" id="{4C97CAA9-5775-6336-67D9-9E2618F1453D}"/>
              </a:ext>
            </a:extLst>
          </p:cNvPr>
          <p:cNvGraphicFramePr>
            <a:graphicFrameLocks noGrp="1"/>
          </p:cNvGraphicFramePr>
          <p:nvPr>
            <p:extLst>
              <p:ext uri="{D42A27DB-BD31-4B8C-83A1-F6EECF244321}">
                <p14:modId xmlns:p14="http://schemas.microsoft.com/office/powerpoint/2010/main" val="560214000"/>
              </p:ext>
            </p:extLst>
          </p:nvPr>
        </p:nvGraphicFramePr>
        <p:xfrm>
          <a:off x="399569" y="1037670"/>
          <a:ext cx="7056284" cy="1327460"/>
        </p:xfrm>
        <a:graphic>
          <a:graphicData uri="http://schemas.openxmlformats.org/drawingml/2006/table">
            <a:tbl>
              <a:tblPr firstRow="1" bandRow="1">
                <a:tableStyleId>{5C22544A-7EE6-4342-B048-85BDC9FD1C3A}</a:tableStyleId>
              </a:tblPr>
              <a:tblGrid>
                <a:gridCol w="1764071">
                  <a:extLst>
                    <a:ext uri="{9D8B030D-6E8A-4147-A177-3AD203B41FA5}">
                      <a16:colId xmlns:a16="http://schemas.microsoft.com/office/drawing/2014/main" val="1486979911"/>
                    </a:ext>
                  </a:extLst>
                </a:gridCol>
                <a:gridCol w="1764071">
                  <a:extLst>
                    <a:ext uri="{9D8B030D-6E8A-4147-A177-3AD203B41FA5}">
                      <a16:colId xmlns:a16="http://schemas.microsoft.com/office/drawing/2014/main" val="3976087325"/>
                    </a:ext>
                  </a:extLst>
                </a:gridCol>
                <a:gridCol w="1764071">
                  <a:extLst>
                    <a:ext uri="{9D8B030D-6E8A-4147-A177-3AD203B41FA5}">
                      <a16:colId xmlns:a16="http://schemas.microsoft.com/office/drawing/2014/main" val="3937439215"/>
                    </a:ext>
                  </a:extLst>
                </a:gridCol>
                <a:gridCol w="1764071">
                  <a:extLst>
                    <a:ext uri="{9D8B030D-6E8A-4147-A177-3AD203B41FA5}">
                      <a16:colId xmlns:a16="http://schemas.microsoft.com/office/drawing/2014/main" val="1154044637"/>
                    </a:ext>
                  </a:extLst>
                </a:gridCol>
              </a:tblGrid>
              <a:tr h="277983">
                <a:tc>
                  <a:txBody>
                    <a:bodyPr/>
                    <a:lstStyle/>
                    <a:p>
                      <a:pPr algn="ctr"/>
                      <a:r>
                        <a:rPr lang="en-AU" sz="1400" dirty="0"/>
                        <a:t>Would you rather … ?</a:t>
                      </a:r>
                      <a:endParaRPr lang="en-GB" sz="1400" dirty="0"/>
                    </a:p>
                  </a:txBody>
                  <a:tcPr anchor="ctr"/>
                </a:tc>
                <a:tc>
                  <a:txBody>
                    <a:bodyPr/>
                    <a:lstStyle/>
                    <a:p>
                      <a:pPr algn="ctr"/>
                      <a:r>
                        <a:rPr lang="en-AU" sz="1400" dirty="0"/>
                        <a:t>… be too hot?</a:t>
                      </a:r>
                      <a:endParaRPr lang="en-GB" sz="1400" dirty="0"/>
                    </a:p>
                  </a:txBody>
                  <a:tcPr anchor="ctr"/>
                </a:tc>
                <a:tc>
                  <a:txBody>
                    <a:bodyPr/>
                    <a:lstStyle/>
                    <a:p>
                      <a:pPr algn="ctr"/>
                      <a:r>
                        <a:rPr lang="en-AU" sz="1400" dirty="0"/>
                        <a:t>… be too cold?</a:t>
                      </a:r>
                      <a:endParaRPr lang="en-GB" sz="1400" dirty="0"/>
                    </a:p>
                  </a:txBody>
                  <a:tcPr anchor="ctr"/>
                </a:tc>
                <a:tc>
                  <a:txBody>
                    <a:bodyPr/>
                    <a:lstStyle/>
                    <a:p>
                      <a:pPr algn="ctr"/>
                      <a:r>
                        <a:rPr lang="en-AU" sz="1400" dirty="0"/>
                        <a:t>Total</a:t>
                      </a:r>
                      <a:endParaRPr lang="en-GB" sz="1400" dirty="0"/>
                    </a:p>
                  </a:txBody>
                  <a:tcPr anchor="ctr"/>
                </a:tc>
                <a:extLst>
                  <a:ext uri="{0D108BD9-81ED-4DB2-BD59-A6C34878D82A}">
                    <a16:rowId xmlns:a16="http://schemas.microsoft.com/office/drawing/2014/main" val="1488915325"/>
                  </a:ext>
                </a:extLst>
              </a:tr>
              <a:tr h="265904">
                <a:tc>
                  <a:txBody>
                    <a:bodyPr/>
                    <a:lstStyle/>
                    <a:p>
                      <a:pPr algn="ctr"/>
                      <a:r>
                        <a:rPr lang="en-AU" sz="1400" dirty="0"/>
                        <a:t>… live at the beach?</a:t>
                      </a:r>
                      <a:endParaRPr lang="en-GB" sz="1400" dirty="0"/>
                    </a:p>
                  </a:txBody>
                  <a:tcPr anchor="ctr"/>
                </a:tc>
                <a:tc>
                  <a:txBody>
                    <a:bodyPr/>
                    <a:lstStyle/>
                    <a:p>
                      <a:pPr algn="ctr"/>
                      <a:r>
                        <a:rPr lang="en-AU" sz="1400" dirty="0"/>
                        <a:t>25</a:t>
                      </a:r>
                      <a:endParaRPr lang="en-GB" sz="1400" dirty="0"/>
                    </a:p>
                  </a:txBody>
                  <a:tcPr anchor="ctr"/>
                </a:tc>
                <a:tc>
                  <a:txBody>
                    <a:bodyPr/>
                    <a:lstStyle/>
                    <a:p>
                      <a:pPr algn="ctr"/>
                      <a:r>
                        <a:rPr lang="en-AU" sz="1400" b="1" dirty="0">
                          <a:solidFill>
                            <a:schemeClr val="accent6">
                              <a:lumMod val="50000"/>
                            </a:schemeClr>
                          </a:solidFill>
                        </a:rPr>
                        <a:t>35</a:t>
                      </a:r>
                      <a:endParaRPr lang="en-GB" sz="1400" b="1" dirty="0">
                        <a:solidFill>
                          <a:schemeClr val="accent6">
                            <a:lumMod val="50000"/>
                          </a:schemeClr>
                        </a:solidFill>
                      </a:endParaRPr>
                    </a:p>
                  </a:txBody>
                  <a:tcPr anchor="ctr"/>
                </a:tc>
                <a:tc>
                  <a:txBody>
                    <a:bodyPr/>
                    <a:lstStyle/>
                    <a:p>
                      <a:pPr algn="ctr"/>
                      <a:r>
                        <a:rPr lang="en-AU" sz="1400" dirty="0"/>
                        <a:t>60</a:t>
                      </a:r>
                      <a:endParaRPr lang="en-GB" sz="1400" dirty="0"/>
                    </a:p>
                  </a:txBody>
                  <a:tcPr anchor="ctr"/>
                </a:tc>
                <a:extLst>
                  <a:ext uri="{0D108BD9-81ED-4DB2-BD59-A6C34878D82A}">
                    <a16:rowId xmlns:a16="http://schemas.microsoft.com/office/drawing/2014/main" val="4000140558"/>
                  </a:ext>
                </a:extLst>
              </a:tr>
              <a:tr h="265904">
                <a:tc>
                  <a:txBody>
                    <a:bodyPr/>
                    <a:lstStyle/>
                    <a:p>
                      <a:pPr algn="ctr"/>
                      <a:r>
                        <a:rPr lang="en-AU" sz="1400" dirty="0"/>
                        <a:t>… live in the bush?</a:t>
                      </a:r>
                      <a:endParaRPr lang="en-GB" sz="1400" dirty="0"/>
                    </a:p>
                  </a:txBody>
                  <a:tcPr anchor="ctr"/>
                </a:tc>
                <a:tc>
                  <a:txBody>
                    <a:bodyPr/>
                    <a:lstStyle/>
                    <a:p>
                      <a:pPr algn="ctr"/>
                      <a:r>
                        <a:rPr lang="en-AU" sz="1400" b="1" dirty="0">
                          <a:solidFill>
                            <a:schemeClr val="accent6">
                              <a:lumMod val="50000"/>
                            </a:schemeClr>
                          </a:solidFill>
                        </a:rPr>
                        <a:t>30</a:t>
                      </a:r>
                      <a:endParaRPr lang="en-GB" sz="1400" b="1" dirty="0">
                        <a:solidFill>
                          <a:schemeClr val="accent6">
                            <a:lumMod val="50000"/>
                          </a:schemeClr>
                        </a:solidFill>
                      </a:endParaRPr>
                    </a:p>
                  </a:txBody>
                  <a:tcPr anchor="ctr"/>
                </a:tc>
                <a:tc>
                  <a:txBody>
                    <a:bodyPr/>
                    <a:lstStyle/>
                    <a:p>
                      <a:pPr algn="ctr"/>
                      <a:r>
                        <a:rPr lang="en-AU" sz="1400" dirty="0"/>
                        <a:t>10</a:t>
                      </a:r>
                      <a:endParaRPr lang="en-GB" sz="1400" dirty="0"/>
                    </a:p>
                  </a:txBody>
                  <a:tcPr anchor="ctr"/>
                </a:tc>
                <a:tc>
                  <a:txBody>
                    <a:bodyPr/>
                    <a:lstStyle/>
                    <a:p>
                      <a:pPr algn="ctr"/>
                      <a:r>
                        <a:rPr lang="en-AU" sz="1400" b="1" dirty="0">
                          <a:solidFill>
                            <a:schemeClr val="accent6">
                              <a:lumMod val="50000"/>
                            </a:schemeClr>
                          </a:solidFill>
                        </a:rPr>
                        <a:t>40</a:t>
                      </a:r>
                      <a:endParaRPr lang="en-GB" sz="1400" b="1" dirty="0">
                        <a:solidFill>
                          <a:schemeClr val="accent6">
                            <a:lumMod val="50000"/>
                          </a:schemeClr>
                        </a:solidFill>
                      </a:endParaRPr>
                    </a:p>
                  </a:txBody>
                  <a:tcPr anchor="ctr"/>
                </a:tc>
                <a:extLst>
                  <a:ext uri="{0D108BD9-81ED-4DB2-BD59-A6C34878D82A}">
                    <a16:rowId xmlns:a16="http://schemas.microsoft.com/office/drawing/2014/main" val="1911276598"/>
                  </a:ext>
                </a:extLst>
              </a:tr>
              <a:tr h="413060">
                <a:tc>
                  <a:txBody>
                    <a:bodyPr/>
                    <a:lstStyle/>
                    <a:p>
                      <a:pPr algn="ctr"/>
                      <a:r>
                        <a:rPr lang="en-AU" sz="1400" dirty="0"/>
                        <a:t>Total</a:t>
                      </a:r>
                      <a:endParaRPr lang="en-GB" sz="1400" dirty="0"/>
                    </a:p>
                  </a:txBody>
                  <a:tcPr anchor="ctr"/>
                </a:tc>
                <a:tc>
                  <a:txBody>
                    <a:bodyPr/>
                    <a:lstStyle/>
                    <a:p>
                      <a:pPr algn="ctr"/>
                      <a:r>
                        <a:rPr lang="en-AU" sz="1400" dirty="0"/>
                        <a:t>55</a:t>
                      </a:r>
                      <a:endParaRPr lang="en-GB" sz="1400" dirty="0"/>
                    </a:p>
                  </a:txBody>
                  <a:tcPr anchor="ctr"/>
                </a:tc>
                <a:tc>
                  <a:txBody>
                    <a:bodyPr/>
                    <a:lstStyle/>
                    <a:p>
                      <a:pPr algn="ctr"/>
                      <a:r>
                        <a:rPr lang="en-AU" sz="1400" b="1" dirty="0">
                          <a:solidFill>
                            <a:schemeClr val="accent6">
                              <a:lumMod val="50000"/>
                            </a:schemeClr>
                          </a:solidFill>
                        </a:rPr>
                        <a:t>45</a:t>
                      </a:r>
                      <a:endParaRPr lang="en-GB" sz="1400" b="1" dirty="0">
                        <a:solidFill>
                          <a:schemeClr val="accent6">
                            <a:lumMod val="50000"/>
                          </a:schemeClr>
                        </a:solidFill>
                      </a:endParaRPr>
                    </a:p>
                  </a:txBody>
                  <a:tcPr anchor="ctr"/>
                </a:tc>
                <a:tc>
                  <a:txBody>
                    <a:bodyPr/>
                    <a:lstStyle/>
                    <a:p>
                      <a:pPr algn="ctr"/>
                      <a:r>
                        <a:rPr lang="en-AU" sz="1400" dirty="0"/>
                        <a:t>100</a:t>
                      </a:r>
                      <a:endParaRPr lang="en-GB" sz="1400" dirty="0"/>
                    </a:p>
                  </a:txBody>
                  <a:tcPr anchor="ctr"/>
                </a:tc>
                <a:extLst>
                  <a:ext uri="{0D108BD9-81ED-4DB2-BD59-A6C34878D82A}">
                    <a16:rowId xmlns:a16="http://schemas.microsoft.com/office/drawing/2014/main" val="535843863"/>
                  </a:ext>
                </a:extLst>
              </a:tr>
            </a:tbl>
          </a:graphicData>
        </a:graphic>
      </p:graphicFrame>
      <p:sp>
        <p:nvSpPr>
          <p:cNvPr id="3" name="TextBox 2">
            <a:extLst>
              <a:ext uri="{FF2B5EF4-FFF2-40B4-BE49-F238E27FC236}">
                <a16:creationId xmlns:a16="http://schemas.microsoft.com/office/drawing/2014/main" id="{78799108-37DC-BD60-3FF8-AFB0D0BFDCBF}"/>
              </a:ext>
            </a:extLst>
          </p:cNvPr>
          <p:cNvSpPr txBox="1"/>
          <p:nvPr/>
        </p:nvSpPr>
        <p:spPr>
          <a:xfrm>
            <a:off x="366195" y="2478105"/>
            <a:ext cx="8496944" cy="1900777"/>
          </a:xfrm>
          <a:prstGeom prst="rect">
            <a:avLst/>
          </a:prstGeom>
          <a:noFill/>
        </p:spPr>
        <p:txBody>
          <a:bodyPr wrap="square" rtlCol="0">
            <a:spAutoFit/>
          </a:bodyPr>
          <a:lstStyle/>
          <a:p>
            <a:pPr lvl="0">
              <a:lnSpc>
                <a:spcPct val="150000"/>
              </a:lnSpc>
              <a:buClr>
                <a:srgbClr val="000000"/>
              </a:buClr>
            </a:pPr>
            <a:r>
              <a:rPr lang="en-AU" sz="1600" dirty="0">
                <a:solidFill>
                  <a:schemeClr val="tx2"/>
                </a:solidFill>
                <a:effectLst/>
                <a:latin typeface="Calibri" panose="020F0502020204030204" pitchFamily="34" charset="0"/>
                <a:ea typeface="Calibri" panose="020F0502020204030204" pitchFamily="34" charset="0"/>
              </a:rPr>
              <a:t>How many students would rather live in the bush?</a:t>
            </a:r>
            <a:r>
              <a:rPr lang="en-AU"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a:t>
            </a:r>
            <a:r>
              <a:rPr lang="en-AU" sz="16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40</a:t>
            </a:r>
            <a:endParaRPr lang="en-GB" sz="1600" dirty="0">
              <a:solidFill>
                <a:schemeClr val="accent6">
                  <a:lumMod val="50000"/>
                </a:schemeClr>
              </a:solidFill>
              <a:effectLst/>
              <a:latin typeface="Times New Roman" panose="02020603050405020304" pitchFamily="18" charset="0"/>
              <a:ea typeface="Calibri" panose="020F0502020204030204" pitchFamily="34" charset="0"/>
            </a:endParaRPr>
          </a:p>
          <a:p>
            <a:pPr lvl="0">
              <a:lnSpc>
                <a:spcPct val="150000"/>
              </a:lnSpc>
              <a:buClr>
                <a:srgbClr val="000000"/>
              </a:buClr>
            </a:pPr>
            <a:r>
              <a:rPr lang="en-AU" sz="1600" dirty="0">
                <a:solidFill>
                  <a:schemeClr val="tx2"/>
                </a:solidFill>
                <a:effectLst/>
                <a:latin typeface="Calibri" panose="020F0502020204030204" pitchFamily="34" charset="0"/>
                <a:ea typeface="Calibri" panose="020F0502020204030204" pitchFamily="34" charset="0"/>
              </a:rPr>
              <a:t>How many students would rather be too cold? </a:t>
            </a:r>
            <a:r>
              <a:rPr lang="en-AU" sz="1600" dirty="0">
                <a:solidFill>
                  <a:schemeClr val="accent6">
                    <a:lumMod val="50000"/>
                  </a:schemeClr>
                </a:solidFill>
                <a:effectLst/>
                <a:latin typeface="Calibri" panose="020F0502020204030204" pitchFamily="34" charset="0"/>
                <a:ea typeface="Calibri" panose="020F0502020204030204" pitchFamily="34" charset="0"/>
              </a:rPr>
              <a:t>45</a:t>
            </a:r>
            <a:endParaRPr lang="en-GB" sz="1600" dirty="0">
              <a:solidFill>
                <a:schemeClr val="accent6">
                  <a:lumMod val="50000"/>
                </a:schemeClr>
              </a:solidFill>
              <a:effectLst/>
              <a:latin typeface="Times New Roman" panose="02020603050405020304" pitchFamily="18" charset="0"/>
              <a:ea typeface="Calibri" panose="020F0502020204030204" pitchFamily="34" charset="0"/>
            </a:endParaRPr>
          </a:p>
          <a:p>
            <a:pPr lvl="0">
              <a:lnSpc>
                <a:spcPct val="150000"/>
              </a:lnSpc>
              <a:buClr>
                <a:srgbClr val="000000"/>
              </a:buClr>
            </a:pPr>
            <a:r>
              <a:rPr lang="en-AU" sz="1600" dirty="0">
                <a:solidFill>
                  <a:schemeClr val="tx2"/>
                </a:solidFill>
                <a:effectLst/>
                <a:latin typeface="Calibri" panose="020F0502020204030204" pitchFamily="34" charset="0"/>
                <a:ea typeface="Calibri" panose="020F0502020204030204" pitchFamily="34" charset="0"/>
              </a:rPr>
              <a:t>How many students would rather live in the bush AND be too cold? </a:t>
            </a:r>
            <a:r>
              <a:rPr lang="en-AU" sz="1600" dirty="0">
                <a:solidFill>
                  <a:schemeClr val="accent6">
                    <a:lumMod val="50000"/>
                  </a:schemeClr>
                </a:solidFill>
                <a:effectLst/>
                <a:latin typeface="Calibri" panose="020F0502020204030204" pitchFamily="34" charset="0"/>
                <a:ea typeface="Calibri" panose="020F0502020204030204" pitchFamily="34" charset="0"/>
              </a:rPr>
              <a:t>10</a:t>
            </a:r>
            <a:endParaRPr lang="en-GB" sz="1600" dirty="0">
              <a:solidFill>
                <a:schemeClr val="accent6">
                  <a:lumMod val="50000"/>
                </a:schemeClr>
              </a:solidFill>
              <a:effectLst/>
              <a:latin typeface="Times New Roman" panose="02020603050405020304" pitchFamily="18" charset="0"/>
              <a:ea typeface="Calibri" panose="020F0502020204030204" pitchFamily="34" charset="0"/>
            </a:endParaRPr>
          </a:p>
          <a:p>
            <a:pPr lvl="0">
              <a:lnSpc>
                <a:spcPct val="150000"/>
              </a:lnSpc>
              <a:buClr>
                <a:srgbClr val="000000"/>
              </a:buClr>
            </a:pPr>
            <a:r>
              <a:rPr lang="en-AU" sz="1600" dirty="0">
                <a:solidFill>
                  <a:schemeClr val="tx2"/>
                </a:solidFill>
                <a:effectLst/>
                <a:latin typeface="Calibri" panose="020F0502020204030204" pitchFamily="34" charset="0"/>
                <a:ea typeface="Calibri" panose="020F0502020204030204" pitchFamily="34" charset="0"/>
              </a:rPr>
              <a:t>How many students would rather live in the bush OR be too cold? </a:t>
            </a:r>
            <a:r>
              <a:rPr lang="en-AU" sz="1600" dirty="0">
                <a:solidFill>
                  <a:schemeClr val="accent6">
                    <a:lumMod val="50000"/>
                  </a:schemeClr>
                </a:solidFill>
                <a:effectLst/>
                <a:latin typeface="Calibri" panose="020F0502020204030204" pitchFamily="34" charset="0"/>
                <a:ea typeface="Calibri" panose="020F0502020204030204" pitchFamily="34" charset="0"/>
              </a:rPr>
              <a:t>30 + 10 + 35 = 75 or 100 – 25 = 75</a:t>
            </a:r>
            <a:endParaRPr lang="en-GB" sz="1600" dirty="0">
              <a:solidFill>
                <a:schemeClr val="accent6">
                  <a:lumMod val="50000"/>
                </a:schemeClr>
              </a:solidFill>
              <a:latin typeface="Times New Roman" panose="02020603050405020304" pitchFamily="18" charset="0"/>
              <a:ea typeface="Calibri" panose="020F0502020204030204" pitchFamily="34" charset="0"/>
            </a:endParaRPr>
          </a:p>
          <a:p>
            <a:pPr lvl="0">
              <a:lnSpc>
                <a:spcPct val="150000"/>
              </a:lnSpc>
              <a:buClr>
                <a:srgbClr val="000000"/>
              </a:buClr>
            </a:pPr>
            <a:r>
              <a:rPr lang="en-AU" sz="1600" dirty="0">
                <a:solidFill>
                  <a:schemeClr val="tx2"/>
                </a:solidFill>
                <a:effectLst/>
                <a:latin typeface="Calibri" panose="020F0502020204030204" pitchFamily="34" charset="0"/>
                <a:ea typeface="Calibri" panose="020F0502020204030204" pitchFamily="34" charset="0"/>
              </a:rPr>
              <a:t>How many students were they altogether? </a:t>
            </a:r>
            <a:r>
              <a:rPr lang="en-AU" sz="1600" dirty="0">
                <a:solidFill>
                  <a:schemeClr val="accent6">
                    <a:lumMod val="50000"/>
                  </a:schemeClr>
                </a:solidFill>
                <a:effectLst/>
                <a:latin typeface="Calibri" panose="020F0502020204030204" pitchFamily="34" charset="0"/>
                <a:ea typeface="Calibri" panose="020F0502020204030204" pitchFamily="34" charset="0"/>
              </a:rPr>
              <a:t>100</a:t>
            </a:r>
            <a:endParaRPr lang="en-GB" sz="1600" dirty="0">
              <a:solidFill>
                <a:schemeClr val="accent6">
                  <a:lumMod val="50000"/>
                </a:schemeClr>
              </a:solidFill>
            </a:endParaRP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FC3FCE1-766B-B9C3-8373-38A6A743A778}"/>
                  </a:ext>
                </a:extLst>
              </p:cNvPr>
              <p:cNvSpPr txBox="1"/>
              <p:nvPr/>
            </p:nvSpPr>
            <p:spPr>
              <a:xfrm>
                <a:off x="366195" y="4472901"/>
                <a:ext cx="8119006" cy="1704441"/>
              </a:xfrm>
              <a:prstGeom prst="rect">
                <a:avLst/>
              </a:prstGeom>
              <a:noFill/>
            </p:spPr>
            <p:txBody>
              <a:bodyPr wrap="square" rtlCol="0">
                <a:spAutoFit/>
              </a:bodyPr>
              <a:lstStyle/>
              <a:p>
                <a:pPr lvl="0">
                  <a:lnSpc>
                    <a:spcPct val="115000"/>
                  </a:lnSpc>
                  <a:buClr>
                    <a:srgbClr val="000000"/>
                  </a:buClr>
                </a:pPr>
                <a:r>
                  <a:rPr lang="en-AU"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What </a:t>
                </a:r>
                <a:r>
                  <a:rPr lang="en-AU" sz="16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FRACTION</a:t>
                </a:r>
                <a:r>
                  <a:rPr lang="en-AU"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of the students would rather live in the bush? </a:t>
                </a:r>
                <a14:m>
                  <m:oMath xmlns:m="http://schemas.openxmlformats.org/officeDocument/2006/math">
                    <m:f>
                      <m:fPr>
                        <m:ctrlPr>
                          <a:rPr lang="en-AU" sz="160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40</m:t>
                        </m:r>
                      </m:num>
                      <m:den>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100</m:t>
                        </m:r>
                      </m:den>
                    </m:f>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 </m:t>
                    </m:r>
                    <m:f>
                      <m:fPr>
                        <m:ctrlP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4</m:t>
                        </m:r>
                      </m:num>
                      <m:den>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10</m:t>
                        </m:r>
                      </m:den>
                    </m:f>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 </m:t>
                    </m:r>
                    <m:f>
                      <m:fPr>
                        <m:ctrlP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2</m:t>
                        </m:r>
                      </m:num>
                      <m:den>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5</m:t>
                        </m:r>
                      </m:den>
                    </m:f>
                  </m:oMath>
                </a14:m>
                <a:endParaRPr lang="en-GB"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000000"/>
                  </a:buClr>
                </a:pPr>
                <a:r>
                  <a:rPr lang="en-AU"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What </a:t>
                </a:r>
                <a:r>
                  <a:rPr lang="en-AU" sz="16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PERCENTAGE</a:t>
                </a:r>
                <a:r>
                  <a:rPr lang="en-AU"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of the students would rather be too cold? </a:t>
                </a:r>
                <a14:m>
                  <m:oMath xmlns:m="http://schemas.openxmlformats.org/officeDocument/2006/math">
                    <m:f>
                      <m:fPr>
                        <m:ctrlP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45</m:t>
                        </m:r>
                      </m:num>
                      <m:den>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100</m:t>
                        </m:r>
                      </m:den>
                    </m:f>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=45%</m:t>
                    </m:r>
                  </m:oMath>
                </a14:m>
                <a:endParaRPr lang="en-AU"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000000"/>
                  </a:buClr>
                </a:pPr>
                <a:r>
                  <a:rPr lang="en-AU"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What </a:t>
                </a:r>
                <a:r>
                  <a:rPr lang="en-AU" sz="1600" dirty="0">
                    <a:solidFill>
                      <a:schemeClr val="accent6">
                        <a:lumMod val="50000"/>
                      </a:schemeClr>
                    </a:solidFill>
                    <a:effectLst/>
                    <a:latin typeface="Calibri" panose="020F0502020204030204" pitchFamily="34" charset="0"/>
                    <a:ea typeface="Calibri" panose="020F0502020204030204" pitchFamily="34" charset="0"/>
                    <a:cs typeface="Calibri" panose="020F0502020204030204" pitchFamily="34" charset="0"/>
                  </a:rPr>
                  <a:t>FRACTION</a:t>
                </a:r>
                <a:r>
                  <a:rPr lang="en-AU"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of the students would rather live in the bush AND be too cold? </a:t>
                </a:r>
                <a14:m>
                  <m:oMath xmlns:m="http://schemas.openxmlformats.org/officeDocument/2006/math">
                    <m:f>
                      <m:fPr>
                        <m:ctrlP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ctrlPr>
                      </m:fPr>
                      <m:num>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10</m:t>
                        </m:r>
                      </m:num>
                      <m:den>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100</m:t>
                        </m:r>
                      </m:den>
                    </m:f>
                    <m:r>
                      <a:rPr lang="en-AU" sz="1600" b="0" i="1" smtClean="0">
                        <a:solidFill>
                          <a:schemeClr val="accent6">
                            <a:lumMod val="50000"/>
                          </a:schemeClr>
                        </a:solidFill>
                        <a:effectLst/>
                        <a:latin typeface="Cambria Math" panose="02040503050406030204" pitchFamily="18" charset="0"/>
                        <a:ea typeface="Calibri" panose="020F0502020204030204" pitchFamily="34" charset="0"/>
                        <a:cs typeface="Calibri" panose="020F0502020204030204" pitchFamily="34" charset="0"/>
                      </a:rPr>
                      <m:t>=</m:t>
                    </m:r>
                    <m:f>
                      <m:fPr>
                        <m:ctrlPr>
                          <a:rPr lang="en-AU" sz="1600" i="1">
                            <a:solidFill>
                              <a:schemeClr val="accent6">
                                <a:lumMod val="50000"/>
                              </a:schemeClr>
                            </a:solidFill>
                            <a:latin typeface="Cambria Math" panose="02040503050406030204" pitchFamily="18" charset="0"/>
                            <a:ea typeface="Calibri" panose="020F0502020204030204" pitchFamily="34" charset="0"/>
                            <a:cs typeface="Calibri" panose="020F0502020204030204" pitchFamily="34" charset="0"/>
                          </a:rPr>
                        </m:ctrlPr>
                      </m:fPr>
                      <m:num>
                        <m:r>
                          <a:rPr lang="en-AU" sz="1600" b="0" i="1" smtClean="0">
                            <a:solidFill>
                              <a:schemeClr val="accent6">
                                <a:lumMod val="50000"/>
                              </a:schemeClr>
                            </a:solidFill>
                            <a:latin typeface="Cambria Math" panose="02040503050406030204" pitchFamily="18" charset="0"/>
                            <a:ea typeface="Calibri" panose="020F0502020204030204" pitchFamily="34" charset="0"/>
                            <a:cs typeface="Calibri" panose="020F0502020204030204" pitchFamily="34" charset="0"/>
                          </a:rPr>
                          <m:t>1</m:t>
                        </m:r>
                      </m:num>
                      <m:den>
                        <m:r>
                          <a:rPr lang="en-AU" sz="1600" i="1">
                            <a:solidFill>
                              <a:schemeClr val="accent6">
                                <a:lumMod val="50000"/>
                              </a:schemeClr>
                            </a:solidFill>
                            <a:latin typeface="Cambria Math" panose="02040503050406030204" pitchFamily="18" charset="0"/>
                            <a:ea typeface="Calibri" panose="020F0502020204030204" pitchFamily="34" charset="0"/>
                            <a:cs typeface="Calibri" panose="020F0502020204030204" pitchFamily="34" charset="0"/>
                          </a:rPr>
                          <m:t>10</m:t>
                        </m:r>
                      </m:den>
                    </m:f>
                  </m:oMath>
                </a14:m>
                <a:endParaRPr lang="en-AU" sz="1600" dirty="0">
                  <a:solidFill>
                    <a:schemeClr val="tx2"/>
                  </a:solidFill>
                  <a:effectLst/>
                  <a:latin typeface="Calibri" panose="020F0502020204030204" pitchFamily="34" charset="0"/>
                  <a:ea typeface="Calibri" panose="020F0502020204030204" pitchFamily="34" charset="0"/>
                </a:endParaRPr>
              </a:p>
              <a:p>
                <a:pPr lvl="0">
                  <a:lnSpc>
                    <a:spcPct val="115000"/>
                  </a:lnSpc>
                  <a:buClr>
                    <a:srgbClr val="000000"/>
                  </a:buClr>
                </a:pPr>
                <a:r>
                  <a:rPr lang="en-AU" sz="1600" dirty="0">
                    <a:solidFill>
                      <a:schemeClr val="tx2"/>
                    </a:solidFill>
                    <a:effectLst/>
                    <a:latin typeface="Calibri" panose="020F0502020204030204" pitchFamily="34" charset="0"/>
                    <a:ea typeface="Calibri" panose="020F0502020204030204" pitchFamily="34" charset="0"/>
                  </a:rPr>
                  <a:t>What </a:t>
                </a:r>
                <a:r>
                  <a:rPr lang="en-AU" sz="1600" dirty="0">
                    <a:solidFill>
                      <a:schemeClr val="accent6">
                        <a:lumMod val="50000"/>
                      </a:schemeClr>
                    </a:solidFill>
                    <a:effectLst/>
                    <a:latin typeface="Calibri" panose="020F0502020204030204" pitchFamily="34" charset="0"/>
                    <a:ea typeface="Calibri" panose="020F0502020204030204" pitchFamily="34" charset="0"/>
                  </a:rPr>
                  <a:t>PERCENTAGE</a:t>
                </a:r>
                <a:r>
                  <a:rPr lang="en-AU" sz="1600" dirty="0">
                    <a:solidFill>
                      <a:schemeClr val="tx2"/>
                    </a:solidFill>
                    <a:effectLst/>
                    <a:latin typeface="Calibri" panose="020F0502020204030204" pitchFamily="34" charset="0"/>
                    <a:ea typeface="Calibri" panose="020F0502020204030204" pitchFamily="34" charset="0"/>
                  </a:rPr>
                  <a:t> of the students would rather live in the bush OR be too cold? </a:t>
                </a:r>
                <a14:m>
                  <m:oMath xmlns:m="http://schemas.openxmlformats.org/officeDocument/2006/math">
                    <m:f>
                      <m:fPr>
                        <m:ctrlPr>
                          <a:rPr lang="en-AU" sz="1600" i="1" smtClean="0">
                            <a:solidFill>
                              <a:schemeClr val="accent6">
                                <a:lumMod val="50000"/>
                              </a:schemeClr>
                            </a:solidFill>
                            <a:latin typeface="Cambria Math" panose="02040503050406030204" pitchFamily="18" charset="0"/>
                            <a:ea typeface="Calibri" panose="020F0502020204030204" pitchFamily="34" charset="0"/>
                            <a:cs typeface="Calibri" panose="020F0502020204030204" pitchFamily="34" charset="0"/>
                          </a:rPr>
                        </m:ctrlPr>
                      </m:fPr>
                      <m:num>
                        <m:r>
                          <a:rPr lang="en-AU" sz="1600" b="0" i="1" smtClean="0">
                            <a:solidFill>
                              <a:schemeClr val="accent6">
                                <a:lumMod val="50000"/>
                              </a:schemeClr>
                            </a:solidFill>
                            <a:latin typeface="Cambria Math" panose="02040503050406030204" pitchFamily="18" charset="0"/>
                            <a:ea typeface="Calibri" panose="020F0502020204030204" pitchFamily="34" charset="0"/>
                            <a:cs typeface="Calibri" panose="020F0502020204030204" pitchFamily="34" charset="0"/>
                          </a:rPr>
                          <m:t>75</m:t>
                        </m:r>
                      </m:num>
                      <m:den>
                        <m:r>
                          <a:rPr lang="en-AU" sz="1600" i="1">
                            <a:solidFill>
                              <a:schemeClr val="accent6">
                                <a:lumMod val="50000"/>
                              </a:schemeClr>
                            </a:solidFill>
                            <a:latin typeface="Cambria Math" panose="02040503050406030204" pitchFamily="18" charset="0"/>
                            <a:ea typeface="Calibri" panose="020F0502020204030204" pitchFamily="34" charset="0"/>
                            <a:cs typeface="Calibri" panose="020F0502020204030204" pitchFamily="34" charset="0"/>
                          </a:rPr>
                          <m:t>10</m:t>
                        </m:r>
                        <m:r>
                          <a:rPr lang="en-AU" sz="1600" b="0" i="1" smtClean="0">
                            <a:solidFill>
                              <a:schemeClr val="accent6">
                                <a:lumMod val="50000"/>
                              </a:schemeClr>
                            </a:solidFill>
                            <a:latin typeface="Cambria Math" panose="02040503050406030204" pitchFamily="18" charset="0"/>
                            <a:ea typeface="Calibri" panose="020F0502020204030204" pitchFamily="34" charset="0"/>
                            <a:cs typeface="Calibri" panose="020F0502020204030204" pitchFamily="34" charset="0"/>
                          </a:rPr>
                          <m:t>0</m:t>
                        </m:r>
                      </m:den>
                    </m:f>
                    <m:r>
                      <a:rPr lang="en-AU" sz="1600" b="0" i="1" smtClean="0">
                        <a:solidFill>
                          <a:schemeClr val="accent6">
                            <a:lumMod val="50000"/>
                          </a:schemeClr>
                        </a:solidFill>
                        <a:latin typeface="Cambria Math" panose="02040503050406030204" pitchFamily="18" charset="0"/>
                        <a:ea typeface="Calibri" panose="020F0502020204030204" pitchFamily="34" charset="0"/>
                        <a:cs typeface="Calibri" panose="020F0502020204030204" pitchFamily="34" charset="0"/>
                      </a:rPr>
                      <m:t>=75%</m:t>
                    </m:r>
                  </m:oMath>
                </a14:m>
                <a:endParaRPr lang="en-GB" sz="1600" dirty="0">
                  <a:solidFill>
                    <a:schemeClr val="tx2"/>
                  </a:solidFill>
                </a:endParaRPr>
              </a:p>
            </p:txBody>
          </p:sp>
        </mc:Choice>
        <mc:Fallback xmlns="">
          <p:sp>
            <p:nvSpPr>
              <p:cNvPr id="8" name="TextBox 7">
                <a:extLst>
                  <a:ext uri="{FF2B5EF4-FFF2-40B4-BE49-F238E27FC236}">
                    <a16:creationId xmlns:a16="http://schemas.microsoft.com/office/drawing/2014/main" id="{0FC3FCE1-766B-B9C3-8373-38A6A743A778}"/>
                  </a:ext>
                </a:extLst>
              </p:cNvPr>
              <p:cNvSpPr txBox="1">
                <a:spLocks noRot="1" noChangeAspect="1" noMove="1" noResize="1" noEditPoints="1" noAdjustHandles="1" noChangeArrowheads="1" noChangeShapeType="1" noTextEdit="1"/>
              </p:cNvSpPr>
              <p:nvPr/>
            </p:nvSpPr>
            <p:spPr>
              <a:xfrm>
                <a:off x="366195" y="4472901"/>
                <a:ext cx="8119006" cy="1704441"/>
              </a:xfrm>
              <a:prstGeom prst="rect">
                <a:avLst/>
              </a:prstGeom>
              <a:blipFill>
                <a:blip r:embed="rId8"/>
                <a:stretch>
                  <a:fillRect l="-375" b="-1434"/>
                </a:stretch>
              </a:blipFill>
            </p:spPr>
            <p:txBody>
              <a:bodyPr/>
              <a:lstStyle/>
              <a:p>
                <a:r>
                  <a:rPr lang="en-GB">
                    <a:noFill/>
                  </a:rPr>
                  <a:t> </a:t>
                </a:r>
              </a:p>
            </p:txBody>
          </p:sp>
        </mc:Fallback>
      </mc:AlternateContent>
      <p:pic>
        <p:nvPicPr>
          <p:cNvPr id="2" name="Picture 1">
            <a:hlinkClick r:id="rId9"/>
            <a:extLst>
              <a:ext uri="{FF2B5EF4-FFF2-40B4-BE49-F238E27FC236}">
                <a16:creationId xmlns:a16="http://schemas.microsoft.com/office/drawing/2014/main" id="{56F04CA9-9F50-1450-ACEF-E24AAFAA0E91}"/>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4190" y="33692"/>
            <a:ext cx="1409307" cy="830062"/>
          </a:xfrm>
          <a:prstGeom prst="rect">
            <a:avLst/>
          </a:prstGeom>
        </p:spPr>
      </p:pic>
      <p:sp>
        <p:nvSpPr>
          <p:cNvPr id="6" name="Footer Placeholder 12">
            <a:extLst>
              <a:ext uri="{FF2B5EF4-FFF2-40B4-BE49-F238E27FC236}">
                <a16:creationId xmlns:a16="http://schemas.microsoft.com/office/drawing/2014/main" id="{EC800D17-8214-405E-C21B-F11311C619C2}"/>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332DFC37-E614-687F-2FFF-BAB6228A93B0}"/>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423194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3" name="TextBox 2">
            <a:extLst>
              <a:ext uri="{FF2B5EF4-FFF2-40B4-BE49-F238E27FC236}">
                <a16:creationId xmlns:a16="http://schemas.microsoft.com/office/drawing/2014/main" id="{E04A4DFB-67FB-5F4E-FDF7-661A2D9C6C9B}"/>
              </a:ext>
            </a:extLst>
          </p:cNvPr>
          <p:cNvSpPr txBox="1"/>
          <p:nvPr/>
        </p:nvSpPr>
        <p:spPr>
          <a:xfrm>
            <a:off x="240246" y="1193999"/>
            <a:ext cx="8630616" cy="4298613"/>
          </a:xfrm>
          <a:prstGeom prst="rect">
            <a:avLst/>
          </a:prstGeom>
          <a:noFill/>
        </p:spPr>
        <p:txBody>
          <a:bodyPr wrap="square">
            <a:spAutoFit/>
          </a:bodyPr>
          <a:lstStyle/>
          <a:p>
            <a:pPr marL="800100" lvl="1" indent="-342900">
              <a:spcBef>
                <a:spcPts val="400"/>
              </a:spcBef>
              <a:spcAft>
                <a:spcPts val="400"/>
              </a:spcAft>
              <a:buFont typeface="Arial" panose="020B0604020202020204" pitchFamily="34" charset="0"/>
              <a:buChar char="•"/>
            </a:pPr>
            <a:r>
              <a:rPr lang="en-AU" sz="20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Would you rather … have $1,000,000 now or $10,000 a month for the rest of your life?</a:t>
            </a:r>
            <a:endParaRPr lang="en-AU"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spcBef>
                <a:spcPts val="400"/>
              </a:spcBef>
              <a:spcAft>
                <a:spcPts val="400"/>
              </a:spcAft>
              <a:buFont typeface="Arial" panose="020B0604020202020204" pitchFamily="34" charset="0"/>
              <a:buChar char="•"/>
            </a:pPr>
            <a:r>
              <a:rPr lang="en-AU" sz="20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Would you rather … spend all day chilling or being active?</a:t>
            </a:r>
            <a:endParaRPr lang="en-AU"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spcBef>
                <a:spcPts val="400"/>
              </a:spcBef>
              <a:spcAft>
                <a:spcPts val="400"/>
              </a:spcAft>
              <a:buFont typeface="Arial" panose="020B0604020202020204" pitchFamily="34" charset="0"/>
              <a:buChar char="•"/>
            </a:pPr>
            <a:r>
              <a:rPr lang="en-AU" sz="20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Would you rather … star in a </a:t>
            </a:r>
            <a:r>
              <a:rPr lang="en-AU"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Marvel or DC movie? </a:t>
            </a:r>
          </a:p>
          <a:p>
            <a:pPr marL="800100" lvl="1" indent="-342900">
              <a:spcBef>
                <a:spcPts val="400"/>
              </a:spcBef>
              <a:spcAft>
                <a:spcPts val="400"/>
              </a:spcAft>
              <a:buFont typeface="Arial" panose="020B0604020202020204" pitchFamily="34" charset="0"/>
              <a:buChar char="•"/>
            </a:pPr>
            <a:r>
              <a:rPr lang="en-AU" sz="20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Would you rather … be the best athlete who ever lived or the best singer? </a:t>
            </a:r>
            <a:endParaRPr lang="en-AU"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spcBef>
                <a:spcPts val="400"/>
              </a:spcBef>
              <a:spcAft>
                <a:spcPts val="400"/>
              </a:spcAft>
              <a:buFont typeface="Arial" panose="020B0604020202020204" pitchFamily="34" charset="0"/>
              <a:buChar char="•"/>
            </a:pPr>
            <a:r>
              <a:rPr lang="en-AU" sz="20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Would you rather … spend a day without people or without your phone?</a:t>
            </a:r>
            <a:r>
              <a:rPr lang="en-AU"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t>
            </a:r>
          </a:p>
          <a:p>
            <a:pPr marL="800100" lvl="1" indent="-342900">
              <a:spcBef>
                <a:spcPts val="400"/>
              </a:spcBef>
              <a:spcAft>
                <a:spcPts val="400"/>
              </a:spcAft>
              <a:buFont typeface="Arial" panose="020B0604020202020204" pitchFamily="34" charset="0"/>
              <a:buChar char="•"/>
            </a:pPr>
            <a:r>
              <a:rPr lang="en-AU" sz="20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Would you rather … eat steak every day or ice-cream every day?</a:t>
            </a:r>
            <a:r>
              <a:rPr lang="en-AU"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t>
            </a:r>
          </a:p>
          <a:p>
            <a:pPr marL="800100" lvl="1" indent="-342900">
              <a:spcBef>
                <a:spcPts val="400"/>
              </a:spcBef>
              <a:spcAft>
                <a:spcPts val="400"/>
              </a:spcAft>
              <a:buFont typeface="Arial" panose="020B0604020202020204" pitchFamily="34" charset="0"/>
              <a:buChar char="•"/>
            </a:pPr>
            <a:r>
              <a:rPr lang="en-AU" sz="20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Would you rather … be rich and working in a job you hate or be poor and working in a job you love?</a:t>
            </a:r>
            <a:r>
              <a:rPr lang="en-AU"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t>
            </a:r>
          </a:p>
          <a:p>
            <a:pPr marL="800100" lvl="1" indent="-342900">
              <a:spcBef>
                <a:spcPts val="400"/>
              </a:spcBef>
              <a:spcAft>
                <a:spcPts val="400"/>
              </a:spcAft>
              <a:buFont typeface="Arial" panose="020B0604020202020204" pitchFamily="34" charset="0"/>
              <a:buChar char="•"/>
            </a:pPr>
            <a:r>
              <a:rPr lang="en-AU" sz="20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Would you rather … be on</a:t>
            </a:r>
            <a:r>
              <a:rPr lang="en-AU" sz="2000" i="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 </a:t>
            </a:r>
            <a:r>
              <a:rPr lang="en-AU" sz="2000" i="1" u="none" strike="noStrike"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Survivor</a:t>
            </a:r>
            <a:r>
              <a:rPr lang="en-AU" sz="20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t>
            </a:r>
            <a:r>
              <a:rPr lang="en-AU"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or on </a:t>
            </a:r>
            <a:r>
              <a:rPr lang="en-AU" sz="20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Voice</a:t>
            </a:r>
            <a:r>
              <a:rPr lang="en-AU"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t>
            </a:r>
          </a:p>
          <a:p>
            <a:pPr marL="800100" lvl="1" indent="-342900">
              <a:spcBef>
                <a:spcPts val="400"/>
              </a:spcBef>
              <a:spcAft>
                <a:spcPts val="400"/>
              </a:spcAft>
              <a:buFont typeface="Arial" panose="020B0604020202020204" pitchFamily="34" charset="0"/>
              <a:buChar char="•"/>
            </a:pPr>
            <a:r>
              <a:rPr lang="en-AU" sz="20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Would you rather … live at the beach or in the bush?</a:t>
            </a:r>
            <a:endParaRPr lang="en-AU"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97A15134-6ABF-779F-F799-77F15E75DD43}"/>
              </a:ext>
            </a:extLst>
          </p:cNvPr>
          <p:cNvSpPr txBox="1">
            <a:spLocks noGrp="1"/>
          </p:cNvSpPr>
          <p:nvPr>
            <p:ph type="title" idx="4294967295"/>
          </p:nvPr>
        </p:nvSpPr>
        <p:spPr>
          <a:xfrm>
            <a:off x="2145026" y="59326"/>
            <a:ext cx="8229600"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4400" b="0" i="0" u="none" strike="noStrike" kern="1200" cap="none" spc="0" normalizeH="0" baseline="0" noProof="0" dirty="0">
                <a:ln>
                  <a:noFill/>
                </a:ln>
                <a:solidFill>
                  <a:schemeClr val="tx2"/>
                </a:solidFill>
                <a:effectLst/>
                <a:uLnTx/>
                <a:uFillTx/>
                <a:latin typeface="+mj-lt"/>
                <a:ea typeface="+mj-ea"/>
                <a:cs typeface="+mj-cs"/>
              </a:rPr>
              <a:t>Would you rather …? </a:t>
            </a:r>
          </a:p>
        </p:txBody>
      </p:sp>
      <p:pic>
        <p:nvPicPr>
          <p:cNvPr id="2" name="Picture 1">
            <a:hlinkClick r:id="rId9"/>
            <a:extLst>
              <a:ext uri="{FF2B5EF4-FFF2-40B4-BE49-F238E27FC236}">
                <a16:creationId xmlns:a16="http://schemas.microsoft.com/office/drawing/2014/main" id="{56F04CA9-9F50-1450-ACEF-E24AAFAA0E91}"/>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4190" y="33692"/>
            <a:ext cx="1409307" cy="830062"/>
          </a:xfrm>
          <a:prstGeom prst="rect">
            <a:avLst/>
          </a:prstGeom>
        </p:spPr>
      </p:pic>
      <p:sp>
        <p:nvSpPr>
          <p:cNvPr id="6" name="Footer Placeholder 12">
            <a:extLst>
              <a:ext uri="{FF2B5EF4-FFF2-40B4-BE49-F238E27FC236}">
                <a16:creationId xmlns:a16="http://schemas.microsoft.com/office/drawing/2014/main" id="{EC800D17-8214-405E-C21B-F11311C619C2}"/>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332DFC37-E614-687F-2FFF-BAB6228A93B0}"/>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8" name="TextBox 7">
            <a:extLst>
              <a:ext uri="{FF2B5EF4-FFF2-40B4-BE49-F238E27FC236}">
                <a16:creationId xmlns:a16="http://schemas.microsoft.com/office/drawing/2014/main" id="{0FC3FCE1-766B-B9C3-8373-38A6A743A778}"/>
              </a:ext>
            </a:extLst>
          </p:cNvPr>
          <p:cNvSpPr txBox="1"/>
          <p:nvPr/>
        </p:nvSpPr>
        <p:spPr>
          <a:xfrm>
            <a:off x="1691680" y="5448208"/>
            <a:ext cx="7042926" cy="461665"/>
          </a:xfrm>
          <a:prstGeom prst="rect">
            <a:avLst/>
          </a:prstGeom>
          <a:noFill/>
        </p:spPr>
        <p:txBody>
          <a:bodyPr wrap="square" rtlCol="0">
            <a:spAutoFit/>
          </a:bodyPr>
          <a:lstStyle/>
          <a:p>
            <a:r>
              <a:rPr lang="en-AU" sz="2400" dirty="0">
                <a:solidFill>
                  <a:schemeClr val="accent6">
                    <a:lumMod val="50000"/>
                  </a:schemeClr>
                </a:solidFill>
              </a:rPr>
              <a:t>Which questions do you think might be linked?</a:t>
            </a:r>
            <a:endParaRPr lang="en-GB" sz="2400" dirty="0">
              <a:solidFill>
                <a:schemeClr val="accent6">
                  <a:lumMod val="50000"/>
                </a:schemeClr>
              </a:solidFill>
            </a:endParaRPr>
          </a:p>
        </p:txBody>
      </p:sp>
    </p:spTree>
    <p:extLst>
      <p:ext uri="{BB962C8B-B14F-4D97-AF65-F5344CB8AC3E}">
        <p14:creationId xmlns:p14="http://schemas.microsoft.com/office/powerpoint/2010/main" val="3081125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172" y="-54325"/>
            <a:ext cx="3512939" cy="1143000"/>
          </a:xfrm>
        </p:spPr>
        <p:txBody>
          <a:bodyPr>
            <a:normAutofit/>
          </a:bodyPr>
          <a:lstStyle/>
          <a:p>
            <a:pPr algn="l"/>
            <a:r>
              <a:rPr lang="en-AU" sz="3600" dirty="0">
                <a:solidFill>
                  <a:schemeClr val="tx2"/>
                </a:solidFill>
              </a:rPr>
              <a:t>A two-way table</a:t>
            </a:r>
          </a:p>
        </p:txBody>
      </p:sp>
      <p:graphicFrame>
        <p:nvGraphicFramePr>
          <p:cNvPr id="9" name="Table 8">
            <a:extLst>
              <a:ext uri="{FF2B5EF4-FFF2-40B4-BE49-F238E27FC236}">
                <a16:creationId xmlns:a16="http://schemas.microsoft.com/office/drawing/2014/main" id="{D9C9A994-E3B7-63AE-268F-B8C14CC7A70E}"/>
              </a:ext>
            </a:extLst>
          </p:cNvPr>
          <p:cNvGraphicFramePr>
            <a:graphicFrameLocks noGrp="1"/>
          </p:cNvGraphicFramePr>
          <p:nvPr>
            <p:extLst>
              <p:ext uri="{D42A27DB-BD31-4B8C-83A1-F6EECF244321}">
                <p14:modId xmlns:p14="http://schemas.microsoft.com/office/powerpoint/2010/main" val="4279015081"/>
              </p:ext>
            </p:extLst>
          </p:nvPr>
        </p:nvGraphicFramePr>
        <p:xfrm>
          <a:off x="252746" y="1469008"/>
          <a:ext cx="5617784" cy="3616176"/>
        </p:xfrm>
        <a:graphic>
          <a:graphicData uri="http://schemas.openxmlformats.org/drawingml/2006/table">
            <a:tbl>
              <a:tblPr firstRow="1" bandRow="1">
                <a:tableStyleId>{5C22544A-7EE6-4342-B048-85BDC9FD1C3A}</a:tableStyleId>
              </a:tblPr>
              <a:tblGrid>
                <a:gridCol w="1294918">
                  <a:extLst>
                    <a:ext uri="{9D8B030D-6E8A-4147-A177-3AD203B41FA5}">
                      <a16:colId xmlns:a16="http://schemas.microsoft.com/office/drawing/2014/main" val="2046326649"/>
                    </a:ext>
                  </a:extLst>
                </a:gridCol>
                <a:gridCol w="1513974">
                  <a:extLst>
                    <a:ext uri="{9D8B030D-6E8A-4147-A177-3AD203B41FA5}">
                      <a16:colId xmlns:a16="http://schemas.microsoft.com/office/drawing/2014/main" val="3846470884"/>
                    </a:ext>
                  </a:extLst>
                </a:gridCol>
                <a:gridCol w="1404446">
                  <a:extLst>
                    <a:ext uri="{9D8B030D-6E8A-4147-A177-3AD203B41FA5}">
                      <a16:colId xmlns:a16="http://schemas.microsoft.com/office/drawing/2014/main" val="3913193223"/>
                    </a:ext>
                  </a:extLst>
                </a:gridCol>
                <a:gridCol w="1404446">
                  <a:extLst>
                    <a:ext uri="{9D8B030D-6E8A-4147-A177-3AD203B41FA5}">
                      <a16:colId xmlns:a16="http://schemas.microsoft.com/office/drawing/2014/main" val="1550293237"/>
                    </a:ext>
                  </a:extLst>
                </a:gridCol>
              </a:tblGrid>
              <a:tr h="904044">
                <a:tc>
                  <a:txBody>
                    <a:bodyPr/>
                    <a:lstStyle/>
                    <a:p>
                      <a:pPr algn="ctr"/>
                      <a:endParaRPr lang="en-US" sz="2400" dirty="0">
                        <a:solidFill>
                          <a:srgbClr val="3C5F64"/>
                        </a:solidFill>
                      </a:endParaRPr>
                    </a:p>
                  </a:txBody>
                  <a:tcPr anchor="ctr">
                    <a:solidFill>
                      <a:schemeClr val="tx2">
                        <a:lumMod val="60000"/>
                        <a:lumOff val="40000"/>
                      </a:schemeClr>
                    </a:solidFill>
                  </a:tcPr>
                </a:tc>
                <a:tc>
                  <a:txBody>
                    <a:bodyPr/>
                    <a:lstStyle/>
                    <a:p>
                      <a:pPr marL="0" algn="ctr" defTabSz="914400" rtl="0" eaLnBrk="1" latinLnBrk="0" hangingPunct="1"/>
                      <a:r>
                        <a:rPr lang="en-US" sz="2400" b="0" kern="1200" dirty="0">
                          <a:solidFill>
                            <a:schemeClr val="tx2">
                              <a:lumMod val="50000"/>
                            </a:schemeClr>
                          </a:solidFill>
                          <a:latin typeface="+mn-lt"/>
                          <a:ea typeface="+mn-ea"/>
                          <a:cs typeface="+mn-cs"/>
                        </a:rPr>
                        <a:t>Theme park</a:t>
                      </a:r>
                    </a:p>
                  </a:txBody>
                  <a:tcPr anchor="ctr">
                    <a:solidFill>
                      <a:schemeClr val="tx2">
                        <a:lumMod val="60000"/>
                        <a:lumOff val="40000"/>
                      </a:schemeClr>
                    </a:solidFill>
                  </a:tcPr>
                </a:tc>
                <a:tc>
                  <a:txBody>
                    <a:bodyPr/>
                    <a:lstStyle/>
                    <a:p>
                      <a:pPr marL="0" algn="ctr" defTabSz="914400" rtl="0" eaLnBrk="1" latinLnBrk="0" hangingPunct="1"/>
                      <a:r>
                        <a:rPr lang="en-US" sz="2400" b="0" kern="1200" dirty="0">
                          <a:solidFill>
                            <a:schemeClr val="tx2">
                              <a:lumMod val="50000"/>
                            </a:schemeClr>
                          </a:solidFill>
                          <a:latin typeface="+mn-lt"/>
                          <a:ea typeface="+mn-ea"/>
                          <a:cs typeface="+mn-cs"/>
                        </a:rPr>
                        <a:t>Zoo</a:t>
                      </a:r>
                    </a:p>
                  </a:txBody>
                  <a:tcPr anchor="ctr">
                    <a:solidFill>
                      <a:schemeClr val="tx2">
                        <a:lumMod val="60000"/>
                        <a:lumOff val="40000"/>
                      </a:schemeClr>
                    </a:solidFill>
                  </a:tcPr>
                </a:tc>
                <a:tc>
                  <a:txBody>
                    <a:bodyPr/>
                    <a:lstStyle/>
                    <a:p>
                      <a:pPr marL="0" algn="ctr" defTabSz="914400" rtl="0" eaLnBrk="1" latinLnBrk="0" hangingPunct="1"/>
                      <a:r>
                        <a:rPr lang="en-US" sz="2400" b="0" kern="1200" dirty="0">
                          <a:solidFill>
                            <a:schemeClr val="tx1">
                              <a:lumMod val="95000"/>
                              <a:lumOff val="5000"/>
                            </a:schemeClr>
                          </a:solidFill>
                          <a:latin typeface="+mn-lt"/>
                          <a:ea typeface="+mn-ea"/>
                          <a:cs typeface="+mn-cs"/>
                        </a:rPr>
                        <a:t>TOTAL</a:t>
                      </a:r>
                    </a:p>
                  </a:txBody>
                  <a:tcPr anchor="ctr">
                    <a:solidFill>
                      <a:schemeClr val="tx2">
                        <a:lumMod val="60000"/>
                        <a:lumOff val="40000"/>
                      </a:schemeClr>
                    </a:solidFill>
                  </a:tcPr>
                </a:tc>
                <a:extLst>
                  <a:ext uri="{0D108BD9-81ED-4DB2-BD59-A6C34878D82A}">
                    <a16:rowId xmlns:a16="http://schemas.microsoft.com/office/drawing/2014/main" val="2528529428"/>
                  </a:ext>
                </a:extLst>
              </a:tr>
              <a:tr h="904044">
                <a:tc>
                  <a:txBody>
                    <a:bodyPr/>
                    <a:lstStyle/>
                    <a:p>
                      <a:pPr algn="l"/>
                      <a:r>
                        <a:rPr lang="en-US" sz="2400" dirty="0">
                          <a:solidFill>
                            <a:schemeClr val="tx2">
                              <a:lumMod val="50000"/>
                            </a:schemeClr>
                          </a:solidFill>
                        </a:rPr>
                        <a:t>Spring</a:t>
                      </a: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extLst>
                  <a:ext uri="{0D108BD9-81ED-4DB2-BD59-A6C34878D82A}">
                    <a16:rowId xmlns:a16="http://schemas.microsoft.com/office/drawing/2014/main" val="714103648"/>
                  </a:ext>
                </a:extLst>
              </a:tr>
              <a:tr h="904044">
                <a:tc>
                  <a:txBody>
                    <a:bodyPr/>
                    <a:lstStyle/>
                    <a:p>
                      <a:pPr algn="l"/>
                      <a:r>
                        <a:rPr lang="en-US" sz="2400" dirty="0">
                          <a:solidFill>
                            <a:schemeClr val="tx2">
                              <a:lumMod val="50000"/>
                            </a:schemeClr>
                          </a:solidFill>
                        </a:rPr>
                        <a:t>Summer</a:t>
                      </a: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extLst>
                  <a:ext uri="{0D108BD9-81ED-4DB2-BD59-A6C34878D82A}">
                    <a16:rowId xmlns:a16="http://schemas.microsoft.com/office/drawing/2014/main" val="4168404457"/>
                  </a:ext>
                </a:extLst>
              </a:tr>
              <a:tr h="904044">
                <a:tc>
                  <a:txBody>
                    <a:bodyPr/>
                    <a:lstStyle/>
                    <a:p>
                      <a:pPr algn="l"/>
                      <a:r>
                        <a:rPr lang="en-US" sz="2400" dirty="0">
                          <a:solidFill>
                            <a:schemeClr val="tx1">
                              <a:lumMod val="95000"/>
                              <a:lumOff val="5000"/>
                            </a:schemeClr>
                          </a:solidFill>
                        </a:rPr>
                        <a:t>TOTAL</a:t>
                      </a:r>
                    </a:p>
                  </a:txBody>
                  <a:tcPr anchor="ctr">
                    <a:solidFill>
                      <a:schemeClr val="tx2">
                        <a:lumMod val="60000"/>
                        <a:lumOff val="40000"/>
                      </a:schemeClr>
                    </a:solidFill>
                  </a:tcPr>
                </a:tc>
                <a:tc>
                  <a:txBody>
                    <a:bodyPr/>
                    <a:lstStyle/>
                    <a:p>
                      <a:pPr algn="ctr"/>
                      <a:endParaRPr lang="en-US" sz="2400" dirty="0">
                        <a:solidFill>
                          <a:schemeClr val="tx1"/>
                        </a:solidFill>
                      </a:endParaRPr>
                    </a:p>
                  </a:txBody>
                  <a:tcPr anchor="ctr">
                    <a:solidFill>
                      <a:schemeClr val="tx2">
                        <a:lumMod val="60000"/>
                        <a:lumOff val="40000"/>
                      </a:schemeClr>
                    </a:solidFill>
                  </a:tcPr>
                </a:tc>
                <a:tc>
                  <a:txBody>
                    <a:bodyPr/>
                    <a:lstStyle/>
                    <a:p>
                      <a:pPr algn="ctr"/>
                      <a:endParaRPr lang="en-US" sz="2400" dirty="0">
                        <a:solidFill>
                          <a:schemeClr val="tx1"/>
                        </a:solidFill>
                      </a:endParaRPr>
                    </a:p>
                  </a:txBody>
                  <a:tcPr anchor="ctr">
                    <a:solidFill>
                      <a:schemeClr val="tx2">
                        <a:lumMod val="60000"/>
                        <a:lumOff val="40000"/>
                      </a:schemeClr>
                    </a:solidFill>
                  </a:tcPr>
                </a:tc>
                <a:tc>
                  <a:txBody>
                    <a:bodyPr/>
                    <a:lstStyle/>
                    <a:p>
                      <a:pPr algn="ctr"/>
                      <a:endParaRPr lang="en-US" sz="2400" dirty="0">
                        <a:solidFill>
                          <a:schemeClr val="tx1"/>
                        </a:solidFill>
                      </a:endParaRPr>
                    </a:p>
                  </a:txBody>
                  <a:tcPr anchor="ctr">
                    <a:solidFill>
                      <a:schemeClr val="tx2">
                        <a:lumMod val="60000"/>
                        <a:lumOff val="40000"/>
                      </a:schemeClr>
                    </a:solidFill>
                  </a:tcPr>
                </a:tc>
                <a:extLst>
                  <a:ext uri="{0D108BD9-81ED-4DB2-BD59-A6C34878D82A}">
                    <a16:rowId xmlns:a16="http://schemas.microsoft.com/office/drawing/2014/main" val="361741464"/>
                  </a:ext>
                </a:extLst>
              </a:tr>
            </a:tbl>
          </a:graphicData>
        </a:graphic>
      </p:graphicFrame>
      <p:sp>
        <p:nvSpPr>
          <p:cNvPr id="16" name="TextBox 15">
            <a:extLst>
              <a:ext uri="{FF2B5EF4-FFF2-40B4-BE49-F238E27FC236}">
                <a16:creationId xmlns:a16="http://schemas.microsoft.com/office/drawing/2014/main" id="{20FD0C5E-EE4D-AE9E-6419-A07538673454}"/>
              </a:ext>
            </a:extLst>
          </p:cNvPr>
          <p:cNvSpPr txBox="1"/>
          <p:nvPr/>
        </p:nvSpPr>
        <p:spPr>
          <a:xfrm>
            <a:off x="6073945" y="1493407"/>
            <a:ext cx="3070055" cy="1938992"/>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2"/>
                </a:solidFill>
              </a:rPr>
              <a:t>How many students would rather own a theme park?</a:t>
            </a:r>
          </a:p>
          <a:p>
            <a:pPr marL="342900" indent="-342900">
              <a:buFont typeface="+mj-lt"/>
              <a:buAutoNum type="arabicPeriod"/>
            </a:pPr>
            <a:endParaRPr lang="en-US" sz="2000" dirty="0"/>
          </a:p>
          <a:p>
            <a:pPr marL="342900" indent="-342900">
              <a:buFont typeface="+mj-lt"/>
              <a:buAutoNum type="arabicPeriod"/>
            </a:pPr>
            <a:endParaRPr lang="en-US" sz="2000" dirty="0"/>
          </a:p>
          <a:p>
            <a:endParaRPr lang="en-US" sz="2000" dirty="0"/>
          </a:p>
        </p:txBody>
      </p:sp>
      <p:sp>
        <p:nvSpPr>
          <p:cNvPr id="18" name="TextBox 17">
            <a:extLst>
              <a:ext uri="{FF2B5EF4-FFF2-40B4-BE49-F238E27FC236}">
                <a16:creationId xmlns:a16="http://schemas.microsoft.com/office/drawing/2014/main" id="{5AA21435-8649-75B4-2B93-90B97DDD552B}"/>
              </a:ext>
            </a:extLst>
          </p:cNvPr>
          <p:cNvSpPr txBox="1"/>
          <p:nvPr/>
        </p:nvSpPr>
        <p:spPr>
          <a:xfrm>
            <a:off x="5979755" y="2962017"/>
            <a:ext cx="2866351" cy="1015663"/>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tx2"/>
                </a:solidFill>
              </a:rPr>
              <a:t>What fraction of the students would rather own a theme park?</a:t>
            </a:r>
          </a:p>
        </p:txBody>
      </p:sp>
      <p:sp>
        <p:nvSpPr>
          <p:cNvPr id="19" name="TextBox 18">
            <a:extLst>
              <a:ext uri="{FF2B5EF4-FFF2-40B4-BE49-F238E27FC236}">
                <a16:creationId xmlns:a16="http://schemas.microsoft.com/office/drawing/2014/main" id="{62DBB043-D15B-2F10-D7B4-DEC62E24B2E8}"/>
              </a:ext>
            </a:extLst>
          </p:cNvPr>
          <p:cNvSpPr txBox="1"/>
          <p:nvPr/>
        </p:nvSpPr>
        <p:spPr>
          <a:xfrm>
            <a:off x="5914163" y="4503262"/>
            <a:ext cx="2971676" cy="1015663"/>
          </a:xfrm>
          <a:prstGeom prst="rect">
            <a:avLst/>
          </a:prstGeom>
          <a:noFill/>
        </p:spPr>
        <p:txBody>
          <a:bodyPr wrap="square">
            <a:spAutoFit/>
          </a:bodyPr>
          <a:lstStyle/>
          <a:p>
            <a:pPr marL="457200" indent="-457200">
              <a:buFont typeface="Arial" panose="020B0604020202020204" pitchFamily="34" charset="0"/>
              <a:buChar char="•"/>
            </a:pPr>
            <a:r>
              <a:rPr lang="en-US" sz="2000" dirty="0">
                <a:solidFill>
                  <a:schemeClr val="tx2"/>
                </a:solidFill>
              </a:rPr>
              <a:t>What percentage of students would rather own a theme park?</a:t>
            </a:r>
          </a:p>
        </p:txBody>
      </p:sp>
      <p:pic>
        <p:nvPicPr>
          <p:cNvPr id="17" name="Picture 16">
            <a:hlinkClick r:id="rId3"/>
            <a:extLst>
              <a:ext uri="{FF2B5EF4-FFF2-40B4-BE49-F238E27FC236}">
                <a16:creationId xmlns:a16="http://schemas.microsoft.com/office/drawing/2014/main" id="{17B79D4F-4710-0C76-5E21-DC9598103897}"/>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190" y="33692"/>
            <a:ext cx="1409307" cy="830062"/>
          </a:xfrm>
          <a:prstGeom prst="rect">
            <a:avLst/>
          </a:prstGeom>
        </p:spPr>
      </p:pic>
      <p:sp>
        <p:nvSpPr>
          <p:cNvPr id="20" name="Footer Placeholder 12">
            <a:extLst>
              <a:ext uri="{FF2B5EF4-FFF2-40B4-BE49-F238E27FC236}">
                <a16:creationId xmlns:a16="http://schemas.microsoft.com/office/drawing/2014/main" id="{98EC7606-D6D6-F0B2-E3AC-F1358F0A1F50}"/>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1" name="Picture 20">
            <a:extLst>
              <a:ext uri="{FF2B5EF4-FFF2-40B4-BE49-F238E27FC236}">
                <a16:creationId xmlns:a16="http://schemas.microsoft.com/office/drawing/2014/main" id="{268DDABF-09E3-3944-51D0-4501220C3A5D}"/>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grpSp>
        <p:nvGrpSpPr>
          <p:cNvPr id="25" name="Group 24">
            <a:extLst>
              <a:ext uri="{FF2B5EF4-FFF2-40B4-BE49-F238E27FC236}">
                <a16:creationId xmlns:a16="http://schemas.microsoft.com/office/drawing/2014/main" id="{B34D8DF3-966F-66BC-B56B-E78EA1F0CA88}"/>
              </a:ext>
              <a:ext uri="{C183D7F6-B498-43B3-948B-1728B52AA6E4}">
                <adec:decorative xmlns:adec="http://schemas.microsoft.com/office/drawing/2017/decorative" val="1"/>
              </a:ext>
            </a:extLst>
          </p:cNvPr>
          <p:cNvGrpSpPr/>
          <p:nvPr/>
        </p:nvGrpSpPr>
        <p:grpSpPr>
          <a:xfrm>
            <a:off x="2237034" y="2686473"/>
            <a:ext cx="3118034" cy="1975283"/>
            <a:chOff x="2237034" y="2686473"/>
            <a:chExt cx="3118034" cy="1975283"/>
          </a:xfrm>
        </p:grpSpPr>
        <p:sp>
          <p:nvSpPr>
            <p:cNvPr id="10" name="Down Arrow 9">
              <a:extLst>
                <a:ext uri="{FF2B5EF4-FFF2-40B4-BE49-F238E27FC236}">
                  <a16:creationId xmlns:a16="http://schemas.microsoft.com/office/drawing/2014/main" id="{161F090F-AED1-3099-5BAA-155F59E8885B}"/>
                </a:ext>
              </a:extLst>
            </p:cNvPr>
            <p:cNvSpPr/>
            <p:nvPr/>
          </p:nvSpPr>
          <p:spPr>
            <a:xfrm>
              <a:off x="2237034" y="2831311"/>
              <a:ext cx="45719" cy="1544451"/>
            </a:xfrm>
            <a:prstGeom prst="downArrow">
              <a:avLst/>
            </a:prstGeom>
            <a:solidFill>
              <a:srgbClr val="3C5F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a:extLst>
                <a:ext uri="{FF2B5EF4-FFF2-40B4-BE49-F238E27FC236}">
                  <a16:creationId xmlns:a16="http://schemas.microsoft.com/office/drawing/2014/main" id="{34BD9695-2DDB-6E84-9895-597310E1C081}"/>
                </a:ext>
              </a:extLst>
            </p:cNvPr>
            <p:cNvSpPr/>
            <p:nvPr/>
          </p:nvSpPr>
          <p:spPr>
            <a:xfrm>
              <a:off x="3779912" y="2831311"/>
              <a:ext cx="45719" cy="1544451"/>
            </a:xfrm>
            <a:prstGeom prst="downArrow">
              <a:avLst/>
            </a:prstGeom>
            <a:solidFill>
              <a:srgbClr val="3C5F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a:extLst>
                <a:ext uri="{FF2B5EF4-FFF2-40B4-BE49-F238E27FC236}">
                  <a16:creationId xmlns:a16="http://schemas.microsoft.com/office/drawing/2014/main" id="{5DA566B7-192B-F788-33D9-58B1094884F8}"/>
                </a:ext>
              </a:extLst>
            </p:cNvPr>
            <p:cNvSpPr/>
            <p:nvPr/>
          </p:nvSpPr>
          <p:spPr>
            <a:xfrm rot="16200000" flipH="1">
              <a:off x="3735941" y="2381959"/>
              <a:ext cx="45719" cy="2649712"/>
            </a:xfrm>
            <a:prstGeom prst="downArrow">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sp>
          <p:nvSpPr>
            <p:cNvPr id="14" name="Down Arrow 13">
              <a:extLst>
                <a:ext uri="{FF2B5EF4-FFF2-40B4-BE49-F238E27FC236}">
                  <a16:creationId xmlns:a16="http://schemas.microsoft.com/office/drawing/2014/main" id="{5F204885-4E6E-5218-C54C-AC3F8F871517}"/>
                </a:ext>
              </a:extLst>
            </p:cNvPr>
            <p:cNvSpPr/>
            <p:nvPr/>
          </p:nvSpPr>
          <p:spPr>
            <a:xfrm rot="16200000">
              <a:off x="3574730" y="3286939"/>
              <a:ext cx="68522" cy="2681112"/>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a:extLst>
                <a:ext uri="{FF2B5EF4-FFF2-40B4-BE49-F238E27FC236}">
                  <a16:creationId xmlns:a16="http://schemas.microsoft.com/office/drawing/2014/main" id="{58383216-EAB1-3F1D-A7F0-520673E20A73}"/>
                </a:ext>
              </a:extLst>
            </p:cNvPr>
            <p:cNvSpPr/>
            <p:nvPr/>
          </p:nvSpPr>
          <p:spPr>
            <a:xfrm>
              <a:off x="5309349" y="2686474"/>
              <a:ext cx="45719" cy="1966661"/>
            </a:xfrm>
            <a:prstGeom prst="downArrow">
              <a:avLst/>
            </a:prstGeom>
            <a:solidFill>
              <a:srgbClr val="3C5F64"/>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11">
              <a:extLst>
                <a:ext uri="{FF2B5EF4-FFF2-40B4-BE49-F238E27FC236}">
                  <a16:creationId xmlns:a16="http://schemas.microsoft.com/office/drawing/2014/main" id="{E6BE8C59-7B24-0A53-71D4-37F96AA1A700}"/>
                </a:ext>
              </a:extLst>
            </p:cNvPr>
            <p:cNvSpPr/>
            <p:nvPr/>
          </p:nvSpPr>
          <p:spPr>
            <a:xfrm rot="16200000" flipH="1">
              <a:off x="3735941" y="1384477"/>
              <a:ext cx="45719" cy="2649712"/>
            </a:xfrm>
            <a:prstGeom prst="downArrow">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Tree>
    <p:extLst>
      <p:ext uri="{BB962C8B-B14F-4D97-AF65-F5344CB8AC3E}">
        <p14:creationId xmlns:p14="http://schemas.microsoft.com/office/powerpoint/2010/main" val="157051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7034" y="68917"/>
            <a:ext cx="5503318" cy="1143000"/>
          </a:xfrm>
        </p:spPr>
        <p:txBody>
          <a:bodyPr>
            <a:normAutofit fontScale="90000"/>
          </a:bodyPr>
          <a:lstStyle/>
          <a:p>
            <a:pPr algn="l"/>
            <a:r>
              <a:rPr lang="en-AU" sz="3600" dirty="0">
                <a:solidFill>
                  <a:schemeClr val="tx2"/>
                </a:solidFill>
              </a:rPr>
              <a:t>A two-way table: ‘AND’ and ‘OR’</a:t>
            </a:r>
          </a:p>
        </p:txBody>
      </p:sp>
      <p:graphicFrame>
        <p:nvGraphicFramePr>
          <p:cNvPr id="9" name="Table 8">
            <a:extLst>
              <a:ext uri="{FF2B5EF4-FFF2-40B4-BE49-F238E27FC236}">
                <a16:creationId xmlns:a16="http://schemas.microsoft.com/office/drawing/2014/main" id="{D9C9A994-E3B7-63AE-268F-B8C14CC7A70E}"/>
              </a:ext>
            </a:extLst>
          </p:cNvPr>
          <p:cNvGraphicFramePr>
            <a:graphicFrameLocks noGrp="1"/>
          </p:cNvGraphicFramePr>
          <p:nvPr>
            <p:extLst>
              <p:ext uri="{D42A27DB-BD31-4B8C-83A1-F6EECF244321}">
                <p14:modId xmlns:p14="http://schemas.microsoft.com/office/powerpoint/2010/main" val="3041753278"/>
              </p:ext>
            </p:extLst>
          </p:nvPr>
        </p:nvGraphicFramePr>
        <p:xfrm>
          <a:off x="252746" y="1469008"/>
          <a:ext cx="5617784" cy="3616176"/>
        </p:xfrm>
        <a:graphic>
          <a:graphicData uri="http://schemas.openxmlformats.org/drawingml/2006/table">
            <a:tbl>
              <a:tblPr firstRow="1" bandRow="1">
                <a:tableStyleId>{5C22544A-7EE6-4342-B048-85BDC9FD1C3A}</a:tableStyleId>
              </a:tblPr>
              <a:tblGrid>
                <a:gridCol w="1294918">
                  <a:extLst>
                    <a:ext uri="{9D8B030D-6E8A-4147-A177-3AD203B41FA5}">
                      <a16:colId xmlns:a16="http://schemas.microsoft.com/office/drawing/2014/main" val="2046326649"/>
                    </a:ext>
                  </a:extLst>
                </a:gridCol>
                <a:gridCol w="1513974">
                  <a:extLst>
                    <a:ext uri="{9D8B030D-6E8A-4147-A177-3AD203B41FA5}">
                      <a16:colId xmlns:a16="http://schemas.microsoft.com/office/drawing/2014/main" val="3846470884"/>
                    </a:ext>
                  </a:extLst>
                </a:gridCol>
                <a:gridCol w="1404446">
                  <a:extLst>
                    <a:ext uri="{9D8B030D-6E8A-4147-A177-3AD203B41FA5}">
                      <a16:colId xmlns:a16="http://schemas.microsoft.com/office/drawing/2014/main" val="3913193223"/>
                    </a:ext>
                  </a:extLst>
                </a:gridCol>
                <a:gridCol w="1404446">
                  <a:extLst>
                    <a:ext uri="{9D8B030D-6E8A-4147-A177-3AD203B41FA5}">
                      <a16:colId xmlns:a16="http://schemas.microsoft.com/office/drawing/2014/main" val="1550293237"/>
                    </a:ext>
                  </a:extLst>
                </a:gridCol>
              </a:tblGrid>
              <a:tr h="904044">
                <a:tc>
                  <a:txBody>
                    <a:bodyPr/>
                    <a:lstStyle/>
                    <a:p>
                      <a:pPr algn="ctr"/>
                      <a:endParaRPr lang="en-US" sz="2400" dirty="0">
                        <a:solidFill>
                          <a:srgbClr val="3C5F64"/>
                        </a:solidFill>
                      </a:endParaRPr>
                    </a:p>
                  </a:txBody>
                  <a:tcPr anchor="ctr">
                    <a:solidFill>
                      <a:schemeClr val="tx2">
                        <a:lumMod val="60000"/>
                        <a:lumOff val="40000"/>
                      </a:schemeClr>
                    </a:solidFill>
                  </a:tcPr>
                </a:tc>
                <a:tc>
                  <a:txBody>
                    <a:bodyPr/>
                    <a:lstStyle/>
                    <a:p>
                      <a:pPr marL="0" algn="ctr" defTabSz="914400" rtl="0" eaLnBrk="1" latinLnBrk="0" hangingPunct="1"/>
                      <a:r>
                        <a:rPr lang="en-US" sz="2400" b="0" kern="1200" dirty="0">
                          <a:solidFill>
                            <a:schemeClr val="tx2">
                              <a:lumMod val="50000"/>
                            </a:schemeClr>
                          </a:solidFill>
                          <a:latin typeface="+mn-lt"/>
                          <a:ea typeface="+mn-ea"/>
                          <a:cs typeface="+mn-cs"/>
                        </a:rPr>
                        <a:t>Theme park</a:t>
                      </a:r>
                    </a:p>
                  </a:txBody>
                  <a:tcPr anchor="ctr">
                    <a:solidFill>
                      <a:schemeClr val="tx2">
                        <a:lumMod val="60000"/>
                        <a:lumOff val="40000"/>
                      </a:schemeClr>
                    </a:solidFill>
                  </a:tcPr>
                </a:tc>
                <a:tc>
                  <a:txBody>
                    <a:bodyPr/>
                    <a:lstStyle/>
                    <a:p>
                      <a:pPr marL="0" algn="ctr" defTabSz="914400" rtl="0" eaLnBrk="1" latinLnBrk="0" hangingPunct="1"/>
                      <a:r>
                        <a:rPr lang="en-US" sz="2400" b="0" kern="1200" dirty="0">
                          <a:solidFill>
                            <a:schemeClr val="tx2">
                              <a:lumMod val="50000"/>
                            </a:schemeClr>
                          </a:solidFill>
                          <a:latin typeface="+mn-lt"/>
                          <a:ea typeface="+mn-ea"/>
                          <a:cs typeface="+mn-cs"/>
                        </a:rPr>
                        <a:t>Zoo</a:t>
                      </a:r>
                    </a:p>
                  </a:txBody>
                  <a:tcPr anchor="ctr">
                    <a:solidFill>
                      <a:schemeClr val="tx2">
                        <a:lumMod val="60000"/>
                        <a:lumOff val="40000"/>
                      </a:schemeClr>
                    </a:solidFill>
                  </a:tcPr>
                </a:tc>
                <a:tc>
                  <a:txBody>
                    <a:bodyPr/>
                    <a:lstStyle/>
                    <a:p>
                      <a:pPr marL="0" algn="ctr" defTabSz="914400" rtl="0" eaLnBrk="1" latinLnBrk="0" hangingPunct="1"/>
                      <a:r>
                        <a:rPr lang="en-US" sz="2400" b="0" kern="1200" dirty="0">
                          <a:solidFill>
                            <a:schemeClr val="tx1">
                              <a:lumMod val="95000"/>
                              <a:lumOff val="5000"/>
                            </a:schemeClr>
                          </a:solidFill>
                          <a:latin typeface="+mn-lt"/>
                          <a:ea typeface="+mn-ea"/>
                          <a:cs typeface="+mn-cs"/>
                        </a:rPr>
                        <a:t>TOTAL</a:t>
                      </a:r>
                    </a:p>
                  </a:txBody>
                  <a:tcPr anchor="ctr">
                    <a:solidFill>
                      <a:schemeClr val="tx2">
                        <a:lumMod val="60000"/>
                        <a:lumOff val="40000"/>
                      </a:schemeClr>
                    </a:solidFill>
                  </a:tcPr>
                </a:tc>
                <a:extLst>
                  <a:ext uri="{0D108BD9-81ED-4DB2-BD59-A6C34878D82A}">
                    <a16:rowId xmlns:a16="http://schemas.microsoft.com/office/drawing/2014/main" val="2528529428"/>
                  </a:ext>
                </a:extLst>
              </a:tr>
              <a:tr h="904044">
                <a:tc>
                  <a:txBody>
                    <a:bodyPr/>
                    <a:lstStyle/>
                    <a:p>
                      <a:pPr algn="l"/>
                      <a:r>
                        <a:rPr lang="en-US" sz="2400" dirty="0">
                          <a:solidFill>
                            <a:schemeClr val="tx2">
                              <a:lumMod val="50000"/>
                            </a:schemeClr>
                          </a:solidFill>
                        </a:rPr>
                        <a:t>Spring</a:t>
                      </a: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extLst>
                  <a:ext uri="{0D108BD9-81ED-4DB2-BD59-A6C34878D82A}">
                    <a16:rowId xmlns:a16="http://schemas.microsoft.com/office/drawing/2014/main" val="714103648"/>
                  </a:ext>
                </a:extLst>
              </a:tr>
              <a:tr h="904044">
                <a:tc>
                  <a:txBody>
                    <a:bodyPr/>
                    <a:lstStyle/>
                    <a:p>
                      <a:pPr algn="l"/>
                      <a:r>
                        <a:rPr lang="en-US" sz="2400" dirty="0">
                          <a:solidFill>
                            <a:schemeClr val="tx2">
                              <a:lumMod val="50000"/>
                            </a:schemeClr>
                          </a:solidFill>
                        </a:rPr>
                        <a:t>Summer</a:t>
                      </a: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tc>
                  <a:txBody>
                    <a:bodyPr/>
                    <a:lstStyle/>
                    <a:p>
                      <a:pPr algn="ctr"/>
                      <a:endParaRPr lang="en-US" sz="2400" dirty="0">
                        <a:solidFill>
                          <a:schemeClr val="tx1"/>
                        </a:solidFill>
                      </a:endParaRPr>
                    </a:p>
                  </a:txBody>
                  <a:tcPr anchor="ctr">
                    <a:solidFill>
                      <a:srgbClr val="B9D2E8"/>
                    </a:solidFill>
                  </a:tcPr>
                </a:tc>
                <a:extLst>
                  <a:ext uri="{0D108BD9-81ED-4DB2-BD59-A6C34878D82A}">
                    <a16:rowId xmlns:a16="http://schemas.microsoft.com/office/drawing/2014/main" val="4168404457"/>
                  </a:ext>
                </a:extLst>
              </a:tr>
              <a:tr h="904044">
                <a:tc>
                  <a:txBody>
                    <a:bodyPr/>
                    <a:lstStyle/>
                    <a:p>
                      <a:pPr algn="l"/>
                      <a:r>
                        <a:rPr lang="en-US" sz="2400" dirty="0">
                          <a:solidFill>
                            <a:schemeClr val="tx1">
                              <a:lumMod val="95000"/>
                              <a:lumOff val="5000"/>
                            </a:schemeClr>
                          </a:solidFill>
                        </a:rPr>
                        <a:t>TOTAL</a:t>
                      </a:r>
                    </a:p>
                  </a:txBody>
                  <a:tcPr anchor="ctr">
                    <a:solidFill>
                      <a:schemeClr val="tx2">
                        <a:lumMod val="60000"/>
                        <a:lumOff val="40000"/>
                      </a:schemeClr>
                    </a:solidFill>
                  </a:tcPr>
                </a:tc>
                <a:tc>
                  <a:txBody>
                    <a:bodyPr/>
                    <a:lstStyle/>
                    <a:p>
                      <a:pPr algn="ctr"/>
                      <a:endParaRPr lang="en-US" sz="2400" dirty="0">
                        <a:solidFill>
                          <a:schemeClr val="tx1"/>
                        </a:solidFill>
                      </a:endParaRPr>
                    </a:p>
                  </a:txBody>
                  <a:tcPr anchor="ctr">
                    <a:solidFill>
                      <a:schemeClr val="tx2">
                        <a:lumMod val="60000"/>
                        <a:lumOff val="40000"/>
                      </a:schemeClr>
                    </a:solidFill>
                  </a:tcPr>
                </a:tc>
                <a:tc>
                  <a:txBody>
                    <a:bodyPr/>
                    <a:lstStyle/>
                    <a:p>
                      <a:pPr algn="ctr"/>
                      <a:endParaRPr lang="en-US" sz="2400" dirty="0">
                        <a:solidFill>
                          <a:schemeClr val="tx1"/>
                        </a:solidFill>
                      </a:endParaRPr>
                    </a:p>
                  </a:txBody>
                  <a:tcPr anchor="ctr">
                    <a:solidFill>
                      <a:schemeClr val="tx2">
                        <a:lumMod val="60000"/>
                        <a:lumOff val="40000"/>
                      </a:schemeClr>
                    </a:solidFill>
                  </a:tcPr>
                </a:tc>
                <a:tc>
                  <a:txBody>
                    <a:bodyPr/>
                    <a:lstStyle/>
                    <a:p>
                      <a:pPr algn="ctr"/>
                      <a:endParaRPr lang="en-US" sz="2400" dirty="0">
                        <a:solidFill>
                          <a:schemeClr val="tx1"/>
                        </a:solidFill>
                      </a:endParaRPr>
                    </a:p>
                  </a:txBody>
                  <a:tcPr anchor="ctr">
                    <a:solidFill>
                      <a:schemeClr val="tx2">
                        <a:lumMod val="60000"/>
                        <a:lumOff val="40000"/>
                      </a:schemeClr>
                    </a:solidFill>
                  </a:tcPr>
                </a:tc>
                <a:extLst>
                  <a:ext uri="{0D108BD9-81ED-4DB2-BD59-A6C34878D82A}">
                    <a16:rowId xmlns:a16="http://schemas.microsoft.com/office/drawing/2014/main" val="361741464"/>
                  </a:ext>
                </a:extLst>
              </a:tr>
            </a:tbl>
          </a:graphicData>
        </a:graphic>
      </p:graphicFrame>
      <p:sp>
        <p:nvSpPr>
          <p:cNvPr id="16" name="TextBox 15">
            <a:extLst>
              <a:ext uri="{FF2B5EF4-FFF2-40B4-BE49-F238E27FC236}">
                <a16:creationId xmlns:a16="http://schemas.microsoft.com/office/drawing/2014/main" id="{20FD0C5E-EE4D-AE9E-6419-A07538673454}"/>
              </a:ext>
            </a:extLst>
          </p:cNvPr>
          <p:cNvSpPr txBox="1"/>
          <p:nvPr/>
        </p:nvSpPr>
        <p:spPr>
          <a:xfrm>
            <a:off x="5908475" y="1481005"/>
            <a:ext cx="3070055" cy="6093976"/>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000" dirty="0">
                <a:solidFill>
                  <a:schemeClr val="tx2"/>
                </a:solidFill>
              </a:rPr>
              <a:t>What fraction of the students would rather own a theme park </a:t>
            </a:r>
            <a:r>
              <a:rPr lang="en-US" sz="2000" dirty="0">
                <a:solidFill>
                  <a:schemeClr val="accent6">
                    <a:lumMod val="50000"/>
                  </a:schemeClr>
                </a:solidFill>
              </a:rPr>
              <a:t>AND</a:t>
            </a:r>
            <a:r>
              <a:rPr lang="en-US" sz="2000" dirty="0">
                <a:solidFill>
                  <a:schemeClr val="tx2"/>
                </a:solidFill>
              </a:rPr>
              <a:t> six months of summer? </a:t>
            </a:r>
          </a:p>
          <a:p>
            <a:pPr marL="457200" indent="-457200">
              <a:spcAft>
                <a:spcPts val="1200"/>
              </a:spcAft>
              <a:buFont typeface="Arial" panose="020B0604020202020204" pitchFamily="34" charset="0"/>
              <a:buChar char="•"/>
            </a:pPr>
            <a:r>
              <a:rPr lang="en-US" sz="2000" dirty="0">
                <a:solidFill>
                  <a:schemeClr val="tx2"/>
                </a:solidFill>
              </a:rPr>
              <a:t>What fraction </a:t>
            </a:r>
            <a:r>
              <a:rPr lang="en-US" sz="2000" dirty="0">
                <a:solidFill>
                  <a:schemeClr val="accent6">
                    <a:lumMod val="50000"/>
                  </a:schemeClr>
                </a:solidFill>
              </a:rPr>
              <a:t>OF</a:t>
            </a:r>
            <a:r>
              <a:rPr lang="en-US" sz="2000" dirty="0">
                <a:solidFill>
                  <a:schemeClr val="tx2"/>
                </a:solidFill>
              </a:rPr>
              <a:t> the students would rather own a theme park </a:t>
            </a:r>
            <a:r>
              <a:rPr lang="en-US" sz="2000" dirty="0">
                <a:solidFill>
                  <a:schemeClr val="accent6">
                    <a:lumMod val="50000"/>
                  </a:schemeClr>
                </a:solidFill>
              </a:rPr>
              <a:t>OR</a:t>
            </a:r>
            <a:r>
              <a:rPr lang="en-US" sz="2000" dirty="0">
                <a:solidFill>
                  <a:schemeClr val="tx2"/>
                </a:solidFill>
              </a:rPr>
              <a:t> six months of summer. </a:t>
            </a:r>
          </a:p>
          <a:p>
            <a:pPr marL="457200" indent="-457200">
              <a:spcAft>
                <a:spcPts val="1200"/>
              </a:spcAft>
              <a:buFont typeface="Arial" panose="020B0604020202020204" pitchFamily="34" charset="0"/>
              <a:buChar char="•"/>
            </a:pPr>
            <a:r>
              <a:rPr lang="en-US" sz="2000" dirty="0">
                <a:solidFill>
                  <a:schemeClr val="tx2"/>
                </a:solidFill>
              </a:rPr>
              <a:t>What fraction of the students would rather have a theme park </a:t>
            </a:r>
            <a:r>
              <a:rPr lang="en-US" sz="2000" dirty="0">
                <a:solidFill>
                  <a:schemeClr val="accent6">
                    <a:lumMod val="50000"/>
                  </a:schemeClr>
                </a:solidFill>
              </a:rPr>
              <a:t>OR</a:t>
            </a:r>
            <a:r>
              <a:rPr lang="en-US" sz="2000" dirty="0">
                <a:solidFill>
                  <a:schemeClr val="tx2"/>
                </a:solidFill>
              </a:rPr>
              <a:t> summer, </a:t>
            </a:r>
            <a:r>
              <a:rPr lang="en-US" sz="2000" dirty="0">
                <a:solidFill>
                  <a:schemeClr val="accent6">
                    <a:lumMod val="50000"/>
                  </a:schemeClr>
                </a:solidFill>
              </a:rPr>
              <a:t>BUT NOT BOTH</a:t>
            </a:r>
            <a:r>
              <a:rPr lang="en-US" sz="2000" dirty="0">
                <a:solidFill>
                  <a:schemeClr val="tx2"/>
                </a:solidFill>
              </a:rPr>
              <a:t>?</a:t>
            </a:r>
          </a:p>
          <a:p>
            <a:endParaRPr lang="en-US" sz="2000" dirty="0">
              <a:solidFill>
                <a:schemeClr val="tx2"/>
              </a:solidFill>
            </a:endParaRPr>
          </a:p>
          <a:p>
            <a:endParaRPr lang="en-US" sz="2000" dirty="0">
              <a:solidFill>
                <a:schemeClr val="tx2"/>
              </a:solidFill>
            </a:endParaRPr>
          </a:p>
          <a:p>
            <a:pPr marL="342900" indent="-342900">
              <a:buFont typeface="+mj-lt"/>
              <a:buAutoNum type="arabicPeriod"/>
            </a:pPr>
            <a:endParaRPr lang="en-US" sz="2000" dirty="0"/>
          </a:p>
          <a:p>
            <a:pPr marL="342900" indent="-342900">
              <a:buFont typeface="+mj-lt"/>
              <a:buAutoNum type="arabicPeriod"/>
            </a:pPr>
            <a:endParaRPr lang="en-US" sz="2000" dirty="0"/>
          </a:p>
          <a:p>
            <a:endParaRPr lang="en-US" sz="2000" dirty="0"/>
          </a:p>
        </p:txBody>
      </p:sp>
      <p:pic>
        <p:nvPicPr>
          <p:cNvPr id="17" name="Picture 16">
            <a:hlinkClick r:id="rId3"/>
            <a:extLst>
              <a:ext uri="{FF2B5EF4-FFF2-40B4-BE49-F238E27FC236}">
                <a16:creationId xmlns:a16="http://schemas.microsoft.com/office/drawing/2014/main" id="{17B79D4F-4710-0C76-5E21-DC9598103897}"/>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190" y="33692"/>
            <a:ext cx="1409307" cy="830062"/>
          </a:xfrm>
          <a:prstGeom prst="rect">
            <a:avLst/>
          </a:prstGeom>
        </p:spPr>
      </p:pic>
      <p:sp>
        <p:nvSpPr>
          <p:cNvPr id="20" name="Footer Placeholder 12">
            <a:extLst>
              <a:ext uri="{FF2B5EF4-FFF2-40B4-BE49-F238E27FC236}">
                <a16:creationId xmlns:a16="http://schemas.microsoft.com/office/drawing/2014/main" id="{98EC7606-D6D6-F0B2-E3AC-F1358F0A1F50}"/>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1" name="Picture 20">
            <a:extLst>
              <a:ext uri="{FF2B5EF4-FFF2-40B4-BE49-F238E27FC236}">
                <a16:creationId xmlns:a16="http://schemas.microsoft.com/office/drawing/2014/main" id="{268DDABF-09E3-3944-51D0-4501220C3A5D}"/>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grpSp>
        <p:nvGrpSpPr>
          <p:cNvPr id="25" name="Group 24">
            <a:extLst>
              <a:ext uri="{FF2B5EF4-FFF2-40B4-BE49-F238E27FC236}">
                <a16:creationId xmlns:a16="http://schemas.microsoft.com/office/drawing/2014/main" id="{B34D8DF3-966F-66BC-B56B-E78EA1F0CA88}"/>
              </a:ext>
              <a:ext uri="{C183D7F6-B498-43B3-948B-1728B52AA6E4}">
                <adec:decorative xmlns:adec="http://schemas.microsoft.com/office/drawing/2017/decorative" val="1"/>
              </a:ext>
            </a:extLst>
          </p:cNvPr>
          <p:cNvGrpSpPr/>
          <p:nvPr/>
        </p:nvGrpSpPr>
        <p:grpSpPr>
          <a:xfrm>
            <a:off x="2237034" y="2686473"/>
            <a:ext cx="3118034" cy="1975283"/>
            <a:chOff x="2237034" y="2686473"/>
            <a:chExt cx="3118034" cy="1975283"/>
          </a:xfrm>
        </p:grpSpPr>
        <p:sp>
          <p:nvSpPr>
            <p:cNvPr id="10" name="Down Arrow 9">
              <a:extLst>
                <a:ext uri="{FF2B5EF4-FFF2-40B4-BE49-F238E27FC236}">
                  <a16:creationId xmlns:a16="http://schemas.microsoft.com/office/drawing/2014/main" id="{161F090F-AED1-3099-5BAA-155F59E8885B}"/>
                </a:ext>
              </a:extLst>
            </p:cNvPr>
            <p:cNvSpPr/>
            <p:nvPr/>
          </p:nvSpPr>
          <p:spPr>
            <a:xfrm>
              <a:off x="2237034" y="2831311"/>
              <a:ext cx="45719" cy="1544451"/>
            </a:xfrm>
            <a:prstGeom prst="downArrow">
              <a:avLst/>
            </a:prstGeom>
            <a:solidFill>
              <a:srgbClr val="3C5F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a:extLst>
                <a:ext uri="{FF2B5EF4-FFF2-40B4-BE49-F238E27FC236}">
                  <a16:creationId xmlns:a16="http://schemas.microsoft.com/office/drawing/2014/main" id="{34BD9695-2DDB-6E84-9895-597310E1C081}"/>
                </a:ext>
              </a:extLst>
            </p:cNvPr>
            <p:cNvSpPr/>
            <p:nvPr/>
          </p:nvSpPr>
          <p:spPr>
            <a:xfrm>
              <a:off x="3779912" y="2831311"/>
              <a:ext cx="45719" cy="1544451"/>
            </a:xfrm>
            <a:prstGeom prst="downArrow">
              <a:avLst/>
            </a:prstGeom>
            <a:solidFill>
              <a:srgbClr val="3C5F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a:extLst>
                <a:ext uri="{FF2B5EF4-FFF2-40B4-BE49-F238E27FC236}">
                  <a16:creationId xmlns:a16="http://schemas.microsoft.com/office/drawing/2014/main" id="{5DA566B7-192B-F788-33D9-58B1094884F8}"/>
                </a:ext>
              </a:extLst>
            </p:cNvPr>
            <p:cNvSpPr/>
            <p:nvPr/>
          </p:nvSpPr>
          <p:spPr>
            <a:xfrm rot="16200000" flipH="1">
              <a:off x="3735941" y="2381959"/>
              <a:ext cx="45719" cy="2649712"/>
            </a:xfrm>
            <a:prstGeom prst="downArrow">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sp>
          <p:nvSpPr>
            <p:cNvPr id="14" name="Down Arrow 13">
              <a:extLst>
                <a:ext uri="{FF2B5EF4-FFF2-40B4-BE49-F238E27FC236}">
                  <a16:creationId xmlns:a16="http://schemas.microsoft.com/office/drawing/2014/main" id="{5F204885-4E6E-5218-C54C-AC3F8F871517}"/>
                </a:ext>
              </a:extLst>
            </p:cNvPr>
            <p:cNvSpPr/>
            <p:nvPr/>
          </p:nvSpPr>
          <p:spPr>
            <a:xfrm rot="16200000">
              <a:off x="3574730" y="3286939"/>
              <a:ext cx="68522" cy="2681112"/>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a:extLst>
                <a:ext uri="{FF2B5EF4-FFF2-40B4-BE49-F238E27FC236}">
                  <a16:creationId xmlns:a16="http://schemas.microsoft.com/office/drawing/2014/main" id="{58383216-EAB1-3F1D-A7F0-520673E20A73}"/>
                </a:ext>
              </a:extLst>
            </p:cNvPr>
            <p:cNvSpPr/>
            <p:nvPr/>
          </p:nvSpPr>
          <p:spPr>
            <a:xfrm>
              <a:off x="5309349" y="2686474"/>
              <a:ext cx="45719" cy="1966661"/>
            </a:xfrm>
            <a:prstGeom prst="downArrow">
              <a:avLst/>
            </a:prstGeom>
            <a:solidFill>
              <a:srgbClr val="3C5F64"/>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11">
              <a:extLst>
                <a:ext uri="{FF2B5EF4-FFF2-40B4-BE49-F238E27FC236}">
                  <a16:creationId xmlns:a16="http://schemas.microsoft.com/office/drawing/2014/main" id="{E6BE8C59-7B24-0A53-71D4-37F96AA1A700}"/>
                </a:ext>
              </a:extLst>
            </p:cNvPr>
            <p:cNvSpPr/>
            <p:nvPr/>
          </p:nvSpPr>
          <p:spPr>
            <a:xfrm rot="16200000" flipH="1">
              <a:off x="3735941" y="1384477"/>
              <a:ext cx="45719" cy="2649712"/>
            </a:xfrm>
            <a:prstGeom prst="downArrow">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Tree>
    <p:extLst>
      <p:ext uri="{BB962C8B-B14F-4D97-AF65-F5344CB8AC3E}">
        <p14:creationId xmlns:p14="http://schemas.microsoft.com/office/powerpoint/2010/main" val="2822741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172" y="-54325"/>
            <a:ext cx="6647268" cy="1143000"/>
          </a:xfrm>
        </p:spPr>
        <p:txBody>
          <a:bodyPr>
            <a:normAutofit fontScale="90000"/>
          </a:bodyPr>
          <a:lstStyle/>
          <a:p>
            <a:pPr algn="l"/>
            <a:r>
              <a:rPr lang="en-AU" sz="3600" dirty="0">
                <a:solidFill>
                  <a:schemeClr val="tx2"/>
                </a:solidFill>
              </a:rPr>
              <a:t>Changing up the words to go deeper</a:t>
            </a:r>
          </a:p>
        </p:txBody>
      </p:sp>
      <p:sp>
        <p:nvSpPr>
          <p:cNvPr id="16" name="TextBox 15">
            <a:extLst>
              <a:ext uri="{FF2B5EF4-FFF2-40B4-BE49-F238E27FC236}">
                <a16:creationId xmlns:a16="http://schemas.microsoft.com/office/drawing/2014/main" id="{20FD0C5E-EE4D-AE9E-6419-A07538673454}"/>
              </a:ext>
            </a:extLst>
          </p:cNvPr>
          <p:cNvSpPr txBox="1"/>
          <p:nvPr/>
        </p:nvSpPr>
        <p:spPr>
          <a:xfrm>
            <a:off x="350144" y="1139022"/>
            <a:ext cx="8495962" cy="4616648"/>
          </a:xfrm>
          <a:prstGeom prst="rect">
            <a:avLst/>
          </a:prstGeom>
          <a:noFill/>
        </p:spPr>
        <p:txBody>
          <a:bodyPr wrap="square" rtlCol="0">
            <a:spAutoFit/>
          </a:bodyPr>
          <a:lstStyle/>
          <a:p>
            <a:r>
              <a:rPr lang="en-US" sz="2400" b="1" dirty="0">
                <a:solidFill>
                  <a:schemeClr val="accent6">
                    <a:lumMod val="50000"/>
                  </a:schemeClr>
                </a:solidFill>
              </a:rPr>
              <a:t>Conditional probability</a:t>
            </a:r>
          </a:p>
          <a:p>
            <a:endParaRPr lang="en-US" sz="2000" dirty="0"/>
          </a:p>
          <a:p>
            <a:pPr marL="457200" indent="-457200">
              <a:spcAft>
                <a:spcPts val="1200"/>
              </a:spcAft>
              <a:buFont typeface="Arial" panose="020B0604020202020204" pitchFamily="34" charset="0"/>
              <a:buChar char="•"/>
            </a:pPr>
            <a:r>
              <a:rPr lang="en-US" sz="2000" dirty="0">
                <a:solidFill>
                  <a:schemeClr val="tx2"/>
                </a:solidFill>
              </a:rPr>
              <a:t>What is the probability that a student chosen at random would rather own a theme park, </a:t>
            </a:r>
            <a:r>
              <a:rPr lang="en-US" sz="2000" dirty="0">
                <a:solidFill>
                  <a:schemeClr val="accent6">
                    <a:lumMod val="50000"/>
                  </a:schemeClr>
                </a:solidFill>
              </a:rPr>
              <a:t>GIVEN</a:t>
            </a:r>
            <a:r>
              <a:rPr lang="en-US" sz="2000" dirty="0">
                <a:solidFill>
                  <a:schemeClr val="tx2"/>
                </a:solidFill>
              </a:rPr>
              <a:t> that they prefer spring?</a:t>
            </a:r>
          </a:p>
          <a:p>
            <a:pPr marL="457200" indent="-457200">
              <a:spcAft>
                <a:spcPts val="1200"/>
              </a:spcAft>
              <a:buFont typeface="Arial" panose="020B0604020202020204" pitchFamily="34" charset="0"/>
              <a:buChar char="•"/>
            </a:pPr>
            <a:r>
              <a:rPr lang="en-US" sz="2000" dirty="0">
                <a:solidFill>
                  <a:schemeClr val="tx2"/>
                </a:solidFill>
              </a:rPr>
              <a:t>What fraction </a:t>
            </a:r>
            <a:r>
              <a:rPr lang="en-US" sz="2000" dirty="0">
                <a:solidFill>
                  <a:schemeClr val="accent6">
                    <a:lumMod val="50000"/>
                  </a:schemeClr>
                </a:solidFill>
              </a:rPr>
              <a:t>OF</a:t>
            </a:r>
            <a:r>
              <a:rPr lang="en-US" sz="2000" dirty="0">
                <a:solidFill>
                  <a:schemeClr val="tx2"/>
                </a:solidFill>
              </a:rPr>
              <a:t> those students who would rather spring, would rather own a theme park?</a:t>
            </a:r>
          </a:p>
          <a:p>
            <a:pPr marL="457200" indent="-457200">
              <a:spcAft>
                <a:spcPts val="1200"/>
              </a:spcAft>
              <a:buFont typeface="Arial" panose="020B0604020202020204" pitchFamily="34" charset="0"/>
              <a:buChar char="•"/>
            </a:pPr>
            <a:r>
              <a:rPr lang="en-US" sz="2000" dirty="0">
                <a:solidFill>
                  <a:schemeClr val="tx2"/>
                </a:solidFill>
              </a:rPr>
              <a:t>What is the probability that a student chosen at random prefers spring, </a:t>
            </a:r>
            <a:r>
              <a:rPr lang="en-US" sz="2000" dirty="0">
                <a:solidFill>
                  <a:schemeClr val="accent6">
                    <a:lumMod val="50000"/>
                  </a:schemeClr>
                </a:solidFill>
              </a:rPr>
              <a:t>GIVEN</a:t>
            </a:r>
            <a:r>
              <a:rPr lang="en-US" sz="2000" dirty="0">
                <a:solidFill>
                  <a:schemeClr val="tx2"/>
                </a:solidFill>
              </a:rPr>
              <a:t> that they would rather own a theme park?</a:t>
            </a:r>
          </a:p>
          <a:p>
            <a:endParaRPr lang="en-US" sz="2000" dirty="0">
              <a:solidFill>
                <a:schemeClr val="tx2"/>
              </a:solidFill>
            </a:endParaRPr>
          </a:p>
          <a:p>
            <a:endParaRPr lang="en-US" sz="2000" dirty="0">
              <a:solidFill>
                <a:schemeClr val="tx2"/>
              </a:solidFill>
            </a:endParaRPr>
          </a:p>
          <a:p>
            <a:pPr marL="342900" indent="-342900">
              <a:buFont typeface="+mj-lt"/>
              <a:buAutoNum type="arabicPeriod"/>
            </a:pPr>
            <a:endParaRPr lang="en-US" sz="2000" dirty="0"/>
          </a:p>
          <a:p>
            <a:pPr marL="342900" indent="-342900">
              <a:buFont typeface="+mj-lt"/>
              <a:buAutoNum type="arabicPeriod"/>
            </a:pPr>
            <a:endParaRPr lang="en-US" sz="2000" dirty="0"/>
          </a:p>
          <a:p>
            <a:endParaRPr lang="en-US" sz="2000" dirty="0"/>
          </a:p>
        </p:txBody>
      </p:sp>
      <p:pic>
        <p:nvPicPr>
          <p:cNvPr id="17" name="Picture 16">
            <a:hlinkClick r:id="rId3"/>
            <a:extLst>
              <a:ext uri="{FF2B5EF4-FFF2-40B4-BE49-F238E27FC236}">
                <a16:creationId xmlns:a16="http://schemas.microsoft.com/office/drawing/2014/main" id="{17B79D4F-4710-0C76-5E21-DC9598103897}"/>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190" y="33692"/>
            <a:ext cx="1409307" cy="830062"/>
          </a:xfrm>
          <a:prstGeom prst="rect">
            <a:avLst/>
          </a:prstGeom>
        </p:spPr>
      </p:pic>
      <p:sp>
        <p:nvSpPr>
          <p:cNvPr id="20" name="Footer Placeholder 12">
            <a:extLst>
              <a:ext uri="{FF2B5EF4-FFF2-40B4-BE49-F238E27FC236}">
                <a16:creationId xmlns:a16="http://schemas.microsoft.com/office/drawing/2014/main" id="{98EC7606-D6D6-F0B2-E3AC-F1358F0A1F50}"/>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1" name="Picture 20">
            <a:extLst>
              <a:ext uri="{FF2B5EF4-FFF2-40B4-BE49-F238E27FC236}">
                <a16:creationId xmlns:a16="http://schemas.microsoft.com/office/drawing/2014/main" id="{268DDABF-09E3-3944-51D0-4501220C3A5D}"/>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3009113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a:extLst>
              <a:ext uri="{C183D7F6-B498-43B3-948B-1728B52AA6E4}">
                <adec:decorative xmlns:adec="http://schemas.microsoft.com/office/drawing/2017/decorative" val="1"/>
              </a:ext>
            </a:extLst>
          </p:cNvPr>
          <p:cNvPicPr>
            <a:picLocks noChangeAspect="1" noChangeArrowheads="1"/>
          </p:cNvPicPr>
          <p:nvPr/>
        </p:nvPicPr>
        <p:blipFill rotWithShape="1">
          <a:blip r:embed="rId3">
            <a:alphaModFix amt="30000"/>
            <a:extLst>
              <a:ext uri="{28A0092B-C50C-407E-A947-70E740481C1C}">
                <a14:useLocalDpi xmlns:a14="http://schemas.microsoft.com/office/drawing/2010/main" val="0"/>
              </a:ext>
            </a:extLst>
          </a:blip>
          <a:srcRect l="3116"/>
          <a:stretch/>
        </p:blipFill>
        <p:spPr bwMode="auto">
          <a:xfrm>
            <a:off x="6345716" y="0"/>
            <a:ext cx="2798284" cy="688743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1691680" y="56094"/>
            <a:ext cx="6480435" cy="1143000"/>
          </a:xfrm>
        </p:spPr>
        <p:txBody>
          <a:bodyPr>
            <a:normAutofit/>
          </a:bodyPr>
          <a:lstStyle/>
          <a:p>
            <a:pPr algn="l"/>
            <a:r>
              <a:rPr lang="en-AU" sz="4000" dirty="0">
                <a:solidFill>
                  <a:schemeClr val="tx2"/>
                </a:solidFill>
              </a:rPr>
              <a:t>Summary and recap</a:t>
            </a:r>
          </a:p>
        </p:txBody>
      </p:sp>
      <p:grpSp>
        <p:nvGrpSpPr>
          <p:cNvPr id="13" name="Group 12">
            <a:extLst>
              <a:ext uri="{FF2B5EF4-FFF2-40B4-BE49-F238E27FC236}">
                <a16:creationId xmlns:a16="http://schemas.microsoft.com/office/drawing/2014/main" id="{CCD42D4F-A605-0DAA-98D1-DF2910F83F6F}"/>
              </a:ext>
              <a:ext uri="{C183D7F6-B498-43B3-948B-1728B52AA6E4}">
                <adec:decorative xmlns:adec="http://schemas.microsoft.com/office/drawing/2017/decorative" val="1"/>
              </a:ext>
            </a:extLst>
          </p:cNvPr>
          <p:cNvGrpSpPr/>
          <p:nvPr/>
        </p:nvGrpSpPr>
        <p:grpSpPr>
          <a:xfrm>
            <a:off x="5220072" y="5927853"/>
            <a:ext cx="2814887" cy="999584"/>
            <a:chOff x="5218121" y="5936972"/>
            <a:chExt cx="2814887" cy="999584"/>
          </a:xfrm>
        </p:grpSpPr>
        <p:pic>
          <p:nvPicPr>
            <p:cNvPr id="3" name="Content Placeholder 12">
              <a:extLst>
                <a:ext uri="{FF2B5EF4-FFF2-40B4-BE49-F238E27FC236}">
                  <a16:creationId xmlns:a16="http://schemas.microsoft.com/office/drawing/2014/main" id="{11F1C9CE-3625-CF06-CC45-1E91C75AA5CE}"/>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282836" y="6451661"/>
              <a:ext cx="750172" cy="476672"/>
            </a:xfrm>
            <a:prstGeom prst="rect">
              <a:avLst/>
            </a:prstGeom>
          </p:spPr>
        </p:pic>
        <p:pic>
          <p:nvPicPr>
            <p:cNvPr id="4" name="Content Placeholder 6">
              <a:extLst>
                <a:ext uri="{FF2B5EF4-FFF2-40B4-BE49-F238E27FC236}">
                  <a16:creationId xmlns:a16="http://schemas.microsoft.com/office/drawing/2014/main" id="{D811CDFE-CAFA-6AD4-50EC-8D1B9FF05393}"/>
                </a:ext>
              </a:extLst>
            </p:cNvPr>
            <p:cNvPicPr>
              <a:picLocks noChangeAspect="1"/>
            </p:cNvPicPr>
            <p:nvPr/>
          </p:nvPicPr>
          <p:blipFill>
            <a:blip r:embed="rId5" cstate="print">
              <a:biLevel thresh="25000"/>
              <a:extLst>
                <a:ext uri="{28A0092B-C50C-407E-A947-70E740481C1C}">
                  <a14:useLocalDpi xmlns:a14="http://schemas.microsoft.com/office/drawing/2010/main" val="0"/>
                </a:ext>
              </a:extLst>
            </a:blip>
            <a:stretch>
              <a:fillRect/>
            </a:stretch>
          </p:blipFill>
          <p:spPr>
            <a:xfrm>
              <a:off x="7268606" y="5936972"/>
              <a:ext cx="542860" cy="536923"/>
            </a:xfrm>
            <a:prstGeom prst="rect">
              <a:avLst/>
            </a:prstGeom>
          </p:spPr>
        </p:pic>
        <p:pic>
          <p:nvPicPr>
            <p:cNvPr id="5" name="Picture 4">
              <a:extLst>
                <a:ext uri="{FF2B5EF4-FFF2-40B4-BE49-F238E27FC236}">
                  <a16:creationId xmlns:a16="http://schemas.microsoft.com/office/drawing/2014/main" id="{D6A50854-90B5-5BFA-168E-A89215460FE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55110" y="6133214"/>
              <a:ext cx="546257" cy="546257"/>
            </a:xfrm>
            <a:prstGeom prst="rect">
              <a:avLst/>
            </a:prstGeom>
          </p:spPr>
        </p:pic>
        <p:pic>
          <p:nvPicPr>
            <p:cNvPr id="11" name="Picture 10">
              <a:extLst>
                <a:ext uri="{FF2B5EF4-FFF2-40B4-BE49-F238E27FC236}">
                  <a16:creationId xmlns:a16="http://schemas.microsoft.com/office/drawing/2014/main" id="{2E44C883-E62E-E05A-9C30-E2FC496010AB}"/>
                </a:ext>
              </a:extLst>
            </p:cNvPr>
            <p:cNvPicPr>
              <a:picLocks noChangeAspect="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914811" y="6331315"/>
              <a:ext cx="856560" cy="539365"/>
            </a:xfrm>
            <a:prstGeom prst="rect">
              <a:avLst/>
            </a:prstGeom>
          </p:spPr>
        </p:pic>
        <p:pic>
          <p:nvPicPr>
            <p:cNvPr id="12" name="Picture 11">
              <a:extLst>
                <a:ext uri="{FF2B5EF4-FFF2-40B4-BE49-F238E27FC236}">
                  <a16:creationId xmlns:a16="http://schemas.microsoft.com/office/drawing/2014/main" id="{BDAC9350-5816-93FB-9821-B2C198AAA7E6}"/>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745021">
              <a:off x="5218121" y="6230168"/>
              <a:ext cx="554625" cy="706388"/>
            </a:xfrm>
            <a:prstGeom prst="rect">
              <a:avLst/>
            </a:prstGeom>
          </p:spPr>
        </p:pic>
      </p:grpSp>
      <p:sp>
        <p:nvSpPr>
          <p:cNvPr id="8" name="TextBox 7">
            <a:extLst>
              <a:ext uri="{FF2B5EF4-FFF2-40B4-BE49-F238E27FC236}">
                <a16:creationId xmlns:a16="http://schemas.microsoft.com/office/drawing/2014/main" id="{6BAE386D-5117-88E2-513F-C751EDC85B34}"/>
              </a:ext>
            </a:extLst>
          </p:cNvPr>
          <p:cNvSpPr txBox="1"/>
          <p:nvPr/>
        </p:nvSpPr>
        <p:spPr>
          <a:xfrm>
            <a:off x="768636" y="1168546"/>
            <a:ext cx="5616624" cy="335906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400" dirty="0">
                <a:solidFill>
                  <a:schemeClr val="tx2"/>
                </a:solidFill>
              </a:rPr>
              <a:t>How many?</a:t>
            </a:r>
          </a:p>
          <a:p>
            <a:pPr marL="342900" indent="-342900">
              <a:lnSpc>
                <a:spcPct val="150000"/>
              </a:lnSpc>
              <a:buFont typeface="Arial" panose="020B0604020202020204" pitchFamily="34" charset="0"/>
              <a:buChar char="•"/>
            </a:pPr>
            <a:r>
              <a:rPr lang="en-US" sz="2400" dirty="0">
                <a:solidFill>
                  <a:schemeClr val="tx2"/>
                </a:solidFill>
              </a:rPr>
              <a:t>What fraction?</a:t>
            </a:r>
          </a:p>
          <a:p>
            <a:pPr marL="342900" indent="-342900">
              <a:lnSpc>
                <a:spcPct val="150000"/>
              </a:lnSpc>
              <a:buFont typeface="Arial" panose="020B0604020202020204" pitchFamily="34" charset="0"/>
              <a:buChar char="•"/>
            </a:pPr>
            <a:r>
              <a:rPr lang="en-US" sz="2400" dirty="0">
                <a:solidFill>
                  <a:schemeClr val="tx2"/>
                </a:solidFill>
              </a:rPr>
              <a:t>What percentage?</a:t>
            </a:r>
          </a:p>
          <a:p>
            <a:pPr marL="342900" indent="-342900">
              <a:lnSpc>
                <a:spcPct val="150000"/>
              </a:lnSpc>
              <a:buFont typeface="Arial" panose="020B0604020202020204" pitchFamily="34" charset="0"/>
              <a:buChar char="•"/>
            </a:pPr>
            <a:r>
              <a:rPr lang="en-US" sz="2400" dirty="0">
                <a:solidFill>
                  <a:schemeClr val="tx2"/>
                </a:solidFill>
              </a:rPr>
              <a:t>… AND …</a:t>
            </a:r>
          </a:p>
          <a:p>
            <a:pPr marL="342900" indent="-342900">
              <a:lnSpc>
                <a:spcPct val="150000"/>
              </a:lnSpc>
              <a:buFont typeface="Arial" panose="020B0604020202020204" pitchFamily="34" charset="0"/>
              <a:buChar char="•"/>
            </a:pPr>
            <a:r>
              <a:rPr lang="en-US" sz="2400" dirty="0">
                <a:solidFill>
                  <a:schemeClr val="tx2"/>
                </a:solidFill>
              </a:rPr>
              <a:t>… OR …</a:t>
            </a:r>
          </a:p>
          <a:p>
            <a:pPr marL="342900" indent="-342900">
              <a:lnSpc>
                <a:spcPct val="150000"/>
              </a:lnSpc>
              <a:buFont typeface="Arial" panose="020B0604020202020204" pitchFamily="34" charset="0"/>
              <a:buChar char="•"/>
            </a:pPr>
            <a:r>
              <a:rPr lang="en-US" sz="2400" dirty="0">
                <a:solidFill>
                  <a:schemeClr val="tx2"/>
                </a:solidFill>
              </a:rPr>
              <a:t>… OR … BUT NOT BOTH </a:t>
            </a:r>
          </a:p>
        </p:txBody>
      </p:sp>
      <p:sp>
        <p:nvSpPr>
          <p:cNvPr id="10" name="Horizontal Scroll 9">
            <a:extLst>
              <a:ext uri="{FF2B5EF4-FFF2-40B4-BE49-F238E27FC236}">
                <a16:creationId xmlns:a16="http://schemas.microsoft.com/office/drawing/2014/main" id="{7290E9CF-E129-D11F-D0E8-70E8A40B5575}"/>
              </a:ext>
            </a:extLst>
          </p:cNvPr>
          <p:cNvSpPr/>
          <p:nvPr/>
        </p:nvSpPr>
        <p:spPr>
          <a:xfrm>
            <a:off x="287415" y="4712769"/>
            <a:ext cx="5818394" cy="1309275"/>
          </a:xfrm>
          <a:prstGeom prst="horizontalScrol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2000" dirty="0"/>
              <a:t>What have you noticed about the type of data? </a:t>
            </a:r>
          </a:p>
          <a:p>
            <a:pPr>
              <a:lnSpc>
                <a:spcPct val="150000"/>
              </a:lnSpc>
            </a:pPr>
            <a:r>
              <a:rPr lang="en-US" sz="2000" dirty="0"/>
              <a:t>What data best suits a two-way table?</a:t>
            </a:r>
          </a:p>
        </p:txBody>
      </p:sp>
      <p:pic>
        <p:nvPicPr>
          <p:cNvPr id="6" name="Picture 5">
            <a:hlinkClick r:id="rId9"/>
            <a:extLst>
              <a:ext uri="{FF2B5EF4-FFF2-40B4-BE49-F238E27FC236}">
                <a16:creationId xmlns:a16="http://schemas.microsoft.com/office/drawing/2014/main" id="{7241C63D-4C1F-CCC3-7031-74B75E0021B4}"/>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4190" y="33692"/>
            <a:ext cx="1409307" cy="830062"/>
          </a:xfrm>
          <a:prstGeom prst="rect">
            <a:avLst/>
          </a:prstGeom>
        </p:spPr>
      </p:pic>
      <p:sp>
        <p:nvSpPr>
          <p:cNvPr id="7" name="Footer Placeholder 12">
            <a:extLst>
              <a:ext uri="{FF2B5EF4-FFF2-40B4-BE49-F238E27FC236}">
                <a16:creationId xmlns:a16="http://schemas.microsoft.com/office/drawing/2014/main" id="{CC7DDB79-D8BD-6D10-B6A9-F9CB70D30924}"/>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9" name="Picture 8">
            <a:extLst>
              <a:ext uri="{FF2B5EF4-FFF2-40B4-BE49-F238E27FC236}">
                <a16:creationId xmlns:a16="http://schemas.microsoft.com/office/drawing/2014/main" id="{5A1AA0A6-F41E-129D-35BC-B6F1B329CB97}"/>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945667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1909</TotalTime>
  <Words>2416</Words>
  <Application>Microsoft Office PowerPoint</Application>
  <PresentationFormat>On-screen Show (4:3)</PresentationFormat>
  <Paragraphs>207</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Cambria Math</vt:lpstr>
      <vt:lpstr>Symbol</vt:lpstr>
      <vt:lpstr>Times New Roman</vt:lpstr>
      <vt:lpstr>Office Theme</vt:lpstr>
      <vt:lpstr>Would you rather …?</vt:lpstr>
      <vt:lpstr>What do you know about two-way tables?</vt:lpstr>
      <vt:lpstr>What about fractions and percentages?</vt:lpstr>
      <vt:lpstr>Answers</vt:lpstr>
      <vt:lpstr>Would you rather …? </vt:lpstr>
      <vt:lpstr>A two-way table</vt:lpstr>
      <vt:lpstr>A two-way table: ‘AND’ and ‘OR’</vt:lpstr>
      <vt:lpstr>Changing up the words to go deeper</vt:lpstr>
      <vt:lpstr>Summary and recap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19</cp:revision>
  <dcterms:created xsi:type="dcterms:W3CDTF">2021-03-16T22:56:28Z</dcterms:created>
  <dcterms:modified xsi:type="dcterms:W3CDTF">2024-02-02T03:33:57Z</dcterms:modified>
</cp:coreProperties>
</file>