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slideLayouts/slideLayout8.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73" r:id="rId2"/>
    <p:sldId id="259" r:id="rId3"/>
    <p:sldId id="262" r:id="rId4"/>
    <p:sldId id="263" r:id="rId5"/>
    <p:sldId id="272" r:id="rId6"/>
    <p:sldId id="264" r:id="rId7"/>
    <p:sldId id="265" r:id="rId8"/>
    <p:sldId id="267" r:id="rId9"/>
    <p:sldId id="269" r:id="rId10"/>
    <p:sldId id="270" r:id="rId11"/>
    <p:sldId id="27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bara" initials="BD" lastIdx="2" clrIdx="0">
    <p:extLst>
      <p:ext uri="{19B8F6BF-5375-455C-9EA6-DF929625EA0E}">
        <p15:presenceInfo xmlns:p15="http://schemas.microsoft.com/office/powerpoint/2012/main" userId="Barbar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9" autoAdjust="0"/>
    <p:restoredTop sz="63801" autoAdjust="0"/>
  </p:normalViewPr>
  <p:slideViewPr>
    <p:cSldViewPr>
      <p:cViewPr varScale="1">
        <p:scale>
          <a:sx n="70" d="100"/>
          <a:sy n="70" d="100"/>
        </p:scale>
        <p:origin x="2382" y="66"/>
      </p:cViewPr>
      <p:guideLst>
        <p:guide orient="horz" pos="2160"/>
        <p:guide pos="2880"/>
      </p:guideLst>
    </p:cSldViewPr>
  </p:slideViewPr>
  <p:outlineViewPr>
    <p:cViewPr>
      <p:scale>
        <a:sx n="33" d="100"/>
        <a:sy n="33" d="100"/>
      </p:scale>
      <p:origin x="0" y="-1122"/>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1256A4-61FE-4A76-BB28-6B79A6931F6F}" type="datetimeFigureOut">
              <a:rPr lang="en-AU" smtClean="0"/>
              <a:t>8/12/2023</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904A82-F77A-4F2F-A04D-9E9D63F3DBDF}" type="slidenum">
              <a:rPr lang="en-AU" smtClean="0"/>
              <a:t>‹#›</a:t>
            </a:fld>
            <a:endParaRPr lang="en-AU"/>
          </a:p>
        </p:txBody>
      </p:sp>
    </p:spTree>
    <p:extLst>
      <p:ext uri="{BB962C8B-B14F-4D97-AF65-F5344CB8AC3E}">
        <p14:creationId xmlns:p14="http://schemas.microsoft.com/office/powerpoint/2010/main" val="310269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v9.australiancurriculum.edu.au/f-10-curriculum/learning-areas/mathematics/year-7_year-8/content-description?subject-identifier=MATMATY7&amp;content-description-code=AC9M7A03&amp;detailed-content-descriptions=0&amp;hide-ccp=0&amp;hide-gc=0&amp;side-by-side=1&amp;strands-start-index=0&amp;subjects-start-index=0&amp;view=quick"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v9.australiancurriculum.edu.au/f-10-curriculum/learning-areas/mathematics/year-7_year-8/general-capability-snapshot?subject-identifier=MATMATY7&amp;content-description-code=AC9M7A01&amp;general-capability-code=N&amp;element-code=NN&amp;sub-element-index=0&amp;sub-element-code=NNNPA&amp;detailed-content-descriptions=0&amp;hide-ccp=0&amp;hide-gc=0&amp;side-by-side=1&amp;strands-start-index=0&amp;subjects-start-index=0&amp;view=quick" TargetMode="External"/><Relationship Id="rId4" Type="http://schemas.openxmlformats.org/officeDocument/2006/relationships/hyperlink" Target="https://v9.australiancurriculum.edu.au/f-10-curriculum/learning-areas/mathematics/year-7_year-8/general-capability-snapshot?subject-identifier=MATMATY7&amp;content-description-code=AC9M7A01&amp;general-capability-code=CCT&amp;element-code=CCTANA&amp;sub-element-index=0&amp;sub-element-code=CCTANAA&amp;detailed-content-descriptions=0&amp;hide-ccp=0&amp;hide-gc=0&amp;side-by-side=1&amp;strands-start-index=0&amp;subjects-start-index=0&amp;view=quick"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AU" sz="1800" dirty="0">
                <a:effectLst/>
                <a:latin typeface="Calibri" panose="020F0502020204030204" pitchFamily="34" charset="0"/>
                <a:ea typeface="DengXian" panose="02010600030101010101" pitchFamily="2" charset="-122"/>
                <a:cs typeface="Cordia New" panose="020B0304020202020204" pitchFamily="34" charset="-34"/>
              </a:rPr>
              <a:t>This lesson will follow from the prior lessons where students were introduced to variables and substituting values to find knowns (it is intended that consolidation fluency activities should have likely occurred between the prior lesson and this one). </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a:lnSpc>
                <a:spcPct val="107000"/>
              </a:lnSpc>
              <a:spcAft>
                <a:spcPts val="800"/>
              </a:spcAft>
            </a:pPr>
            <a:r>
              <a:rPr lang="en-AU" sz="1800" b="1" dirty="0">
                <a:effectLst/>
                <a:latin typeface="Calibri" panose="020F0502020204030204" pitchFamily="34" charset="0"/>
                <a:ea typeface="DengXian" panose="02010600030101010101" pitchFamily="2" charset="-122"/>
                <a:cs typeface="Cordia New" panose="020B0304020202020204" pitchFamily="34" charset="-34"/>
              </a:rPr>
              <a:t>Summary</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a:lnSpc>
                <a:spcPct val="107000"/>
              </a:lnSpc>
              <a:spcAft>
                <a:spcPts val="800"/>
              </a:spcAft>
            </a:pPr>
            <a:r>
              <a:rPr lang="en-AU" sz="1800" dirty="0">
                <a:effectLst/>
                <a:latin typeface="Calibri" panose="020F0502020204030204" pitchFamily="34" charset="0"/>
                <a:ea typeface="DengXian" panose="02010600030101010101" pitchFamily="2" charset="-122"/>
                <a:cs typeface="Cordia New" panose="020B0304020202020204" pitchFamily="34" charset="-34"/>
              </a:rPr>
              <a:t>Students are introduced to solving one-variable linear expressions using a range of concrete materials. To ensure students experiences with formal algebra are founded on a strong sense of the importance of algebraic concepts in the real-world, students will explore a range of authentic and engaging contexts.</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a:lnSpc>
                <a:spcPct val="107000"/>
              </a:lnSpc>
              <a:spcAft>
                <a:spcPts val="800"/>
              </a:spcAft>
            </a:pPr>
            <a:r>
              <a:rPr lang="en-AU" sz="1800" u="sng" dirty="0">
                <a:solidFill>
                  <a:srgbClr val="0563C1"/>
                </a:solidFill>
                <a:effectLst/>
                <a:latin typeface="Calibri" panose="020F0502020204030204" pitchFamily="34" charset="0"/>
                <a:ea typeface="DengXian" panose="02010600030101010101" pitchFamily="2" charset="-122"/>
                <a:cs typeface="Cordia New" panose="020B0304020202020204" pitchFamily="34" charset="-34"/>
                <a:hlinkClick r:id="rId3"/>
              </a:rPr>
              <a:t>AC9M7A03</a:t>
            </a:r>
            <a:r>
              <a:rPr lang="en-GB" sz="1800" u="sng" dirty="0">
                <a:effectLst/>
                <a:latin typeface="Calibri" panose="020F0502020204030204" pitchFamily="34" charset="0"/>
                <a:ea typeface="DengXian" panose="02010600030101010101" pitchFamily="2" charset="-122"/>
                <a:cs typeface="Cordia New" panose="020B0304020202020204" pitchFamily="34" charset="-34"/>
              </a:rPr>
              <a:t> </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a:lnSpc>
                <a:spcPct val="107000"/>
              </a:lnSpc>
              <a:spcAft>
                <a:spcPts val="800"/>
              </a:spcAft>
            </a:pPr>
            <a:r>
              <a:rPr lang="en-AU" sz="1800" dirty="0">
                <a:effectLst/>
                <a:latin typeface="Calibri" panose="020F0502020204030204" pitchFamily="34" charset="0"/>
                <a:ea typeface="DengXian" panose="02010600030101010101" pitchFamily="2" charset="-122"/>
                <a:cs typeface="Cordia New" panose="020B0304020202020204" pitchFamily="34" charset="-34"/>
              </a:rPr>
              <a:t>Solve one-variable linear equations with natural number solutions; verify the solution by substitution</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a:lnSpc>
                <a:spcPct val="107000"/>
              </a:lnSpc>
              <a:spcAft>
                <a:spcPts val="800"/>
              </a:spcAft>
            </a:pPr>
            <a:r>
              <a:rPr lang="en-AU" sz="1800" b="1" dirty="0">
                <a:effectLst/>
                <a:latin typeface="Calibri" panose="020F0502020204030204" pitchFamily="34" charset="0"/>
                <a:ea typeface="DengXian" panose="02010600030101010101" pitchFamily="2" charset="-122"/>
                <a:cs typeface="Cordia New" panose="020B0304020202020204" pitchFamily="34" charset="-34"/>
              </a:rPr>
              <a:t>Achievement standard</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a:lnSpc>
                <a:spcPct val="107000"/>
              </a:lnSpc>
              <a:spcAft>
                <a:spcPts val="800"/>
              </a:spcAft>
            </a:pPr>
            <a:r>
              <a:rPr lang="en-AU" sz="1800" dirty="0">
                <a:effectLst/>
                <a:latin typeface="Calibri" panose="020F0502020204030204" pitchFamily="34" charset="0"/>
                <a:ea typeface="DengXian" panose="02010600030101010101" pitchFamily="2" charset="-122"/>
                <a:cs typeface="Cordia New" panose="020B0304020202020204" pitchFamily="34" charset="-34"/>
              </a:rPr>
              <a:t>Students use algebraic expressions to represent situations, describe the relationships between variables from authentic data and substitute values into formulas to determine unknown values. They solve linear equations with natural number solutions. </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a:lnSpc>
                <a:spcPct val="107000"/>
              </a:lnSpc>
              <a:spcAft>
                <a:spcPts val="800"/>
              </a:spcAft>
            </a:pPr>
            <a:r>
              <a:rPr lang="en-US" sz="1800" dirty="0">
                <a:effectLst/>
                <a:latin typeface="Calibri" panose="020F0502020204030204" pitchFamily="34" charset="0"/>
                <a:ea typeface="DengXian" panose="02010600030101010101" pitchFamily="2" charset="-122"/>
                <a:cs typeface="Cordia New" panose="020B0304020202020204" pitchFamily="34" charset="-34"/>
              </a:rPr>
              <a:t>Numeracy Progression: Algebraic expressions, Level 7</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a:lnSpc>
                <a:spcPct val="107000"/>
              </a:lnSpc>
              <a:spcAft>
                <a:spcPts val="800"/>
              </a:spcAft>
            </a:pPr>
            <a:r>
              <a:rPr lang="en-US" sz="1800" dirty="0">
                <a:effectLst/>
                <a:latin typeface="Calibri" panose="020F0502020204030204" pitchFamily="34" charset="0"/>
                <a:ea typeface="DengXian" panose="02010600030101010101" pitchFamily="2" charset="-122"/>
                <a:cs typeface="Cordia New" panose="020B0304020202020204" pitchFamily="34" charset="-34"/>
              </a:rPr>
              <a:t>Critical and creative thinking: </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a:lnSpc>
                <a:spcPct val="107000"/>
              </a:lnSpc>
              <a:spcAft>
                <a:spcPts val="800"/>
              </a:spcAft>
            </a:pPr>
            <a:r>
              <a:rPr lang="en-US" sz="1800" dirty="0">
                <a:effectLst/>
                <a:latin typeface="Calibri" panose="020F0502020204030204" pitchFamily="34" charset="0"/>
                <a:ea typeface="DengXian" panose="02010600030101010101" pitchFamily="2" charset="-122"/>
                <a:cs typeface="Cordia New" panose="020B0304020202020204" pitchFamily="34" charset="-34"/>
              </a:rPr>
              <a:t>Analysing </a:t>
            </a:r>
            <a:r>
              <a:rPr lang="en-US" sz="1800" u="none" dirty="0">
                <a:solidFill>
                  <a:schemeClr val="tx1"/>
                </a:solidFill>
                <a:effectLst/>
                <a:latin typeface="Calibri" panose="020F0502020204030204" pitchFamily="34" charset="0"/>
                <a:ea typeface="DengXian" panose="02010600030101010101" pitchFamily="2" charset="-122"/>
                <a:cs typeface="Cordia New" panose="020B0304020202020204" pitchFamily="34" charset="-34"/>
              </a:rPr>
              <a:t>- </a:t>
            </a:r>
            <a:r>
              <a:rPr lang="en-US" sz="1800" u="none" dirty="0">
                <a:solidFill>
                  <a:schemeClr val="tx1"/>
                </a:solidFill>
                <a:effectLst/>
                <a:latin typeface="Calibri" panose="020F0502020204030204" pitchFamily="34" charset="0"/>
                <a:ea typeface="DengXian" panose="02010600030101010101" pitchFamily="2" charset="-122"/>
                <a:cs typeface="Cordia New" panose="020B0304020202020204" pitchFamily="34" charset="-34"/>
                <a:hlinkClick r:id="rId4">
                  <a:extLst>
                    <a:ext uri="{A12FA001-AC4F-418D-AE19-62706E023703}">
                      <ahyp:hlinkClr xmlns:ahyp="http://schemas.microsoft.com/office/drawing/2018/hyperlinkcolor" val="tx"/>
                    </a:ext>
                  </a:extLst>
                </a:hlinkClick>
              </a:rPr>
              <a:t>Interpret concepts and problems</a:t>
            </a:r>
            <a:endParaRPr lang="en-GB" sz="1800" u="none" dirty="0">
              <a:solidFill>
                <a:schemeClr val="tx1"/>
              </a:solidFill>
              <a:effectLst/>
              <a:latin typeface="Calibri" panose="020F0502020204030204" pitchFamily="34" charset="0"/>
              <a:ea typeface="DengXian" panose="02010600030101010101" pitchFamily="2" charset="-122"/>
              <a:cs typeface="Cordia New" panose="020B0304020202020204" pitchFamily="34" charset="-34"/>
            </a:endParaRPr>
          </a:p>
          <a:p>
            <a:pPr>
              <a:lnSpc>
                <a:spcPct val="107000"/>
              </a:lnSpc>
              <a:spcAft>
                <a:spcPts val="800"/>
              </a:spcAft>
            </a:pPr>
            <a:r>
              <a:rPr lang="en-US" sz="1800" dirty="0">
                <a:effectLst/>
                <a:latin typeface="Calibri" panose="020F0502020204030204" pitchFamily="34" charset="0"/>
                <a:ea typeface="DengXian" panose="02010600030101010101" pitchFamily="2" charset="-122"/>
                <a:cs typeface="Cordia New" panose="020B0304020202020204" pitchFamily="34" charset="-34"/>
              </a:rPr>
              <a:t>Numeracy: </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a:lnSpc>
                <a:spcPct val="107000"/>
              </a:lnSpc>
              <a:spcAft>
                <a:spcPts val="800"/>
              </a:spcAft>
            </a:pPr>
            <a:r>
              <a:rPr lang="en-US" sz="1800" dirty="0">
                <a:effectLst/>
                <a:latin typeface="Calibri" panose="020F0502020204030204" pitchFamily="34" charset="0"/>
                <a:ea typeface="DengXian" panose="02010600030101010101" pitchFamily="2" charset="-122"/>
                <a:cs typeface="Cordia New" panose="020B0304020202020204" pitchFamily="34" charset="-34"/>
              </a:rPr>
              <a:t>Number sense and algebra </a:t>
            </a:r>
            <a:r>
              <a:rPr lang="en-US" sz="1800" dirty="0">
                <a:solidFill>
                  <a:schemeClr val="tx1"/>
                </a:solidFill>
                <a:effectLst/>
                <a:latin typeface="Calibri" panose="020F0502020204030204" pitchFamily="34" charset="0"/>
                <a:ea typeface="DengXian" panose="02010600030101010101" pitchFamily="2" charset="-122"/>
                <a:cs typeface="Cordia New" panose="020B0304020202020204" pitchFamily="34" charset="-34"/>
              </a:rPr>
              <a:t>- </a:t>
            </a:r>
            <a:r>
              <a:rPr lang="en-US" sz="1800" u="sng" dirty="0">
                <a:solidFill>
                  <a:schemeClr val="tx1"/>
                </a:solidFill>
                <a:effectLst/>
                <a:latin typeface="Calibri" panose="020F0502020204030204" pitchFamily="34" charset="0"/>
                <a:ea typeface="DengXian" panose="02010600030101010101" pitchFamily="2" charset="-122"/>
                <a:cs typeface="Cordia New" panose="020B0304020202020204" pitchFamily="34" charset="-34"/>
                <a:hlinkClick r:id="rId5">
                  <a:extLst>
                    <a:ext uri="{A12FA001-AC4F-418D-AE19-62706E023703}">
                      <ahyp:hlinkClr xmlns:ahyp="http://schemas.microsoft.com/office/drawing/2018/hyperlinkcolor" val="tx"/>
                    </a:ext>
                  </a:extLst>
                </a:hlinkClick>
              </a:rPr>
              <a:t>Number patterns and algebraic thinking</a:t>
            </a:r>
            <a:endParaRPr lang="en-GB" sz="1800" dirty="0">
              <a:solidFill>
                <a:schemeClr val="tx1"/>
              </a:solidFill>
              <a:effectLst/>
              <a:latin typeface="Calibri" panose="020F0502020204030204" pitchFamily="34" charset="0"/>
              <a:ea typeface="DengXian" panose="02010600030101010101" pitchFamily="2" charset="-122"/>
              <a:cs typeface="Cordia New" panose="020B0304020202020204" pitchFamily="34" charset="-34"/>
            </a:endParaRPr>
          </a:p>
          <a:p>
            <a:pPr>
              <a:lnSpc>
                <a:spcPct val="107000"/>
              </a:lnSpc>
              <a:spcAft>
                <a:spcPts val="800"/>
              </a:spcAft>
            </a:pPr>
            <a:r>
              <a:rPr lang="en-AU" sz="1800" b="1" dirty="0">
                <a:effectLst/>
                <a:latin typeface="Calibri" panose="020F0502020204030204" pitchFamily="34" charset="0"/>
                <a:ea typeface="DengXian" panose="02010600030101010101" pitchFamily="2" charset="-122"/>
                <a:cs typeface="Cordia New" panose="020B0304020202020204" pitchFamily="34" charset="-34"/>
              </a:rPr>
              <a:t>Prerequisite student knowledge and language</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07000"/>
              </a:lnSpc>
              <a:spcAft>
                <a:spcPts val="800"/>
              </a:spcAft>
              <a:buFont typeface="Symbol" panose="05050102010706020507" pitchFamily="18" charset="2"/>
              <a:buChar char=""/>
              <a:tabLst>
                <a:tab pos="457200" algn="l"/>
              </a:tabLst>
            </a:pPr>
            <a:r>
              <a:rPr lang="en-AU" sz="1800" dirty="0">
                <a:effectLst/>
                <a:latin typeface="Calibri" panose="020F0502020204030204" pitchFamily="34" charset="0"/>
                <a:ea typeface="DengXian" panose="02010600030101010101" pitchFamily="2" charset="-122"/>
                <a:cs typeface="Cordia New" panose="020B0304020202020204" pitchFamily="34" charset="-34"/>
              </a:rPr>
              <a:t>The concept of variables</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07000"/>
              </a:lnSpc>
              <a:spcAft>
                <a:spcPts val="800"/>
              </a:spcAft>
              <a:buFont typeface="Symbol" panose="05050102010706020507" pitchFamily="18" charset="2"/>
              <a:buChar char=""/>
              <a:tabLst>
                <a:tab pos="457200" algn="l"/>
              </a:tabLst>
            </a:pPr>
            <a:r>
              <a:rPr lang="en-AU" sz="1800" dirty="0">
                <a:effectLst/>
                <a:latin typeface="Calibri" panose="020F0502020204030204" pitchFamily="34" charset="0"/>
                <a:ea typeface="DengXian" panose="02010600030101010101" pitchFamily="2" charset="-122"/>
                <a:cs typeface="Cordia New" panose="020B0304020202020204" pitchFamily="34" charset="-34"/>
              </a:rPr>
              <a:t>Constructing equations from word problems</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07000"/>
              </a:lnSpc>
              <a:spcAft>
                <a:spcPts val="800"/>
              </a:spcAft>
              <a:buFont typeface="Symbol" panose="05050102010706020507" pitchFamily="18" charset="2"/>
              <a:buChar char=""/>
              <a:tabLst>
                <a:tab pos="457200" algn="l"/>
              </a:tabLst>
            </a:pPr>
            <a:r>
              <a:rPr lang="en-AU" sz="1800" dirty="0">
                <a:effectLst/>
                <a:latin typeface="Calibri" panose="020F0502020204030204" pitchFamily="34" charset="0"/>
                <a:ea typeface="DengXian" panose="02010600030101010101" pitchFamily="2" charset="-122"/>
                <a:cs typeface="Cordia New" panose="020B0304020202020204" pitchFamily="34" charset="-34"/>
              </a:rPr>
              <a:t>Conventions associated with the order of operations for integers</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07000"/>
              </a:lnSpc>
              <a:spcAft>
                <a:spcPts val="800"/>
              </a:spcAft>
              <a:buFont typeface="Symbol" panose="05050102010706020507" pitchFamily="18" charset="2"/>
              <a:buChar char=""/>
              <a:tabLst>
                <a:tab pos="457200" algn="l"/>
              </a:tabLst>
            </a:pPr>
            <a:r>
              <a:rPr lang="en-AU" sz="1800" dirty="0">
                <a:effectLst/>
                <a:latin typeface="Calibri" panose="020F0502020204030204" pitchFamily="34" charset="0"/>
                <a:ea typeface="DengXian" panose="02010600030101010101" pitchFamily="2" charset="-122"/>
                <a:cs typeface="Cordia New" panose="020B0304020202020204" pitchFamily="34" charset="-34"/>
              </a:rPr>
              <a:t>Knowledge of algebraic conventions (covered in prior lessons)</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07000"/>
              </a:lnSpc>
              <a:spcAft>
                <a:spcPts val="800"/>
              </a:spcAft>
              <a:buFont typeface="Symbol" panose="05050102010706020507" pitchFamily="18" charset="2"/>
              <a:buChar char=""/>
              <a:tabLst>
                <a:tab pos="457200" algn="l"/>
              </a:tabLst>
            </a:pPr>
            <a:r>
              <a:rPr lang="en-AU" sz="1800" dirty="0">
                <a:effectLst/>
                <a:latin typeface="Calibri" panose="020F0502020204030204" pitchFamily="34" charset="0"/>
                <a:ea typeface="DengXian" panose="02010600030101010101" pitchFamily="2" charset="-122"/>
                <a:cs typeface="Cordia New" panose="020B0304020202020204" pitchFamily="34" charset="-34"/>
              </a:rPr>
              <a:t>How “=” indicates an equivalence statement</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07000"/>
              </a:lnSpc>
              <a:spcAft>
                <a:spcPts val="800"/>
              </a:spcAft>
              <a:buFont typeface="Symbol" panose="05050102010706020507" pitchFamily="18" charset="2"/>
              <a:buChar char=""/>
              <a:tabLst>
                <a:tab pos="457200" algn="l"/>
              </a:tabLst>
            </a:pPr>
            <a:r>
              <a:rPr lang="en-AU" sz="1800" dirty="0">
                <a:effectLst/>
                <a:latin typeface="Calibri" panose="020F0502020204030204" pitchFamily="34" charset="0"/>
                <a:ea typeface="DengXian" panose="02010600030101010101" pitchFamily="2" charset="-122"/>
                <a:cs typeface="Cordia New" panose="020B0304020202020204" pitchFamily="34" charset="-34"/>
              </a:rPr>
              <a:t>How to substitute values into equations</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07000"/>
              </a:lnSpc>
              <a:spcAft>
                <a:spcPts val="800"/>
              </a:spcAft>
              <a:buFont typeface="Symbol" panose="05050102010706020507" pitchFamily="18" charset="2"/>
              <a:buChar char=""/>
              <a:tabLst>
                <a:tab pos="457200" algn="l"/>
              </a:tabLst>
            </a:pPr>
            <a:r>
              <a:rPr lang="en-AU" sz="1800" dirty="0">
                <a:effectLst/>
                <a:latin typeface="Calibri" panose="020F0502020204030204" pitchFamily="34" charset="0"/>
                <a:ea typeface="DengXian" panose="02010600030101010101" pitchFamily="2" charset="-122"/>
                <a:cs typeface="Cordia New" panose="020B0304020202020204" pitchFamily="34" charset="-34"/>
              </a:rPr>
              <a:t>How to model equations and substitute values using cups and counters. </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a:lnSpc>
                <a:spcPct val="107000"/>
              </a:lnSpc>
              <a:spcAft>
                <a:spcPts val="800"/>
              </a:spcAft>
            </a:pPr>
            <a:r>
              <a:rPr lang="en-AU" sz="1800" b="1" dirty="0">
                <a:effectLst/>
                <a:latin typeface="Calibri" panose="020F0502020204030204" pitchFamily="34" charset="0"/>
                <a:ea typeface="DengXian" panose="02010600030101010101" pitchFamily="2" charset="-122"/>
                <a:cs typeface="Cordia New" panose="020B0304020202020204" pitchFamily="34" charset="-34"/>
              </a:rPr>
              <a:t>Resources</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07000"/>
              </a:lnSpc>
              <a:spcAft>
                <a:spcPts val="800"/>
              </a:spcAft>
              <a:buFont typeface="Symbol" panose="05050102010706020507" pitchFamily="18" charset="2"/>
              <a:buChar char=""/>
              <a:tabLst>
                <a:tab pos="457200" algn="l"/>
              </a:tabLst>
            </a:pPr>
            <a:r>
              <a:rPr lang="en-US" sz="1800" dirty="0">
                <a:effectLst/>
                <a:latin typeface="Calibri" panose="020F0502020204030204" pitchFamily="34" charset="0"/>
                <a:ea typeface="DengXian" panose="02010600030101010101" pitchFamily="2" charset="-122"/>
                <a:cs typeface="Cordia New" panose="020B0304020202020204" pitchFamily="34" charset="-34"/>
              </a:rPr>
              <a:t>Equation mats (1 per student)</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07000"/>
              </a:lnSpc>
              <a:spcAft>
                <a:spcPts val="800"/>
              </a:spcAft>
              <a:buFont typeface="Symbol" panose="05050102010706020507" pitchFamily="18" charset="2"/>
              <a:buChar char=""/>
              <a:tabLst>
                <a:tab pos="457200" algn="l"/>
              </a:tabLst>
            </a:pPr>
            <a:r>
              <a:rPr lang="en-US" sz="1800" dirty="0">
                <a:effectLst/>
                <a:latin typeface="Calibri" panose="020F0502020204030204" pitchFamily="34" charset="0"/>
                <a:ea typeface="DengXian" panose="02010600030101010101" pitchFamily="2" charset="-122"/>
                <a:cs typeface="Cordia New" panose="020B0304020202020204" pitchFamily="34" charset="-34"/>
              </a:rPr>
              <a:t>Cups and counters</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07000"/>
              </a:lnSpc>
              <a:spcAft>
                <a:spcPts val="800"/>
              </a:spcAft>
              <a:buFont typeface="Symbol" panose="05050102010706020507" pitchFamily="18" charset="2"/>
              <a:buChar char=""/>
              <a:tabLst>
                <a:tab pos="457200" algn="l"/>
              </a:tabLst>
            </a:pPr>
            <a:r>
              <a:rPr lang="en-US" sz="1800" dirty="0">
                <a:effectLst/>
                <a:latin typeface="Calibri" panose="020F0502020204030204" pitchFamily="34" charset="0"/>
                <a:ea typeface="DengXian" panose="02010600030101010101" pitchFamily="2" charset="-122"/>
                <a:cs typeface="Cordia New" panose="020B0304020202020204" pitchFamily="34" charset="-34"/>
              </a:rPr>
              <a:t>Student worksheet printouts</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07000"/>
              </a:lnSpc>
              <a:spcAft>
                <a:spcPts val="800"/>
              </a:spcAft>
              <a:buFont typeface="Symbol" panose="05050102010706020507" pitchFamily="18" charset="2"/>
              <a:buChar char=""/>
              <a:tabLst>
                <a:tab pos="457200" algn="l"/>
              </a:tabLst>
            </a:pPr>
            <a:r>
              <a:rPr lang="en-US" sz="1800" dirty="0">
                <a:effectLst/>
                <a:latin typeface="Calibri" panose="020F0502020204030204" pitchFamily="34" charset="0"/>
                <a:ea typeface="DengXian" panose="02010600030101010101" pitchFamily="2" charset="-122"/>
                <a:cs typeface="Cordia New" panose="020B0304020202020204" pitchFamily="34" charset="-34"/>
              </a:rPr>
              <a:t>Student Tarsia puzzle printouts</a:t>
            </a:r>
            <a:endParaRPr lang="en-GB" sz="1800" dirty="0">
              <a:effectLst/>
              <a:latin typeface="Calibri" panose="020F0502020204030204" pitchFamily="34" charset="0"/>
              <a:ea typeface="DengXian" panose="02010600030101010101" pitchFamily="2" charset="-122"/>
              <a:cs typeface="Cordia New" panose="020B0304020202020204" pitchFamily="34" charset="-34"/>
            </a:endParaRPr>
          </a:p>
          <a:p>
            <a:endParaRPr lang="en-AU" sz="1100" dirty="0"/>
          </a:p>
        </p:txBody>
      </p:sp>
      <p:sp>
        <p:nvSpPr>
          <p:cNvPr id="4" name="Slide Number Placeholder 3"/>
          <p:cNvSpPr>
            <a:spLocks noGrp="1"/>
          </p:cNvSpPr>
          <p:nvPr>
            <p:ph type="sldNum" sz="quarter" idx="10"/>
          </p:nvPr>
        </p:nvSpPr>
        <p:spPr/>
        <p:txBody>
          <a:bodyPr/>
          <a:lstStyle/>
          <a:p>
            <a:fld id="{5D904A82-F77A-4F2F-A04D-9E9D63F3DBDF}" type="slidenum">
              <a:rPr lang="en-AU" smtClean="0"/>
              <a:t>1</a:t>
            </a:fld>
            <a:endParaRPr lang="en-AU"/>
          </a:p>
        </p:txBody>
      </p:sp>
    </p:spTree>
    <p:extLst>
      <p:ext uri="{BB962C8B-B14F-4D97-AF65-F5344CB8AC3E}">
        <p14:creationId xmlns:p14="http://schemas.microsoft.com/office/powerpoint/2010/main" val="12074157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that we </a:t>
            </a:r>
            <a:r>
              <a:rPr lang="en-US" dirty="0" err="1"/>
              <a:t>finalise</a:t>
            </a:r>
            <a:r>
              <a:rPr lang="en-US" dirty="0"/>
              <a:t> the answer with the variable on the left-hand side. </a:t>
            </a:r>
          </a:p>
        </p:txBody>
      </p:sp>
      <p:sp>
        <p:nvSpPr>
          <p:cNvPr id="4" name="Slide Number Placeholder 3"/>
          <p:cNvSpPr>
            <a:spLocks noGrp="1"/>
          </p:cNvSpPr>
          <p:nvPr>
            <p:ph type="sldNum" sz="quarter" idx="5"/>
          </p:nvPr>
        </p:nvSpPr>
        <p:spPr/>
        <p:txBody>
          <a:bodyPr/>
          <a:lstStyle/>
          <a:p>
            <a:fld id="{5D904A82-F77A-4F2F-A04D-9E9D63F3DBDF}" type="slidenum">
              <a:rPr lang="en-AU" smtClean="0"/>
              <a:t>10</a:t>
            </a:fld>
            <a:endParaRPr lang="en-AU"/>
          </a:p>
        </p:txBody>
      </p:sp>
    </p:spTree>
    <p:extLst>
      <p:ext uri="{BB962C8B-B14F-4D97-AF65-F5344CB8AC3E}">
        <p14:creationId xmlns:p14="http://schemas.microsoft.com/office/powerpoint/2010/main" val="14245034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D904A82-F77A-4F2F-A04D-9E9D63F3DBDF}" type="slidenum">
              <a:rPr lang="en-AU" smtClean="0"/>
              <a:t>11</a:t>
            </a:fld>
            <a:endParaRPr lang="en-AU"/>
          </a:p>
        </p:txBody>
      </p:sp>
    </p:spTree>
    <p:extLst>
      <p:ext uri="{BB962C8B-B14F-4D97-AF65-F5344CB8AC3E}">
        <p14:creationId xmlns:p14="http://schemas.microsoft.com/office/powerpoint/2010/main" val="2471937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15900" marR="0" lvl="0" indent="-215900" algn="l" defTabSz="914400" rtl="0" eaLnBrk="1" fontAlgn="auto" latinLnBrk="0" hangingPunct="1">
              <a:lnSpc>
                <a:spcPct val="120000"/>
              </a:lnSpc>
              <a:spcBef>
                <a:spcPts val="0"/>
              </a:spcBef>
              <a:spcAft>
                <a:spcPts val="0"/>
              </a:spcAft>
              <a:buClrTx/>
              <a:buSzTx/>
              <a:buFontTx/>
              <a:buNone/>
              <a:tabLst/>
              <a:defRPr/>
            </a:pPr>
            <a:r>
              <a:rPr lang="en-US" sz="1100" b="1" dirty="0">
                <a:solidFill>
                  <a:srgbClr val="000000"/>
                </a:solidFill>
                <a:effectLst/>
                <a:latin typeface="+mj-lt"/>
                <a:ea typeface="Times New Roman" panose="02020603050405020304" pitchFamily="18" charset="0"/>
                <a:cs typeface="Times New Roman" panose="02020603050405020304" pitchFamily="18" charset="0"/>
              </a:rPr>
              <a:t>Introduce</a:t>
            </a:r>
            <a:r>
              <a:rPr lang="en-US" sz="1100" dirty="0">
                <a:solidFill>
                  <a:srgbClr val="000000"/>
                </a:solidFill>
                <a:effectLst/>
                <a:latin typeface="+mj-lt"/>
                <a:ea typeface="Times New Roman" panose="02020603050405020304" pitchFamily="18" charset="0"/>
                <a:cs typeface="Times New Roman" panose="02020603050405020304" pitchFamily="18" charset="0"/>
              </a:rPr>
              <a:t> students to the learning intentions of the lesson. </a:t>
            </a:r>
          </a:p>
          <a:p>
            <a:pPr marL="215900" marR="0" lvl="0" indent="-215900" algn="l" defTabSz="914400" rtl="0" eaLnBrk="1" fontAlgn="auto" latinLnBrk="0" hangingPunct="1">
              <a:lnSpc>
                <a:spcPct val="120000"/>
              </a:lnSpc>
              <a:spcBef>
                <a:spcPts val="0"/>
              </a:spcBef>
              <a:spcAft>
                <a:spcPts val="0"/>
              </a:spcAft>
              <a:buClrTx/>
              <a:buSzTx/>
              <a:buFontTx/>
              <a:buNone/>
              <a:tabLst/>
              <a:defRPr/>
            </a:pPr>
            <a:r>
              <a:rPr lang="en-US" sz="1100" dirty="0">
                <a:solidFill>
                  <a:srgbClr val="000000"/>
                </a:solidFill>
                <a:effectLst/>
                <a:latin typeface="+mj-lt"/>
                <a:ea typeface="Times New Roman" panose="02020603050405020304" pitchFamily="18" charset="0"/>
                <a:cs typeface="Times New Roman" panose="02020603050405020304" pitchFamily="18" charset="0"/>
              </a:rPr>
              <a:t>Remind them that this lesson follows on from what was previously learnt about constructing algebraic equations and substituting values. </a:t>
            </a:r>
          </a:p>
          <a:p>
            <a:pPr marL="215900" marR="0" lvl="0" indent="-215900" algn="l" defTabSz="914400" rtl="0" eaLnBrk="1" fontAlgn="auto" latinLnBrk="0" hangingPunct="1">
              <a:lnSpc>
                <a:spcPct val="120000"/>
              </a:lnSpc>
              <a:spcBef>
                <a:spcPts val="0"/>
              </a:spcBef>
              <a:spcAft>
                <a:spcPts val="0"/>
              </a:spcAft>
              <a:buClrTx/>
              <a:buSzTx/>
              <a:buFontTx/>
              <a:buNone/>
              <a:tabLst/>
              <a:defRPr/>
            </a:pPr>
            <a:r>
              <a:rPr lang="en-US" sz="1100" dirty="0">
                <a:solidFill>
                  <a:srgbClr val="000000"/>
                </a:solidFill>
                <a:effectLst/>
                <a:latin typeface="+mj-lt"/>
                <a:ea typeface="Times New Roman" panose="02020603050405020304" pitchFamily="18" charset="0"/>
                <a:cs typeface="Times New Roman" panose="02020603050405020304" pitchFamily="18" charset="0"/>
              </a:rPr>
              <a:t>Explain that in this lesson we will be continuing to construct algebraic expression</a:t>
            </a:r>
            <a:r>
              <a:rPr lang="en-US" sz="1100" i="1" dirty="0">
                <a:solidFill>
                  <a:srgbClr val="000000"/>
                </a:solidFill>
                <a:effectLst/>
                <a:latin typeface="+mj-lt"/>
                <a:ea typeface="Times New Roman" panose="02020603050405020304" pitchFamily="18" charset="0"/>
                <a:cs typeface="Times New Roman" panose="02020603050405020304" pitchFamily="18" charset="0"/>
              </a:rPr>
              <a:t>s</a:t>
            </a:r>
            <a:r>
              <a:rPr lang="en-US" sz="1100" dirty="0">
                <a:solidFill>
                  <a:srgbClr val="000000"/>
                </a:solidFill>
                <a:effectLst/>
                <a:latin typeface="+mj-lt"/>
                <a:ea typeface="Times New Roman" panose="02020603050405020304" pitchFamily="18" charset="0"/>
                <a:cs typeface="Times New Roman" panose="02020603050405020304" pitchFamily="18" charset="0"/>
              </a:rPr>
              <a:t>, and that in this lesson we will be solving equations.  </a:t>
            </a:r>
            <a:endParaRPr lang="en-AU" sz="1100" dirty="0">
              <a:solidFill>
                <a:srgbClr val="000000"/>
              </a:solidFill>
              <a:effectLst/>
              <a:latin typeface="+mj-lt"/>
              <a:ea typeface="Times New Roman" panose="02020603050405020304" pitchFamily="18" charset="0"/>
              <a:cs typeface="Times New Roman" panose="02020603050405020304" pitchFamily="18" charset="0"/>
            </a:endParaRPr>
          </a:p>
          <a:p>
            <a:pPr marL="215900" indent="-215900">
              <a:lnSpc>
                <a:spcPct val="120000"/>
              </a:lnSpc>
            </a:pPr>
            <a:endParaRPr lang="en-US" sz="1100" dirty="0">
              <a:solidFill>
                <a:srgbClr val="000000"/>
              </a:solidFill>
              <a:effectLst/>
              <a:latin typeface="+mj-lt"/>
              <a:ea typeface="Times New Roman" panose="02020603050405020304" pitchFamily="18" charset="0"/>
              <a:cs typeface="Times New Roman" panose="02020603050405020304" pitchFamily="18" charset="0"/>
            </a:endParaRPr>
          </a:p>
          <a:p>
            <a:pPr marL="215900" indent="-215900">
              <a:lnSpc>
                <a:spcPct val="120000"/>
              </a:lnSpc>
            </a:pPr>
            <a:r>
              <a:rPr lang="en-US" sz="1100" b="1" dirty="0">
                <a:solidFill>
                  <a:srgbClr val="000000"/>
                </a:solidFill>
                <a:effectLst/>
                <a:latin typeface="+mj-lt"/>
                <a:ea typeface="Times New Roman" panose="02020603050405020304" pitchFamily="18" charset="0"/>
                <a:cs typeface="Times New Roman" panose="02020603050405020304" pitchFamily="18" charset="0"/>
              </a:rPr>
              <a:t>Success criteria</a:t>
            </a:r>
          </a:p>
          <a:p>
            <a:pPr marL="215900" indent="-215900">
              <a:lnSpc>
                <a:spcPct val="120000"/>
              </a:lnSpc>
            </a:pPr>
            <a:r>
              <a:rPr lang="en-US" sz="1100" dirty="0">
                <a:solidFill>
                  <a:srgbClr val="000000"/>
                </a:solidFill>
                <a:effectLst/>
                <a:latin typeface="+mj-lt"/>
                <a:ea typeface="Times New Roman" panose="02020603050405020304" pitchFamily="18" charset="0"/>
                <a:cs typeface="Times New Roman" panose="02020603050405020304" pitchFamily="18" charset="0"/>
              </a:rPr>
              <a:t>By the end of the lesson, students can: </a:t>
            </a:r>
            <a:endParaRPr lang="en-AU" sz="1100" dirty="0">
              <a:solidFill>
                <a:srgbClr val="000000"/>
              </a:solidFill>
              <a:effectLst/>
              <a:latin typeface="+mj-lt"/>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100" dirty="0">
                <a:solidFill>
                  <a:srgbClr val="000000"/>
                </a:solidFill>
                <a:effectLst/>
                <a:latin typeface="+mj-lt"/>
                <a:ea typeface="Times New Roman" panose="02020603050405020304" pitchFamily="18" charset="0"/>
                <a:cs typeface="Times New Roman" panose="02020603050405020304" pitchFamily="18" charset="0"/>
              </a:rPr>
              <a:t>solve one-step equations involving addition and subtraction with and without concrete materials. </a:t>
            </a:r>
            <a:endParaRPr lang="en-AU" sz="1100" dirty="0">
              <a:solidFill>
                <a:srgbClr val="000000"/>
              </a:solidFill>
              <a:effectLst/>
              <a:latin typeface="+mj-lt"/>
              <a:ea typeface="Times New Roman" panose="02020603050405020304" pitchFamily="18" charset="0"/>
              <a:cs typeface="Times New Roman" panose="02020603050405020304" pitchFamily="18" charset="0"/>
            </a:endParaRPr>
          </a:p>
          <a:p>
            <a:endParaRPr lang="en-AU" sz="1100" b="1" dirty="0">
              <a:latin typeface="+mj-lt"/>
            </a:endParaRPr>
          </a:p>
          <a:p>
            <a:pPr marL="215900" indent="-215900">
              <a:lnSpc>
                <a:spcPct val="120000"/>
              </a:lnSpc>
            </a:pPr>
            <a:r>
              <a:rPr lang="en-US" sz="1100" b="1" dirty="0">
                <a:solidFill>
                  <a:srgbClr val="000000"/>
                </a:solidFill>
                <a:effectLst/>
                <a:latin typeface="+mj-lt"/>
                <a:ea typeface="Times New Roman" panose="02020603050405020304" pitchFamily="18" charset="0"/>
                <a:cs typeface="Calibri" panose="020F0502020204030204" pitchFamily="34" charset="0"/>
              </a:rPr>
              <a:t>Some students may: </a:t>
            </a:r>
            <a:endParaRPr lang="en-AU" sz="1100" b="1" dirty="0">
              <a:solidFill>
                <a:srgbClr val="000000"/>
              </a:solidFill>
              <a:effectLst/>
              <a:latin typeface="+mj-lt"/>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100" dirty="0">
                <a:solidFill>
                  <a:srgbClr val="000000"/>
                </a:solidFill>
                <a:effectLst/>
                <a:latin typeface="+mj-lt"/>
                <a:ea typeface="Times New Roman" panose="02020603050405020304" pitchFamily="18" charset="0"/>
                <a:cs typeface="Calibri" panose="020F0502020204030204" pitchFamily="34" charset="0"/>
              </a:rPr>
              <a:t>consider that the “=” sign indicates to record an example, rather than expressing an equivalence relationship </a:t>
            </a:r>
            <a:endParaRPr lang="en-AU" sz="1100" dirty="0">
              <a:solidFill>
                <a:srgbClr val="000000"/>
              </a:solidFill>
              <a:effectLst/>
              <a:latin typeface="+mj-lt"/>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100" dirty="0">
                <a:solidFill>
                  <a:srgbClr val="000000"/>
                </a:solidFill>
                <a:effectLst/>
                <a:latin typeface="+mj-lt"/>
                <a:ea typeface="Times New Roman" panose="02020603050405020304" pitchFamily="18" charset="0"/>
                <a:cs typeface="Calibri" panose="020F0502020204030204" pitchFamily="34" charset="0"/>
              </a:rPr>
              <a:t>think that a particular variable always holds the same value</a:t>
            </a:r>
            <a:endParaRPr lang="en-AU" sz="1100" dirty="0">
              <a:solidFill>
                <a:srgbClr val="000000"/>
              </a:solidFill>
              <a:effectLst/>
              <a:latin typeface="+mj-lt"/>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100" dirty="0">
                <a:solidFill>
                  <a:srgbClr val="000000"/>
                </a:solidFill>
                <a:effectLst/>
                <a:latin typeface="+mj-lt"/>
                <a:ea typeface="Times New Roman" panose="02020603050405020304" pitchFamily="18" charset="0"/>
                <a:cs typeface="Calibri" panose="020F0502020204030204" pitchFamily="34" charset="0"/>
              </a:rPr>
              <a:t>find identifying inverse integer operations counterintuitive, particularly when negative integers are involved </a:t>
            </a:r>
            <a:endParaRPr lang="en-AU" sz="1100" dirty="0">
              <a:solidFill>
                <a:srgbClr val="000000"/>
              </a:solidFill>
              <a:effectLst/>
              <a:latin typeface="+mj-lt"/>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100" dirty="0">
                <a:solidFill>
                  <a:srgbClr val="000000"/>
                </a:solidFill>
                <a:effectLst/>
                <a:latin typeface="+mj-lt"/>
                <a:ea typeface="Times New Roman" panose="02020603050405020304" pitchFamily="18" charset="0"/>
                <a:cs typeface="Calibri" panose="020F0502020204030204" pitchFamily="34" charset="0"/>
              </a:rPr>
              <a:t>forget, or not realise they need to do the same thing to both sides of the equation </a:t>
            </a:r>
          </a:p>
          <a:p>
            <a:pPr marL="342900" lvl="0" indent="-342900">
              <a:lnSpc>
                <a:spcPct val="120000"/>
              </a:lnSpc>
              <a:buFont typeface="Symbol" panose="05050102010706020507" pitchFamily="18" charset="2"/>
              <a:buChar char=""/>
            </a:pPr>
            <a:r>
              <a:rPr lang="en-AU" sz="1100" dirty="0">
                <a:solidFill>
                  <a:srgbClr val="000000"/>
                </a:solidFill>
                <a:effectLst/>
                <a:latin typeface="+mj-lt"/>
                <a:ea typeface="Calibri" panose="020F0502020204030204" pitchFamily="34" charset="0"/>
              </a:rPr>
              <a:t>have trouble neatly recording each step of their working out when solving equations. </a:t>
            </a:r>
          </a:p>
          <a:p>
            <a:endParaRPr lang="en-AU" sz="1100" dirty="0">
              <a:solidFill>
                <a:srgbClr val="000000"/>
              </a:solidFill>
              <a:effectLst/>
              <a:latin typeface="+mj-lt"/>
            </a:endParaRPr>
          </a:p>
          <a:p>
            <a:r>
              <a:rPr lang="en-AU" sz="1100" b="1" dirty="0">
                <a:solidFill>
                  <a:srgbClr val="000000"/>
                </a:solidFill>
                <a:effectLst/>
                <a:latin typeface="+mj-lt"/>
              </a:rPr>
              <a:t>Strategies:</a:t>
            </a:r>
          </a:p>
          <a:p>
            <a:pPr marL="171450" indent="-171450">
              <a:buFont typeface="Arial" panose="020B0604020202020204" pitchFamily="34" charset="0"/>
              <a:buChar char="•"/>
            </a:pPr>
            <a:r>
              <a:rPr lang="en-AU" sz="1100" dirty="0">
                <a:latin typeface="+mj-lt"/>
              </a:rPr>
              <a:t>Use concrete materials and manipulatives to show that variables can represent any number and that they are place holders. </a:t>
            </a:r>
          </a:p>
          <a:p>
            <a:pPr marL="171450" indent="-171450">
              <a:buFont typeface="Arial" panose="020B0604020202020204" pitchFamily="34" charset="0"/>
              <a:buChar char="•"/>
            </a:pPr>
            <a:r>
              <a:rPr lang="en-AU" sz="1100" dirty="0">
                <a:latin typeface="+mj-lt"/>
              </a:rPr>
              <a:t>Use number lines to help students visually connect arithmetic with negative numbers.</a:t>
            </a:r>
          </a:p>
          <a:p>
            <a:pPr marL="171450" indent="-171450">
              <a:buFont typeface="Arial" panose="020B0604020202020204" pitchFamily="34" charset="0"/>
              <a:buChar char="•"/>
            </a:pPr>
            <a:r>
              <a:rPr lang="en-AU" sz="1100" dirty="0">
                <a:latin typeface="+mj-lt"/>
              </a:rPr>
              <a:t>Continue to use balancing scales or images of scales to connect the understanding of equivalence and balancing equations</a:t>
            </a:r>
          </a:p>
          <a:p>
            <a:pPr marL="171450" indent="-171450">
              <a:buFont typeface="Arial" panose="020B0604020202020204" pitchFamily="34" charset="0"/>
              <a:buChar char="•"/>
            </a:pPr>
            <a:r>
              <a:rPr lang="en-AU" sz="1100" dirty="0">
                <a:latin typeface="+mj-lt"/>
              </a:rPr>
              <a:t>Break down steps clearly, using colour coding to help identify terms and operations throughout the steps.</a:t>
            </a:r>
          </a:p>
        </p:txBody>
      </p:sp>
      <p:sp>
        <p:nvSpPr>
          <p:cNvPr id="4" name="Slide Number Placeholder 3"/>
          <p:cNvSpPr>
            <a:spLocks noGrp="1"/>
          </p:cNvSpPr>
          <p:nvPr>
            <p:ph type="sldNum" sz="quarter" idx="10"/>
          </p:nvPr>
        </p:nvSpPr>
        <p:spPr/>
        <p:txBody>
          <a:bodyPr/>
          <a:lstStyle/>
          <a:p>
            <a:fld id="{5D904A82-F77A-4F2F-A04D-9E9D63F3DBDF}" type="slidenum">
              <a:rPr lang="en-AU" smtClean="0"/>
              <a:t>2</a:t>
            </a:fld>
            <a:endParaRPr lang="en-AU"/>
          </a:p>
        </p:txBody>
      </p:sp>
    </p:spTree>
    <p:extLst>
      <p:ext uri="{BB962C8B-B14F-4D97-AF65-F5344CB8AC3E}">
        <p14:creationId xmlns:p14="http://schemas.microsoft.com/office/powerpoint/2010/main" val="844041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The following slides progressively introduce more abstract algebraic representations. Skills taught in the previous lessons are reintroduced and built upon. </a:t>
            </a:r>
          </a:p>
          <a:p>
            <a:pPr marL="0" indent="0">
              <a:buNone/>
            </a:pPr>
            <a:endParaRPr lang="en-US" dirty="0"/>
          </a:p>
          <a:p>
            <a:pPr marL="228600" indent="-228600">
              <a:buAutoNum type="arabicPeriod"/>
            </a:pPr>
            <a:r>
              <a:rPr lang="en-US" dirty="0"/>
              <a:t>Allow students to consider the scenario. They may be able to produce some answers without needing the equation. </a:t>
            </a:r>
          </a:p>
          <a:p>
            <a:pPr marL="228600" indent="-228600">
              <a:buAutoNum type="arabicPeriod"/>
            </a:pPr>
            <a:r>
              <a:rPr lang="en-US" dirty="0"/>
              <a:t>Discuss with students how we could construct an equation to represent the scenario.</a:t>
            </a:r>
          </a:p>
          <a:p>
            <a:pPr marL="228600" indent="-228600">
              <a:buAutoNum type="arabicPeriod"/>
            </a:pPr>
            <a:r>
              <a:rPr lang="en-US" dirty="0"/>
              <a:t>Using cups and counters to model the equation on the equation matt, discuss with students how we might know what M is, emphasising that we are making the number sentence true. </a:t>
            </a:r>
          </a:p>
          <a:p>
            <a:pPr marL="228600" indent="-228600">
              <a:buAutoNum type="arabicPeriod"/>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Differentiation (enable)</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Provide pairs of students with cups/counters and allow them to model each problem whilst following along with the explicit introduction to the concept.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28600" indent="-228600">
              <a:buAutoNum type="arabicPeriod"/>
            </a:pPr>
            <a:endParaRPr lang="en-US" dirty="0"/>
          </a:p>
        </p:txBody>
      </p:sp>
      <p:sp>
        <p:nvSpPr>
          <p:cNvPr id="4" name="Slide Number Placeholder 3"/>
          <p:cNvSpPr>
            <a:spLocks noGrp="1"/>
          </p:cNvSpPr>
          <p:nvPr>
            <p:ph type="sldNum" sz="quarter" idx="5"/>
          </p:nvPr>
        </p:nvSpPr>
        <p:spPr/>
        <p:txBody>
          <a:bodyPr/>
          <a:lstStyle/>
          <a:p>
            <a:fld id="{5D904A82-F77A-4F2F-A04D-9E9D63F3DBDF}" type="slidenum">
              <a:rPr lang="en-AU" smtClean="0"/>
              <a:t>3</a:t>
            </a:fld>
            <a:endParaRPr lang="en-AU"/>
          </a:p>
        </p:txBody>
      </p:sp>
    </p:spTree>
    <p:extLst>
      <p:ext uri="{BB962C8B-B14F-4D97-AF65-F5344CB8AC3E}">
        <p14:creationId xmlns:p14="http://schemas.microsoft.com/office/powerpoint/2010/main" val="3058590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Allow the students to represent the equation using cups and counters. </a:t>
            </a:r>
          </a:p>
          <a:p>
            <a:pPr marL="228600" indent="-228600">
              <a:buAutoNum type="arabicPeriod"/>
            </a:pPr>
            <a:r>
              <a:rPr lang="en-US" dirty="0"/>
              <a:t>Ask students to consider how many counters will go in the cup to make the equation true (remind them both sides must be equal). </a:t>
            </a:r>
          </a:p>
          <a:p>
            <a:pPr marL="228600" indent="-228600">
              <a:buAutoNum type="arabicPeriod"/>
            </a:pPr>
            <a:r>
              <a:rPr lang="en-US" dirty="0"/>
              <a:t>Encourage students to fill up their cup with the 14 counters they need to make the equation true. </a:t>
            </a:r>
          </a:p>
          <a:p>
            <a:pPr marL="228600" indent="-228600">
              <a:buAutoNum type="arabicPeriod"/>
            </a:pPr>
            <a:r>
              <a:rPr lang="en-US" dirty="0"/>
              <a:t>Encourage students to tip out the counters from their cup and combine all the counters on the LHD so that they can see they have equal amounts of counters on the LHS and RHS. </a:t>
            </a:r>
          </a:p>
        </p:txBody>
      </p:sp>
      <p:sp>
        <p:nvSpPr>
          <p:cNvPr id="4" name="Slide Number Placeholder 3"/>
          <p:cNvSpPr>
            <a:spLocks noGrp="1"/>
          </p:cNvSpPr>
          <p:nvPr>
            <p:ph type="sldNum" sz="quarter" idx="5"/>
          </p:nvPr>
        </p:nvSpPr>
        <p:spPr/>
        <p:txBody>
          <a:bodyPr/>
          <a:lstStyle/>
          <a:p>
            <a:fld id="{5D904A82-F77A-4F2F-A04D-9E9D63F3DBDF}" type="slidenum">
              <a:rPr lang="en-AU" smtClean="0"/>
              <a:t>4</a:t>
            </a:fld>
            <a:endParaRPr lang="en-AU"/>
          </a:p>
        </p:txBody>
      </p:sp>
    </p:spTree>
    <p:extLst>
      <p:ext uri="{BB962C8B-B14F-4D97-AF65-F5344CB8AC3E}">
        <p14:creationId xmlns:p14="http://schemas.microsoft.com/office/powerpoint/2010/main" val="2028940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Ask students to remove their 14 counters that they added to the cup and refresh their algebra mat to show what we started with before. </a:t>
            </a:r>
          </a:p>
          <a:p>
            <a:pPr marL="228600" indent="-228600">
              <a:buAutoNum type="arabicPeriod"/>
            </a:pPr>
            <a:r>
              <a:rPr lang="en-US" dirty="0"/>
              <a:t>Discuss with students that the equals sign represent a balance – what is on one side is balanced to the other. If we do something to one side of the equation, we must do the same to the other. </a:t>
            </a:r>
          </a:p>
          <a:p>
            <a:pPr marL="228600" indent="-228600">
              <a:buAutoNum type="arabicPeriod"/>
            </a:pPr>
            <a:r>
              <a:rPr lang="en-US" dirty="0"/>
              <a:t>Discuss that if we want to find the value of the cup, we must takeaway 9 counters from both sides. </a:t>
            </a:r>
          </a:p>
          <a:p>
            <a:pPr marL="228600" indent="-228600">
              <a:buAutoNum type="arabicPeriod"/>
            </a:pPr>
            <a:r>
              <a:rPr lang="en-US" dirty="0"/>
              <a:t>Discuss how this is recorded symbolically in the equation.</a:t>
            </a:r>
          </a:p>
          <a:p>
            <a:pPr marL="228600" indent="-228600">
              <a:buAutoNum type="arabicPeriod"/>
            </a:pPr>
            <a:r>
              <a:rPr lang="en-US" dirty="0"/>
              <a:t>Discuss the simplified equation that gives us M=14. </a:t>
            </a:r>
          </a:p>
          <a:p>
            <a:pPr marL="228600" indent="-228600">
              <a:buAutoNum type="arabicPeriod"/>
            </a:pPr>
            <a:r>
              <a:rPr lang="en-US" dirty="0"/>
              <a:t>Discuss how we have found the same solution as we did before when we considered how many counters we need to fill the cup to make the equation true. </a:t>
            </a:r>
          </a:p>
          <a:p>
            <a:pPr marL="0" indent="0">
              <a:buNone/>
            </a:pPr>
            <a:endParaRPr lang="en-US" dirty="0"/>
          </a:p>
          <a:p>
            <a:pPr marL="0" indent="0">
              <a:buNone/>
            </a:pPr>
            <a:r>
              <a:rPr lang="en-US" dirty="0"/>
              <a:t>Support: </a:t>
            </a:r>
          </a:p>
          <a:p>
            <a:pPr marL="0" indent="0">
              <a:buNone/>
            </a:pPr>
            <a:r>
              <a:rPr lang="en-US" dirty="0"/>
              <a:t>You may wish to rewrite the workings on the board and cancel/cross out 9 - 9 to show that M is left by itself on the LHS.</a:t>
            </a:r>
          </a:p>
        </p:txBody>
      </p:sp>
      <p:sp>
        <p:nvSpPr>
          <p:cNvPr id="4" name="Slide Number Placeholder 3"/>
          <p:cNvSpPr>
            <a:spLocks noGrp="1"/>
          </p:cNvSpPr>
          <p:nvPr>
            <p:ph type="sldNum" sz="quarter" idx="5"/>
          </p:nvPr>
        </p:nvSpPr>
        <p:spPr/>
        <p:txBody>
          <a:bodyPr/>
          <a:lstStyle/>
          <a:p>
            <a:fld id="{5D904A82-F77A-4F2F-A04D-9E9D63F3DBDF}" type="slidenum">
              <a:rPr lang="en-AU" smtClean="0"/>
              <a:t>5</a:t>
            </a:fld>
            <a:endParaRPr lang="en-AU"/>
          </a:p>
        </p:txBody>
      </p:sp>
    </p:spTree>
    <p:extLst>
      <p:ext uri="{BB962C8B-B14F-4D97-AF65-F5344CB8AC3E}">
        <p14:creationId xmlns:p14="http://schemas.microsoft.com/office/powerpoint/2010/main" val="14810298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Allow students to consider the scenario. They may be able to come up with some answers without needing the equation. </a:t>
            </a:r>
          </a:p>
          <a:p>
            <a:pPr marL="228600" indent="-228600">
              <a:buAutoNum type="arabicPeriod"/>
            </a:pPr>
            <a:r>
              <a:rPr lang="en-US" dirty="0"/>
              <a:t>Discuss with students how we could construct an equation to represent the scenario, using C to represent the total number of cards that Jack originally had.</a:t>
            </a:r>
          </a:p>
          <a:p>
            <a:pPr marL="228600" indent="-228600">
              <a:buAutoNum type="arabicPeriod"/>
            </a:pPr>
            <a:r>
              <a:rPr lang="en-US" dirty="0"/>
              <a:t>Using cups and counters to model the equation on the equation mat, discuss with students how we might know what C is, emphasizing that we are making the number sentence true. </a:t>
            </a:r>
          </a:p>
        </p:txBody>
      </p:sp>
      <p:sp>
        <p:nvSpPr>
          <p:cNvPr id="4" name="Slide Number Placeholder 3"/>
          <p:cNvSpPr>
            <a:spLocks noGrp="1"/>
          </p:cNvSpPr>
          <p:nvPr>
            <p:ph type="sldNum" sz="quarter" idx="5"/>
          </p:nvPr>
        </p:nvSpPr>
        <p:spPr/>
        <p:txBody>
          <a:bodyPr/>
          <a:lstStyle/>
          <a:p>
            <a:fld id="{5D904A82-F77A-4F2F-A04D-9E9D63F3DBDF}" type="slidenum">
              <a:rPr lang="en-AU" smtClean="0"/>
              <a:t>6</a:t>
            </a:fld>
            <a:endParaRPr lang="en-AU"/>
          </a:p>
        </p:txBody>
      </p:sp>
    </p:spTree>
    <p:extLst>
      <p:ext uri="{BB962C8B-B14F-4D97-AF65-F5344CB8AC3E}">
        <p14:creationId xmlns:p14="http://schemas.microsoft.com/office/powerpoint/2010/main" val="4864091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Note</a:t>
            </a:r>
            <a:r>
              <a:rPr lang="en-US" dirty="0"/>
              <a:t> that this slide is animated so that the steps and the visuals are matched as you teach the concept of balancing the equation. Use the mouse clicks to go through the animation.</a:t>
            </a:r>
          </a:p>
          <a:p>
            <a:pPr marL="0" indent="0">
              <a:buNone/>
            </a:pPr>
            <a:endParaRPr lang="en-US" dirty="0"/>
          </a:p>
          <a:p>
            <a:pPr marL="228600" indent="-228600">
              <a:buAutoNum type="arabicPeriod"/>
            </a:pPr>
            <a:r>
              <a:rPr lang="en-US" dirty="0"/>
              <a:t>Allow the students to represent the equation using cups and counters. </a:t>
            </a:r>
          </a:p>
          <a:p>
            <a:pPr marL="228600" indent="-228600">
              <a:buAutoNum type="arabicPeriod"/>
            </a:pPr>
            <a:r>
              <a:rPr lang="en-US" dirty="0"/>
              <a:t>Discuss with students that if we can find what C is (what is in the cup), what do we need to do? Draw students’ attention to our need to eliminate the 13 negative counters. Ask students to propose what we might do to achieve this. </a:t>
            </a:r>
          </a:p>
          <a:p>
            <a:pPr marL="228600" indent="-228600">
              <a:buAutoNum type="arabicPeriod"/>
            </a:pPr>
            <a:r>
              <a:rPr lang="en-US" dirty="0"/>
              <a:t>Encourage students to lay 13 green counters on top of each red counter to make zero sum pairs. And as them to consider that is we’ve added 13 green counters to the LHS, we must add 13 green counters to the right side to make sure our equation is balanced. </a:t>
            </a:r>
          </a:p>
          <a:p>
            <a:pPr marL="228600" indent="-228600">
              <a:buAutoNum type="arabicPeriod"/>
            </a:pPr>
            <a:r>
              <a:rPr lang="en-US" dirty="0"/>
              <a:t>Ask students to clear the counters from the LHS as -13+13=0. </a:t>
            </a:r>
          </a:p>
          <a:p>
            <a:pPr marL="228600" indent="-228600">
              <a:buAutoNum type="arabicPeriod"/>
            </a:pPr>
            <a:r>
              <a:rPr lang="en-US" dirty="0"/>
              <a:t>Discuss the simplified equation that gives us C=24.</a:t>
            </a:r>
          </a:p>
          <a:p>
            <a:pPr marL="228600" indent="-228600">
              <a:buAutoNum type="arabicPeriod"/>
            </a:pPr>
            <a:r>
              <a:rPr lang="en-US" dirty="0"/>
              <a:t>Ask students to consider whether that answer is reasonable. </a:t>
            </a:r>
          </a:p>
          <a:p>
            <a:pPr marL="228600" indent="-228600">
              <a:buAutoNum type="arabicPeriod"/>
            </a:pPr>
            <a:endParaRPr lang="en-US" dirty="0"/>
          </a:p>
          <a:p>
            <a:pPr marL="228600" indent="-228600">
              <a:buAutoNum type="arabicPeriod"/>
            </a:pPr>
            <a:endParaRPr lang="en-US" dirty="0"/>
          </a:p>
        </p:txBody>
      </p:sp>
      <p:sp>
        <p:nvSpPr>
          <p:cNvPr id="4" name="Slide Number Placeholder 3"/>
          <p:cNvSpPr>
            <a:spLocks noGrp="1"/>
          </p:cNvSpPr>
          <p:nvPr>
            <p:ph type="sldNum" sz="quarter" idx="5"/>
          </p:nvPr>
        </p:nvSpPr>
        <p:spPr/>
        <p:txBody>
          <a:bodyPr/>
          <a:lstStyle/>
          <a:p>
            <a:fld id="{5D904A82-F77A-4F2F-A04D-9E9D63F3DBDF}" type="slidenum">
              <a:rPr lang="en-AU" smtClean="0"/>
              <a:t>7</a:t>
            </a:fld>
            <a:endParaRPr lang="en-AU"/>
          </a:p>
        </p:txBody>
      </p:sp>
    </p:spTree>
    <p:extLst>
      <p:ext uri="{BB962C8B-B14F-4D97-AF65-F5344CB8AC3E}">
        <p14:creationId xmlns:p14="http://schemas.microsoft.com/office/powerpoint/2010/main" val="36641413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400"/>
              </a:spcBef>
              <a:spcAft>
                <a:spcPts val="400"/>
              </a:spcAft>
            </a:pPr>
            <a:r>
              <a:rPr lang="en-AU" sz="18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 individual activity that consolidates the concept </a:t>
            </a:r>
          </a:p>
          <a:p>
            <a:pPr marL="0" lvl="0" indent="0">
              <a:lnSpc>
                <a:spcPct val="120000"/>
              </a:lnSpc>
              <a:buFontTx/>
              <a:buNone/>
            </a:pPr>
            <a:endParaRPr lang="en-US" sz="18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nSpc>
                <a:spcPct val="120000"/>
              </a:lnSpc>
              <a:buFontTx/>
              <a:buNone/>
            </a:pPr>
            <a:r>
              <a:rPr lang="en-US" sz="18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Now that students have explored solving equations with concrete materials, introduce them to the formalized idea of ‘what you do to one side, you have to do to the other’. (Slides 8–11)</a:t>
            </a:r>
            <a:endParaRPr lang="en-AU" sz="18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nSpc>
                <a:spcPct val="120000"/>
              </a:lnSpc>
              <a:buFontTx/>
              <a:buNone/>
            </a:pPr>
            <a:r>
              <a:rPr lang="en-US" sz="18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Students can then complete the Tarsia puzzle and submit their completed puzzle as an exit ticket. </a:t>
            </a:r>
          </a:p>
          <a:p>
            <a:pPr marL="0" lvl="0" indent="0">
              <a:lnSpc>
                <a:spcPct val="120000"/>
              </a:lnSpc>
              <a:buFontTx/>
              <a:buNone/>
            </a:pPr>
            <a:r>
              <a:rPr lang="en-US" sz="1800" b="0" u="non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Differentiation: </a:t>
            </a:r>
            <a:r>
              <a:rPr lang="en-US" sz="18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Students can complete the Tarsia puzzle collaboratively in pairs.</a:t>
            </a:r>
            <a:r>
              <a:rPr lang="en-US" sz="1800" b="0" u="sng"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800" b="0"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 </a:t>
            </a:r>
            <a:endParaRPr lang="en-AU" sz="18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D904A82-F77A-4F2F-A04D-9E9D63F3DBDF}" type="slidenum">
              <a:rPr lang="en-AU" smtClean="0"/>
              <a:t>8</a:t>
            </a:fld>
            <a:endParaRPr lang="en-AU"/>
          </a:p>
        </p:txBody>
      </p:sp>
    </p:spTree>
    <p:extLst>
      <p:ext uri="{BB962C8B-B14F-4D97-AF65-F5344CB8AC3E}">
        <p14:creationId xmlns:p14="http://schemas.microsoft.com/office/powerpoint/2010/main" val="13785619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D904A82-F77A-4F2F-A04D-9E9D63F3DBDF}" type="slidenum">
              <a:rPr lang="en-AU" smtClean="0"/>
              <a:t>9</a:t>
            </a:fld>
            <a:endParaRPr lang="en-AU"/>
          </a:p>
        </p:txBody>
      </p:sp>
    </p:spTree>
    <p:extLst>
      <p:ext uri="{BB962C8B-B14F-4D97-AF65-F5344CB8AC3E}">
        <p14:creationId xmlns:p14="http://schemas.microsoft.com/office/powerpoint/2010/main" val="1116923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8/12/2023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2189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8/12/2023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7094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8/12/2023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18588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8/12/2023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4290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3CC2A7-6B72-40F1-BA15-CE4E09321D37}" type="datetimeFigureOut">
              <a:rPr lang="en-AU" smtClean="0"/>
              <a:t>8/12/2023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82924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8A3CC2A7-6B72-40F1-BA15-CE4E09321D37}" type="datetimeFigureOut">
              <a:rPr lang="en-AU" smtClean="0"/>
              <a:t>8/12/2023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0506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8A3CC2A7-6B72-40F1-BA15-CE4E09321D37}" type="datetimeFigureOut">
              <a:rPr lang="en-AU" smtClean="0"/>
              <a:t>8/12/2023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36642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8A3CC2A7-6B72-40F1-BA15-CE4E09321D37}" type="datetimeFigureOut">
              <a:rPr lang="en-AU" smtClean="0"/>
              <a:t>8/12/2023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92453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CC2A7-6B72-40F1-BA15-CE4E09321D37}" type="datetimeFigureOut">
              <a:rPr lang="en-AU" smtClean="0"/>
              <a:t>8/12/2023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4069165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8/12/2023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111738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8/12/2023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035062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CC2A7-6B72-40F1-BA15-CE4E09321D37}" type="datetimeFigureOut">
              <a:rPr lang="en-AU" smtClean="0"/>
              <a:t>8/12/2023</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BC576-B878-448C-BD9F-E8E656A57717}" type="slidenum">
              <a:rPr lang="en-AU" smtClean="0"/>
              <a:t>‹#›</a:t>
            </a:fld>
            <a:endParaRPr lang="en-AU"/>
          </a:p>
        </p:txBody>
      </p:sp>
    </p:spTree>
    <p:extLst>
      <p:ext uri="{BB962C8B-B14F-4D97-AF65-F5344CB8AC3E}">
        <p14:creationId xmlns:p14="http://schemas.microsoft.com/office/powerpoint/2010/main" val="411043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9.jpeg"/><Relationship Id="rId5" Type="http://schemas.openxmlformats.org/officeDocument/2006/relationships/image" Target="../media/image4.png"/><Relationship Id="rId10" Type="http://schemas.openxmlformats.org/officeDocument/2006/relationships/image" Target="../media/image8.png"/><Relationship Id="rId4" Type="http://schemas.openxmlformats.org/officeDocument/2006/relationships/image" Target="../media/image3.png"/><Relationship Id="rId9" Type="http://schemas.openxmlformats.org/officeDocument/2006/relationships/hyperlink" Target="https://www.mathematicshub.edu.au/"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hyperlink" Target="https://www.mathematicshub.edu.au/" TargetMode="Externa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hyperlink" Target="https://www.mathematicshub.edu.au/" TargetMode="Externa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10.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8.png"/><Relationship Id="rId4" Type="http://schemas.openxmlformats.org/officeDocument/2006/relationships/image" Target="../media/image11.png"/><Relationship Id="rId9" Type="http://schemas.openxmlformats.org/officeDocument/2006/relationships/hyperlink" Target="https://www.mathematicshub.edu.a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1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hyperlink" Target="https://www.mathematicshub.edu.au/" TargetMode="Externa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image" Target="../media/image110.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www.mathematicshub.edu.au/" TargetMode="External"/><Relationship Id="rId5" Type="http://schemas.openxmlformats.org/officeDocument/2006/relationships/image" Target="../media/image9.jpe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8" Type="http://schemas.openxmlformats.org/officeDocument/2006/relationships/hyperlink" Target="https://www.mathematicshub.edu.au/" TargetMode="External"/><Relationship Id="rId3" Type="http://schemas.openxmlformats.org/officeDocument/2006/relationships/image" Target="../media/image12.png"/><Relationship Id="rId7"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hyperlink" Target="https://www.mathematicshub.edu.au/" TargetMode="Externa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8" Type="http://schemas.openxmlformats.org/officeDocument/2006/relationships/hyperlink" Target="https://www.mathematicshub.edu.au/" TargetMode="External"/><Relationship Id="rId3" Type="http://schemas.openxmlformats.org/officeDocument/2006/relationships/image" Target="../media/image17.png"/><Relationship Id="rId7"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hyperlink" Target="https://www.mathematicshub.edu.au/" TargetMode="Externa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hyperlink" Target="https://www.mathematicshub.edu.au/" TargetMode="Externa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3EA804A7-72E1-6EB1-42EE-A68C798E8691}"/>
              </a:ext>
              <a:ext uri="{C183D7F6-B498-43B3-948B-1728B52AA6E4}">
                <adec:decorative xmlns:adec="http://schemas.microsoft.com/office/drawing/2017/decorative" val="1"/>
              </a:ext>
            </a:extLst>
          </p:cNvPr>
          <p:cNvGrpSpPr/>
          <p:nvPr/>
        </p:nvGrpSpPr>
        <p:grpSpPr>
          <a:xfrm>
            <a:off x="0" y="1124744"/>
            <a:ext cx="9145016" cy="5808104"/>
            <a:chOff x="0" y="839552"/>
            <a:chExt cx="9145016" cy="6093296"/>
          </a:xfrm>
        </p:grpSpPr>
        <p:pic>
          <p:nvPicPr>
            <p:cNvPr id="11" name="Picture 2">
              <a:extLst>
                <a:ext uri="{FF2B5EF4-FFF2-40B4-BE49-F238E27FC236}">
                  <a16:creationId xmlns:a16="http://schemas.microsoft.com/office/drawing/2014/main" id="{3B02FFA8-B4DD-A659-847C-40D9461084A4}"/>
                </a:ex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863" r="504"/>
            <a:stretch/>
          </p:blipFill>
          <p:spPr bwMode="auto">
            <a:xfrm>
              <a:off x="0" y="839552"/>
              <a:ext cx="9145016" cy="6093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FF2B5EF4-FFF2-40B4-BE49-F238E27FC236}">
                  <a16:creationId xmlns:a16="http://schemas.microsoft.com/office/drawing/2014/main" id="{9DCF8F58-C60D-901F-35B3-D3E3317351AB}"/>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78224" y="6321883"/>
              <a:ext cx="826992" cy="541175"/>
            </a:xfrm>
            <a:prstGeom prst="rect">
              <a:avLst/>
            </a:prstGeom>
          </p:spPr>
        </p:pic>
        <p:pic>
          <p:nvPicPr>
            <p:cNvPr id="14" name="Picture 13">
              <a:extLst>
                <a:ext uri="{FF2B5EF4-FFF2-40B4-BE49-F238E27FC236}">
                  <a16:creationId xmlns:a16="http://schemas.microsoft.com/office/drawing/2014/main" id="{C6CAEB35-3FA9-E5F5-E1FB-19C117DF53F5}"/>
                </a:ex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55195" y="5728619"/>
              <a:ext cx="556021" cy="566359"/>
            </a:xfrm>
            <a:prstGeom prst="rect">
              <a:avLst/>
            </a:prstGeom>
          </p:spPr>
        </p:pic>
        <p:pic>
          <p:nvPicPr>
            <p:cNvPr id="15" name="Picture 14">
              <a:extLst>
                <a:ext uri="{FF2B5EF4-FFF2-40B4-BE49-F238E27FC236}">
                  <a16:creationId xmlns:a16="http://schemas.microsoft.com/office/drawing/2014/main" id="{3DA1EFB8-9C6B-504E-9053-5A6D4DAD5F43}"/>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5463" y="5876935"/>
              <a:ext cx="546257" cy="562567"/>
            </a:xfrm>
            <a:prstGeom prst="rect">
              <a:avLst/>
            </a:prstGeom>
          </p:spPr>
        </p:pic>
        <p:pic>
          <p:nvPicPr>
            <p:cNvPr id="16" name="Picture 15">
              <a:extLst>
                <a:ext uri="{FF2B5EF4-FFF2-40B4-BE49-F238E27FC236}">
                  <a16:creationId xmlns:a16="http://schemas.microsoft.com/office/drawing/2014/main" id="{CBBC9B71-3753-FCC0-23B1-BD79FCBEE49C}"/>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88903" y="6158218"/>
              <a:ext cx="856560" cy="555469"/>
            </a:xfrm>
            <a:prstGeom prst="rect">
              <a:avLst/>
            </a:prstGeom>
          </p:spPr>
        </p:pic>
        <p:pic>
          <p:nvPicPr>
            <p:cNvPr id="17" name="Picture 16">
              <a:extLst>
                <a:ext uri="{FF2B5EF4-FFF2-40B4-BE49-F238E27FC236}">
                  <a16:creationId xmlns:a16="http://schemas.microsoft.com/office/drawing/2014/main" id="{F35613ED-5998-B6F6-5767-AEC151A193B5}"/>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49800" y="6075762"/>
              <a:ext cx="554625" cy="727479"/>
            </a:xfrm>
            <a:prstGeom prst="rect">
              <a:avLst/>
            </a:prstGeom>
          </p:spPr>
        </p:pic>
      </p:grpSp>
      <p:grpSp>
        <p:nvGrpSpPr>
          <p:cNvPr id="12" name="Group 11">
            <a:extLst>
              <a:ext uri="{FF2B5EF4-FFF2-40B4-BE49-F238E27FC236}">
                <a16:creationId xmlns:a16="http://schemas.microsoft.com/office/drawing/2014/main" id="{E86B8A94-CC1C-123A-52BA-66D076BF05A9}"/>
              </a:ext>
              <a:ext uri="{C183D7F6-B498-43B3-948B-1728B52AA6E4}">
                <adec:decorative xmlns:adec="http://schemas.microsoft.com/office/drawing/2017/decorative" val="1"/>
              </a:ext>
            </a:extLst>
          </p:cNvPr>
          <p:cNvGrpSpPr/>
          <p:nvPr/>
        </p:nvGrpSpPr>
        <p:grpSpPr>
          <a:xfrm>
            <a:off x="5438976" y="5733256"/>
            <a:ext cx="2661416" cy="1101548"/>
            <a:chOff x="5438976" y="5733256"/>
            <a:chExt cx="2661416" cy="1101548"/>
          </a:xfrm>
        </p:grpSpPr>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pic>
        <p:nvPicPr>
          <p:cNvPr id="18" name="Picture 17">
            <a:hlinkClick r:id="rId9"/>
            <a:extLst>
              <a:ext uri="{FF2B5EF4-FFF2-40B4-BE49-F238E27FC236}">
                <a16:creationId xmlns:a16="http://schemas.microsoft.com/office/drawing/2014/main" id="{21603C69-507F-5BCD-B704-ED0EB4A96C25}"/>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4585" y="186142"/>
            <a:ext cx="1409307" cy="830062"/>
          </a:xfrm>
          <a:prstGeom prst="rect">
            <a:avLst/>
          </a:prstGeom>
        </p:spPr>
      </p:pic>
      <p:sp>
        <p:nvSpPr>
          <p:cNvPr id="19" name="Footer Placeholder 12">
            <a:extLst>
              <a:ext uri="{FF2B5EF4-FFF2-40B4-BE49-F238E27FC236}">
                <a16:creationId xmlns:a16="http://schemas.microsoft.com/office/drawing/2014/main" id="{985946D7-FAE3-79D8-3E2C-C4D8FEA243F9}"/>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0" name="Picture 19">
            <a:extLst>
              <a:ext uri="{FF2B5EF4-FFF2-40B4-BE49-F238E27FC236}">
                <a16:creationId xmlns:a16="http://schemas.microsoft.com/office/drawing/2014/main" id="{16F4A165-DE2B-1F2B-9D3B-83A4DCFAF5AE}"/>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
        <p:nvSpPr>
          <p:cNvPr id="23" name="Title 22">
            <a:extLst>
              <a:ext uri="{FF2B5EF4-FFF2-40B4-BE49-F238E27FC236}">
                <a16:creationId xmlns:a16="http://schemas.microsoft.com/office/drawing/2014/main" id="{47DCFF94-4FCF-109B-7CF6-58BAEE1432C4}"/>
              </a:ext>
            </a:extLst>
          </p:cNvPr>
          <p:cNvSpPr>
            <a:spLocks noGrp="1"/>
          </p:cNvSpPr>
          <p:nvPr>
            <p:ph type="ctrTitle"/>
          </p:nvPr>
        </p:nvSpPr>
        <p:spPr/>
        <p:txBody>
          <a:bodyPr/>
          <a:lstStyle/>
          <a:p>
            <a:r>
              <a:rPr lang="en-AU" sz="4400" b="1" dirty="0">
                <a:solidFill>
                  <a:srgbClr val="0E1D41"/>
                </a:solidFill>
                <a:effectLst/>
                <a:latin typeface="Roboto" panose="02000000000000000000" pitchFamily="2" charset="0"/>
                <a:ea typeface="Calibri" panose="020F0502020204030204" pitchFamily="34" charset="0"/>
                <a:cs typeface="Times New Roman" panose="02020603050405020304" pitchFamily="18" charset="0"/>
              </a:rPr>
              <a:t>Solving equations </a:t>
            </a:r>
            <a:r>
              <a:rPr lang="en-AU" sz="4400" b="1">
                <a:solidFill>
                  <a:srgbClr val="0E1D41"/>
                </a:solidFill>
                <a:effectLst/>
                <a:latin typeface="Roboto" panose="02000000000000000000" pitchFamily="2" charset="0"/>
                <a:ea typeface="Calibri" panose="020F0502020204030204" pitchFamily="34" charset="0"/>
                <a:cs typeface="Times New Roman" panose="02020603050405020304" pitchFamily="18" charset="0"/>
              </a:rPr>
              <a:t>with algebra mats</a:t>
            </a:r>
            <a:endParaRPr lang="en-GB" dirty="0"/>
          </a:p>
        </p:txBody>
      </p:sp>
    </p:spTree>
    <p:extLst>
      <p:ext uri="{BB962C8B-B14F-4D97-AF65-F5344CB8AC3E}">
        <p14:creationId xmlns:p14="http://schemas.microsoft.com/office/powerpoint/2010/main" val="4276312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40EA9-865A-3B49-8B57-4FF05CC0F861}"/>
              </a:ext>
            </a:extLst>
          </p:cNvPr>
          <p:cNvSpPr>
            <a:spLocks noGrp="1"/>
          </p:cNvSpPr>
          <p:nvPr>
            <p:ph type="title"/>
          </p:nvPr>
        </p:nvSpPr>
        <p:spPr/>
        <p:txBody>
          <a:bodyPr>
            <a:normAutofit/>
          </a:bodyPr>
          <a:lstStyle/>
          <a:p>
            <a:r>
              <a:rPr lang="en-US" dirty="0">
                <a:solidFill>
                  <a:schemeClr val="accent6">
                    <a:lumMod val="50000"/>
                  </a:schemeClr>
                </a:solidFill>
              </a:rPr>
              <a:t>Have you balanced it?</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E75751C-2486-1D46-A716-D80DD79B0F46}"/>
                  </a:ext>
                </a:extLst>
              </p:cNvPr>
              <p:cNvSpPr>
                <a:spLocks noGrp="1"/>
              </p:cNvSpPr>
              <p:nvPr>
                <p:ph idx="1"/>
              </p:nvPr>
            </p:nvSpPr>
            <p:spPr/>
            <p:txBody>
              <a:bodyPr/>
              <a:lstStyle/>
              <a:p>
                <a:pPr marL="0" indent="0">
                  <a:buNone/>
                </a:pPr>
                <a:r>
                  <a:rPr lang="en-US" dirty="0"/>
                  <a:t>What you do on the left, you </a:t>
                </a:r>
                <a:r>
                  <a:rPr lang="en-US" b="1" dirty="0"/>
                  <a:t>must </a:t>
                </a:r>
                <a:r>
                  <a:rPr lang="en-US" dirty="0"/>
                  <a:t>also do</a:t>
                </a:r>
                <a:r>
                  <a:rPr lang="en-US" b="1" dirty="0"/>
                  <a:t> </a:t>
                </a:r>
                <a:r>
                  <a:rPr lang="en-US" dirty="0"/>
                  <a:t>on the right. </a:t>
                </a:r>
              </a:p>
              <a:p>
                <a:pPr marL="0" indent="0">
                  <a:buNone/>
                </a:pPr>
                <a:endParaRPr lang="en-US" dirty="0"/>
              </a:p>
              <a:p>
                <a:pPr marL="0" indent="0">
                  <a:buNone/>
                </a:pPr>
                <a14:m>
                  <m:oMathPara xmlns:m="http://schemas.openxmlformats.org/officeDocument/2006/math">
                    <m:oMathParaPr>
                      <m:jc m:val="centerGroup"/>
                    </m:oMathParaPr>
                    <m:oMath xmlns:m="http://schemas.openxmlformats.org/officeDocument/2006/math">
                      <m:r>
                        <a:rPr lang="en-AU" b="0" i="1" smtClean="0">
                          <a:latin typeface="Cambria Math" panose="02040503050406030204" pitchFamily="18" charset="0"/>
                        </a:rPr>
                        <m:t>3=</m:t>
                      </m:r>
                      <m:r>
                        <a:rPr lang="en-AU" b="0" i="1" smtClean="0">
                          <a:latin typeface="Cambria Math" panose="02040503050406030204" pitchFamily="18" charset="0"/>
                        </a:rPr>
                        <m:t>𝑦</m:t>
                      </m:r>
                      <m:r>
                        <a:rPr lang="en-AU" b="0" i="1" smtClean="0">
                          <a:latin typeface="Cambria Math" panose="02040503050406030204" pitchFamily="18" charset="0"/>
                        </a:rPr>
                        <m:t>−9</m:t>
                      </m:r>
                    </m:oMath>
                  </m:oMathPara>
                </a14:m>
                <a:endParaRPr lang="en-AU" b="0" dirty="0"/>
              </a:p>
              <a:p>
                <a:pPr marL="0" indent="0" algn="ctr">
                  <a:buNone/>
                </a:pPr>
                <a14:m>
                  <m:oMathPara xmlns:m="http://schemas.openxmlformats.org/officeDocument/2006/math">
                    <m:oMathParaPr>
                      <m:jc m:val="centerGroup"/>
                    </m:oMathParaPr>
                    <m:oMath xmlns:m="http://schemas.openxmlformats.org/officeDocument/2006/math">
                      <m:r>
                        <a:rPr lang="en-AU" b="0" i="1" smtClean="0">
                          <a:latin typeface="Cambria Math" panose="02040503050406030204" pitchFamily="18" charset="0"/>
                        </a:rPr>
                        <m:t>3</m:t>
                      </m:r>
                      <m:r>
                        <a:rPr lang="en-AU" b="0" i="1" smtClean="0">
                          <a:solidFill>
                            <a:srgbClr val="FF0000"/>
                          </a:solidFill>
                          <a:latin typeface="Cambria Math" panose="02040503050406030204" pitchFamily="18" charset="0"/>
                        </a:rPr>
                        <m:t>+9</m:t>
                      </m:r>
                      <m:r>
                        <a:rPr lang="en-AU" b="0" i="1" smtClean="0">
                          <a:latin typeface="Cambria Math" panose="02040503050406030204" pitchFamily="18" charset="0"/>
                        </a:rPr>
                        <m:t>=</m:t>
                      </m:r>
                      <m:r>
                        <a:rPr lang="en-AU" b="0" i="1" smtClean="0">
                          <a:latin typeface="Cambria Math" panose="02040503050406030204" pitchFamily="18" charset="0"/>
                        </a:rPr>
                        <m:t>𝑦</m:t>
                      </m:r>
                      <m:r>
                        <a:rPr lang="en-AU" b="0" i="1" smtClean="0">
                          <a:latin typeface="Cambria Math" panose="02040503050406030204" pitchFamily="18" charset="0"/>
                        </a:rPr>
                        <m:t>−9+9</m:t>
                      </m:r>
                    </m:oMath>
                  </m:oMathPara>
                </a14:m>
                <a:br>
                  <a:rPr lang="en-AU" b="0" i="1" dirty="0">
                    <a:solidFill>
                      <a:srgbClr val="FF0000"/>
                    </a:solidFill>
                    <a:latin typeface="Cambria Math" panose="02040503050406030204" pitchFamily="18" charset="0"/>
                  </a:rPr>
                </a:br>
                <a:r>
                  <a:rPr lang="en-AU" b="0" i="1" dirty="0">
                    <a:solidFill>
                      <a:srgbClr val="FF0000"/>
                    </a:solidFill>
                    <a:latin typeface="Cambria Math" panose="02040503050406030204" pitchFamily="18" charset="0"/>
                  </a:rPr>
                  <a:t> </a:t>
                </a:r>
                <a14:m>
                  <m:oMath xmlns:m="http://schemas.openxmlformats.org/officeDocument/2006/math">
                    <m:r>
                      <a:rPr lang="en-AU" b="0" i="1" smtClean="0">
                        <a:latin typeface="Cambria Math" panose="02040503050406030204" pitchFamily="18" charset="0"/>
                      </a:rPr>
                      <m:t>9</m:t>
                    </m:r>
                    <m:r>
                      <a:rPr lang="en-AU" i="1">
                        <a:latin typeface="Cambria Math" panose="02040503050406030204" pitchFamily="18" charset="0"/>
                      </a:rPr>
                      <m:t>=</m:t>
                    </m:r>
                  </m:oMath>
                </a14:m>
                <a:r>
                  <a:rPr lang="en-AU" dirty="0"/>
                  <a:t> </a:t>
                </a:r>
                <a14:m>
                  <m:oMath xmlns:m="http://schemas.openxmlformats.org/officeDocument/2006/math">
                    <m:r>
                      <a:rPr lang="en-AU" i="1">
                        <a:latin typeface="Cambria Math" panose="02040503050406030204" pitchFamily="18" charset="0"/>
                      </a:rPr>
                      <m:t>𝑦</m:t>
                    </m:r>
                  </m:oMath>
                </a14:m>
                <a:endParaRPr lang="en-AU" b="0" i="1" dirty="0">
                  <a:latin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r>
                        <a:rPr lang="en-AU" b="0" i="1" smtClean="0">
                          <a:latin typeface="Cambria Math" panose="02040503050406030204" pitchFamily="18" charset="0"/>
                        </a:rPr>
                        <m:t>𝑦</m:t>
                      </m:r>
                      <m:r>
                        <a:rPr lang="en-AU" b="0" i="1" smtClean="0">
                          <a:latin typeface="Cambria Math" panose="02040503050406030204" pitchFamily="18" charset="0"/>
                        </a:rPr>
                        <m:t>=9</m:t>
                      </m:r>
                    </m:oMath>
                  </m:oMathPara>
                </a14:m>
                <a:br>
                  <a:rPr lang="en-AU" b="0" i="1" dirty="0">
                    <a:latin typeface="Cambria Math" panose="02040503050406030204" pitchFamily="18" charset="0"/>
                  </a:rPr>
                </a:br>
                <a:endParaRPr lang="en-US" dirty="0"/>
              </a:p>
            </p:txBody>
          </p:sp>
        </mc:Choice>
        <mc:Fallback xmlns="">
          <p:sp>
            <p:nvSpPr>
              <p:cNvPr id="3" name="Content Placeholder 2">
                <a:extLst>
                  <a:ext uri="{FF2B5EF4-FFF2-40B4-BE49-F238E27FC236}">
                    <a16:creationId xmlns:a16="http://schemas.microsoft.com/office/drawing/2014/main" id="{9E75751C-2486-1D46-A716-D80DD79B0F46}"/>
                  </a:ext>
                </a:extLst>
              </p:cNvPr>
              <p:cNvSpPr>
                <a:spLocks noGrp="1" noRot="1" noChangeAspect="1" noMove="1" noResize="1" noEditPoints="1" noAdjustHandles="1" noChangeArrowheads="1" noChangeShapeType="1" noTextEdit="1"/>
              </p:cNvSpPr>
              <p:nvPr>
                <p:ph idx="1"/>
              </p:nvPr>
            </p:nvSpPr>
            <p:spPr>
              <a:blipFill>
                <a:blip r:embed="rId3"/>
                <a:stretch>
                  <a:fillRect l="-1852" t="-1752"/>
                </a:stretch>
              </a:blipFill>
            </p:spPr>
            <p:txBody>
              <a:bodyPr/>
              <a:lstStyle/>
              <a:p>
                <a:r>
                  <a:rPr lang="en-GB">
                    <a:noFill/>
                  </a:rPr>
                  <a:t> </a:t>
                </a:r>
              </a:p>
            </p:txBody>
          </p:sp>
        </mc:Fallback>
      </mc:AlternateContent>
      <p:grpSp>
        <p:nvGrpSpPr>
          <p:cNvPr id="4" name="Group 3">
            <a:extLst>
              <a:ext uri="{FF2B5EF4-FFF2-40B4-BE49-F238E27FC236}">
                <a16:creationId xmlns:a16="http://schemas.microsoft.com/office/drawing/2014/main" id="{2690AEAB-12B1-F27F-C4E7-68276443B179}"/>
              </a:ext>
              <a:ext uri="{C183D7F6-B498-43B3-948B-1728B52AA6E4}">
                <adec:decorative xmlns:adec="http://schemas.microsoft.com/office/drawing/2017/decorative" val="1"/>
              </a:ext>
            </a:extLst>
          </p:cNvPr>
          <p:cNvGrpSpPr/>
          <p:nvPr/>
        </p:nvGrpSpPr>
        <p:grpSpPr>
          <a:xfrm>
            <a:off x="-468560" y="6519545"/>
            <a:ext cx="5787390" cy="338455"/>
            <a:chOff x="-494064" y="6701343"/>
            <a:chExt cx="5787390" cy="338455"/>
          </a:xfrm>
        </p:grpSpPr>
        <p:pic>
          <p:nvPicPr>
            <p:cNvPr id="5" name="Picture 4" descr="Creative Commons attribution">
              <a:extLst>
                <a:ext uri="{FF2B5EF4-FFF2-40B4-BE49-F238E27FC236}">
                  <a16:creationId xmlns:a16="http://schemas.microsoft.com/office/drawing/2014/main" id="{30CB1348-01AC-07CD-27E5-442F01545EE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33891" y="6726743"/>
              <a:ext cx="559435" cy="198755"/>
            </a:xfrm>
            <a:prstGeom prst="rect">
              <a:avLst/>
            </a:prstGeom>
          </p:spPr>
        </p:pic>
        <p:sp>
          <p:nvSpPr>
            <p:cNvPr id="6" name="Text Box 2">
              <a:extLst>
                <a:ext uri="{FF2B5EF4-FFF2-40B4-BE49-F238E27FC236}">
                  <a16:creationId xmlns:a16="http://schemas.microsoft.com/office/drawing/2014/main" id="{81E29181-5262-B0F6-88BA-5B2F230C99FF}"/>
                </a:ext>
              </a:extLst>
            </p:cNvPr>
            <p:cNvSpPr txBox="1"/>
            <p:nvPr/>
          </p:nvSpPr>
          <p:spPr>
            <a:xfrm>
              <a:off x="-494064" y="6701343"/>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a:solidFill>
                    <a:srgbClr val="595959"/>
                  </a:solidFill>
                  <a:effectLst/>
                  <a:ea typeface="DengXian" panose="02010600030101010101" pitchFamily="2" charset="-122"/>
                  <a:cs typeface="Calibri Light" panose="020F0302020204030204" pitchFamily="34" charset="0"/>
                </a:rPr>
                <a:t> </a:t>
              </a:r>
            </a:p>
          </p:txBody>
        </p:sp>
      </p:grpSp>
      <p:pic>
        <p:nvPicPr>
          <p:cNvPr id="7" name="Picture 6">
            <a:hlinkClick r:id="rId5"/>
            <a:extLst>
              <a:ext uri="{FF2B5EF4-FFF2-40B4-BE49-F238E27FC236}">
                <a16:creationId xmlns:a16="http://schemas.microsoft.com/office/drawing/2014/main" id="{3A51C470-8E73-FA58-7EA6-B0D8A7B8DAA4}"/>
              </a:ext>
              <a:ext uri="{C183D7F6-B498-43B3-948B-1728B52AA6E4}">
                <adec:decorative xmlns:adec="http://schemas.microsoft.com/office/drawing/2017/decorative" val="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585" y="186142"/>
            <a:ext cx="1409307" cy="830062"/>
          </a:xfrm>
          <a:prstGeom prst="rect">
            <a:avLst/>
          </a:prstGeom>
        </p:spPr>
      </p:pic>
    </p:spTree>
    <p:extLst>
      <p:ext uri="{BB962C8B-B14F-4D97-AF65-F5344CB8AC3E}">
        <p14:creationId xmlns:p14="http://schemas.microsoft.com/office/powerpoint/2010/main" val="1930760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40EA9-865A-3B49-8B57-4FF05CC0F861}"/>
              </a:ext>
            </a:extLst>
          </p:cNvPr>
          <p:cNvSpPr>
            <a:spLocks noGrp="1"/>
          </p:cNvSpPr>
          <p:nvPr>
            <p:ph type="title"/>
          </p:nvPr>
        </p:nvSpPr>
        <p:spPr/>
        <p:txBody>
          <a:bodyPr/>
          <a:lstStyle/>
          <a:p>
            <a:r>
              <a:rPr lang="en-US" dirty="0">
                <a:solidFill>
                  <a:schemeClr val="tx2"/>
                </a:solidFill>
              </a:rPr>
              <a:t>Class discussion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E75751C-2486-1D46-A716-D80DD79B0F46}"/>
                  </a:ext>
                </a:extLst>
              </p:cNvPr>
              <p:cNvSpPr>
                <a:spLocks noGrp="1"/>
              </p:cNvSpPr>
              <p:nvPr>
                <p:ph idx="1"/>
              </p:nvPr>
            </p:nvSpPr>
            <p:spPr/>
            <p:txBody>
              <a:bodyPr/>
              <a:lstStyle/>
              <a:p>
                <a:pPr marL="0" indent="0" algn="ctr">
                  <a:buNone/>
                </a:pPr>
                <a:r>
                  <a:rPr lang="en-US" dirty="0"/>
                  <a:t>How would we solve the following? </a:t>
                </a:r>
              </a:p>
              <a:p>
                <a:pPr marL="0" indent="0">
                  <a:buNone/>
                </a:pPr>
                <a:endParaRPr lang="en-US" dirty="0"/>
              </a:p>
              <a:p>
                <a:pPr marL="0" indent="0">
                  <a:buNone/>
                </a:pPr>
                <a:r>
                  <a:rPr lang="en-AU" b="0" dirty="0"/>
                  <a:t>                                   </a:t>
                </a:r>
                <a14:m>
                  <m:oMath xmlns:m="http://schemas.openxmlformats.org/officeDocument/2006/math">
                    <m:r>
                      <a:rPr lang="en-AU" b="0" i="1" smtClean="0">
                        <a:latin typeface="Cambria Math" panose="02040503050406030204" pitchFamily="18" charset="0"/>
                      </a:rPr>
                      <m:t>2−</m:t>
                    </m:r>
                    <m:r>
                      <a:rPr lang="en-AU" b="0" i="1" smtClean="0">
                        <a:latin typeface="Cambria Math" panose="02040503050406030204" pitchFamily="18" charset="0"/>
                      </a:rPr>
                      <m:t>𝑥</m:t>
                    </m:r>
                    <m:r>
                      <a:rPr lang="en-AU" b="0" i="1" smtClean="0">
                        <a:latin typeface="Cambria Math" panose="02040503050406030204" pitchFamily="18" charset="0"/>
                      </a:rPr>
                      <m:t>=−1</m:t>
                    </m:r>
                  </m:oMath>
                </a14:m>
                <a:endParaRPr lang="en-AU" b="0" dirty="0"/>
              </a:p>
              <a:p>
                <a:pPr marL="0" indent="0">
                  <a:buNone/>
                </a:pPr>
                <a14:m>
                  <m:oMathPara xmlns:m="http://schemas.openxmlformats.org/officeDocument/2006/math">
                    <m:oMathParaPr>
                      <m:jc m:val="centerGroup"/>
                    </m:oMathParaPr>
                    <m:oMath xmlns:m="http://schemas.openxmlformats.org/officeDocument/2006/math">
                      <m:r>
                        <a:rPr lang="en-AU" b="0" i="1" smtClean="0">
                          <a:solidFill>
                            <a:srgbClr val="FF0000"/>
                          </a:solidFill>
                          <a:latin typeface="Cambria Math" panose="02040503050406030204" pitchFamily="18" charset="0"/>
                        </a:rPr>
                        <m:t>−2</m:t>
                      </m:r>
                      <m:r>
                        <a:rPr lang="en-AU" b="0" i="1" smtClean="0">
                          <a:latin typeface="Cambria Math" panose="02040503050406030204" pitchFamily="18" charset="0"/>
                        </a:rPr>
                        <m:t>+2−</m:t>
                      </m:r>
                      <m:r>
                        <a:rPr lang="en-AU" b="0" i="1" smtClean="0">
                          <a:latin typeface="Cambria Math" panose="02040503050406030204" pitchFamily="18" charset="0"/>
                        </a:rPr>
                        <m:t>𝑥</m:t>
                      </m:r>
                      <m:r>
                        <a:rPr lang="en-AU" b="0" i="1" smtClean="0">
                          <a:latin typeface="Cambria Math" panose="02040503050406030204" pitchFamily="18" charset="0"/>
                        </a:rPr>
                        <m:t>=−1−2</m:t>
                      </m:r>
                    </m:oMath>
                  </m:oMathPara>
                </a14:m>
                <a:br>
                  <a:rPr lang="en-AU" b="0" i="1" dirty="0">
                    <a:solidFill>
                      <a:srgbClr val="FF0000"/>
                    </a:solidFill>
                    <a:latin typeface="Cambria Math" panose="02040503050406030204" pitchFamily="18" charset="0"/>
                  </a:rPr>
                </a:br>
                <a:r>
                  <a:rPr lang="en-AU" b="0" i="1" dirty="0">
                    <a:solidFill>
                      <a:srgbClr val="FF0000"/>
                    </a:solidFill>
                    <a:latin typeface="Cambria Math" panose="02040503050406030204" pitchFamily="18" charset="0"/>
                  </a:rPr>
                  <a:t>                                        </a:t>
                </a:r>
                <a14:m>
                  <m:oMath xmlns:m="http://schemas.openxmlformats.org/officeDocument/2006/math">
                    <m:r>
                      <a:rPr lang="en-AU" b="0" i="1" smtClean="0">
                        <a:latin typeface="Cambria Math" panose="02040503050406030204" pitchFamily="18" charset="0"/>
                      </a:rPr>
                      <m:t>−</m:t>
                    </m:r>
                    <m:r>
                      <a:rPr lang="en-AU" b="0" i="1" smtClean="0">
                        <a:latin typeface="Cambria Math" panose="02040503050406030204" pitchFamily="18" charset="0"/>
                      </a:rPr>
                      <m:t>𝑥</m:t>
                    </m:r>
                    <m:r>
                      <a:rPr lang="en-AU" b="0" i="1" smtClean="0">
                        <a:latin typeface="Cambria Math" panose="02040503050406030204" pitchFamily="18" charset="0"/>
                      </a:rPr>
                      <m:t>=−3</m:t>
                    </m:r>
                  </m:oMath>
                </a14:m>
                <a:br>
                  <a:rPr lang="en-AU" b="0" i="1" dirty="0">
                    <a:latin typeface="Cambria Math" panose="02040503050406030204" pitchFamily="18" charset="0"/>
                  </a:rPr>
                </a:br>
                <a:r>
                  <a:rPr lang="en-AU" b="0" i="1" dirty="0">
                    <a:latin typeface="Cambria Math" panose="02040503050406030204" pitchFamily="18" charset="0"/>
                  </a:rPr>
                  <a:t>       				   </a:t>
                </a:r>
                <a14:m>
                  <m:oMath xmlns:m="http://schemas.openxmlformats.org/officeDocument/2006/math">
                    <m:r>
                      <a:rPr lang="en-AU" b="0" i="1" smtClean="0">
                        <a:latin typeface="Cambria Math" panose="02040503050406030204" pitchFamily="18" charset="0"/>
                      </a:rPr>
                      <m:t>𝑥</m:t>
                    </m:r>
                    <m:r>
                      <a:rPr lang="en-AU" b="0" i="1" smtClean="0">
                        <a:latin typeface="Cambria Math" panose="02040503050406030204" pitchFamily="18" charset="0"/>
                      </a:rPr>
                      <m:t>=3</m:t>
                    </m:r>
                  </m:oMath>
                </a14:m>
                <a:br>
                  <a:rPr lang="en-AU" b="0" i="1" dirty="0">
                    <a:latin typeface="Cambria Math" panose="02040503050406030204" pitchFamily="18" charset="0"/>
                  </a:rPr>
                </a:br>
                <a:endParaRPr lang="en-US" dirty="0"/>
              </a:p>
            </p:txBody>
          </p:sp>
        </mc:Choice>
        <mc:Fallback xmlns="">
          <p:sp>
            <p:nvSpPr>
              <p:cNvPr id="3" name="Content Placeholder 2">
                <a:extLst>
                  <a:ext uri="{FF2B5EF4-FFF2-40B4-BE49-F238E27FC236}">
                    <a16:creationId xmlns:a16="http://schemas.microsoft.com/office/drawing/2014/main" xmlns:a14="http://schemas.microsoft.com/office/drawing/2010/main" xmlns="" id="{9E75751C-2486-1D46-A716-D80DD79B0F46}"/>
                  </a:ext>
                </a:extLst>
              </p:cNvPr>
              <p:cNvSpPr>
                <a:spLocks noGrp="1" noRot="1" noChangeAspect="1" noMove="1" noResize="1" noEditPoints="1" noAdjustHandles="1" noChangeArrowheads="1" noChangeShapeType="1" noTextEdit="1"/>
              </p:cNvSpPr>
              <p:nvPr>
                <p:ph idx="1"/>
              </p:nvPr>
            </p:nvSpPr>
            <p:spPr>
              <a:blipFill rotWithShape="0">
                <a:blip r:embed="rId3"/>
                <a:stretch>
                  <a:fillRect t="-1752"/>
                </a:stretch>
              </a:blipFill>
            </p:spPr>
            <p:txBody>
              <a:bodyPr/>
              <a:lstStyle/>
              <a:p>
                <a:r>
                  <a:rPr lang="en-AU">
                    <a:noFill/>
                  </a:rPr>
                  <a:t> </a:t>
                </a:r>
              </a:p>
            </p:txBody>
          </p:sp>
        </mc:Fallback>
      </mc:AlternateContent>
      <p:grpSp>
        <p:nvGrpSpPr>
          <p:cNvPr id="4" name="Group 3">
            <a:extLst>
              <a:ext uri="{FF2B5EF4-FFF2-40B4-BE49-F238E27FC236}">
                <a16:creationId xmlns:a16="http://schemas.microsoft.com/office/drawing/2014/main" id="{6743AFFC-CDE4-A009-A035-F56493A5A86F}"/>
              </a:ext>
              <a:ext uri="{C183D7F6-B498-43B3-948B-1728B52AA6E4}">
                <adec:decorative xmlns:adec="http://schemas.microsoft.com/office/drawing/2017/decorative" val="1"/>
              </a:ext>
            </a:extLst>
          </p:cNvPr>
          <p:cNvGrpSpPr/>
          <p:nvPr/>
        </p:nvGrpSpPr>
        <p:grpSpPr>
          <a:xfrm>
            <a:off x="-468560" y="6555150"/>
            <a:ext cx="5787390" cy="338455"/>
            <a:chOff x="-494064" y="6701343"/>
            <a:chExt cx="5787390" cy="338455"/>
          </a:xfrm>
        </p:grpSpPr>
        <p:pic>
          <p:nvPicPr>
            <p:cNvPr id="5" name="Picture 4" descr="Creative Commons attribution">
              <a:extLst>
                <a:ext uri="{FF2B5EF4-FFF2-40B4-BE49-F238E27FC236}">
                  <a16:creationId xmlns:a16="http://schemas.microsoft.com/office/drawing/2014/main" id="{12BB3527-646C-D507-0078-596013D67E7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33891" y="6726743"/>
              <a:ext cx="559435" cy="198755"/>
            </a:xfrm>
            <a:prstGeom prst="rect">
              <a:avLst/>
            </a:prstGeom>
          </p:spPr>
        </p:pic>
        <p:sp>
          <p:nvSpPr>
            <p:cNvPr id="6" name="Text Box 2">
              <a:extLst>
                <a:ext uri="{FF2B5EF4-FFF2-40B4-BE49-F238E27FC236}">
                  <a16:creationId xmlns:a16="http://schemas.microsoft.com/office/drawing/2014/main" id="{8D004C85-9507-FC34-5615-5BABC7D8BE3D}"/>
                </a:ext>
              </a:extLst>
            </p:cNvPr>
            <p:cNvSpPr txBox="1"/>
            <p:nvPr/>
          </p:nvSpPr>
          <p:spPr>
            <a:xfrm>
              <a:off x="-494064" y="6701343"/>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grpSp>
      <p:pic>
        <p:nvPicPr>
          <p:cNvPr id="7" name="Picture 6">
            <a:hlinkClick r:id="rId5"/>
            <a:extLst>
              <a:ext uri="{FF2B5EF4-FFF2-40B4-BE49-F238E27FC236}">
                <a16:creationId xmlns:a16="http://schemas.microsoft.com/office/drawing/2014/main" id="{DA4DB60B-296C-EE37-225C-F6D41345F9C2}"/>
              </a:ext>
              <a:ext uri="{C183D7F6-B498-43B3-948B-1728B52AA6E4}">
                <adec:decorative xmlns:adec="http://schemas.microsoft.com/office/drawing/2017/decorative" val="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585" y="186142"/>
            <a:ext cx="1409307" cy="830062"/>
          </a:xfrm>
          <a:prstGeom prst="rect">
            <a:avLst/>
          </a:prstGeom>
        </p:spPr>
      </p:pic>
    </p:spTree>
    <p:extLst>
      <p:ext uri="{BB962C8B-B14F-4D97-AF65-F5344CB8AC3E}">
        <p14:creationId xmlns:p14="http://schemas.microsoft.com/office/powerpoint/2010/main" val="11958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5197"/>
            <a:ext cx="8229600" cy="1143000"/>
          </a:xfrm>
        </p:spPr>
        <p:txBody>
          <a:bodyPr/>
          <a:lstStyle/>
          <a:p>
            <a:r>
              <a:rPr lang="en-AU" dirty="0">
                <a:solidFill>
                  <a:schemeClr val="accent1">
                    <a:lumMod val="50000"/>
                  </a:schemeClr>
                </a:solidFill>
              </a:rPr>
              <a:t>Learning intention</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3"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grpSp>
        <p:nvGrpSpPr>
          <p:cNvPr id="7" name="Group 6">
            <a:extLst>
              <a:ext uri="{FF2B5EF4-FFF2-40B4-BE49-F238E27FC236}">
                <a16:creationId xmlns:a16="http://schemas.microsoft.com/office/drawing/2014/main" id="{FF67816F-6028-7272-0DA8-5F7EB303C9CD}"/>
              </a:ext>
              <a:ext uri="{C183D7F6-B498-43B3-948B-1728B52AA6E4}">
                <adec:decorative xmlns:adec="http://schemas.microsoft.com/office/drawing/2017/decorative" val="1"/>
              </a:ext>
            </a:extLst>
          </p:cNvPr>
          <p:cNvGrpSpPr/>
          <p:nvPr/>
        </p:nvGrpSpPr>
        <p:grpSpPr>
          <a:xfrm>
            <a:off x="4949555" y="5926317"/>
            <a:ext cx="1998709" cy="886406"/>
            <a:chOff x="4949555" y="5926317"/>
            <a:chExt cx="1998709" cy="886406"/>
          </a:xfrm>
        </p:grpSpPr>
        <p:pic>
          <p:nvPicPr>
            <p:cNvPr id="14" name="Picture 13"/>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3" name="TextBox 2">
            <a:extLst>
              <a:ext uri="{FF2B5EF4-FFF2-40B4-BE49-F238E27FC236}">
                <a16:creationId xmlns:a16="http://schemas.microsoft.com/office/drawing/2014/main" id="{971601C1-D976-1742-901C-B8582440F826}"/>
              </a:ext>
            </a:extLst>
          </p:cNvPr>
          <p:cNvSpPr txBox="1"/>
          <p:nvPr/>
        </p:nvSpPr>
        <p:spPr>
          <a:xfrm>
            <a:off x="1406467" y="1765355"/>
            <a:ext cx="6763116" cy="3160224"/>
          </a:xfrm>
          <a:prstGeom prst="rect">
            <a:avLst/>
          </a:prstGeom>
          <a:noFill/>
        </p:spPr>
        <p:txBody>
          <a:bodyPr wrap="square" rtlCol="0">
            <a:spAutoFit/>
          </a:bodyPr>
          <a:lstStyle/>
          <a:p>
            <a:pPr marL="215900" indent="-215900">
              <a:lnSpc>
                <a:spcPct val="120000"/>
              </a:lnSpc>
            </a:pPr>
            <a:r>
              <a:rPr lang="en-US" sz="28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We are learning to: </a:t>
            </a:r>
            <a:endParaRPr lang="en-AU" sz="28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itchFamily="2" charset="2"/>
              <a:buChar char=""/>
            </a:pPr>
            <a:r>
              <a:rPr lang="en-US" sz="2800" b="1" dirty="0">
                <a:solidFill>
                  <a:schemeClr val="accent6">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construct</a:t>
            </a:r>
            <a:r>
              <a:rPr lang="en-US" sz="28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8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equations for given word problems </a:t>
            </a:r>
            <a:endParaRPr lang="en-AU" sz="28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itchFamily="2" charset="2"/>
              <a:buChar char=""/>
            </a:pPr>
            <a:r>
              <a:rPr lang="en-US" sz="2800" b="1" dirty="0">
                <a:solidFill>
                  <a:schemeClr val="accent6">
                    <a:lumMod val="50000"/>
                  </a:schemeClr>
                </a:solidFill>
                <a:latin typeface="Calibri" panose="020F0502020204030204" pitchFamily="34" charset="0"/>
                <a:ea typeface="Times New Roman" panose="02020603050405020304" pitchFamily="18" charset="0"/>
                <a:cs typeface="Times New Roman" panose="02020603050405020304" pitchFamily="18" charset="0"/>
              </a:rPr>
              <a:t>s</a:t>
            </a:r>
            <a:r>
              <a:rPr lang="en-US" sz="2800" b="1" dirty="0">
                <a:solidFill>
                  <a:schemeClr val="accent6">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ubstitute</a:t>
            </a:r>
            <a:r>
              <a:rPr lang="en-US" sz="28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8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values into equations</a:t>
            </a:r>
            <a:endParaRPr lang="en-AU" sz="2800" dirty="0">
              <a:solidFill>
                <a:schemeClr val="accent1">
                  <a:lumMod val="50000"/>
                </a:schemeClr>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itchFamily="2" charset="2"/>
              <a:buChar char=""/>
            </a:pPr>
            <a:r>
              <a:rPr lang="en-AU" sz="2800" b="1"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solve</a:t>
            </a:r>
            <a:r>
              <a:rPr lang="en-AU" sz="28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en-AU" sz="2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equations involving addition and subtraction.</a:t>
            </a:r>
            <a:endParaRPr lang="en-US" sz="2800" dirty="0">
              <a:solidFill>
                <a:schemeClr val="accent1">
                  <a:lumMod val="50000"/>
                </a:schemeClr>
              </a:solidFill>
            </a:endParaRPr>
          </a:p>
        </p:txBody>
      </p:sp>
      <p:grpSp>
        <p:nvGrpSpPr>
          <p:cNvPr id="4" name="Group 3">
            <a:extLst>
              <a:ext uri="{FF2B5EF4-FFF2-40B4-BE49-F238E27FC236}">
                <a16:creationId xmlns:a16="http://schemas.microsoft.com/office/drawing/2014/main" id="{3DF3D995-E2F0-4ED1-879F-D8D4514E5FD6}"/>
              </a:ext>
              <a:ext uri="{C183D7F6-B498-43B3-948B-1728B52AA6E4}">
                <adec:decorative xmlns:adec="http://schemas.microsoft.com/office/drawing/2017/decorative" val="1"/>
              </a:ext>
            </a:extLst>
          </p:cNvPr>
          <p:cNvGrpSpPr/>
          <p:nvPr/>
        </p:nvGrpSpPr>
        <p:grpSpPr>
          <a:xfrm>
            <a:off x="-492558" y="6571358"/>
            <a:ext cx="5787390" cy="338455"/>
            <a:chOff x="-494064" y="6701343"/>
            <a:chExt cx="5787390" cy="338455"/>
          </a:xfrm>
        </p:grpSpPr>
        <p:pic>
          <p:nvPicPr>
            <p:cNvPr id="5" name="Picture 4" descr="Creative Commons attribution">
              <a:extLst>
                <a:ext uri="{FF2B5EF4-FFF2-40B4-BE49-F238E27FC236}">
                  <a16:creationId xmlns:a16="http://schemas.microsoft.com/office/drawing/2014/main" id="{71932308-80D1-894C-A036-5ADA1D09239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733891" y="6726743"/>
              <a:ext cx="559435" cy="198755"/>
            </a:xfrm>
            <a:prstGeom prst="rect">
              <a:avLst/>
            </a:prstGeom>
          </p:spPr>
        </p:pic>
        <p:sp>
          <p:nvSpPr>
            <p:cNvPr id="6" name="Text Box 2">
              <a:extLst>
                <a:ext uri="{FF2B5EF4-FFF2-40B4-BE49-F238E27FC236}">
                  <a16:creationId xmlns:a16="http://schemas.microsoft.com/office/drawing/2014/main" id="{0BC8FCBD-C6DB-994C-9A90-0742C2A0674A}"/>
                </a:ext>
              </a:extLst>
            </p:cNvPr>
            <p:cNvSpPr txBox="1"/>
            <p:nvPr/>
          </p:nvSpPr>
          <p:spPr>
            <a:xfrm>
              <a:off x="-494064" y="6701343"/>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grpSp>
      <p:pic>
        <p:nvPicPr>
          <p:cNvPr id="8" name="Picture 7">
            <a:hlinkClick r:id="rId9"/>
            <a:extLst>
              <a:ext uri="{FF2B5EF4-FFF2-40B4-BE49-F238E27FC236}">
                <a16:creationId xmlns:a16="http://schemas.microsoft.com/office/drawing/2014/main" id="{B8CD0C19-5EFA-4BCF-3394-83D06D88BA29}"/>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4585" y="186142"/>
            <a:ext cx="1409307" cy="830062"/>
          </a:xfrm>
          <a:prstGeom prst="rect">
            <a:avLst/>
          </a:prstGeom>
        </p:spPr>
      </p:pic>
    </p:spTree>
    <p:extLst>
      <p:ext uri="{BB962C8B-B14F-4D97-AF65-F5344CB8AC3E}">
        <p14:creationId xmlns:p14="http://schemas.microsoft.com/office/powerpoint/2010/main" val="2344959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BD2EF-5254-8D4F-ADA0-9E785511B18A}"/>
              </a:ext>
            </a:extLst>
          </p:cNvPr>
          <p:cNvSpPr>
            <a:spLocks noGrp="1"/>
          </p:cNvSpPr>
          <p:nvPr>
            <p:ph type="title"/>
          </p:nvPr>
        </p:nvSpPr>
        <p:spPr/>
        <p:txBody>
          <a:bodyPr/>
          <a:lstStyle/>
          <a:p>
            <a:r>
              <a:rPr lang="en-US" dirty="0">
                <a:solidFill>
                  <a:schemeClr val="accent1">
                    <a:lumMod val="50000"/>
                  </a:schemeClr>
                </a:solidFill>
              </a:rPr>
              <a:t>Solving equations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07F9FAF-AC4E-8E4E-9BC2-84E430742A85}"/>
                  </a:ext>
                </a:extLst>
              </p:cNvPr>
              <p:cNvSpPr>
                <a:spLocks noGrp="1"/>
              </p:cNvSpPr>
              <p:nvPr>
                <p:ph idx="1"/>
              </p:nvPr>
            </p:nvSpPr>
            <p:spPr>
              <a:xfrm>
                <a:off x="457200" y="1417638"/>
                <a:ext cx="8229600" cy="4525963"/>
              </a:xfrm>
            </p:spPr>
            <p:txBody>
              <a:bodyPr/>
              <a:lstStyle/>
              <a:p>
                <a:pPr marL="0" indent="0">
                  <a:buNone/>
                </a:pPr>
                <a:r>
                  <a:rPr lang="en-US" dirty="0">
                    <a:solidFill>
                      <a:schemeClr val="accent1">
                        <a:lumMod val="50000"/>
                      </a:schemeClr>
                    </a:solidFill>
                  </a:rPr>
                  <a:t>Lana and Mon sold 23 cupcakes at the school fair.</a:t>
                </a:r>
              </a:p>
              <a:p>
                <a:pPr marL="0" indent="0">
                  <a:buNone/>
                </a:pPr>
                <a:r>
                  <a:rPr lang="en-US" dirty="0">
                    <a:solidFill>
                      <a:schemeClr val="accent6">
                        <a:lumMod val="50000"/>
                      </a:schemeClr>
                    </a:solidFill>
                  </a:rPr>
                  <a:t>If Lana sold 9 cupcakes, how many cupcakes did Mon sell?</a:t>
                </a:r>
              </a:p>
              <a:p>
                <a:pPr marL="0" indent="0">
                  <a:buNone/>
                </a:pPr>
                <a:endParaRPr lang="en-US" dirty="0"/>
              </a:p>
              <a:p>
                <a:pPr marL="0" indent="0" algn="ctr">
                  <a:buNone/>
                </a:pPr>
                <a14:m>
                  <m:oMathPara xmlns:m="http://schemas.openxmlformats.org/officeDocument/2006/math">
                    <m:oMathParaPr>
                      <m:jc m:val="centerGroup"/>
                    </m:oMathParaPr>
                    <m:oMath xmlns:m="http://schemas.openxmlformats.org/officeDocument/2006/math">
                      <m:r>
                        <m:rPr>
                          <m:sty m:val="p"/>
                        </m:rPr>
                        <a:rPr lang="en-AU" b="0" i="0" smtClean="0">
                          <a:latin typeface="Cambria Math" panose="02040503050406030204" pitchFamily="18" charset="0"/>
                        </a:rPr>
                        <m:t>Lana</m:t>
                      </m:r>
                      <m:r>
                        <a:rPr lang="en-AU" b="0" i="1" smtClean="0">
                          <a:latin typeface="Cambria Math" panose="02040503050406030204" pitchFamily="18" charset="0"/>
                        </a:rPr>
                        <m:t>+</m:t>
                      </m:r>
                      <m:r>
                        <m:rPr>
                          <m:sty m:val="p"/>
                        </m:rPr>
                        <a:rPr lang="en-AU" b="0" i="0" smtClean="0">
                          <a:latin typeface="Cambria Math" panose="02040503050406030204" pitchFamily="18" charset="0"/>
                        </a:rPr>
                        <m:t>Mon</m:t>
                      </m:r>
                      <m:r>
                        <a:rPr lang="en-AU" b="0" i="1" smtClean="0">
                          <a:latin typeface="Cambria Math" panose="02040503050406030204" pitchFamily="18" charset="0"/>
                        </a:rPr>
                        <m:t> =23</m:t>
                      </m:r>
                    </m:oMath>
                  </m:oMathPara>
                </a14:m>
                <a:endParaRPr lang="en-AU" b="0" dirty="0"/>
              </a:p>
              <a:p>
                <a:pPr marL="0" indent="0" algn="ctr">
                  <a:buNone/>
                </a:pPr>
                <a14:m>
                  <m:oMathPara xmlns:m="http://schemas.openxmlformats.org/officeDocument/2006/math">
                    <m:oMathParaPr>
                      <m:jc m:val="centerGroup"/>
                    </m:oMathParaPr>
                    <m:oMath xmlns:m="http://schemas.openxmlformats.org/officeDocument/2006/math">
                      <m:r>
                        <a:rPr lang="en-AU" i="1">
                          <a:latin typeface="Cambria Math" panose="02040503050406030204" pitchFamily="18" charset="0"/>
                        </a:rPr>
                        <m:t>𝐿</m:t>
                      </m:r>
                      <m:r>
                        <a:rPr lang="en-AU" i="1">
                          <a:latin typeface="Cambria Math" panose="02040503050406030204" pitchFamily="18" charset="0"/>
                        </a:rPr>
                        <m:t>+</m:t>
                      </m:r>
                      <m:r>
                        <a:rPr lang="en-AU" i="1">
                          <a:latin typeface="Cambria Math" panose="02040503050406030204" pitchFamily="18" charset="0"/>
                        </a:rPr>
                        <m:t>𝑀</m:t>
                      </m:r>
                      <m:r>
                        <a:rPr lang="en-AU" i="1">
                          <a:latin typeface="Cambria Math" panose="02040503050406030204" pitchFamily="18" charset="0"/>
                        </a:rPr>
                        <m:t> =23</m:t>
                      </m:r>
                    </m:oMath>
                  </m:oMathPara>
                </a14:m>
                <a:endParaRPr lang="en-AU" dirty="0"/>
              </a:p>
              <a:p>
                <a:pPr marL="0" indent="0" algn="ctr">
                  <a:buNone/>
                </a:pPr>
                <a14:m>
                  <m:oMathPara xmlns:m="http://schemas.openxmlformats.org/officeDocument/2006/math">
                    <m:oMathParaPr>
                      <m:jc m:val="centerGroup"/>
                    </m:oMathParaPr>
                    <m:oMath xmlns:m="http://schemas.openxmlformats.org/officeDocument/2006/math">
                      <m:r>
                        <a:rPr lang="en-AU" b="0" i="1" smtClean="0">
                          <a:latin typeface="Cambria Math" panose="02040503050406030204" pitchFamily="18" charset="0"/>
                        </a:rPr>
                        <m:t>9</m:t>
                      </m:r>
                      <m:r>
                        <a:rPr lang="en-AU" i="1">
                          <a:latin typeface="Cambria Math" panose="02040503050406030204" pitchFamily="18" charset="0"/>
                        </a:rPr>
                        <m:t>+</m:t>
                      </m:r>
                      <m:r>
                        <a:rPr lang="en-AU" i="1">
                          <a:latin typeface="Cambria Math" panose="02040503050406030204" pitchFamily="18" charset="0"/>
                        </a:rPr>
                        <m:t>𝑀</m:t>
                      </m:r>
                      <m:r>
                        <a:rPr lang="en-AU" i="1">
                          <a:latin typeface="Cambria Math" panose="02040503050406030204" pitchFamily="18" charset="0"/>
                        </a:rPr>
                        <m:t> =23</m:t>
                      </m:r>
                    </m:oMath>
                  </m:oMathPara>
                </a14:m>
                <a:endParaRPr lang="en-AU" dirty="0"/>
              </a:p>
              <a:p>
                <a:pPr marL="0" indent="0" algn="ctr">
                  <a:buNone/>
                </a:pPr>
                <a:endParaRPr lang="en-AU" dirty="0"/>
              </a:p>
              <a:p>
                <a:pPr marL="0" indent="0" algn="ctr">
                  <a:buNone/>
                </a:pPr>
                <a:endParaRPr lang="en-US" dirty="0"/>
              </a:p>
              <a:p>
                <a:pPr marL="0" indent="0" algn="ctr">
                  <a:buNone/>
                </a:pPr>
                <a:endParaRPr lang="en-US" dirty="0"/>
              </a:p>
              <a:p>
                <a:pPr marL="0" indent="0" algn="ctr">
                  <a:buNone/>
                </a:pPr>
                <a:endParaRPr lang="en-US" dirty="0"/>
              </a:p>
            </p:txBody>
          </p:sp>
        </mc:Choice>
        <mc:Fallback xmlns="">
          <p:sp>
            <p:nvSpPr>
              <p:cNvPr id="3" name="Content Placeholder 2">
                <a:extLst>
                  <a:ext uri="{FF2B5EF4-FFF2-40B4-BE49-F238E27FC236}">
                    <a16:creationId xmlns:a16="http://schemas.microsoft.com/office/drawing/2014/main" xmlns:a14="http://schemas.microsoft.com/office/drawing/2010/main" xmlns="" id="{F07F9FAF-AC4E-8E4E-9BC2-84E430742A85}"/>
                  </a:ext>
                </a:extLst>
              </p:cNvPr>
              <p:cNvSpPr>
                <a:spLocks noGrp="1" noRot="1" noChangeAspect="1" noMove="1" noResize="1" noEditPoints="1" noAdjustHandles="1" noChangeArrowheads="1" noChangeShapeType="1" noTextEdit="1"/>
              </p:cNvSpPr>
              <p:nvPr>
                <p:ph idx="1"/>
              </p:nvPr>
            </p:nvSpPr>
            <p:spPr>
              <a:xfrm>
                <a:off x="457200" y="1417638"/>
                <a:ext cx="8229600" cy="4525963"/>
              </a:xfrm>
              <a:blipFill rotWithShape="0">
                <a:blip r:embed="rId3"/>
                <a:stretch>
                  <a:fillRect l="-1852" t="-1752" r="-815"/>
                </a:stretch>
              </a:blipFill>
            </p:spPr>
            <p:txBody>
              <a:bodyPr/>
              <a:lstStyle/>
              <a:p>
                <a:r>
                  <a:rPr lang="en-AU">
                    <a:noFill/>
                  </a:rPr>
                  <a:t> </a:t>
                </a:r>
              </a:p>
            </p:txBody>
          </p:sp>
        </mc:Fallback>
      </mc:AlternateContent>
      <p:grpSp>
        <p:nvGrpSpPr>
          <p:cNvPr id="4" name="Group 3">
            <a:extLst>
              <a:ext uri="{FF2B5EF4-FFF2-40B4-BE49-F238E27FC236}">
                <a16:creationId xmlns:a16="http://schemas.microsoft.com/office/drawing/2014/main" id="{327FF690-A1F2-DC76-7C96-D2D8DA0EC618}"/>
              </a:ext>
              <a:ext uri="{C183D7F6-B498-43B3-948B-1728B52AA6E4}">
                <adec:decorative xmlns:adec="http://schemas.microsoft.com/office/drawing/2017/decorative" val="1"/>
              </a:ext>
            </a:extLst>
          </p:cNvPr>
          <p:cNvGrpSpPr/>
          <p:nvPr/>
        </p:nvGrpSpPr>
        <p:grpSpPr>
          <a:xfrm>
            <a:off x="-468560" y="6414134"/>
            <a:ext cx="5787390" cy="338455"/>
            <a:chOff x="-494064" y="6701343"/>
            <a:chExt cx="5787390" cy="338455"/>
          </a:xfrm>
        </p:grpSpPr>
        <p:pic>
          <p:nvPicPr>
            <p:cNvPr id="5" name="Picture 4" descr="Creative Commons attribution">
              <a:extLst>
                <a:ext uri="{FF2B5EF4-FFF2-40B4-BE49-F238E27FC236}">
                  <a16:creationId xmlns:a16="http://schemas.microsoft.com/office/drawing/2014/main" id="{D40C569E-717F-4758-CC1E-59FEC63C81D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33891" y="6726743"/>
              <a:ext cx="559435" cy="198755"/>
            </a:xfrm>
            <a:prstGeom prst="rect">
              <a:avLst/>
            </a:prstGeom>
          </p:spPr>
        </p:pic>
        <p:sp>
          <p:nvSpPr>
            <p:cNvPr id="6" name="Text Box 2">
              <a:extLst>
                <a:ext uri="{FF2B5EF4-FFF2-40B4-BE49-F238E27FC236}">
                  <a16:creationId xmlns:a16="http://schemas.microsoft.com/office/drawing/2014/main" id="{C20476F3-C609-862B-D1F5-E3C7699445D8}"/>
                </a:ext>
              </a:extLst>
            </p:cNvPr>
            <p:cNvSpPr txBox="1"/>
            <p:nvPr/>
          </p:nvSpPr>
          <p:spPr>
            <a:xfrm>
              <a:off x="-494064" y="6701343"/>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grpSp>
      <p:pic>
        <p:nvPicPr>
          <p:cNvPr id="7" name="Picture 6">
            <a:hlinkClick r:id="rId5"/>
            <a:extLst>
              <a:ext uri="{FF2B5EF4-FFF2-40B4-BE49-F238E27FC236}">
                <a16:creationId xmlns:a16="http://schemas.microsoft.com/office/drawing/2014/main" id="{35237FE3-04A4-54E3-F00A-E5AB93A6E2F0}"/>
              </a:ext>
              <a:ext uri="{C183D7F6-B498-43B3-948B-1728B52AA6E4}">
                <adec:decorative xmlns:adec="http://schemas.microsoft.com/office/drawing/2017/decorative" val="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585" y="186142"/>
            <a:ext cx="1409307" cy="830062"/>
          </a:xfrm>
          <a:prstGeom prst="rect">
            <a:avLst/>
          </a:prstGeom>
        </p:spPr>
      </p:pic>
    </p:spTree>
    <p:extLst>
      <p:ext uri="{BB962C8B-B14F-4D97-AF65-F5344CB8AC3E}">
        <p14:creationId xmlns:p14="http://schemas.microsoft.com/office/powerpoint/2010/main" val="80327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BD2EF-5254-8D4F-ADA0-9E785511B18A}"/>
              </a:ext>
            </a:extLst>
          </p:cNvPr>
          <p:cNvSpPr>
            <a:spLocks noGrp="1"/>
          </p:cNvSpPr>
          <p:nvPr>
            <p:ph type="title"/>
          </p:nvPr>
        </p:nvSpPr>
        <p:spPr>
          <a:xfrm>
            <a:off x="457200" y="136719"/>
            <a:ext cx="8229600" cy="1143000"/>
          </a:xfrm>
        </p:spPr>
        <p:txBody>
          <a:bodyPr/>
          <a:lstStyle/>
          <a:p>
            <a:r>
              <a:rPr lang="en-US" dirty="0">
                <a:solidFill>
                  <a:srgbClr val="002060"/>
                </a:solidFill>
              </a:rPr>
              <a:t>Balancing equations</a:t>
            </a:r>
          </a:p>
        </p:txBody>
      </p:sp>
      <p:sp>
        <p:nvSpPr>
          <p:cNvPr id="3" name="Content Placeholder 2">
            <a:extLst>
              <a:ext uri="{FF2B5EF4-FFF2-40B4-BE49-F238E27FC236}">
                <a16:creationId xmlns:a16="http://schemas.microsoft.com/office/drawing/2014/main" id="{F07F9FAF-AC4E-8E4E-9BC2-84E430742A85}"/>
              </a:ext>
            </a:extLst>
          </p:cNvPr>
          <p:cNvSpPr>
            <a:spLocks noGrp="1"/>
          </p:cNvSpPr>
          <p:nvPr>
            <p:ph idx="1"/>
          </p:nvPr>
        </p:nvSpPr>
        <p:spPr>
          <a:xfrm>
            <a:off x="164171" y="2531142"/>
            <a:ext cx="2386608" cy="1793487"/>
          </a:xfrm>
        </p:spPr>
        <p:txBody>
          <a:bodyPr>
            <a:normAutofit/>
          </a:bodyPr>
          <a:lstStyle/>
          <a:p>
            <a:pPr marL="0" indent="0">
              <a:buNone/>
            </a:pPr>
            <a:r>
              <a:rPr lang="en-US" sz="1800" dirty="0">
                <a:solidFill>
                  <a:schemeClr val="accent1">
                    <a:lumMod val="50000"/>
                  </a:schemeClr>
                </a:solidFill>
              </a:rPr>
              <a:t>Lana and Mon sold 23 cupcakes at the school fair.</a:t>
            </a:r>
          </a:p>
          <a:p>
            <a:pPr marL="0" indent="0">
              <a:buNone/>
            </a:pPr>
            <a:r>
              <a:rPr lang="en-US" sz="1800" dirty="0">
                <a:solidFill>
                  <a:schemeClr val="accent6">
                    <a:lumMod val="50000"/>
                  </a:schemeClr>
                </a:solidFill>
              </a:rPr>
              <a:t>If Lana sold 9 cupcakes, how many cupcakes did Mon sell?</a:t>
            </a:r>
            <a:endParaRPr lang="en-US" sz="1800" dirty="0"/>
          </a:p>
          <a:p>
            <a:pPr marL="0" indent="0" algn="ctr">
              <a:buNone/>
            </a:pPr>
            <a:endParaRPr lang="en-US" sz="1800" dirty="0"/>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3CCD3B32-84EE-0146-9861-60792EDFF352}"/>
                  </a:ext>
                </a:extLst>
              </p:cNvPr>
              <p:cNvSpPr txBox="1"/>
              <p:nvPr/>
            </p:nvSpPr>
            <p:spPr>
              <a:xfrm>
                <a:off x="2485266" y="1562869"/>
                <a:ext cx="4572000" cy="523220"/>
              </a:xfrm>
              <a:prstGeom prst="rect">
                <a:avLst/>
              </a:prstGeom>
              <a:noFill/>
            </p:spPr>
            <p:txBody>
              <a:bodyPr wrap="square">
                <a:spAutoFit/>
              </a:bodyPr>
              <a:lstStyle/>
              <a:p>
                <a:pPr marL="0" indent="0" algn="ctr">
                  <a:buNone/>
                </a:pPr>
                <a:r>
                  <a:rPr lang="en-AU" sz="2800" b="0" dirty="0"/>
                  <a:t>Equation: </a:t>
                </a:r>
                <a14:m>
                  <m:oMath xmlns:m="http://schemas.openxmlformats.org/officeDocument/2006/math">
                    <m:r>
                      <a:rPr lang="en-AU" sz="2800" b="0" i="1" smtClean="0">
                        <a:latin typeface="Cambria Math" panose="02040503050406030204" pitchFamily="18" charset="0"/>
                      </a:rPr>
                      <m:t>9</m:t>
                    </m:r>
                    <m:r>
                      <a:rPr lang="en-AU" sz="2800" i="1">
                        <a:latin typeface="Cambria Math" panose="02040503050406030204" pitchFamily="18" charset="0"/>
                      </a:rPr>
                      <m:t>+</m:t>
                    </m:r>
                    <m:r>
                      <a:rPr lang="en-AU" sz="2800" i="1">
                        <a:latin typeface="Cambria Math" panose="02040503050406030204" pitchFamily="18" charset="0"/>
                      </a:rPr>
                      <m:t>𝑀</m:t>
                    </m:r>
                    <m:r>
                      <a:rPr lang="en-AU" sz="2800" i="1">
                        <a:latin typeface="Cambria Math" panose="02040503050406030204" pitchFamily="18" charset="0"/>
                      </a:rPr>
                      <m:t> =23</m:t>
                    </m:r>
                  </m:oMath>
                </a14:m>
                <a:endParaRPr lang="en-AU" sz="2800" dirty="0"/>
              </a:p>
            </p:txBody>
          </p:sp>
        </mc:Choice>
        <mc:Fallback xmlns="">
          <p:sp>
            <p:nvSpPr>
              <p:cNvPr id="22" name="TextBox 21">
                <a:extLst>
                  <a:ext uri="{FF2B5EF4-FFF2-40B4-BE49-F238E27FC236}">
                    <a16:creationId xmlns:a16="http://schemas.microsoft.com/office/drawing/2014/main" id="{3CCD3B32-84EE-0146-9861-60792EDFF352}"/>
                  </a:ext>
                </a:extLst>
              </p:cNvPr>
              <p:cNvSpPr txBox="1">
                <a:spLocks noRot="1" noChangeAspect="1" noMove="1" noResize="1" noEditPoints="1" noAdjustHandles="1" noChangeArrowheads="1" noChangeShapeType="1" noTextEdit="1"/>
              </p:cNvSpPr>
              <p:nvPr/>
            </p:nvSpPr>
            <p:spPr>
              <a:xfrm>
                <a:off x="2485266" y="1562869"/>
                <a:ext cx="4572000" cy="523220"/>
              </a:xfrm>
              <a:prstGeom prst="rect">
                <a:avLst/>
              </a:prstGeom>
              <a:blipFill>
                <a:blip r:embed="rId3"/>
                <a:stretch>
                  <a:fillRect t="-10465" b="-32558"/>
                </a:stretch>
              </a:blipFill>
            </p:spPr>
            <p:txBody>
              <a:bodyPr/>
              <a:lstStyle/>
              <a:p>
                <a:r>
                  <a:rPr lang="en-AU">
                    <a:noFill/>
                  </a:rPr>
                  <a:t> </a:t>
                </a:r>
              </a:p>
            </p:txBody>
          </p:sp>
        </mc:Fallback>
      </mc:AlternateContent>
      <p:grpSp>
        <p:nvGrpSpPr>
          <p:cNvPr id="47" name="Group 46" descr="9 orange counters">
            <a:extLst>
              <a:ext uri="{FF2B5EF4-FFF2-40B4-BE49-F238E27FC236}">
                <a16:creationId xmlns:a16="http://schemas.microsoft.com/office/drawing/2014/main" id="{3A5A4658-600C-1B1A-C0F3-EB91CB645D1A}"/>
              </a:ext>
            </a:extLst>
          </p:cNvPr>
          <p:cNvGrpSpPr/>
          <p:nvPr/>
        </p:nvGrpSpPr>
        <p:grpSpPr>
          <a:xfrm>
            <a:off x="2783838" y="2219541"/>
            <a:ext cx="1078553" cy="2774581"/>
            <a:chOff x="2783838" y="2219541"/>
            <a:chExt cx="1078553" cy="2774581"/>
          </a:xfrm>
        </p:grpSpPr>
        <p:sp>
          <p:nvSpPr>
            <p:cNvPr id="8" name="Oval 7">
              <a:extLst>
                <a:ext uri="{FF2B5EF4-FFF2-40B4-BE49-F238E27FC236}">
                  <a16:creationId xmlns:a16="http://schemas.microsoft.com/office/drawing/2014/main" id="{FA647DAF-826F-0F4C-809B-C7D9E56A2A5B}"/>
                </a:ext>
              </a:extLst>
            </p:cNvPr>
            <p:cNvSpPr/>
            <p:nvPr/>
          </p:nvSpPr>
          <p:spPr>
            <a:xfrm>
              <a:off x="2783838" y="2219541"/>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9" name="Oval 8">
              <a:extLst>
                <a:ext uri="{FF2B5EF4-FFF2-40B4-BE49-F238E27FC236}">
                  <a16:creationId xmlns:a16="http://schemas.microsoft.com/office/drawing/2014/main" id="{0F5E4D24-6581-9B4C-A78B-E1A303A581BD}"/>
                </a:ext>
              </a:extLst>
            </p:cNvPr>
            <p:cNvSpPr/>
            <p:nvPr/>
          </p:nvSpPr>
          <p:spPr>
            <a:xfrm>
              <a:off x="3392174" y="2242560"/>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Oval 9">
              <a:extLst>
                <a:ext uri="{FF2B5EF4-FFF2-40B4-BE49-F238E27FC236}">
                  <a16:creationId xmlns:a16="http://schemas.microsoft.com/office/drawing/2014/main" id="{D91475CF-B44A-B040-801C-CE616BD6B67F}"/>
                </a:ext>
              </a:extLst>
            </p:cNvPr>
            <p:cNvSpPr/>
            <p:nvPr/>
          </p:nvSpPr>
          <p:spPr>
            <a:xfrm>
              <a:off x="2783838" y="2800572"/>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Oval 10">
              <a:extLst>
                <a:ext uri="{FF2B5EF4-FFF2-40B4-BE49-F238E27FC236}">
                  <a16:creationId xmlns:a16="http://schemas.microsoft.com/office/drawing/2014/main" id="{29A349D0-177B-AC4E-A6DD-8A7BE8029241}"/>
                </a:ext>
              </a:extLst>
            </p:cNvPr>
            <p:cNvSpPr/>
            <p:nvPr/>
          </p:nvSpPr>
          <p:spPr>
            <a:xfrm>
              <a:off x="3392174" y="2823591"/>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Oval 11">
              <a:extLst>
                <a:ext uri="{FF2B5EF4-FFF2-40B4-BE49-F238E27FC236}">
                  <a16:creationId xmlns:a16="http://schemas.microsoft.com/office/drawing/2014/main" id="{35708EF1-3DC0-2B43-B2B1-CB5AC39E8858}"/>
                </a:ext>
              </a:extLst>
            </p:cNvPr>
            <p:cNvSpPr/>
            <p:nvPr/>
          </p:nvSpPr>
          <p:spPr>
            <a:xfrm>
              <a:off x="2783838" y="3367401"/>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Oval 12">
              <a:extLst>
                <a:ext uri="{FF2B5EF4-FFF2-40B4-BE49-F238E27FC236}">
                  <a16:creationId xmlns:a16="http://schemas.microsoft.com/office/drawing/2014/main" id="{10B07B29-7335-DA42-A884-DFCFE664FA72}"/>
                </a:ext>
              </a:extLst>
            </p:cNvPr>
            <p:cNvSpPr/>
            <p:nvPr/>
          </p:nvSpPr>
          <p:spPr>
            <a:xfrm>
              <a:off x="3392174" y="3390420"/>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Oval 13">
              <a:extLst>
                <a:ext uri="{FF2B5EF4-FFF2-40B4-BE49-F238E27FC236}">
                  <a16:creationId xmlns:a16="http://schemas.microsoft.com/office/drawing/2014/main" id="{33621561-BADC-D743-80B5-38621C80C169}"/>
                </a:ext>
              </a:extLst>
            </p:cNvPr>
            <p:cNvSpPr/>
            <p:nvPr/>
          </p:nvSpPr>
          <p:spPr>
            <a:xfrm>
              <a:off x="2783838" y="3948432"/>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Oval 14">
              <a:extLst>
                <a:ext uri="{FF2B5EF4-FFF2-40B4-BE49-F238E27FC236}">
                  <a16:creationId xmlns:a16="http://schemas.microsoft.com/office/drawing/2014/main" id="{2348B5B0-C973-A54F-8FCA-572DEE0F5EA3}"/>
                </a:ext>
              </a:extLst>
            </p:cNvPr>
            <p:cNvSpPr/>
            <p:nvPr/>
          </p:nvSpPr>
          <p:spPr>
            <a:xfrm>
              <a:off x="3392174" y="3971451"/>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Oval 22">
              <a:extLst>
                <a:ext uri="{FF2B5EF4-FFF2-40B4-BE49-F238E27FC236}">
                  <a16:creationId xmlns:a16="http://schemas.microsoft.com/office/drawing/2014/main" id="{14BC1271-7A4F-B144-8649-32AA0DDA7053}"/>
                </a:ext>
              </a:extLst>
            </p:cNvPr>
            <p:cNvSpPr/>
            <p:nvPr/>
          </p:nvSpPr>
          <p:spPr>
            <a:xfrm>
              <a:off x="2783838" y="4532457"/>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grpSp>
        <p:nvGrpSpPr>
          <p:cNvPr id="48" name="Group 47" descr="23 orange counters">
            <a:extLst>
              <a:ext uri="{FF2B5EF4-FFF2-40B4-BE49-F238E27FC236}">
                <a16:creationId xmlns:a16="http://schemas.microsoft.com/office/drawing/2014/main" id="{B1548F14-A624-266D-3548-68904F44FCC0}"/>
              </a:ext>
            </a:extLst>
          </p:cNvPr>
          <p:cNvGrpSpPr/>
          <p:nvPr/>
        </p:nvGrpSpPr>
        <p:grpSpPr>
          <a:xfrm>
            <a:off x="6385194" y="2140728"/>
            <a:ext cx="2255155" cy="3471596"/>
            <a:chOff x="6385194" y="2140728"/>
            <a:chExt cx="2255155" cy="3471596"/>
          </a:xfrm>
        </p:grpSpPr>
        <p:sp>
          <p:nvSpPr>
            <p:cNvPr id="16" name="Oval 15">
              <a:extLst>
                <a:ext uri="{FF2B5EF4-FFF2-40B4-BE49-F238E27FC236}">
                  <a16:creationId xmlns:a16="http://schemas.microsoft.com/office/drawing/2014/main" id="{FEAA3BF8-3669-C747-9E41-DEE395834C52}"/>
                </a:ext>
              </a:extLst>
            </p:cNvPr>
            <p:cNvSpPr/>
            <p:nvPr/>
          </p:nvSpPr>
          <p:spPr>
            <a:xfrm>
              <a:off x="6385194" y="2163747"/>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7" name="Oval 16">
              <a:extLst>
                <a:ext uri="{FF2B5EF4-FFF2-40B4-BE49-F238E27FC236}">
                  <a16:creationId xmlns:a16="http://schemas.microsoft.com/office/drawing/2014/main" id="{7B5DCE21-ACEB-AF49-9155-DBAA688097F8}"/>
                </a:ext>
              </a:extLst>
            </p:cNvPr>
            <p:cNvSpPr/>
            <p:nvPr/>
          </p:nvSpPr>
          <p:spPr>
            <a:xfrm>
              <a:off x="6993530" y="2186766"/>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8" name="Oval 17">
              <a:extLst>
                <a:ext uri="{FF2B5EF4-FFF2-40B4-BE49-F238E27FC236}">
                  <a16:creationId xmlns:a16="http://schemas.microsoft.com/office/drawing/2014/main" id="{BCB6741A-CDEA-EA4F-AB6C-09F0E48EEA62}"/>
                </a:ext>
              </a:extLst>
            </p:cNvPr>
            <p:cNvSpPr/>
            <p:nvPr/>
          </p:nvSpPr>
          <p:spPr>
            <a:xfrm>
              <a:off x="6385194" y="274477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9" name="Oval 18">
              <a:extLst>
                <a:ext uri="{FF2B5EF4-FFF2-40B4-BE49-F238E27FC236}">
                  <a16:creationId xmlns:a16="http://schemas.microsoft.com/office/drawing/2014/main" id="{71E2AEB5-8956-7440-A4E9-5F86AB8EBD8A}"/>
                </a:ext>
              </a:extLst>
            </p:cNvPr>
            <p:cNvSpPr/>
            <p:nvPr/>
          </p:nvSpPr>
          <p:spPr>
            <a:xfrm>
              <a:off x="6993530" y="2767797"/>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Oval 19">
              <a:extLst>
                <a:ext uri="{FF2B5EF4-FFF2-40B4-BE49-F238E27FC236}">
                  <a16:creationId xmlns:a16="http://schemas.microsoft.com/office/drawing/2014/main" id="{A72C6263-8100-2348-8ECC-37B3020F2FEB}"/>
                </a:ext>
              </a:extLst>
            </p:cNvPr>
            <p:cNvSpPr/>
            <p:nvPr/>
          </p:nvSpPr>
          <p:spPr>
            <a:xfrm>
              <a:off x="6385194" y="3311607"/>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Oval 23">
              <a:extLst>
                <a:ext uri="{FF2B5EF4-FFF2-40B4-BE49-F238E27FC236}">
                  <a16:creationId xmlns:a16="http://schemas.microsoft.com/office/drawing/2014/main" id="{8EF88C1D-B7BA-C849-B59F-4A826B85AA64}"/>
                </a:ext>
              </a:extLst>
            </p:cNvPr>
            <p:cNvSpPr/>
            <p:nvPr/>
          </p:nvSpPr>
          <p:spPr>
            <a:xfrm>
              <a:off x="6418718" y="3952567"/>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5" name="Oval 24">
              <a:extLst>
                <a:ext uri="{FF2B5EF4-FFF2-40B4-BE49-F238E27FC236}">
                  <a16:creationId xmlns:a16="http://schemas.microsoft.com/office/drawing/2014/main" id="{C47566A3-DF23-2644-A80B-FC6EADB0F552}"/>
                </a:ext>
              </a:extLst>
            </p:cNvPr>
            <p:cNvSpPr/>
            <p:nvPr/>
          </p:nvSpPr>
          <p:spPr>
            <a:xfrm>
              <a:off x="7027054" y="3975586"/>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6" name="Oval 25">
              <a:extLst>
                <a:ext uri="{FF2B5EF4-FFF2-40B4-BE49-F238E27FC236}">
                  <a16:creationId xmlns:a16="http://schemas.microsoft.com/office/drawing/2014/main" id="{D4128A3E-9784-564D-BD01-4DAD3AED9729}"/>
                </a:ext>
              </a:extLst>
            </p:cNvPr>
            <p:cNvSpPr/>
            <p:nvPr/>
          </p:nvSpPr>
          <p:spPr>
            <a:xfrm>
              <a:off x="6418718" y="453359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7" name="Oval 26">
              <a:extLst>
                <a:ext uri="{FF2B5EF4-FFF2-40B4-BE49-F238E27FC236}">
                  <a16:creationId xmlns:a16="http://schemas.microsoft.com/office/drawing/2014/main" id="{832E0E91-C099-7B4E-99AC-58C0B976579E}"/>
                </a:ext>
              </a:extLst>
            </p:cNvPr>
            <p:cNvSpPr/>
            <p:nvPr/>
          </p:nvSpPr>
          <p:spPr>
            <a:xfrm>
              <a:off x="7027054" y="4556617"/>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8" name="Oval 27">
              <a:extLst>
                <a:ext uri="{FF2B5EF4-FFF2-40B4-BE49-F238E27FC236}">
                  <a16:creationId xmlns:a16="http://schemas.microsoft.com/office/drawing/2014/main" id="{056F6202-3431-BB4E-AA90-15E34220D906}"/>
                </a:ext>
              </a:extLst>
            </p:cNvPr>
            <p:cNvSpPr/>
            <p:nvPr/>
          </p:nvSpPr>
          <p:spPr>
            <a:xfrm>
              <a:off x="6993530" y="3311607"/>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9" name="Oval 28">
              <a:extLst>
                <a:ext uri="{FF2B5EF4-FFF2-40B4-BE49-F238E27FC236}">
                  <a16:creationId xmlns:a16="http://schemas.microsoft.com/office/drawing/2014/main" id="{FC372D9C-1E1A-7F47-A54F-A11129E0D174}"/>
                </a:ext>
              </a:extLst>
            </p:cNvPr>
            <p:cNvSpPr/>
            <p:nvPr/>
          </p:nvSpPr>
          <p:spPr>
            <a:xfrm>
              <a:off x="7592311" y="214072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0" name="Oval 29">
              <a:extLst>
                <a:ext uri="{FF2B5EF4-FFF2-40B4-BE49-F238E27FC236}">
                  <a16:creationId xmlns:a16="http://schemas.microsoft.com/office/drawing/2014/main" id="{3852D7FD-16EC-2441-B339-9CEF819587AE}"/>
                </a:ext>
              </a:extLst>
            </p:cNvPr>
            <p:cNvSpPr/>
            <p:nvPr/>
          </p:nvSpPr>
          <p:spPr>
            <a:xfrm>
              <a:off x="8170132" y="2163747"/>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1" name="Oval 30">
              <a:extLst>
                <a:ext uri="{FF2B5EF4-FFF2-40B4-BE49-F238E27FC236}">
                  <a16:creationId xmlns:a16="http://schemas.microsoft.com/office/drawing/2014/main" id="{D64ACC87-EC5A-8446-B9CF-09C91F91549D}"/>
                </a:ext>
              </a:extLst>
            </p:cNvPr>
            <p:cNvSpPr/>
            <p:nvPr/>
          </p:nvSpPr>
          <p:spPr>
            <a:xfrm>
              <a:off x="7592311" y="2721759"/>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2" name="Oval 31">
              <a:extLst>
                <a:ext uri="{FF2B5EF4-FFF2-40B4-BE49-F238E27FC236}">
                  <a16:creationId xmlns:a16="http://schemas.microsoft.com/office/drawing/2014/main" id="{B0DD0B73-9729-3D46-8E7F-58124ADDDB2F}"/>
                </a:ext>
              </a:extLst>
            </p:cNvPr>
            <p:cNvSpPr/>
            <p:nvPr/>
          </p:nvSpPr>
          <p:spPr>
            <a:xfrm>
              <a:off x="8170132" y="274477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3" name="Oval 32">
              <a:extLst>
                <a:ext uri="{FF2B5EF4-FFF2-40B4-BE49-F238E27FC236}">
                  <a16:creationId xmlns:a16="http://schemas.microsoft.com/office/drawing/2014/main" id="{8388AC15-DA1E-C246-AAD7-3B8FD007942D}"/>
                </a:ext>
              </a:extLst>
            </p:cNvPr>
            <p:cNvSpPr/>
            <p:nvPr/>
          </p:nvSpPr>
          <p:spPr>
            <a:xfrm>
              <a:off x="7592311" y="328858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4" name="Oval 33">
              <a:extLst>
                <a:ext uri="{FF2B5EF4-FFF2-40B4-BE49-F238E27FC236}">
                  <a16:creationId xmlns:a16="http://schemas.microsoft.com/office/drawing/2014/main" id="{467FADB6-A75C-AD42-8C35-E75AE39E3FE5}"/>
                </a:ext>
              </a:extLst>
            </p:cNvPr>
            <p:cNvSpPr/>
            <p:nvPr/>
          </p:nvSpPr>
          <p:spPr>
            <a:xfrm>
              <a:off x="7625835" y="392954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5" name="Oval 34">
              <a:extLst>
                <a:ext uri="{FF2B5EF4-FFF2-40B4-BE49-F238E27FC236}">
                  <a16:creationId xmlns:a16="http://schemas.microsoft.com/office/drawing/2014/main" id="{C92C733B-D177-F348-AD07-B16F621BC041}"/>
                </a:ext>
              </a:extLst>
            </p:cNvPr>
            <p:cNvSpPr/>
            <p:nvPr/>
          </p:nvSpPr>
          <p:spPr>
            <a:xfrm>
              <a:off x="8170132" y="3952567"/>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6" name="Oval 35">
              <a:extLst>
                <a:ext uri="{FF2B5EF4-FFF2-40B4-BE49-F238E27FC236}">
                  <a16:creationId xmlns:a16="http://schemas.microsoft.com/office/drawing/2014/main" id="{9661D048-BC7D-4B4A-8B78-B8FAFFC7A476}"/>
                </a:ext>
              </a:extLst>
            </p:cNvPr>
            <p:cNvSpPr/>
            <p:nvPr/>
          </p:nvSpPr>
          <p:spPr>
            <a:xfrm>
              <a:off x="7625835" y="4510579"/>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7" name="Oval 36">
              <a:extLst>
                <a:ext uri="{FF2B5EF4-FFF2-40B4-BE49-F238E27FC236}">
                  <a16:creationId xmlns:a16="http://schemas.microsoft.com/office/drawing/2014/main" id="{CA4251AF-FA00-5B49-A71F-502C8AE12EE0}"/>
                </a:ext>
              </a:extLst>
            </p:cNvPr>
            <p:cNvSpPr/>
            <p:nvPr/>
          </p:nvSpPr>
          <p:spPr>
            <a:xfrm>
              <a:off x="8170132" y="453359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8" name="Oval 37">
              <a:extLst>
                <a:ext uri="{FF2B5EF4-FFF2-40B4-BE49-F238E27FC236}">
                  <a16:creationId xmlns:a16="http://schemas.microsoft.com/office/drawing/2014/main" id="{86FE540E-60FA-5E4A-BBC8-44E5774B89A3}"/>
                </a:ext>
              </a:extLst>
            </p:cNvPr>
            <p:cNvSpPr/>
            <p:nvPr/>
          </p:nvSpPr>
          <p:spPr>
            <a:xfrm>
              <a:off x="8170132" y="328858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9" name="Oval 38">
              <a:extLst>
                <a:ext uri="{FF2B5EF4-FFF2-40B4-BE49-F238E27FC236}">
                  <a16:creationId xmlns:a16="http://schemas.microsoft.com/office/drawing/2014/main" id="{590175BC-DC1B-804B-882E-44BDFBED2017}"/>
                </a:ext>
              </a:extLst>
            </p:cNvPr>
            <p:cNvSpPr/>
            <p:nvPr/>
          </p:nvSpPr>
          <p:spPr>
            <a:xfrm>
              <a:off x="6464839" y="5150659"/>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40" name="Oval 39">
              <a:extLst>
                <a:ext uri="{FF2B5EF4-FFF2-40B4-BE49-F238E27FC236}">
                  <a16:creationId xmlns:a16="http://schemas.microsoft.com/office/drawing/2014/main" id="{2E0A6E28-6747-6A43-957E-E07A6CAF9883}"/>
                </a:ext>
              </a:extLst>
            </p:cNvPr>
            <p:cNvSpPr/>
            <p:nvPr/>
          </p:nvSpPr>
          <p:spPr>
            <a:xfrm>
              <a:off x="7063620" y="5104621"/>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41" name="Oval 40">
              <a:extLst>
                <a:ext uri="{FF2B5EF4-FFF2-40B4-BE49-F238E27FC236}">
                  <a16:creationId xmlns:a16="http://schemas.microsoft.com/office/drawing/2014/main" id="{A72B2158-F448-E042-B219-4C4074D43F2D}"/>
                </a:ext>
              </a:extLst>
            </p:cNvPr>
            <p:cNvSpPr/>
            <p:nvPr/>
          </p:nvSpPr>
          <p:spPr>
            <a:xfrm>
              <a:off x="7671956" y="5127640"/>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pic>
        <p:nvPicPr>
          <p:cNvPr id="4" name="Picture 3" descr="Cup">
            <a:extLst>
              <a:ext uri="{FF2B5EF4-FFF2-40B4-BE49-F238E27FC236}">
                <a16:creationId xmlns:a16="http://schemas.microsoft.com/office/drawing/2014/main" id="{F42275A5-9C48-249B-0201-44E2E473EF96}"/>
              </a:ext>
            </a:extLst>
          </p:cNvPr>
          <p:cNvPicPr>
            <a:picLocks noChangeAspect="1"/>
          </p:cNvPicPr>
          <p:nvPr/>
        </p:nvPicPr>
        <p:blipFill>
          <a:blip r:embed="rId4"/>
          <a:stretch>
            <a:fillRect/>
          </a:stretch>
        </p:blipFill>
        <p:spPr>
          <a:xfrm>
            <a:off x="4042747" y="2439236"/>
            <a:ext cx="1253530" cy="1831474"/>
          </a:xfrm>
          <a:prstGeom prst="rect">
            <a:avLst/>
          </a:prstGeom>
        </p:spPr>
      </p:pic>
      <p:cxnSp>
        <p:nvCxnSpPr>
          <p:cNvPr id="5" name="Straight Connector 4">
            <a:extLst>
              <a:ext uri="{FF2B5EF4-FFF2-40B4-BE49-F238E27FC236}">
                <a16:creationId xmlns:a16="http://schemas.microsoft.com/office/drawing/2014/main" id="{330B3039-E3FD-62E6-E293-05DDC7D73EA1}"/>
              </a:ext>
              <a:ext uri="{C183D7F6-B498-43B3-948B-1728B52AA6E4}">
                <adec:decorative xmlns:adec="http://schemas.microsoft.com/office/drawing/2017/decorative" val="1"/>
              </a:ext>
            </a:extLst>
          </p:cNvPr>
          <p:cNvCxnSpPr>
            <a:cxnSpLocks/>
          </p:cNvCxnSpPr>
          <p:nvPr/>
        </p:nvCxnSpPr>
        <p:spPr>
          <a:xfrm>
            <a:off x="5799373" y="2186686"/>
            <a:ext cx="22017" cy="3379600"/>
          </a:xfrm>
          <a:prstGeom prst="line">
            <a:avLst/>
          </a:prstGeom>
          <a:ln w="28575">
            <a:prstDash val="dash"/>
          </a:ln>
        </p:spPr>
        <p:style>
          <a:lnRef idx="1">
            <a:schemeClr val="dk1"/>
          </a:lnRef>
          <a:fillRef idx="0">
            <a:schemeClr val="dk1"/>
          </a:fillRef>
          <a:effectRef idx="0">
            <a:schemeClr val="dk1"/>
          </a:effectRef>
          <a:fontRef idx="minor">
            <a:schemeClr val="tx1"/>
          </a:fontRef>
        </p:style>
      </p:cxnSp>
      <p:grpSp>
        <p:nvGrpSpPr>
          <p:cNvPr id="44" name="Group 43">
            <a:extLst>
              <a:ext uri="{FF2B5EF4-FFF2-40B4-BE49-F238E27FC236}">
                <a16:creationId xmlns:a16="http://schemas.microsoft.com/office/drawing/2014/main" id="{AF5DC0C2-FCE5-5522-72C1-C192EDE42D5F}"/>
              </a:ext>
              <a:ext uri="{C183D7F6-B498-43B3-948B-1728B52AA6E4}">
                <adec:decorative xmlns:adec="http://schemas.microsoft.com/office/drawing/2017/decorative" val="1"/>
              </a:ext>
            </a:extLst>
          </p:cNvPr>
          <p:cNvGrpSpPr/>
          <p:nvPr/>
        </p:nvGrpSpPr>
        <p:grpSpPr>
          <a:xfrm>
            <a:off x="2614307" y="1245677"/>
            <a:ext cx="6147262" cy="4624812"/>
            <a:chOff x="2614307" y="1245677"/>
            <a:chExt cx="6147262" cy="4624812"/>
          </a:xfrm>
        </p:grpSpPr>
        <p:sp>
          <p:nvSpPr>
            <p:cNvPr id="21" name="Equals 20">
              <a:extLst>
                <a:ext uri="{FF2B5EF4-FFF2-40B4-BE49-F238E27FC236}">
                  <a16:creationId xmlns:a16="http://schemas.microsoft.com/office/drawing/2014/main" id="{7008D7DE-8690-35E8-D7BC-3CCC31DCF6E1}"/>
                </a:ext>
              </a:extLst>
            </p:cNvPr>
            <p:cNvSpPr/>
            <p:nvPr/>
          </p:nvSpPr>
          <p:spPr>
            <a:xfrm>
              <a:off x="5428365" y="2926225"/>
              <a:ext cx="799819" cy="1003323"/>
            </a:xfrm>
            <a:prstGeom prst="mathEqual">
              <a:avLst/>
            </a:prstGeom>
            <a:solidFill>
              <a:schemeClr val="tx1">
                <a:lumMod val="65000"/>
                <a:lumOff val="35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AU">
                <a:solidFill>
                  <a:schemeClr val="tx1"/>
                </a:solidFill>
              </a:endParaRPr>
            </a:p>
          </p:txBody>
        </p:sp>
        <p:sp>
          <p:nvSpPr>
            <p:cNvPr id="42" name="Rectangle 41">
              <a:extLst>
                <a:ext uri="{FF2B5EF4-FFF2-40B4-BE49-F238E27FC236}">
                  <a16:creationId xmlns:a16="http://schemas.microsoft.com/office/drawing/2014/main" id="{317F0EBD-7F7F-858A-AD9E-3CCF4774F80A}"/>
                </a:ext>
              </a:extLst>
            </p:cNvPr>
            <p:cNvSpPr/>
            <p:nvPr/>
          </p:nvSpPr>
          <p:spPr>
            <a:xfrm>
              <a:off x="2614307" y="1245677"/>
              <a:ext cx="6147262" cy="46248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grpSp>
      <p:grpSp>
        <p:nvGrpSpPr>
          <p:cNvPr id="6" name="Group 5">
            <a:extLst>
              <a:ext uri="{FF2B5EF4-FFF2-40B4-BE49-F238E27FC236}">
                <a16:creationId xmlns:a16="http://schemas.microsoft.com/office/drawing/2014/main" id="{361DE234-3235-D791-3D28-79CE555E8AD2}"/>
              </a:ext>
              <a:ext uri="{C183D7F6-B498-43B3-948B-1728B52AA6E4}">
                <adec:decorative xmlns:adec="http://schemas.microsoft.com/office/drawing/2017/decorative" val="1"/>
              </a:ext>
            </a:extLst>
          </p:cNvPr>
          <p:cNvGrpSpPr/>
          <p:nvPr/>
        </p:nvGrpSpPr>
        <p:grpSpPr>
          <a:xfrm>
            <a:off x="-462818" y="6552053"/>
            <a:ext cx="5787390" cy="338455"/>
            <a:chOff x="-494064" y="6701343"/>
            <a:chExt cx="5787390" cy="338455"/>
          </a:xfrm>
        </p:grpSpPr>
        <p:pic>
          <p:nvPicPr>
            <p:cNvPr id="7" name="Picture 6" descr="Creative Commons attribution">
              <a:extLst>
                <a:ext uri="{FF2B5EF4-FFF2-40B4-BE49-F238E27FC236}">
                  <a16:creationId xmlns:a16="http://schemas.microsoft.com/office/drawing/2014/main" id="{3FF23E4A-31F8-C2EE-0CCD-D8E7DBC88A7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33891" y="6726743"/>
              <a:ext cx="559435" cy="198755"/>
            </a:xfrm>
            <a:prstGeom prst="rect">
              <a:avLst/>
            </a:prstGeom>
          </p:spPr>
        </p:pic>
        <p:sp>
          <p:nvSpPr>
            <p:cNvPr id="43" name="Text Box 2">
              <a:extLst>
                <a:ext uri="{FF2B5EF4-FFF2-40B4-BE49-F238E27FC236}">
                  <a16:creationId xmlns:a16="http://schemas.microsoft.com/office/drawing/2014/main" id="{825BBF60-5A17-47D7-E8D0-8B21DB40C4EB}"/>
                </a:ext>
              </a:extLst>
            </p:cNvPr>
            <p:cNvSpPr txBox="1"/>
            <p:nvPr/>
          </p:nvSpPr>
          <p:spPr>
            <a:xfrm>
              <a:off x="-494064" y="6701343"/>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grpSp>
      <p:pic>
        <p:nvPicPr>
          <p:cNvPr id="45" name="Picture 44">
            <a:hlinkClick r:id="rId6"/>
            <a:extLst>
              <a:ext uri="{FF2B5EF4-FFF2-40B4-BE49-F238E27FC236}">
                <a16:creationId xmlns:a16="http://schemas.microsoft.com/office/drawing/2014/main" id="{49F6FE59-D743-66D5-8BFB-9FA801C63889}"/>
              </a:ext>
              <a:ext uri="{C183D7F6-B498-43B3-948B-1728B52AA6E4}">
                <adec:decorative xmlns:adec="http://schemas.microsoft.com/office/drawing/2017/decorative" val="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585" y="186142"/>
            <a:ext cx="1409307" cy="830062"/>
          </a:xfrm>
          <a:prstGeom prst="rect">
            <a:avLst/>
          </a:prstGeom>
        </p:spPr>
      </p:pic>
    </p:spTree>
    <p:extLst>
      <p:ext uri="{BB962C8B-B14F-4D97-AF65-F5344CB8AC3E}">
        <p14:creationId xmlns:p14="http://schemas.microsoft.com/office/powerpoint/2010/main" val="1884399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itle 47">
            <a:extLst>
              <a:ext uri="{FF2B5EF4-FFF2-40B4-BE49-F238E27FC236}">
                <a16:creationId xmlns:a16="http://schemas.microsoft.com/office/drawing/2014/main" id="{9E3155C1-5049-7C63-88D5-88DB91B76E44}"/>
              </a:ext>
            </a:extLst>
          </p:cNvPr>
          <p:cNvSpPr txBox="1">
            <a:spLocks noGrp="1"/>
          </p:cNvSpPr>
          <p:nvPr>
            <p:ph type="title" idx="4294967295"/>
          </p:nvPr>
        </p:nvSpPr>
        <p:spPr>
          <a:xfrm>
            <a:off x="198819" y="1571213"/>
            <a:ext cx="2039099" cy="107721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3200" b="0" i="0" u="none" strike="noStrike" kern="1200" cap="none" spc="0" normalizeH="0" baseline="0" noProof="0" dirty="0">
                <a:ln>
                  <a:noFill/>
                </a:ln>
                <a:solidFill>
                  <a:schemeClr val="tx2"/>
                </a:solidFill>
                <a:effectLst/>
                <a:uLnTx/>
                <a:uFillTx/>
                <a:latin typeface="+mn-lt"/>
                <a:ea typeface="+mn-ea"/>
                <a:cs typeface="+mn-cs"/>
              </a:rPr>
              <a:t>Showing equations</a:t>
            </a:r>
            <a:endParaRPr kumimoji="0" lang="en-GB" sz="3200" b="0" i="0" u="none" strike="noStrike" kern="1200" cap="none" spc="0" normalizeH="0" baseline="0" noProof="0" dirty="0">
              <a:ln>
                <a:noFill/>
              </a:ln>
              <a:solidFill>
                <a:schemeClr val="tx2"/>
              </a:solidFill>
              <a:effectLst/>
              <a:uLnTx/>
              <a:uFillTx/>
              <a:latin typeface="+mn-lt"/>
              <a:ea typeface="+mn-ea"/>
              <a:cs typeface="+mn-cs"/>
            </a:endParaRPr>
          </a:p>
        </p:txBody>
      </p:sp>
      <p:sp>
        <p:nvSpPr>
          <p:cNvPr id="3" name="Content Placeholder 2">
            <a:extLst>
              <a:ext uri="{FF2B5EF4-FFF2-40B4-BE49-F238E27FC236}">
                <a16:creationId xmlns:a16="http://schemas.microsoft.com/office/drawing/2014/main" id="{F07F9FAF-AC4E-8E4E-9BC2-84E430742A85}"/>
              </a:ext>
            </a:extLst>
          </p:cNvPr>
          <p:cNvSpPr>
            <a:spLocks noGrp="1"/>
          </p:cNvSpPr>
          <p:nvPr>
            <p:ph idx="1"/>
          </p:nvPr>
        </p:nvSpPr>
        <p:spPr>
          <a:xfrm>
            <a:off x="123181" y="3020207"/>
            <a:ext cx="2386608" cy="2092746"/>
          </a:xfrm>
        </p:spPr>
        <p:txBody>
          <a:bodyPr>
            <a:normAutofit lnSpcReduction="10000"/>
          </a:bodyPr>
          <a:lstStyle/>
          <a:p>
            <a:pPr marL="0" indent="0">
              <a:buNone/>
            </a:pPr>
            <a:r>
              <a:rPr lang="en-US" sz="2000" dirty="0">
                <a:solidFill>
                  <a:schemeClr val="accent1">
                    <a:lumMod val="50000"/>
                  </a:schemeClr>
                </a:solidFill>
              </a:rPr>
              <a:t>Lana and Mon sold 23 cupcakes at the school fair.</a:t>
            </a:r>
          </a:p>
          <a:p>
            <a:pPr marL="0" indent="0">
              <a:buNone/>
            </a:pPr>
            <a:r>
              <a:rPr lang="en-US" sz="2000" dirty="0">
                <a:solidFill>
                  <a:schemeClr val="accent6">
                    <a:lumMod val="50000"/>
                  </a:schemeClr>
                </a:solidFill>
              </a:rPr>
              <a:t>If Lana sold 9 cupcakes, how many cupcakes did Mon sell?</a:t>
            </a:r>
            <a:endParaRPr lang="en-US" sz="1800" dirty="0"/>
          </a:p>
          <a:p>
            <a:pPr marL="0" indent="0" algn="ctr">
              <a:buNone/>
            </a:pPr>
            <a:endParaRPr lang="en-US" sz="1800" dirty="0"/>
          </a:p>
          <a:p>
            <a:pPr marL="0" indent="0" algn="ctr">
              <a:buNone/>
            </a:pPr>
            <a:endParaRPr lang="en-US" sz="1800" dirty="0"/>
          </a:p>
        </p:txBody>
      </p:sp>
      <p:grpSp>
        <p:nvGrpSpPr>
          <p:cNvPr id="44" name="Group 43">
            <a:extLst>
              <a:ext uri="{FF2B5EF4-FFF2-40B4-BE49-F238E27FC236}">
                <a16:creationId xmlns:a16="http://schemas.microsoft.com/office/drawing/2014/main" id="{6D22E47B-2FFA-A410-2D26-A9F95ABD99D8}"/>
              </a:ext>
              <a:ext uri="{C183D7F6-B498-43B3-948B-1728B52AA6E4}">
                <adec:decorative xmlns:adec="http://schemas.microsoft.com/office/drawing/2017/decorative" val="1"/>
              </a:ext>
            </a:extLst>
          </p:cNvPr>
          <p:cNvGrpSpPr/>
          <p:nvPr/>
        </p:nvGrpSpPr>
        <p:grpSpPr>
          <a:xfrm>
            <a:off x="2853954" y="2140728"/>
            <a:ext cx="5786395" cy="3471596"/>
            <a:chOff x="3216262" y="3171139"/>
            <a:chExt cx="5786395" cy="3471596"/>
          </a:xfrm>
        </p:grpSpPr>
        <p:sp>
          <p:nvSpPr>
            <p:cNvPr id="8" name="Oval 7">
              <a:extLst>
                <a:ext uri="{FF2B5EF4-FFF2-40B4-BE49-F238E27FC236}">
                  <a16:creationId xmlns:a16="http://schemas.microsoft.com/office/drawing/2014/main" id="{FA647DAF-826F-0F4C-809B-C7D9E56A2A5B}"/>
                </a:ext>
              </a:extLst>
            </p:cNvPr>
            <p:cNvSpPr/>
            <p:nvPr/>
          </p:nvSpPr>
          <p:spPr>
            <a:xfrm>
              <a:off x="3216262" y="3277666"/>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9" name="Oval 8">
              <a:extLst>
                <a:ext uri="{FF2B5EF4-FFF2-40B4-BE49-F238E27FC236}">
                  <a16:creationId xmlns:a16="http://schemas.microsoft.com/office/drawing/2014/main" id="{0F5E4D24-6581-9B4C-A78B-E1A303A581BD}"/>
                </a:ext>
              </a:extLst>
            </p:cNvPr>
            <p:cNvSpPr/>
            <p:nvPr/>
          </p:nvSpPr>
          <p:spPr>
            <a:xfrm>
              <a:off x="3824598" y="3300685"/>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Oval 9">
              <a:extLst>
                <a:ext uri="{FF2B5EF4-FFF2-40B4-BE49-F238E27FC236}">
                  <a16:creationId xmlns:a16="http://schemas.microsoft.com/office/drawing/2014/main" id="{D91475CF-B44A-B040-801C-CE616BD6B67F}"/>
                </a:ext>
              </a:extLst>
            </p:cNvPr>
            <p:cNvSpPr/>
            <p:nvPr/>
          </p:nvSpPr>
          <p:spPr>
            <a:xfrm>
              <a:off x="3216262" y="3858697"/>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Oval 10">
              <a:extLst>
                <a:ext uri="{FF2B5EF4-FFF2-40B4-BE49-F238E27FC236}">
                  <a16:creationId xmlns:a16="http://schemas.microsoft.com/office/drawing/2014/main" id="{29A349D0-177B-AC4E-A6DD-8A7BE8029241}"/>
                </a:ext>
              </a:extLst>
            </p:cNvPr>
            <p:cNvSpPr/>
            <p:nvPr/>
          </p:nvSpPr>
          <p:spPr>
            <a:xfrm>
              <a:off x="3824598" y="3881716"/>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Oval 11">
              <a:extLst>
                <a:ext uri="{FF2B5EF4-FFF2-40B4-BE49-F238E27FC236}">
                  <a16:creationId xmlns:a16="http://schemas.microsoft.com/office/drawing/2014/main" id="{35708EF1-3DC0-2B43-B2B1-CB5AC39E8858}"/>
                </a:ext>
              </a:extLst>
            </p:cNvPr>
            <p:cNvSpPr/>
            <p:nvPr/>
          </p:nvSpPr>
          <p:spPr>
            <a:xfrm>
              <a:off x="3216262" y="4425526"/>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Oval 12">
              <a:extLst>
                <a:ext uri="{FF2B5EF4-FFF2-40B4-BE49-F238E27FC236}">
                  <a16:creationId xmlns:a16="http://schemas.microsoft.com/office/drawing/2014/main" id="{10B07B29-7335-DA42-A884-DFCFE664FA72}"/>
                </a:ext>
              </a:extLst>
            </p:cNvPr>
            <p:cNvSpPr/>
            <p:nvPr/>
          </p:nvSpPr>
          <p:spPr>
            <a:xfrm>
              <a:off x="3824598" y="4448545"/>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Oval 13">
              <a:extLst>
                <a:ext uri="{FF2B5EF4-FFF2-40B4-BE49-F238E27FC236}">
                  <a16:creationId xmlns:a16="http://schemas.microsoft.com/office/drawing/2014/main" id="{33621561-BADC-D743-80B5-38621C80C169}"/>
                </a:ext>
              </a:extLst>
            </p:cNvPr>
            <p:cNvSpPr/>
            <p:nvPr/>
          </p:nvSpPr>
          <p:spPr>
            <a:xfrm>
              <a:off x="3216262" y="5006557"/>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Oval 14">
              <a:extLst>
                <a:ext uri="{FF2B5EF4-FFF2-40B4-BE49-F238E27FC236}">
                  <a16:creationId xmlns:a16="http://schemas.microsoft.com/office/drawing/2014/main" id="{2348B5B0-C973-A54F-8FCA-572DEE0F5EA3}"/>
                </a:ext>
              </a:extLst>
            </p:cNvPr>
            <p:cNvSpPr/>
            <p:nvPr/>
          </p:nvSpPr>
          <p:spPr>
            <a:xfrm>
              <a:off x="3824598" y="5029576"/>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6" name="Oval 15">
              <a:extLst>
                <a:ext uri="{FF2B5EF4-FFF2-40B4-BE49-F238E27FC236}">
                  <a16:creationId xmlns:a16="http://schemas.microsoft.com/office/drawing/2014/main" id="{FEAA3BF8-3669-C747-9E41-DEE395834C52}"/>
                </a:ext>
              </a:extLst>
            </p:cNvPr>
            <p:cNvSpPr/>
            <p:nvPr/>
          </p:nvSpPr>
          <p:spPr>
            <a:xfrm>
              <a:off x="6747502" y="319415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7" name="Oval 16">
              <a:extLst>
                <a:ext uri="{FF2B5EF4-FFF2-40B4-BE49-F238E27FC236}">
                  <a16:creationId xmlns:a16="http://schemas.microsoft.com/office/drawing/2014/main" id="{7B5DCE21-ACEB-AF49-9155-DBAA688097F8}"/>
                </a:ext>
              </a:extLst>
            </p:cNvPr>
            <p:cNvSpPr/>
            <p:nvPr/>
          </p:nvSpPr>
          <p:spPr>
            <a:xfrm>
              <a:off x="7355838" y="3217177"/>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8" name="Oval 17">
              <a:extLst>
                <a:ext uri="{FF2B5EF4-FFF2-40B4-BE49-F238E27FC236}">
                  <a16:creationId xmlns:a16="http://schemas.microsoft.com/office/drawing/2014/main" id="{BCB6741A-CDEA-EA4F-AB6C-09F0E48EEA62}"/>
                </a:ext>
              </a:extLst>
            </p:cNvPr>
            <p:cNvSpPr/>
            <p:nvPr/>
          </p:nvSpPr>
          <p:spPr>
            <a:xfrm>
              <a:off x="6747502" y="3775189"/>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9" name="Oval 18">
              <a:extLst>
                <a:ext uri="{FF2B5EF4-FFF2-40B4-BE49-F238E27FC236}">
                  <a16:creationId xmlns:a16="http://schemas.microsoft.com/office/drawing/2014/main" id="{71E2AEB5-8956-7440-A4E9-5F86AB8EBD8A}"/>
                </a:ext>
              </a:extLst>
            </p:cNvPr>
            <p:cNvSpPr/>
            <p:nvPr/>
          </p:nvSpPr>
          <p:spPr>
            <a:xfrm>
              <a:off x="7355838" y="379820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Oval 19">
              <a:extLst>
                <a:ext uri="{FF2B5EF4-FFF2-40B4-BE49-F238E27FC236}">
                  <a16:creationId xmlns:a16="http://schemas.microsoft.com/office/drawing/2014/main" id="{A72C6263-8100-2348-8ECC-37B3020F2FEB}"/>
                </a:ext>
              </a:extLst>
            </p:cNvPr>
            <p:cNvSpPr/>
            <p:nvPr/>
          </p:nvSpPr>
          <p:spPr>
            <a:xfrm>
              <a:off x="6747502" y="434201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Oval 22">
              <a:extLst>
                <a:ext uri="{FF2B5EF4-FFF2-40B4-BE49-F238E27FC236}">
                  <a16:creationId xmlns:a16="http://schemas.microsoft.com/office/drawing/2014/main" id="{14BC1271-7A4F-B144-8649-32AA0DDA7053}"/>
                </a:ext>
              </a:extLst>
            </p:cNvPr>
            <p:cNvSpPr/>
            <p:nvPr/>
          </p:nvSpPr>
          <p:spPr>
            <a:xfrm>
              <a:off x="3216262" y="5590582"/>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Oval 23">
              <a:extLst>
                <a:ext uri="{FF2B5EF4-FFF2-40B4-BE49-F238E27FC236}">
                  <a16:creationId xmlns:a16="http://schemas.microsoft.com/office/drawing/2014/main" id="{8EF88C1D-B7BA-C849-B59F-4A826B85AA64}"/>
                </a:ext>
              </a:extLst>
            </p:cNvPr>
            <p:cNvSpPr/>
            <p:nvPr/>
          </p:nvSpPr>
          <p:spPr>
            <a:xfrm>
              <a:off x="6781026" y="498297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5" name="Oval 24">
              <a:extLst>
                <a:ext uri="{FF2B5EF4-FFF2-40B4-BE49-F238E27FC236}">
                  <a16:creationId xmlns:a16="http://schemas.microsoft.com/office/drawing/2014/main" id="{C47566A3-DF23-2644-A80B-FC6EADB0F552}"/>
                </a:ext>
              </a:extLst>
            </p:cNvPr>
            <p:cNvSpPr/>
            <p:nvPr/>
          </p:nvSpPr>
          <p:spPr>
            <a:xfrm>
              <a:off x="7389362" y="5005997"/>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6" name="Oval 25">
              <a:extLst>
                <a:ext uri="{FF2B5EF4-FFF2-40B4-BE49-F238E27FC236}">
                  <a16:creationId xmlns:a16="http://schemas.microsoft.com/office/drawing/2014/main" id="{D4128A3E-9784-564D-BD01-4DAD3AED9729}"/>
                </a:ext>
              </a:extLst>
            </p:cNvPr>
            <p:cNvSpPr/>
            <p:nvPr/>
          </p:nvSpPr>
          <p:spPr>
            <a:xfrm>
              <a:off x="6781026" y="5564009"/>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7" name="Oval 26">
              <a:extLst>
                <a:ext uri="{FF2B5EF4-FFF2-40B4-BE49-F238E27FC236}">
                  <a16:creationId xmlns:a16="http://schemas.microsoft.com/office/drawing/2014/main" id="{832E0E91-C099-7B4E-99AC-58C0B976579E}"/>
                </a:ext>
              </a:extLst>
            </p:cNvPr>
            <p:cNvSpPr/>
            <p:nvPr/>
          </p:nvSpPr>
          <p:spPr>
            <a:xfrm>
              <a:off x="7389362" y="558702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8" name="Oval 27">
              <a:extLst>
                <a:ext uri="{FF2B5EF4-FFF2-40B4-BE49-F238E27FC236}">
                  <a16:creationId xmlns:a16="http://schemas.microsoft.com/office/drawing/2014/main" id="{056F6202-3431-BB4E-AA90-15E34220D906}"/>
                </a:ext>
              </a:extLst>
            </p:cNvPr>
            <p:cNvSpPr/>
            <p:nvPr/>
          </p:nvSpPr>
          <p:spPr>
            <a:xfrm>
              <a:off x="7355838" y="434201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9" name="Oval 28">
              <a:extLst>
                <a:ext uri="{FF2B5EF4-FFF2-40B4-BE49-F238E27FC236}">
                  <a16:creationId xmlns:a16="http://schemas.microsoft.com/office/drawing/2014/main" id="{FC372D9C-1E1A-7F47-A54F-A11129E0D174}"/>
                </a:ext>
              </a:extLst>
            </p:cNvPr>
            <p:cNvSpPr/>
            <p:nvPr/>
          </p:nvSpPr>
          <p:spPr>
            <a:xfrm>
              <a:off x="7954619" y="3171139"/>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0" name="Oval 29">
              <a:extLst>
                <a:ext uri="{FF2B5EF4-FFF2-40B4-BE49-F238E27FC236}">
                  <a16:creationId xmlns:a16="http://schemas.microsoft.com/office/drawing/2014/main" id="{3852D7FD-16EC-2441-B339-9CEF819587AE}"/>
                </a:ext>
              </a:extLst>
            </p:cNvPr>
            <p:cNvSpPr/>
            <p:nvPr/>
          </p:nvSpPr>
          <p:spPr>
            <a:xfrm>
              <a:off x="8532440" y="319415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1" name="Oval 30">
              <a:extLst>
                <a:ext uri="{FF2B5EF4-FFF2-40B4-BE49-F238E27FC236}">
                  <a16:creationId xmlns:a16="http://schemas.microsoft.com/office/drawing/2014/main" id="{D64ACC87-EC5A-8446-B9CF-09C91F91549D}"/>
                </a:ext>
              </a:extLst>
            </p:cNvPr>
            <p:cNvSpPr/>
            <p:nvPr/>
          </p:nvSpPr>
          <p:spPr>
            <a:xfrm>
              <a:off x="7954619" y="3752170"/>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2" name="Oval 31">
              <a:extLst>
                <a:ext uri="{FF2B5EF4-FFF2-40B4-BE49-F238E27FC236}">
                  <a16:creationId xmlns:a16="http://schemas.microsoft.com/office/drawing/2014/main" id="{B0DD0B73-9729-3D46-8E7F-58124ADDDB2F}"/>
                </a:ext>
              </a:extLst>
            </p:cNvPr>
            <p:cNvSpPr/>
            <p:nvPr/>
          </p:nvSpPr>
          <p:spPr>
            <a:xfrm>
              <a:off x="8532440" y="3775189"/>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3" name="Oval 32">
              <a:extLst>
                <a:ext uri="{FF2B5EF4-FFF2-40B4-BE49-F238E27FC236}">
                  <a16:creationId xmlns:a16="http://schemas.microsoft.com/office/drawing/2014/main" id="{8388AC15-DA1E-C246-AAD7-3B8FD007942D}"/>
                </a:ext>
              </a:extLst>
            </p:cNvPr>
            <p:cNvSpPr/>
            <p:nvPr/>
          </p:nvSpPr>
          <p:spPr>
            <a:xfrm>
              <a:off x="7954619" y="4318999"/>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4" name="Oval 33">
              <a:extLst>
                <a:ext uri="{FF2B5EF4-FFF2-40B4-BE49-F238E27FC236}">
                  <a16:creationId xmlns:a16="http://schemas.microsoft.com/office/drawing/2014/main" id="{467FADB6-A75C-AD42-8C35-E75AE39E3FE5}"/>
                </a:ext>
              </a:extLst>
            </p:cNvPr>
            <p:cNvSpPr/>
            <p:nvPr/>
          </p:nvSpPr>
          <p:spPr>
            <a:xfrm>
              <a:off x="7988143" y="4959959"/>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5" name="Oval 34">
              <a:extLst>
                <a:ext uri="{FF2B5EF4-FFF2-40B4-BE49-F238E27FC236}">
                  <a16:creationId xmlns:a16="http://schemas.microsoft.com/office/drawing/2014/main" id="{C92C733B-D177-F348-AD07-B16F621BC041}"/>
                </a:ext>
              </a:extLst>
            </p:cNvPr>
            <p:cNvSpPr/>
            <p:nvPr/>
          </p:nvSpPr>
          <p:spPr>
            <a:xfrm>
              <a:off x="8532440" y="498297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6" name="Oval 35">
              <a:extLst>
                <a:ext uri="{FF2B5EF4-FFF2-40B4-BE49-F238E27FC236}">
                  <a16:creationId xmlns:a16="http://schemas.microsoft.com/office/drawing/2014/main" id="{9661D048-BC7D-4B4A-8B78-B8FAFFC7A476}"/>
                </a:ext>
              </a:extLst>
            </p:cNvPr>
            <p:cNvSpPr/>
            <p:nvPr/>
          </p:nvSpPr>
          <p:spPr>
            <a:xfrm>
              <a:off x="7988143" y="5540990"/>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7" name="Oval 36">
              <a:extLst>
                <a:ext uri="{FF2B5EF4-FFF2-40B4-BE49-F238E27FC236}">
                  <a16:creationId xmlns:a16="http://schemas.microsoft.com/office/drawing/2014/main" id="{CA4251AF-FA00-5B49-A71F-502C8AE12EE0}"/>
                </a:ext>
              </a:extLst>
            </p:cNvPr>
            <p:cNvSpPr/>
            <p:nvPr/>
          </p:nvSpPr>
          <p:spPr>
            <a:xfrm>
              <a:off x="8532440" y="5564009"/>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8" name="Oval 37">
              <a:extLst>
                <a:ext uri="{FF2B5EF4-FFF2-40B4-BE49-F238E27FC236}">
                  <a16:creationId xmlns:a16="http://schemas.microsoft.com/office/drawing/2014/main" id="{86FE540E-60FA-5E4A-BBC8-44E5774B89A3}"/>
                </a:ext>
              </a:extLst>
            </p:cNvPr>
            <p:cNvSpPr/>
            <p:nvPr/>
          </p:nvSpPr>
          <p:spPr>
            <a:xfrm>
              <a:off x="8532440" y="4318999"/>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9" name="Oval 38">
              <a:extLst>
                <a:ext uri="{FF2B5EF4-FFF2-40B4-BE49-F238E27FC236}">
                  <a16:creationId xmlns:a16="http://schemas.microsoft.com/office/drawing/2014/main" id="{590175BC-DC1B-804B-882E-44BDFBED2017}"/>
                </a:ext>
              </a:extLst>
            </p:cNvPr>
            <p:cNvSpPr/>
            <p:nvPr/>
          </p:nvSpPr>
          <p:spPr>
            <a:xfrm>
              <a:off x="6827147" y="6181070"/>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40" name="Oval 39">
              <a:extLst>
                <a:ext uri="{FF2B5EF4-FFF2-40B4-BE49-F238E27FC236}">
                  <a16:creationId xmlns:a16="http://schemas.microsoft.com/office/drawing/2014/main" id="{2E0A6E28-6747-6A43-957E-E07A6CAF9883}"/>
                </a:ext>
              </a:extLst>
            </p:cNvPr>
            <p:cNvSpPr/>
            <p:nvPr/>
          </p:nvSpPr>
          <p:spPr>
            <a:xfrm>
              <a:off x="7425928" y="6135032"/>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41" name="Oval 40">
              <a:extLst>
                <a:ext uri="{FF2B5EF4-FFF2-40B4-BE49-F238E27FC236}">
                  <a16:creationId xmlns:a16="http://schemas.microsoft.com/office/drawing/2014/main" id="{A72B2158-F448-E042-B219-4C4074D43F2D}"/>
                </a:ext>
              </a:extLst>
            </p:cNvPr>
            <p:cNvSpPr/>
            <p:nvPr/>
          </p:nvSpPr>
          <p:spPr>
            <a:xfrm>
              <a:off x="8034264" y="6158051"/>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4" name="Picture 3">
              <a:extLst>
                <a:ext uri="{FF2B5EF4-FFF2-40B4-BE49-F238E27FC236}">
                  <a16:creationId xmlns:a16="http://schemas.microsoft.com/office/drawing/2014/main" id="{F42275A5-9C48-249B-0201-44E2E473EF96}"/>
                </a:ext>
              </a:extLst>
            </p:cNvPr>
            <p:cNvPicPr>
              <a:picLocks noChangeAspect="1"/>
            </p:cNvPicPr>
            <p:nvPr/>
          </p:nvPicPr>
          <p:blipFill>
            <a:blip r:embed="rId3"/>
            <a:stretch>
              <a:fillRect/>
            </a:stretch>
          </p:blipFill>
          <p:spPr>
            <a:xfrm>
              <a:off x="4405055" y="3469647"/>
              <a:ext cx="1253530" cy="1831474"/>
            </a:xfrm>
            <a:prstGeom prst="rect">
              <a:avLst/>
            </a:prstGeom>
          </p:spPr>
        </p:pic>
      </p:grpSp>
      <p:grpSp>
        <p:nvGrpSpPr>
          <p:cNvPr id="46" name="Group 45">
            <a:extLst>
              <a:ext uri="{FF2B5EF4-FFF2-40B4-BE49-F238E27FC236}">
                <a16:creationId xmlns:a16="http://schemas.microsoft.com/office/drawing/2014/main" id="{9F212D58-4BB6-DDAD-0F0B-8C22773F3777}"/>
              </a:ext>
              <a:ext uri="{C183D7F6-B498-43B3-948B-1728B52AA6E4}">
                <adec:decorative xmlns:adec="http://schemas.microsoft.com/office/drawing/2017/decorative" val="1"/>
              </a:ext>
            </a:extLst>
          </p:cNvPr>
          <p:cNvGrpSpPr/>
          <p:nvPr/>
        </p:nvGrpSpPr>
        <p:grpSpPr>
          <a:xfrm>
            <a:off x="2614307" y="404664"/>
            <a:ext cx="6147262" cy="5465825"/>
            <a:chOff x="2614307" y="404664"/>
            <a:chExt cx="6147262" cy="5465825"/>
          </a:xfrm>
        </p:grpSpPr>
        <p:cxnSp>
          <p:nvCxnSpPr>
            <p:cNvPr id="5" name="Straight Connector 4">
              <a:extLst>
                <a:ext uri="{FF2B5EF4-FFF2-40B4-BE49-F238E27FC236}">
                  <a16:creationId xmlns:a16="http://schemas.microsoft.com/office/drawing/2014/main" id="{330B3039-E3FD-62E6-E293-05DDC7D73EA1}"/>
                </a:ext>
              </a:extLst>
            </p:cNvPr>
            <p:cNvCxnSpPr>
              <a:cxnSpLocks/>
            </p:cNvCxnSpPr>
            <p:nvPr/>
          </p:nvCxnSpPr>
          <p:spPr>
            <a:xfrm>
              <a:off x="5799373" y="2186686"/>
              <a:ext cx="22017" cy="3379600"/>
            </a:xfrm>
            <a:prstGeom prst="line">
              <a:avLst/>
            </a:prstGeom>
            <a:ln w="28575">
              <a:prstDash val="dash"/>
            </a:ln>
          </p:spPr>
          <p:style>
            <a:lnRef idx="1">
              <a:schemeClr val="dk1"/>
            </a:lnRef>
            <a:fillRef idx="0">
              <a:schemeClr val="dk1"/>
            </a:fillRef>
            <a:effectRef idx="0">
              <a:schemeClr val="dk1"/>
            </a:effectRef>
            <a:fontRef idx="minor">
              <a:schemeClr val="tx1"/>
            </a:fontRef>
          </p:style>
        </p:cxnSp>
        <p:sp>
          <p:nvSpPr>
            <p:cNvPr id="21" name="Equals 20">
              <a:extLst>
                <a:ext uri="{FF2B5EF4-FFF2-40B4-BE49-F238E27FC236}">
                  <a16:creationId xmlns:a16="http://schemas.microsoft.com/office/drawing/2014/main" id="{7008D7DE-8690-35E8-D7BC-3CCC31DCF6E1}"/>
                </a:ext>
              </a:extLst>
            </p:cNvPr>
            <p:cNvSpPr/>
            <p:nvPr/>
          </p:nvSpPr>
          <p:spPr>
            <a:xfrm>
              <a:off x="5428365" y="2926225"/>
              <a:ext cx="799819" cy="1003323"/>
            </a:xfrm>
            <a:prstGeom prst="mathEqual">
              <a:avLst/>
            </a:prstGeom>
            <a:solidFill>
              <a:schemeClr val="tx1">
                <a:lumMod val="65000"/>
                <a:lumOff val="35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AU">
                <a:solidFill>
                  <a:schemeClr val="tx1"/>
                </a:solidFill>
              </a:endParaRPr>
            </a:p>
          </p:txBody>
        </p:sp>
        <p:sp>
          <p:nvSpPr>
            <p:cNvPr id="42" name="Rectangle 41">
              <a:extLst>
                <a:ext uri="{FF2B5EF4-FFF2-40B4-BE49-F238E27FC236}">
                  <a16:creationId xmlns:a16="http://schemas.microsoft.com/office/drawing/2014/main" id="{317F0EBD-7F7F-858A-AD9E-3CCF4774F80A}"/>
                </a:ext>
              </a:extLst>
            </p:cNvPr>
            <p:cNvSpPr/>
            <p:nvPr/>
          </p:nvSpPr>
          <p:spPr>
            <a:xfrm>
              <a:off x="2614307" y="404664"/>
              <a:ext cx="6147262" cy="54658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gr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3CCD3B32-84EE-0146-9861-60792EDFF352}"/>
                  </a:ext>
                </a:extLst>
              </p:cNvPr>
              <p:cNvSpPr txBox="1"/>
              <p:nvPr/>
            </p:nvSpPr>
            <p:spPr>
              <a:xfrm>
                <a:off x="2421530" y="561150"/>
                <a:ext cx="4572000" cy="523220"/>
              </a:xfrm>
              <a:prstGeom prst="rect">
                <a:avLst/>
              </a:prstGeom>
              <a:noFill/>
            </p:spPr>
            <p:txBody>
              <a:bodyPr wrap="square">
                <a:spAutoFit/>
              </a:bodyPr>
              <a:lstStyle/>
              <a:p>
                <a:pPr marL="0" indent="0" algn="ctr">
                  <a:buNone/>
                </a:pPr>
                <a:r>
                  <a:rPr lang="en-AU" sz="2800" b="0" dirty="0"/>
                  <a:t>Equation: </a:t>
                </a:r>
                <a14:m>
                  <m:oMath xmlns:m="http://schemas.openxmlformats.org/officeDocument/2006/math">
                    <m:r>
                      <a:rPr lang="en-AU" sz="2800" b="0" i="1" smtClean="0">
                        <a:latin typeface="Cambria Math" panose="02040503050406030204" pitchFamily="18" charset="0"/>
                      </a:rPr>
                      <m:t>9</m:t>
                    </m:r>
                    <m:r>
                      <a:rPr lang="en-AU" sz="2800" i="1">
                        <a:latin typeface="Cambria Math" panose="02040503050406030204" pitchFamily="18" charset="0"/>
                      </a:rPr>
                      <m:t>+</m:t>
                    </m:r>
                    <m:r>
                      <a:rPr lang="en-AU" sz="2800" i="1">
                        <a:latin typeface="Cambria Math" panose="02040503050406030204" pitchFamily="18" charset="0"/>
                      </a:rPr>
                      <m:t>𝑀</m:t>
                    </m:r>
                    <m:r>
                      <a:rPr lang="en-AU" sz="2800" i="1">
                        <a:latin typeface="Cambria Math" panose="02040503050406030204" pitchFamily="18" charset="0"/>
                      </a:rPr>
                      <m:t> =23</m:t>
                    </m:r>
                  </m:oMath>
                </a14:m>
                <a:endParaRPr lang="en-AU" sz="2800" dirty="0"/>
              </a:p>
            </p:txBody>
          </p:sp>
        </mc:Choice>
        <mc:Fallback xmlns="">
          <p:sp>
            <p:nvSpPr>
              <p:cNvPr id="22" name="TextBox 21">
                <a:extLst>
                  <a:ext uri="{FF2B5EF4-FFF2-40B4-BE49-F238E27FC236}">
                    <a16:creationId xmlns:a16="http://schemas.microsoft.com/office/drawing/2014/main" id="{3CCD3B32-84EE-0146-9861-60792EDFF352}"/>
                  </a:ext>
                </a:extLst>
              </p:cNvPr>
              <p:cNvSpPr txBox="1">
                <a:spLocks noRot="1" noChangeAspect="1" noMove="1" noResize="1" noEditPoints="1" noAdjustHandles="1" noChangeArrowheads="1" noChangeShapeType="1" noTextEdit="1"/>
              </p:cNvSpPr>
              <p:nvPr/>
            </p:nvSpPr>
            <p:spPr>
              <a:xfrm>
                <a:off x="2421530" y="561150"/>
                <a:ext cx="4572000" cy="523220"/>
              </a:xfrm>
              <a:prstGeom prst="rect">
                <a:avLst/>
              </a:prstGeom>
              <a:blipFill>
                <a:blip r:embed="rId4"/>
                <a:stretch>
                  <a:fillRect t="-10465" b="-3255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A6FDD173-2C59-2760-FDBF-46CEBC52079C}"/>
                  </a:ext>
                </a:extLst>
              </p:cNvPr>
              <p:cNvSpPr txBox="1"/>
              <p:nvPr/>
            </p:nvSpPr>
            <p:spPr>
              <a:xfrm>
                <a:off x="3168352" y="926928"/>
                <a:ext cx="4572000" cy="523220"/>
              </a:xfrm>
              <a:prstGeom prst="rect">
                <a:avLst/>
              </a:prstGeom>
              <a:noFill/>
            </p:spPr>
            <p:txBody>
              <a:bodyPr wrap="square">
                <a:spAutoFit/>
              </a:bodyPr>
              <a:lstStyle/>
              <a:p>
                <a:pPr marL="0" indent="0" algn="ctr">
                  <a:buNone/>
                </a:pPr>
                <a14:m>
                  <m:oMathPara xmlns:m="http://schemas.openxmlformats.org/officeDocument/2006/math">
                    <m:oMathParaPr>
                      <m:jc m:val="centerGroup"/>
                    </m:oMathParaPr>
                    <m:oMath xmlns:m="http://schemas.openxmlformats.org/officeDocument/2006/math">
                      <m:r>
                        <a:rPr lang="en-AU" sz="2800" b="0" i="1" smtClean="0">
                          <a:latin typeface="Cambria Math" panose="02040503050406030204" pitchFamily="18" charset="0"/>
                        </a:rPr>
                        <m:t>9</m:t>
                      </m:r>
                      <m:r>
                        <a:rPr lang="en-AU" sz="2800" b="0" i="1" smtClean="0">
                          <a:solidFill>
                            <a:srgbClr val="FF0000"/>
                          </a:solidFill>
                          <a:latin typeface="Cambria Math" panose="02040503050406030204" pitchFamily="18" charset="0"/>
                        </a:rPr>
                        <m:t>−9</m:t>
                      </m:r>
                      <m:r>
                        <a:rPr lang="en-AU" sz="2800" i="1">
                          <a:latin typeface="Cambria Math" panose="02040503050406030204" pitchFamily="18" charset="0"/>
                        </a:rPr>
                        <m:t>+</m:t>
                      </m:r>
                      <m:r>
                        <a:rPr lang="en-AU" sz="2800" i="1">
                          <a:latin typeface="Cambria Math" panose="02040503050406030204" pitchFamily="18" charset="0"/>
                        </a:rPr>
                        <m:t>𝑀</m:t>
                      </m:r>
                      <m:r>
                        <a:rPr lang="en-AU" sz="2800" i="1">
                          <a:latin typeface="Cambria Math" panose="02040503050406030204" pitchFamily="18" charset="0"/>
                        </a:rPr>
                        <m:t> =23−9</m:t>
                      </m:r>
                    </m:oMath>
                  </m:oMathPara>
                </a14:m>
                <a:endParaRPr lang="en-AU" sz="2800" dirty="0"/>
              </a:p>
            </p:txBody>
          </p:sp>
        </mc:Choice>
        <mc:Fallback xmlns="">
          <p:sp>
            <p:nvSpPr>
              <p:cNvPr id="6" name="TextBox 5">
                <a:extLst>
                  <a:ext uri="{FF2B5EF4-FFF2-40B4-BE49-F238E27FC236}">
                    <a16:creationId xmlns:a16="http://schemas.microsoft.com/office/drawing/2014/main" id="{A6FDD173-2C59-2760-FDBF-46CEBC52079C}"/>
                  </a:ext>
                </a:extLst>
              </p:cNvPr>
              <p:cNvSpPr txBox="1">
                <a:spLocks noRot="1" noChangeAspect="1" noMove="1" noResize="1" noEditPoints="1" noAdjustHandles="1" noChangeArrowheads="1" noChangeShapeType="1" noTextEdit="1"/>
              </p:cNvSpPr>
              <p:nvPr/>
            </p:nvSpPr>
            <p:spPr>
              <a:xfrm>
                <a:off x="3168352" y="926928"/>
                <a:ext cx="4572000" cy="523220"/>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E48DD388-DC94-A077-0E0A-82E84A42D28E}"/>
                  </a:ext>
                </a:extLst>
              </p:cNvPr>
              <p:cNvSpPr txBox="1"/>
              <p:nvPr/>
            </p:nvSpPr>
            <p:spPr>
              <a:xfrm>
                <a:off x="3491880" y="1321604"/>
                <a:ext cx="4572000" cy="523220"/>
              </a:xfrm>
              <a:prstGeom prst="rect">
                <a:avLst/>
              </a:prstGeom>
              <a:noFill/>
            </p:spPr>
            <p:txBody>
              <a:bodyPr wrap="square">
                <a:spAutoFit/>
              </a:bodyPr>
              <a:lstStyle/>
              <a:p>
                <a:pPr marL="0" indent="0" algn="ctr">
                  <a:buNone/>
                </a:pPr>
                <a14:m>
                  <m:oMathPara xmlns:m="http://schemas.openxmlformats.org/officeDocument/2006/math">
                    <m:oMathParaPr>
                      <m:jc m:val="centerGroup"/>
                    </m:oMathParaPr>
                    <m:oMath xmlns:m="http://schemas.openxmlformats.org/officeDocument/2006/math">
                      <m:r>
                        <a:rPr lang="en-AU" sz="2800" i="1" smtClean="0">
                          <a:latin typeface="Cambria Math" panose="02040503050406030204" pitchFamily="18" charset="0"/>
                        </a:rPr>
                        <m:t>𝑀</m:t>
                      </m:r>
                      <m:r>
                        <a:rPr lang="en-AU" sz="2800" i="1" smtClean="0">
                          <a:latin typeface="Cambria Math" panose="02040503050406030204" pitchFamily="18" charset="0"/>
                        </a:rPr>
                        <m:t> =14</m:t>
                      </m:r>
                    </m:oMath>
                  </m:oMathPara>
                </a14:m>
                <a:endParaRPr lang="en-AU" sz="2800" dirty="0"/>
              </a:p>
            </p:txBody>
          </p:sp>
        </mc:Choice>
        <mc:Fallback xmlns="">
          <p:sp>
            <p:nvSpPr>
              <p:cNvPr id="7" name="TextBox 6">
                <a:extLst>
                  <a:ext uri="{FF2B5EF4-FFF2-40B4-BE49-F238E27FC236}">
                    <a16:creationId xmlns:a16="http://schemas.microsoft.com/office/drawing/2014/main" xmlns:a14="http://schemas.microsoft.com/office/drawing/2010/main" xmlns="" id="{E48DD388-DC94-A077-0E0A-82E84A42D28E}"/>
                  </a:ext>
                </a:extLst>
              </p:cNvPr>
              <p:cNvSpPr txBox="1">
                <a:spLocks noRot="1" noChangeAspect="1" noMove="1" noResize="1" noEditPoints="1" noAdjustHandles="1" noChangeArrowheads="1" noChangeShapeType="1" noTextEdit="1"/>
              </p:cNvSpPr>
              <p:nvPr/>
            </p:nvSpPr>
            <p:spPr>
              <a:xfrm>
                <a:off x="3491880" y="1321604"/>
                <a:ext cx="4572000" cy="523220"/>
              </a:xfrm>
              <a:prstGeom prst="rect">
                <a:avLst/>
              </a:prstGeom>
              <a:blipFill rotWithShape="0">
                <a:blip r:embed="rId6"/>
                <a:stretch>
                  <a:fillRect/>
                </a:stretch>
              </a:blipFill>
            </p:spPr>
            <p:txBody>
              <a:bodyPr/>
              <a:lstStyle/>
              <a:p>
                <a:r>
                  <a:rPr lang="en-AU">
                    <a:noFill/>
                  </a:rPr>
                  <a:t> </a:t>
                </a:r>
              </a:p>
            </p:txBody>
          </p:sp>
        </mc:Fallback>
      </mc:AlternateContent>
      <p:grpSp>
        <p:nvGrpSpPr>
          <p:cNvPr id="2" name="Group 1">
            <a:extLst>
              <a:ext uri="{FF2B5EF4-FFF2-40B4-BE49-F238E27FC236}">
                <a16:creationId xmlns:a16="http://schemas.microsoft.com/office/drawing/2014/main" id="{1FAC5CEB-B03A-3ABB-3064-CAD53231A120}"/>
              </a:ext>
              <a:ext uri="{C183D7F6-B498-43B3-948B-1728B52AA6E4}">
                <adec:decorative xmlns:adec="http://schemas.microsoft.com/office/drawing/2017/decorative" val="1"/>
              </a:ext>
            </a:extLst>
          </p:cNvPr>
          <p:cNvGrpSpPr/>
          <p:nvPr/>
        </p:nvGrpSpPr>
        <p:grpSpPr>
          <a:xfrm>
            <a:off x="-472165" y="6504322"/>
            <a:ext cx="5787390" cy="338455"/>
            <a:chOff x="-494064" y="6701343"/>
            <a:chExt cx="5787390" cy="338455"/>
          </a:xfrm>
        </p:grpSpPr>
        <p:pic>
          <p:nvPicPr>
            <p:cNvPr id="43" name="Picture 42" descr="Creative Commons attribution">
              <a:extLst>
                <a:ext uri="{FF2B5EF4-FFF2-40B4-BE49-F238E27FC236}">
                  <a16:creationId xmlns:a16="http://schemas.microsoft.com/office/drawing/2014/main" id="{B8824F35-3D5E-C3C1-812A-090D238500E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33891" y="6726743"/>
              <a:ext cx="559435" cy="198755"/>
            </a:xfrm>
            <a:prstGeom prst="rect">
              <a:avLst/>
            </a:prstGeom>
          </p:spPr>
        </p:pic>
        <p:sp>
          <p:nvSpPr>
            <p:cNvPr id="45" name="Text Box 2">
              <a:extLst>
                <a:ext uri="{FF2B5EF4-FFF2-40B4-BE49-F238E27FC236}">
                  <a16:creationId xmlns:a16="http://schemas.microsoft.com/office/drawing/2014/main" id="{94E57FE9-51A5-7F27-2884-FB4C5DEBF4C4}"/>
                </a:ext>
              </a:extLst>
            </p:cNvPr>
            <p:cNvSpPr txBox="1"/>
            <p:nvPr/>
          </p:nvSpPr>
          <p:spPr>
            <a:xfrm>
              <a:off x="-494064" y="6701343"/>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grpSp>
      <p:pic>
        <p:nvPicPr>
          <p:cNvPr id="47" name="Picture 46">
            <a:hlinkClick r:id="rId8"/>
            <a:extLst>
              <a:ext uri="{FF2B5EF4-FFF2-40B4-BE49-F238E27FC236}">
                <a16:creationId xmlns:a16="http://schemas.microsoft.com/office/drawing/2014/main" id="{4AA81F4C-152F-B634-BCA8-D3D1739BA40A}"/>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585" y="186142"/>
            <a:ext cx="1409307" cy="830062"/>
          </a:xfrm>
          <a:prstGeom prst="rect">
            <a:avLst/>
          </a:prstGeom>
        </p:spPr>
      </p:pic>
      <p:sp>
        <p:nvSpPr>
          <p:cNvPr id="50" name="Rectangle 49">
            <a:extLst>
              <a:ext uri="{FF2B5EF4-FFF2-40B4-BE49-F238E27FC236}">
                <a16:creationId xmlns:a16="http://schemas.microsoft.com/office/drawing/2014/main" id="{D462F836-0A40-F10E-A06B-E1B46EFD8E0C}"/>
              </a:ext>
              <a:ext uri="{C183D7F6-B498-43B3-948B-1728B52AA6E4}">
                <adec:decorative xmlns:adec="http://schemas.microsoft.com/office/drawing/2017/decorative" val="1"/>
              </a:ext>
            </a:extLst>
          </p:cNvPr>
          <p:cNvSpPr/>
          <p:nvPr/>
        </p:nvSpPr>
        <p:spPr>
          <a:xfrm>
            <a:off x="6362874" y="4481028"/>
            <a:ext cx="2338085" cy="119201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a:extLst>
              <a:ext uri="{FF2B5EF4-FFF2-40B4-BE49-F238E27FC236}">
                <a16:creationId xmlns:a16="http://schemas.microsoft.com/office/drawing/2014/main" id="{D337C471-E875-9355-07E1-3F1D9D32A301}"/>
              </a:ext>
              <a:ext uri="{C183D7F6-B498-43B3-948B-1728B52AA6E4}">
                <adec:decorative xmlns:adec="http://schemas.microsoft.com/office/drawing/2017/decorative" val="1"/>
              </a:ext>
            </a:extLst>
          </p:cNvPr>
          <p:cNvSpPr/>
          <p:nvPr/>
        </p:nvSpPr>
        <p:spPr>
          <a:xfrm>
            <a:off x="7583468" y="3849675"/>
            <a:ext cx="1052108" cy="68467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72" name="Group 71" descr="Algebra mat">
            <a:extLst>
              <a:ext uri="{FF2B5EF4-FFF2-40B4-BE49-F238E27FC236}">
                <a16:creationId xmlns:a16="http://schemas.microsoft.com/office/drawing/2014/main" id="{646367DF-9338-5C71-A054-3506EC2C06EB}"/>
              </a:ext>
            </a:extLst>
          </p:cNvPr>
          <p:cNvGrpSpPr/>
          <p:nvPr/>
        </p:nvGrpSpPr>
        <p:grpSpPr>
          <a:xfrm>
            <a:off x="2856571" y="2220682"/>
            <a:ext cx="5783778" cy="3395477"/>
            <a:chOff x="2856571" y="2220682"/>
            <a:chExt cx="5783778" cy="3395477"/>
          </a:xfrm>
        </p:grpSpPr>
        <p:sp>
          <p:nvSpPr>
            <p:cNvPr id="54" name="Oval 53">
              <a:extLst>
                <a:ext uri="{FF2B5EF4-FFF2-40B4-BE49-F238E27FC236}">
                  <a16:creationId xmlns:a16="http://schemas.microsoft.com/office/drawing/2014/main" id="{C0F106C9-52EB-A5FF-2792-AA1030B6426F}"/>
                </a:ext>
              </a:extLst>
            </p:cNvPr>
            <p:cNvSpPr/>
            <p:nvPr/>
          </p:nvSpPr>
          <p:spPr>
            <a:xfrm>
              <a:off x="2856571" y="2220682"/>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55" name="Oval 54">
              <a:extLst>
                <a:ext uri="{FF2B5EF4-FFF2-40B4-BE49-F238E27FC236}">
                  <a16:creationId xmlns:a16="http://schemas.microsoft.com/office/drawing/2014/main" id="{FC161387-6193-E6FE-1E41-97A352098E3E}"/>
                </a:ext>
              </a:extLst>
            </p:cNvPr>
            <p:cNvSpPr/>
            <p:nvPr/>
          </p:nvSpPr>
          <p:spPr>
            <a:xfrm>
              <a:off x="3464907" y="2243701"/>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56" name="Oval 55">
              <a:extLst>
                <a:ext uri="{FF2B5EF4-FFF2-40B4-BE49-F238E27FC236}">
                  <a16:creationId xmlns:a16="http://schemas.microsoft.com/office/drawing/2014/main" id="{DF57B762-BAA7-D33D-08BD-DFF14178F08E}"/>
                </a:ext>
              </a:extLst>
            </p:cNvPr>
            <p:cNvSpPr/>
            <p:nvPr/>
          </p:nvSpPr>
          <p:spPr>
            <a:xfrm>
              <a:off x="2856571" y="2801713"/>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57" name="Oval 56">
              <a:extLst>
                <a:ext uri="{FF2B5EF4-FFF2-40B4-BE49-F238E27FC236}">
                  <a16:creationId xmlns:a16="http://schemas.microsoft.com/office/drawing/2014/main" id="{B1AC8606-5CDE-B31B-EF1B-DE855F53E5CC}"/>
                </a:ext>
              </a:extLst>
            </p:cNvPr>
            <p:cNvSpPr/>
            <p:nvPr/>
          </p:nvSpPr>
          <p:spPr>
            <a:xfrm>
              <a:off x="3464907" y="2824732"/>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58" name="Oval 57">
              <a:extLst>
                <a:ext uri="{FF2B5EF4-FFF2-40B4-BE49-F238E27FC236}">
                  <a16:creationId xmlns:a16="http://schemas.microsoft.com/office/drawing/2014/main" id="{55C2C31B-53C4-B8FC-1ACE-6FA58E9833B5}"/>
                </a:ext>
              </a:extLst>
            </p:cNvPr>
            <p:cNvSpPr/>
            <p:nvPr/>
          </p:nvSpPr>
          <p:spPr>
            <a:xfrm>
              <a:off x="2856571" y="3368542"/>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59" name="Oval 58">
              <a:extLst>
                <a:ext uri="{FF2B5EF4-FFF2-40B4-BE49-F238E27FC236}">
                  <a16:creationId xmlns:a16="http://schemas.microsoft.com/office/drawing/2014/main" id="{0C865B59-EB9C-9AB8-AF30-451BAAD70B39}"/>
                </a:ext>
              </a:extLst>
            </p:cNvPr>
            <p:cNvSpPr/>
            <p:nvPr/>
          </p:nvSpPr>
          <p:spPr>
            <a:xfrm>
              <a:off x="3464907" y="3391561"/>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0" name="Oval 59">
              <a:extLst>
                <a:ext uri="{FF2B5EF4-FFF2-40B4-BE49-F238E27FC236}">
                  <a16:creationId xmlns:a16="http://schemas.microsoft.com/office/drawing/2014/main" id="{5B87A221-FEFB-F3D6-B3AB-E645ADE0CF56}"/>
                </a:ext>
              </a:extLst>
            </p:cNvPr>
            <p:cNvSpPr/>
            <p:nvPr/>
          </p:nvSpPr>
          <p:spPr>
            <a:xfrm>
              <a:off x="2856571" y="3949573"/>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1" name="Oval 60">
              <a:extLst>
                <a:ext uri="{FF2B5EF4-FFF2-40B4-BE49-F238E27FC236}">
                  <a16:creationId xmlns:a16="http://schemas.microsoft.com/office/drawing/2014/main" id="{6CC833C6-D87E-1128-EA83-23B470ACC47A}"/>
                </a:ext>
              </a:extLst>
            </p:cNvPr>
            <p:cNvSpPr/>
            <p:nvPr/>
          </p:nvSpPr>
          <p:spPr>
            <a:xfrm>
              <a:off x="3464907" y="3972592"/>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2" name="Oval 61">
              <a:extLst>
                <a:ext uri="{FF2B5EF4-FFF2-40B4-BE49-F238E27FC236}">
                  <a16:creationId xmlns:a16="http://schemas.microsoft.com/office/drawing/2014/main" id="{28CF8922-36D9-6500-31C9-095815F3078D}"/>
                </a:ext>
              </a:extLst>
            </p:cNvPr>
            <p:cNvSpPr/>
            <p:nvPr/>
          </p:nvSpPr>
          <p:spPr>
            <a:xfrm>
              <a:off x="2856571" y="4533598"/>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3" name="Oval 62">
              <a:extLst>
                <a:ext uri="{FF2B5EF4-FFF2-40B4-BE49-F238E27FC236}">
                  <a16:creationId xmlns:a16="http://schemas.microsoft.com/office/drawing/2014/main" id="{1993B6A4-3F6C-3673-5229-10C5F7D7771D}"/>
                </a:ext>
              </a:extLst>
            </p:cNvPr>
            <p:cNvSpPr/>
            <p:nvPr/>
          </p:nvSpPr>
          <p:spPr>
            <a:xfrm>
              <a:off x="6418718" y="4537433"/>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4" name="Oval 63">
              <a:extLst>
                <a:ext uri="{FF2B5EF4-FFF2-40B4-BE49-F238E27FC236}">
                  <a16:creationId xmlns:a16="http://schemas.microsoft.com/office/drawing/2014/main" id="{C3E93E8B-62DD-0399-71F6-9244B30CAEC4}"/>
                </a:ext>
              </a:extLst>
            </p:cNvPr>
            <p:cNvSpPr/>
            <p:nvPr/>
          </p:nvSpPr>
          <p:spPr>
            <a:xfrm>
              <a:off x="7027054" y="4560452"/>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5" name="Oval 64">
              <a:extLst>
                <a:ext uri="{FF2B5EF4-FFF2-40B4-BE49-F238E27FC236}">
                  <a16:creationId xmlns:a16="http://schemas.microsoft.com/office/drawing/2014/main" id="{5D5FA111-F363-E442-2076-E55A624B055A}"/>
                </a:ext>
              </a:extLst>
            </p:cNvPr>
            <p:cNvSpPr/>
            <p:nvPr/>
          </p:nvSpPr>
          <p:spPr>
            <a:xfrm>
              <a:off x="7625835" y="3933383"/>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6" name="Oval 65">
              <a:extLst>
                <a:ext uri="{FF2B5EF4-FFF2-40B4-BE49-F238E27FC236}">
                  <a16:creationId xmlns:a16="http://schemas.microsoft.com/office/drawing/2014/main" id="{AED81A68-B1E9-D59B-99D1-4BDB4B8BAAAE}"/>
                </a:ext>
              </a:extLst>
            </p:cNvPr>
            <p:cNvSpPr/>
            <p:nvPr/>
          </p:nvSpPr>
          <p:spPr>
            <a:xfrm>
              <a:off x="8170132" y="3956402"/>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7" name="Oval 66">
              <a:extLst>
                <a:ext uri="{FF2B5EF4-FFF2-40B4-BE49-F238E27FC236}">
                  <a16:creationId xmlns:a16="http://schemas.microsoft.com/office/drawing/2014/main" id="{4A1A84BD-AEF1-5A38-0A7F-E2DFA4C25A40}"/>
                </a:ext>
              </a:extLst>
            </p:cNvPr>
            <p:cNvSpPr/>
            <p:nvPr/>
          </p:nvSpPr>
          <p:spPr>
            <a:xfrm>
              <a:off x="7625835" y="4514414"/>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8" name="Oval 67">
              <a:extLst>
                <a:ext uri="{FF2B5EF4-FFF2-40B4-BE49-F238E27FC236}">
                  <a16:creationId xmlns:a16="http://schemas.microsoft.com/office/drawing/2014/main" id="{967F3A29-817D-8010-6ECA-B7CC8A59534E}"/>
                </a:ext>
              </a:extLst>
            </p:cNvPr>
            <p:cNvSpPr/>
            <p:nvPr/>
          </p:nvSpPr>
          <p:spPr>
            <a:xfrm>
              <a:off x="8170132" y="4537433"/>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9" name="Oval 68">
              <a:extLst>
                <a:ext uri="{FF2B5EF4-FFF2-40B4-BE49-F238E27FC236}">
                  <a16:creationId xmlns:a16="http://schemas.microsoft.com/office/drawing/2014/main" id="{83FA284B-6A49-0E38-9B21-9D8121266F64}"/>
                </a:ext>
              </a:extLst>
            </p:cNvPr>
            <p:cNvSpPr/>
            <p:nvPr/>
          </p:nvSpPr>
          <p:spPr>
            <a:xfrm>
              <a:off x="6464839" y="5154494"/>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70" name="Oval 69">
              <a:extLst>
                <a:ext uri="{FF2B5EF4-FFF2-40B4-BE49-F238E27FC236}">
                  <a16:creationId xmlns:a16="http://schemas.microsoft.com/office/drawing/2014/main" id="{377DB84D-6265-8D43-5F84-6E038A53D2BB}"/>
                </a:ext>
              </a:extLst>
            </p:cNvPr>
            <p:cNvSpPr/>
            <p:nvPr/>
          </p:nvSpPr>
          <p:spPr>
            <a:xfrm>
              <a:off x="7063620" y="5108456"/>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71" name="Oval 70">
              <a:extLst>
                <a:ext uri="{FF2B5EF4-FFF2-40B4-BE49-F238E27FC236}">
                  <a16:creationId xmlns:a16="http://schemas.microsoft.com/office/drawing/2014/main" id="{E530B5C3-3C81-0D54-8824-14E83CFF062A}"/>
                </a:ext>
              </a:extLst>
            </p:cNvPr>
            <p:cNvSpPr/>
            <p:nvPr/>
          </p:nvSpPr>
          <p:spPr>
            <a:xfrm>
              <a:off x="7671956" y="5131475"/>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grpSp>
        <p:nvGrpSpPr>
          <p:cNvPr id="75" name="Group 74" descr="Algebra mat">
            <a:extLst>
              <a:ext uri="{FF2B5EF4-FFF2-40B4-BE49-F238E27FC236}">
                <a16:creationId xmlns:a16="http://schemas.microsoft.com/office/drawing/2014/main" id="{5B11C241-872C-BCE0-20EE-09A94F39202F}"/>
              </a:ext>
            </a:extLst>
          </p:cNvPr>
          <p:cNvGrpSpPr/>
          <p:nvPr/>
        </p:nvGrpSpPr>
        <p:grpSpPr>
          <a:xfrm>
            <a:off x="2817835" y="2127709"/>
            <a:ext cx="5858621" cy="3605547"/>
            <a:chOff x="2817835" y="2127709"/>
            <a:chExt cx="5858621" cy="3605547"/>
          </a:xfrm>
        </p:grpSpPr>
        <p:sp>
          <p:nvSpPr>
            <p:cNvPr id="49" name="Rectangle 48">
              <a:extLst>
                <a:ext uri="{FF2B5EF4-FFF2-40B4-BE49-F238E27FC236}">
                  <a16:creationId xmlns:a16="http://schemas.microsoft.com/office/drawing/2014/main" id="{C6CC08EF-7AD9-407B-D5A3-88635CB63B28}"/>
                </a:ext>
              </a:extLst>
            </p:cNvPr>
            <p:cNvSpPr/>
            <p:nvPr/>
          </p:nvSpPr>
          <p:spPr>
            <a:xfrm>
              <a:off x="2817835" y="2127709"/>
              <a:ext cx="1274127" cy="304251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3" name="Rectangle 72">
              <a:extLst>
                <a:ext uri="{FF2B5EF4-FFF2-40B4-BE49-F238E27FC236}">
                  <a16:creationId xmlns:a16="http://schemas.microsoft.com/office/drawing/2014/main" id="{D2E4E4A8-3979-DCB2-9684-CCD728C86352}"/>
                </a:ext>
              </a:extLst>
            </p:cNvPr>
            <p:cNvSpPr/>
            <p:nvPr/>
          </p:nvSpPr>
          <p:spPr>
            <a:xfrm>
              <a:off x="6328228" y="4541246"/>
              <a:ext cx="2338085" cy="119201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Rectangle 73">
              <a:extLst>
                <a:ext uri="{FF2B5EF4-FFF2-40B4-BE49-F238E27FC236}">
                  <a16:creationId xmlns:a16="http://schemas.microsoft.com/office/drawing/2014/main" id="{ABB854BF-6E2A-6E6F-362A-96AF34985943}"/>
                </a:ext>
              </a:extLst>
            </p:cNvPr>
            <p:cNvSpPr/>
            <p:nvPr/>
          </p:nvSpPr>
          <p:spPr>
            <a:xfrm>
              <a:off x="7624348" y="3836956"/>
              <a:ext cx="1052108" cy="68467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1427623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BD2EF-5254-8D4F-ADA0-9E785511B18A}"/>
              </a:ext>
            </a:extLst>
          </p:cNvPr>
          <p:cNvSpPr>
            <a:spLocks noGrp="1"/>
          </p:cNvSpPr>
          <p:nvPr>
            <p:ph type="title"/>
          </p:nvPr>
        </p:nvSpPr>
        <p:spPr/>
        <p:txBody>
          <a:bodyPr/>
          <a:lstStyle/>
          <a:p>
            <a:r>
              <a:rPr lang="en-US" dirty="0">
                <a:solidFill>
                  <a:srgbClr val="002060"/>
                </a:solidFill>
              </a:rPr>
              <a:t>Solving the next equation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07F9FAF-AC4E-8E4E-9BC2-84E430742A85}"/>
                  </a:ext>
                </a:extLst>
              </p:cNvPr>
              <p:cNvSpPr>
                <a:spLocks noGrp="1"/>
              </p:cNvSpPr>
              <p:nvPr>
                <p:ph idx="1"/>
              </p:nvPr>
            </p:nvSpPr>
            <p:spPr>
              <a:xfrm>
                <a:off x="457200" y="1417638"/>
                <a:ext cx="8229600" cy="4525963"/>
              </a:xfrm>
            </p:spPr>
            <p:txBody>
              <a:bodyPr/>
              <a:lstStyle/>
              <a:p>
                <a:pPr marL="0" indent="0">
                  <a:buNone/>
                </a:pPr>
                <a:r>
                  <a:rPr lang="en-US" dirty="0">
                    <a:solidFill>
                      <a:srgbClr val="002060"/>
                    </a:solidFill>
                  </a:rPr>
                  <a:t>Jack was gifted a small box of footy cards. He gave 13 cards to his friend Rhea and was left with 11 cards. </a:t>
                </a:r>
              </a:p>
              <a:p>
                <a:pPr marL="0" indent="0">
                  <a:buNone/>
                </a:pPr>
                <a:r>
                  <a:rPr lang="en-US" dirty="0">
                    <a:solidFill>
                      <a:schemeClr val="accent6">
                        <a:lumMod val="50000"/>
                      </a:schemeClr>
                    </a:solidFill>
                  </a:rPr>
                  <a:t>How many cards did the box contain?</a:t>
                </a:r>
              </a:p>
              <a:p>
                <a:pPr marL="0" indent="0">
                  <a:buNone/>
                </a:pPr>
                <a:endParaRPr lang="en-US" dirty="0">
                  <a:solidFill>
                    <a:srgbClr val="002060"/>
                  </a:solidFill>
                </a:endParaRPr>
              </a:p>
              <a:p>
                <a:pPr marL="0" indent="0" algn="ctr">
                  <a:buNone/>
                </a:pPr>
                <a14:m>
                  <m:oMathPara xmlns:m="http://schemas.openxmlformats.org/officeDocument/2006/math">
                    <m:oMathParaPr>
                      <m:jc m:val="centerGroup"/>
                    </m:oMathParaPr>
                    <m:oMath xmlns:m="http://schemas.openxmlformats.org/officeDocument/2006/math">
                      <m:r>
                        <a:rPr lang="en-AU" b="0" i="1" smtClean="0">
                          <a:solidFill>
                            <a:srgbClr val="002060"/>
                          </a:solidFill>
                          <a:latin typeface="Cambria Math" panose="02040503050406030204" pitchFamily="18" charset="0"/>
                        </a:rPr>
                        <m:t>𝐶</m:t>
                      </m:r>
                      <m:r>
                        <a:rPr lang="en-AU" b="0" i="1" smtClean="0">
                          <a:solidFill>
                            <a:srgbClr val="002060"/>
                          </a:solidFill>
                          <a:latin typeface="Cambria Math" panose="02040503050406030204" pitchFamily="18" charset="0"/>
                        </a:rPr>
                        <m:t>−13 =11</m:t>
                      </m:r>
                    </m:oMath>
                  </m:oMathPara>
                </a14:m>
                <a:endParaRPr lang="en-AU" b="0" dirty="0">
                  <a:solidFill>
                    <a:srgbClr val="002060"/>
                  </a:solidFill>
                </a:endParaRPr>
              </a:p>
              <a:p>
                <a:pPr marL="0" indent="0" algn="ctr">
                  <a:buNone/>
                </a:pPr>
                <a:endParaRPr lang="en-AU" dirty="0">
                  <a:solidFill>
                    <a:srgbClr val="002060"/>
                  </a:solidFill>
                </a:endParaRPr>
              </a:p>
              <a:p>
                <a:pPr marL="0" indent="0" algn="ctr">
                  <a:buNone/>
                </a:pPr>
                <a:endParaRPr lang="en-US" dirty="0">
                  <a:solidFill>
                    <a:srgbClr val="002060"/>
                  </a:solidFill>
                </a:endParaRPr>
              </a:p>
              <a:p>
                <a:pPr marL="0" indent="0" algn="ctr">
                  <a:buNone/>
                </a:pPr>
                <a:endParaRPr lang="en-US" dirty="0">
                  <a:solidFill>
                    <a:srgbClr val="002060"/>
                  </a:solidFill>
                </a:endParaRPr>
              </a:p>
              <a:p>
                <a:pPr marL="0" indent="0" algn="ctr">
                  <a:buNone/>
                </a:pPr>
                <a:endParaRPr lang="en-US" dirty="0">
                  <a:solidFill>
                    <a:srgbClr val="002060"/>
                  </a:solidFill>
                </a:endParaRPr>
              </a:p>
            </p:txBody>
          </p:sp>
        </mc:Choice>
        <mc:Fallback xmlns="">
          <p:sp>
            <p:nvSpPr>
              <p:cNvPr id="3" name="Content Placeholder 2">
                <a:extLst>
                  <a:ext uri="{FF2B5EF4-FFF2-40B4-BE49-F238E27FC236}">
                    <a16:creationId xmlns:a16="http://schemas.microsoft.com/office/drawing/2014/main" id="{F07F9FAF-AC4E-8E4E-9BC2-84E430742A85}"/>
                  </a:ext>
                </a:extLst>
              </p:cNvPr>
              <p:cNvSpPr>
                <a:spLocks noGrp="1" noRot="1" noChangeAspect="1" noMove="1" noResize="1" noEditPoints="1" noAdjustHandles="1" noChangeArrowheads="1" noChangeShapeType="1" noTextEdit="1"/>
              </p:cNvSpPr>
              <p:nvPr>
                <p:ph idx="1"/>
              </p:nvPr>
            </p:nvSpPr>
            <p:spPr>
              <a:xfrm>
                <a:off x="457200" y="1417638"/>
                <a:ext cx="8229600" cy="4525963"/>
              </a:xfrm>
              <a:blipFill>
                <a:blip r:embed="rId3"/>
                <a:stretch>
                  <a:fillRect l="-1852" t="-1752"/>
                </a:stretch>
              </a:blipFill>
            </p:spPr>
            <p:txBody>
              <a:bodyPr/>
              <a:lstStyle/>
              <a:p>
                <a:r>
                  <a:rPr lang="en-AU">
                    <a:noFill/>
                  </a:rPr>
                  <a:t> </a:t>
                </a:r>
              </a:p>
            </p:txBody>
          </p:sp>
        </mc:Fallback>
      </mc:AlternateContent>
      <p:grpSp>
        <p:nvGrpSpPr>
          <p:cNvPr id="4" name="Group 3">
            <a:extLst>
              <a:ext uri="{FF2B5EF4-FFF2-40B4-BE49-F238E27FC236}">
                <a16:creationId xmlns:a16="http://schemas.microsoft.com/office/drawing/2014/main" id="{C8B78520-AFED-310B-F77B-5566BDFBC477}"/>
              </a:ext>
              <a:ext uri="{C183D7F6-B498-43B3-948B-1728B52AA6E4}">
                <adec:decorative xmlns:adec="http://schemas.microsoft.com/office/drawing/2017/decorative" val="1"/>
              </a:ext>
            </a:extLst>
          </p:cNvPr>
          <p:cNvGrpSpPr/>
          <p:nvPr/>
        </p:nvGrpSpPr>
        <p:grpSpPr>
          <a:xfrm>
            <a:off x="-468560" y="6414134"/>
            <a:ext cx="5787390" cy="338455"/>
            <a:chOff x="-494064" y="6701343"/>
            <a:chExt cx="5787390" cy="338455"/>
          </a:xfrm>
        </p:grpSpPr>
        <p:pic>
          <p:nvPicPr>
            <p:cNvPr id="5" name="Picture 4" descr="Creative Commons attribution">
              <a:extLst>
                <a:ext uri="{FF2B5EF4-FFF2-40B4-BE49-F238E27FC236}">
                  <a16:creationId xmlns:a16="http://schemas.microsoft.com/office/drawing/2014/main" id="{03F9BA53-8B25-DDE3-0B57-CD42FED5F22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33891" y="6726743"/>
              <a:ext cx="559435" cy="198755"/>
            </a:xfrm>
            <a:prstGeom prst="rect">
              <a:avLst/>
            </a:prstGeom>
          </p:spPr>
        </p:pic>
        <p:sp>
          <p:nvSpPr>
            <p:cNvPr id="6" name="Text Box 2">
              <a:extLst>
                <a:ext uri="{FF2B5EF4-FFF2-40B4-BE49-F238E27FC236}">
                  <a16:creationId xmlns:a16="http://schemas.microsoft.com/office/drawing/2014/main" id="{F71DCA50-40DF-E660-C524-E76D58A23C2F}"/>
                </a:ext>
              </a:extLst>
            </p:cNvPr>
            <p:cNvSpPr txBox="1"/>
            <p:nvPr/>
          </p:nvSpPr>
          <p:spPr>
            <a:xfrm>
              <a:off x="-494064" y="6701343"/>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grpSp>
      <p:pic>
        <p:nvPicPr>
          <p:cNvPr id="7" name="Picture 6">
            <a:hlinkClick r:id="rId5"/>
            <a:extLst>
              <a:ext uri="{FF2B5EF4-FFF2-40B4-BE49-F238E27FC236}">
                <a16:creationId xmlns:a16="http://schemas.microsoft.com/office/drawing/2014/main" id="{03CA9BCD-F760-539A-7505-027697B79331}"/>
              </a:ext>
              <a:ext uri="{C183D7F6-B498-43B3-948B-1728B52AA6E4}">
                <adec:decorative xmlns:adec="http://schemas.microsoft.com/office/drawing/2017/decorative" val="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585" y="186142"/>
            <a:ext cx="1409307" cy="830062"/>
          </a:xfrm>
          <a:prstGeom prst="rect">
            <a:avLst/>
          </a:prstGeom>
        </p:spPr>
      </p:pic>
    </p:spTree>
    <p:extLst>
      <p:ext uri="{BB962C8B-B14F-4D97-AF65-F5344CB8AC3E}">
        <p14:creationId xmlns:p14="http://schemas.microsoft.com/office/powerpoint/2010/main" val="3892572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B478827B-2B62-FBA0-A192-671D0B53D854}"/>
              </a:ext>
            </a:extLst>
          </p:cNvPr>
          <p:cNvSpPr>
            <a:spLocks noGrp="1"/>
          </p:cNvSpPr>
          <p:nvPr>
            <p:ph type="title"/>
          </p:nvPr>
        </p:nvSpPr>
        <p:spPr>
          <a:xfrm>
            <a:off x="573775" y="937187"/>
            <a:ext cx="8229600" cy="836341"/>
          </a:xfrm>
        </p:spPr>
        <p:txBody>
          <a:bodyPr>
            <a:normAutofit fontScale="90000"/>
          </a:bodyPr>
          <a:lstStyle/>
          <a:p>
            <a:pPr marL="0" indent="0" algn="r">
              <a:buNone/>
            </a:pPr>
            <a:r>
              <a:rPr lang="en-US" sz="2200" dirty="0">
                <a:solidFill>
                  <a:srgbClr val="002060"/>
                </a:solidFill>
              </a:rPr>
              <a:t>Jack was gifted a small box of footy cards. </a:t>
            </a:r>
            <a:br>
              <a:rPr lang="en-US" sz="2200" dirty="0">
                <a:solidFill>
                  <a:srgbClr val="002060"/>
                </a:solidFill>
              </a:rPr>
            </a:br>
            <a:r>
              <a:rPr lang="en-US" sz="2200" dirty="0">
                <a:solidFill>
                  <a:srgbClr val="002060"/>
                </a:solidFill>
              </a:rPr>
              <a:t>He gave 13 cards to his friend Rhea and was left with 11 cards. </a:t>
            </a:r>
            <a:br>
              <a:rPr lang="en-US" sz="2200" dirty="0">
                <a:solidFill>
                  <a:srgbClr val="002060"/>
                </a:solidFill>
              </a:rPr>
            </a:br>
            <a:r>
              <a:rPr lang="en-US" sz="2200" dirty="0">
                <a:solidFill>
                  <a:schemeClr val="accent6">
                    <a:lumMod val="50000"/>
                  </a:schemeClr>
                </a:solidFill>
              </a:rPr>
              <a:t>How many cards did the box contain?</a:t>
            </a:r>
            <a:br>
              <a:rPr lang="en-US" sz="2200" dirty="0">
                <a:solidFill>
                  <a:schemeClr val="accent6">
                    <a:lumMod val="50000"/>
                  </a:schemeClr>
                </a:solidFill>
              </a:rPr>
            </a:br>
            <a:br>
              <a:rPr lang="en-US" dirty="0">
                <a:solidFill>
                  <a:schemeClr val="accent6">
                    <a:lumMod val="50000"/>
                  </a:schemeClr>
                </a:solidFill>
              </a:rPr>
            </a:br>
            <a:endParaRPr lang="en-AU" dirty="0"/>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3CCD3B32-84EE-0146-9861-60792EDFF352}"/>
                  </a:ext>
                </a:extLst>
              </p:cNvPr>
              <p:cNvSpPr txBox="1"/>
              <p:nvPr/>
            </p:nvSpPr>
            <p:spPr>
              <a:xfrm>
                <a:off x="2196895" y="1368010"/>
                <a:ext cx="4572000" cy="523220"/>
              </a:xfrm>
              <a:prstGeom prst="rect">
                <a:avLst/>
              </a:prstGeom>
              <a:noFill/>
            </p:spPr>
            <p:txBody>
              <a:bodyPr wrap="square">
                <a:spAutoFit/>
              </a:bodyPr>
              <a:lstStyle/>
              <a:p>
                <a:pPr algn="ctr"/>
                <a14:m>
                  <m:oMathPara xmlns:m="http://schemas.openxmlformats.org/officeDocument/2006/math">
                    <m:oMathParaPr>
                      <m:jc m:val="centerGroup"/>
                    </m:oMathParaPr>
                    <m:oMath xmlns:m="http://schemas.openxmlformats.org/officeDocument/2006/math">
                      <m:r>
                        <a:rPr lang="en-AU" sz="2800" i="1">
                          <a:latin typeface="Cambria Math" panose="02040503050406030204" pitchFamily="18" charset="0"/>
                        </a:rPr>
                        <m:t>𝐶</m:t>
                      </m:r>
                      <m:r>
                        <a:rPr lang="en-AU" sz="2800" i="1">
                          <a:latin typeface="Cambria Math" panose="02040503050406030204" pitchFamily="18" charset="0"/>
                        </a:rPr>
                        <m:t>−13 =11</m:t>
                      </m:r>
                    </m:oMath>
                  </m:oMathPara>
                </a14:m>
                <a:endParaRPr lang="en-AU" sz="2800" dirty="0"/>
              </a:p>
            </p:txBody>
          </p:sp>
        </mc:Choice>
        <mc:Fallback xmlns="">
          <p:sp>
            <p:nvSpPr>
              <p:cNvPr id="22" name="TextBox 21">
                <a:extLst>
                  <a:ext uri="{FF2B5EF4-FFF2-40B4-BE49-F238E27FC236}">
                    <a16:creationId xmlns:a16="http://schemas.microsoft.com/office/drawing/2014/main" id="{3CCD3B32-84EE-0146-9861-60792EDFF352}"/>
                  </a:ext>
                </a:extLst>
              </p:cNvPr>
              <p:cNvSpPr txBox="1">
                <a:spLocks noRot="1" noChangeAspect="1" noMove="1" noResize="1" noEditPoints="1" noAdjustHandles="1" noChangeArrowheads="1" noChangeShapeType="1" noTextEdit="1"/>
              </p:cNvSpPr>
              <p:nvPr/>
            </p:nvSpPr>
            <p:spPr>
              <a:xfrm>
                <a:off x="2196895" y="1368010"/>
                <a:ext cx="4572000" cy="523220"/>
              </a:xfrm>
              <a:prstGeom prst="rect">
                <a:avLst/>
              </a:prstGeom>
              <a:blipFill>
                <a:blip r:embed="rId3"/>
                <a:stretch>
                  <a:fillRect/>
                </a:stretch>
              </a:blipFill>
            </p:spPr>
            <p:txBody>
              <a:bodyPr/>
              <a:lstStyle/>
              <a:p>
                <a:r>
                  <a:rPr lang="en-AU">
                    <a:noFill/>
                  </a:rPr>
                  <a:t> </a:t>
                </a:r>
              </a:p>
            </p:txBody>
          </p:sp>
        </mc:Fallback>
      </mc:AlternateContent>
      <p:pic>
        <p:nvPicPr>
          <p:cNvPr id="33" name="Picture 32" descr="Cup">
            <a:extLst>
              <a:ext uri="{FF2B5EF4-FFF2-40B4-BE49-F238E27FC236}">
                <a16:creationId xmlns:a16="http://schemas.microsoft.com/office/drawing/2014/main" id="{01C85779-D509-3DC7-1FC7-4615E7FE0FA4}"/>
              </a:ext>
            </a:extLst>
          </p:cNvPr>
          <p:cNvPicPr>
            <a:picLocks noChangeAspect="1"/>
          </p:cNvPicPr>
          <p:nvPr/>
        </p:nvPicPr>
        <p:blipFill>
          <a:blip r:embed="rId4"/>
          <a:stretch>
            <a:fillRect/>
          </a:stretch>
        </p:blipFill>
        <p:spPr>
          <a:xfrm>
            <a:off x="769076" y="3174285"/>
            <a:ext cx="1253530" cy="1831474"/>
          </a:xfrm>
          <a:prstGeom prst="rect">
            <a:avLst/>
          </a:prstGeom>
        </p:spPr>
      </p:pic>
      <p:grpSp>
        <p:nvGrpSpPr>
          <p:cNvPr id="37" name="Group 36" descr="13 red counters">
            <a:extLst>
              <a:ext uri="{FF2B5EF4-FFF2-40B4-BE49-F238E27FC236}">
                <a16:creationId xmlns:a16="http://schemas.microsoft.com/office/drawing/2014/main" id="{BB090BFD-FF78-F2AA-4E33-6E2187D73489}"/>
              </a:ext>
              <a:ext uri="{C183D7F6-B498-43B3-948B-1728B52AA6E4}">
                <adec:decorative xmlns:adec="http://schemas.microsoft.com/office/drawing/2017/decorative" val="0"/>
              </a:ext>
            </a:extLst>
          </p:cNvPr>
          <p:cNvGrpSpPr/>
          <p:nvPr/>
        </p:nvGrpSpPr>
        <p:grpSpPr>
          <a:xfrm>
            <a:off x="2392745" y="2980067"/>
            <a:ext cx="1776717" cy="2774580"/>
            <a:chOff x="2392745" y="2980067"/>
            <a:chExt cx="1776717" cy="2774580"/>
          </a:xfrm>
        </p:grpSpPr>
        <p:sp>
          <p:nvSpPr>
            <p:cNvPr id="8" name="Oval 7">
              <a:extLst>
                <a:ext uri="{FF2B5EF4-FFF2-40B4-BE49-F238E27FC236}">
                  <a16:creationId xmlns:a16="http://schemas.microsoft.com/office/drawing/2014/main" id="{FA647DAF-826F-0F4C-809B-C7D9E56A2A5B}"/>
                </a:ext>
              </a:extLst>
            </p:cNvPr>
            <p:cNvSpPr/>
            <p:nvPr/>
          </p:nvSpPr>
          <p:spPr>
            <a:xfrm>
              <a:off x="3090909" y="2980067"/>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9" name="Oval 8">
              <a:extLst>
                <a:ext uri="{FF2B5EF4-FFF2-40B4-BE49-F238E27FC236}">
                  <a16:creationId xmlns:a16="http://schemas.microsoft.com/office/drawing/2014/main" id="{0F5E4D24-6581-9B4C-A78B-E1A303A581BD}"/>
                </a:ext>
              </a:extLst>
            </p:cNvPr>
            <p:cNvSpPr/>
            <p:nvPr/>
          </p:nvSpPr>
          <p:spPr>
            <a:xfrm>
              <a:off x="3699245" y="3003086"/>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Oval 9">
              <a:extLst>
                <a:ext uri="{FF2B5EF4-FFF2-40B4-BE49-F238E27FC236}">
                  <a16:creationId xmlns:a16="http://schemas.microsoft.com/office/drawing/2014/main" id="{D91475CF-B44A-B040-801C-CE616BD6B67F}"/>
                </a:ext>
              </a:extLst>
            </p:cNvPr>
            <p:cNvSpPr/>
            <p:nvPr/>
          </p:nvSpPr>
          <p:spPr>
            <a:xfrm>
              <a:off x="3090909" y="3561098"/>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Oval 10">
              <a:extLst>
                <a:ext uri="{FF2B5EF4-FFF2-40B4-BE49-F238E27FC236}">
                  <a16:creationId xmlns:a16="http://schemas.microsoft.com/office/drawing/2014/main" id="{29A349D0-177B-AC4E-A6DD-8A7BE8029241}"/>
                </a:ext>
              </a:extLst>
            </p:cNvPr>
            <p:cNvSpPr/>
            <p:nvPr/>
          </p:nvSpPr>
          <p:spPr>
            <a:xfrm>
              <a:off x="3699245" y="3584117"/>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Oval 11">
              <a:extLst>
                <a:ext uri="{FF2B5EF4-FFF2-40B4-BE49-F238E27FC236}">
                  <a16:creationId xmlns:a16="http://schemas.microsoft.com/office/drawing/2014/main" id="{35708EF1-3DC0-2B43-B2B1-CB5AC39E8858}"/>
                </a:ext>
              </a:extLst>
            </p:cNvPr>
            <p:cNvSpPr/>
            <p:nvPr/>
          </p:nvSpPr>
          <p:spPr>
            <a:xfrm>
              <a:off x="3090909" y="4127927"/>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Oval 12">
              <a:extLst>
                <a:ext uri="{FF2B5EF4-FFF2-40B4-BE49-F238E27FC236}">
                  <a16:creationId xmlns:a16="http://schemas.microsoft.com/office/drawing/2014/main" id="{10B07B29-7335-DA42-A884-DFCFE664FA72}"/>
                </a:ext>
              </a:extLst>
            </p:cNvPr>
            <p:cNvSpPr/>
            <p:nvPr/>
          </p:nvSpPr>
          <p:spPr>
            <a:xfrm>
              <a:off x="3699245" y="4150946"/>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Oval 13">
              <a:extLst>
                <a:ext uri="{FF2B5EF4-FFF2-40B4-BE49-F238E27FC236}">
                  <a16:creationId xmlns:a16="http://schemas.microsoft.com/office/drawing/2014/main" id="{33621561-BADC-D743-80B5-38621C80C169}"/>
                </a:ext>
              </a:extLst>
            </p:cNvPr>
            <p:cNvSpPr/>
            <p:nvPr/>
          </p:nvSpPr>
          <p:spPr>
            <a:xfrm>
              <a:off x="3090909" y="4708958"/>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Oval 14">
              <a:extLst>
                <a:ext uri="{FF2B5EF4-FFF2-40B4-BE49-F238E27FC236}">
                  <a16:creationId xmlns:a16="http://schemas.microsoft.com/office/drawing/2014/main" id="{2348B5B0-C973-A54F-8FCA-572DEE0F5EA3}"/>
                </a:ext>
              </a:extLst>
            </p:cNvPr>
            <p:cNvSpPr/>
            <p:nvPr/>
          </p:nvSpPr>
          <p:spPr>
            <a:xfrm>
              <a:off x="3699245" y="4731977"/>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Oval 22">
              <a:extLst>
                <a:ext uri="{FF2B5EF4-FFF2-40B4-BE49-F238E27FC236}">
                  <a16:creationId xmlns:a16="http://schemas.microsoft.com/office/drawing/2014/main" id="{14BC1271-7A4F-B144-8649-32AA0DDA7053}"/>
                </a:ext>
              </a:extLst>
            </p:cNvPr>
            <p:cNvSpPr/>
            <p:nvPr/>
          </p:nvSpPr>
          <p:spPr>
            <a:xfrm>
              <a:off x="2420585" y="4731976"/>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42" name="Oval 41">
              <a:extLst>
                <a:ext uri="{FF2B5EF4-FFF2-40B4-BE49-F238E27FC236}">
                  <a16:creationId xmlns:a16="http://schemas.microsoft.com/office/drawing/2014/main" id="{F8BE059B-82F6-8A4B-BE0C-8D4F29700198}"/>
                </a:ext>
              </a:extLst>
            </p:cNvPr>
            <p:cNvSpPr/>
            <p:nvPr/>
          </p:nvSpPr>
          <p:spPr>
            <a:xfrm>
              <a:off x="3689690" y="5292982"/>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43" name="Oval 42">
              <a:extLst>
                <a:ext uri="{FF2B5EF4-FFF2-40B4-BE49-F238E27FC236}">
                  <a16:creationId xmlns:a16="http://schemas.microsoft.com/office/drawing/2014/main" id="{71CDEA3B-71AB-9E48-A28E-29AC14CCF0E9}"/>
                </a:ext>
              </a:extLst>
            </p:cNvPr>
            <p:cNvSpPr/>
            <p:nvPr/>
          </p:nvSpPr>
          <p:spPr>
            <a:xfrm>
              <a:off x="2402953" y="3582016"/>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44" name="Oval 43">
              <a:extLst>
                <a:ext uri="{FF2B5EF4-FFF2-40B4-BE49-F238E27FC236}">
                  <a16:creationId xmlns:a16="http://schemas.microsoft.com/office/drawing/2014/main" id="{776A588F-EF99-1E4E-9886-8692D4842150}"/>
                </a:ext>
              </a:extLst>
            </p:cNvPr>
            <p:cNvSpPr/>
            <p:nvPr/>
          </p:nvSpPr>
          <p:spPr>
            <a:xfrm>
              <a:off x="2392745" y="4189107"/>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45" name="Oval 44">
              <a:extLst>
                <a:ext uri="{FF2B5EF4-FFF2-40B4-BE49-F238E27FC236}">
                  <a16:creationId xmlns:a16="http://schemas.microsoft.com/office/drawing/2014/main" id="{19EC2AF7-0C07-0D47-A365-EB55F1E70E93}"/>
                </a:ext>
              </a:extLst>
            </p:cNvPr>
            <p:cNvSpPr/>
            <p:nvPr/>
          </p:nvSpPr>
          <p:spPr>
            <a:xfrm>
              <a:off x="2438353" y="2997743"/>
              <a:ext cx="470217" cy="461665"/>
            </a:xfrm>
            <a:prstGeom prst="ellipse">
              <a:avLst/>
            </a:prstGeom>
          </p:spPr>
          <p:style>
            <a:lnRef idx="1">
              <a:schemeClr val="accent2"/>
            </a:lnRef>
            <a:fillRef idx="3">
              <a:schemeClr val="accent2"/>
            </a:fillRef>
            <a:effectRef idx="2">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grpSp>
        <p:nvGrpSpPr>
          <p:cNvPr id="7" name="Group 6" descr="11 green counters">
            <a:extLst>
              <a:ext uri="{FF2B5EF4-FFF2-40B4-BE49-F238E27FC236}">
                <a16:creationId xmlns:a16="http://schemas.microsoft.com/office/drawing/2014/main" id="{5FA40A15-6EF3-50F0-3092-3600C561734B}"/>
              </a:ext>
            </a:extLst>
          </p:cNvPr>
          <p:cNvGrpSpPr/>
          <p:nvPr/>
        </p:nvGrpSpPr>
        <p:grpSpPr>
          <a:xfrm>
            <a:off x="5632877" y="2462255"/>
            <a:ext cx="1078553" cy="3448577"/>
            <a:chOff x="6781026" y="3158666"/>
            <a:chExt cx="1078553" cy="3448577"/>
          </a:xfrm>
        </p:grpSpPr>
        <p:sp>
          <p:nvSpPr>
            <p:cNvPr id="16" name="Oval 15">
              <a:extLst>
                <a:ext uri="{FF2B5EF4-FFF2-40B4-BE49-F238E27FC236}">
                  <a16:creationId xmlns:a16="http://schemas.microsoft.com/office/drawing/2014/main" id="{FEAA3BF8-3669-C747-9E41-DEE395834C52}"/>
                </a:ext>
              </a:extLst>
            </p:cNvPr>
            <p:cNvSpPr/>
            <p:nvPr/>
          </p:nvSpPr>
          <p:spPr>
            <a:xfrm>
              <a:off x="6781026" y="3158666"/>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7" name="Oval 16">
              <a:extLst>
                <a:ext uri="{FF2B5EF4-FFF2-40B4-BE49-F238E27FC236}">
                  <a16:creationId xmlns:a16="http://schemas.microsoft.com/office/drawing/2014/main" id="{7B5DCE21-ACEB-AF49-9155-DBAA688097F8}"/>
                </a:ext>
              </a:extLst>
            </p:cNvPr>
            <p:cNvSpPr/>
            <p:nvPr/>
          </p:nvSpPr>
          <p:spPr>
            <a:xfrm>
              <a:off x="7389362" y="3181685"/>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8" name="Oval 17">
              <a:extLst>
                <a:ext uri="{FF2B5EF4-FFF2-40B4-BE49-F238E27FC236}">
                  <a16:creationId xmlns:a16="http://schemas.microsoft.com/office/drawing/2014/main" id="{BCB6741A-CDEA-EA4F-AB6C-09F0E48EEA62}"/>
                </a:ext>
              </a:extLst>
            </p:cNvPr>
            <p:cNvSpPr/>
            <p:nvPr/>
          </p:nvSpPr>
          <p:spPr>
            <a:xfrm>
              <a:off x="6781026" y="3739697"/>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9" name="Oval 18">
              <a:extLst>
                <a:ext uri="{FF2B5EF4-FFF2-40B4-BE49-F238E27FC236}">
                  <a16:creationId xmlns:a16="http://schemas.microsoft.com/office/drawing/2014/main" id="{71E2AEB5-8956-7440-A4E9-5F86AB8EBD8A}"/>
                </a:ext>
              </a:extLst>
            </p:cNvPr>
            <p:cNvSpPr/>
            <p:nvPr/>
          </p:nvSpPr>
          <p:spPr>
            <a:xfrm>
              <a:off x="7389362" y="3762716"/>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Oval 19">
              <a:extLst>
                <a:ext uri="{FF2B5EF4-FFF2-40B4-BE49-F238E27FC236}">
                  <a16:creationId xmlns:a16="http://schemas.microsoft.com/office/drawing/2014/main" id="{A72C6263-8100-2348-8ECC-37B3020F2FEB}"/>
                </a:ext>
              </a:extLst>
            </p:cNvPr>
            <p:cNvSpPr/>
            <p:nvPr/>
          </p:nvSpPr>
          <p:spPr>
            <a:xfrm>
              <a:off x="6781026" y="4306526"/>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Oval 23">
              <a:extLst>
                <a:ext uri="{FF2B5EF4-FFF2-40B4-BE49-F238E27FC236}">
                  <a16:creationId xmlns:a16="http://schemas.microsoft.com/office/drawing/2014/main" id="{8EF88C1D-B7BA-C849-B59F-4A826B85AA64}"/>
                </a:ext>
              </a:extLst>
            </p:cNvPr>
            <p:cNvSpPr/>
            <p:nvPr/>
          </p:nvSpPr>
          <p:spPr>
            <a:xfrm>
              <a:off x="6781026" y="4947486"/>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5" name="Oval 24">
              <a:extLst>
                <a:ext uri="{FF2B5EF4-FFF2-40B4-BE49-F238E27FC236}">
                  <a16:creationId xmlns:a16="http://schemas.microsoft.com/office/drawing/2014/main" id="{C47566A3-DF23-2644-A80B-FC6EADB0F552}"/>
                </a:ext>
              </a:extLst>
            </p:cNvPr>
            <p:cNvSpPr/>
            <p:nvPr/>
          </p:nvSpPr>
          <p:spPr>
            <a:xfrm>
              <a:off x="7389362" y="4970505"/>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6" name="Oval 25">
              <a:extLst>
                <a:ext uri="{FF2B5EF4-FFF2-40B4-BE49-F238E27FC236}">
                  <a16:creationId xmlns:a16="http://schemas.microsoft.com/office/drawing/2014/main" id="{D4128A3E-9784-564D-BD01-4DAD3AED9729}"/>
                </a:ext>
              </a:extLst>
            </p:cNvPr>
            <p:cNvSpPr/>
            <p:nvPr/>
          </p:nvSpPr>
          <p:spPr>
            <a:xfrm>
              <a:off x="6781026" y="5528517"/>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7" name="Oval 26">
              <a:extLst>
                <a:ext uri="{FF2B5EF4-FFF2-40B4-BE49-F238E27FC236}">
                  <a16:creationId xmlns:a16="http://schemas.microsoft.com/office/drawing/2014/main" id="{832E0E91-C099-7B4E-99AC-58C0B976579E}"/>
                </a:ext>
              </a:extLst>
            </p:cNvPr>
            <p:cNvSpPr/>
            <p:nvPr/>
          </p:nvSpPr>
          <p:spPr>
            <a:xfrm>
              <a:off x="7389362" y="5551536"/>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8" name="Oval 27">
              <a:extLst>
                <a:ext uri="{FF2B5EF4-FFF2-40B4-BE49-F238E27FC236}">
                  <a16:creationId xmlns:a16="http://schemas.microsoft.com/office/drawing/2014/main" id="{056F6202-3431-BB4E-AA90-15E34220D906}"/>
                </a:ext>
              </a:extLst>
            </p:cNvPr>
            <p:cNvSpPr/>
            <p:nvPr/>
          </p:nvSpPr>
          <p:spPr>
            <a:xfrm>
              <a:off x="7389362" y="4306526"/>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9" name="Oval 38">
              <a:extLst>
                <a:ext uri="{FF2B5EF4-FFF2-40B4-BE49-F238E27FC236}">
                  <a16:creationId xmlns:a16="http://schemas.microsoft.com/office/drawing/2014/main" id="{590175BC-DC1B-804B-882E-44BDFBED2017}"/>
                </a:ext>
              </a:extLst>
            </p:cNvPr>
            <p:cNvSpPr/>
            <p:nvPr/>
          </p:nvSpPr>
          <p:spPr>
            <a:xfrm>
              <a:off x="6827147" y="614557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mc:AlternateContent xmlns:mc="http://schemas.openxmlformats.org/markup-compatibility/2006" xmlns:a14="http://schemas.microsoft.com/office/drawing/2010/main">
        <mc:Choice Requires="a14">
          <p:sp>
            <p:nvSpPr>
              <p:cNvPr id="72" name="TextBox 71">
                <a:extLst>
                  <a:ext uri="{FF2B5EF4-FFF2-40B4-BE49-F238E27FC236}">
                    <a16:creationId xmlns:a16="http://schemas.microsoft.com/office/drawing/2014/main" id="{034EFB22-5127-C64F-886B-BAD331CD7966}"/>
                  </a:ext>
                </a:extLst>
              </p:cNvPr>
              <p:cNvSpPr txBox="1"/>
              <p:nvPr/>
            </p:nvSpPr>
            <p:spPr>
              <a:xfrm>
                <a:off x="2196895" y="1768154"/>
                <a:ext cx="4572000" cy="523220"/>
              </a:xfrm>
              <a:prstGeom prst="rect">
                <a:avLst/>
              </a:prstGeom>
              <a:noFill/>
            </p:spPr>
            <p:txBody>
              <a:bodyPr wrap="square">
                <a:spAutoFit/>
              </a:bodyPr>
              <a:lstStyle/>
              <a:p>
                <a:pPr algn="ctr"/>
                <a14:m>
                  <m:oMathPara xmlns:m="http://schemas.openxmlformats.org/officeDocument/2006/math">
                    <m:oMathParaPr>
                      <m:jc m:val="centerGroup"/>
                    </m:oMathParaPr>
                    <m:oMath xmlns:m="http://schemas.openxmlformats.org/officeDocument/2006/math">
                      <m:r>
                        <a:rPr lang="en-AU" sz="2800" i="1" smtClean="0">
                          <a:latin typeface="Cambria Math" panose="02040503050406030204" pitchFamily="18" charset="0"/>
                        </a:rPr>
                        <m:t>𝐶</m:t>
                      </m:r>
                      <m:r>
                        <a:rPr lang="en-AU" sz="2800" i="1" smtClean="0">
                          <a:latin typeface="Cambria Math" panose="02040503050406030204" pitchFamily="18" charset="0"/>
                        </a:rPr>
                        <m:t>−13</m:t>
                      </m:r>
                      <m:r>
                        <a:rPr lang="en-AU" sz="2800" b="1" i="1" smtClean="0">
                          <a:solidFill>
                            <a:srgbClr val="00B050"/>
                          </a:solidFill>
                          <a:latin typeface="Cambria Math" panose="02040503050406030204" pitchFamily="18" charset="0"/>
                        </a:rPr>
                        <m:t>+</m:t>
                      </m:r>
                      <m:r>
                        <a:rPr lang="en-AU" sz="2800" b="1" i="1" smtClean="0">
                          <a:solidFill>
                            <a:srgbClr val="00B050"/>
                          </a:solidFill>
                          <a:latin typeface="Cambria Math" panose="02040503050406030204" pitchFamily="18" charset="0"/>
                        </a:rPr>
                        <m:t>𝟏𝟑</m:t>
                      </m:r>
                      <m:r>
                        <a:rPr lang="en-AU" sz="2800" i="1">
                          <a:latin typeface="Cambria Math" panose="02040503050406030204" pitchFamily="18" charset="0"/>
                        </a:rPr>
                        <m:t> =11</m:t>
                      </m:r>
                      <m:r>
                        <a:rPr lang="en-AU" sz="2800" b="1" i="1" smtClean="0">
                          <a:solidFill>
                            <a:srgbClr val="00B050"/>
                          </a:solidFill>
                          <a:latin typeface="Cambria Math" panose="02040503050406030204" pitchFamily="18" charset="0"/>
                        </a:rPr>
                        <m:t>+</m:t>
                      </m:r>
                      <m:r>
                        <a:rPr lang="en-AU" sz="2800" b="1" i="1" smtClean="0">
                          <a:solidFill>
                            <a:srgbClr val="00B050"/>
                          </a:solidFill>
                          <a:latin typeface="Cambria Math" panose="02040503050406030204" pitchFamily="18" charset="0"/>
                        </a:rPr>
                        <m:t>𝟏𝟑</m:t>
                      </m:r>
                    </m:oMath>
                  </m:oMathPara>
                </a14:m>
                <a:endParaRPr lang="en-AU" sz="2800" b="1" dirty="0"/>
              </a:p>
            </p:txBody>
          </p:sp>
        </mc:Choice>
        <mc:Fallback xmlns="">
          <p:sp>
            <p:nvSpPr>
              <p:cNvPr id="72" name="TextBox 71">
                <a:extLst>
                  <a:ext uri="{FF2B5EF4-FFF2-40B4-BE49-F238E27FC236}">
                    <a16:creationId xmlns:a16="http://schemas.microsoft.com/office/drawing/2014/main" id="{034EFB22-5127-C64F-886B-BAD331CD7966}"/>
                  </a:ext>
                </a:extLst>
              </p:cNvPr>
              <p:cNvSpPr txBox="1">
                <a:spLocks noRot="1" noChangeAspect="1" noMove="1" noResize="1" noEditPoints="1" noAdjustHandles="1" noChangeArrowheads="1" noChangeShapeType="1" noTextEdit="1"/>
              </p:cNvSpPr>
              <p:nvPr/>
            </p:nvSpPr>
            <p:spPr>
              <a:xfrm>
                <a:off x="2196895" y="1768154"/>
                <a:ext cx="4572000" cy="523220"/>
              </a:xfrm>
              <a:prstGeom prst="rect">
                <a:avLst/>
              </a:prstGeom>
              <a:blipFill>
                <a:blip r:embed="rId5"/>
                <a:stretch>
                  <a:fillRect/>
                </a:stretch>
              </a:blipFill>
            </p:spPr>
            <p:txBody>
              <a:bodyPr/>
              <a:lstStyle/>
              <a:p>
                <a:r>
                  <a:rPr lang="en-AU">
                    <a:noFill/>
                  </a:rPr>
                  <a:t> </a:t>
                </a:r>
              </a:p>
            </p:txBody>
          </p:sp>
        </mc:Fallback>
      </mc:AlternateContent>
      <p:sp>
        <p:nvSpPr>
          <p:cNvPr id="40" name="Rectangle 39" descr="13 green counters">
            <a:extLst>
              <a:ext uri="{FF2B5EF4-FFF2-40B4-BE49-F238E27FC236}">
                <a16:creationId xmlns:a16="http://schemas.microsoft.com/office/drawing/2014/main" id="{80B2ADD2-AA8C-189B-FE0B-EF213E7E99D7}"/>
              </a:ext>
              <a:ext uri="{C183D7F6-B498-43B3-948B-1728B52AA6E4}">
                <adec:decorative xmlns:adec="http://schemas.microsoft.com/office/drawing/2017/decorative" val="0"/>
              </a:ext>
            </a:extLst>
          </p:cNvPr>
          <p:cNvSpPr/>
          <p:nvPr/>
        </p:nvSpPr>
        <p:spPr>
          <a:xfrm>
            <a:off x="2022606" y="2716106"/>
            <a:ext cx="2407897" cy="319472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9" name="Group 28" descr="18 green counters">
            <a:extLst>
              <a:ext uri="{FF2B5EF4-FFF2-40B4-BE49-F238E27FC236}">
                <a16:creationId xmlns:a16="http://schemas.microsoft.com/office/drawing/2014/main" id="{32D596AA-F7E8-00D8-2270-8C244B11A999}"/>
              </a:ext>
            </a:extLst>
          </p:cNvPr>
          <p:cNvGrpSpPr/>
          <p:nvPr/>
        </p:nvGrpSpPr>
        <p:grpSpPr>
          <a:xfrm>
            <a:off x="6288217" y="2535101"/>
            <a:ext cx="1642717" cy="3448577"/>
            <a:chOff x="7362078" y="3152754"/>
            <a:chExt cx="1642717" cy="3448577"/>
          </a:xfrm>
        </p:grpSpPr>
        <p:sp>
          <p:nvSpPr>
            <p:cNvPr id="59" name="Oval 58">
              <a:extLst>
                <a:ext uri="{FF2B5EF4-FFF2-40B4-BE49-F238E27FC236}">
                  <a16:creationId xmlns:a16="http://schemas.microsoft.com/office/drawing/2014/main" id="{A5357DF6-F266-104B-B17F-3576888D2031}"/>
                </a:ext>
              </a:extLst>
            </p:cNvPr>
            <p:cNvSpPr/>
            <p:nvPr/>
          </p:nvSpPr>
          <p:spPr>
            <a:xfrm>
              <a:off x="7926242" y="3152754"/>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0" name="Oval 59">
              <a:extLst>
                <a:ext uri="{FF2B5EF4-FFF2-40B4-BE49-F238E27FC236}">
                  <a16:creationId xmlns:a16="http://schemas.microsoft.com/office/drawing/2014/main" id="{E411CCE9-7154-F641-85ED-8E2EA24A1DCD}"/>
                </a:ext>
              </a:extLst>
            </p:cNvPr>
            <p:cNvSpPr/>
            <p:nvPr/>
          </p:nvSpPr>
          <p:spPr>
            <a:xfrm>
              <a:off x="8534578" y="3175773"/>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1" name="Oval 60">
              <a:extLst>
                <a:ext uri="{FF2B5EF4-FFF2-40B4-BE49-F238E27FC236}">
                  <a16:creationId xmlns:a16="http://schemas.microsoft.com/office/drawing/2014/main" id="{0C0092F5-B7A4-0D4C-BBF2-D20983358EF2}"/>
                </a:ext>
              </a:extLst>
            </p:cNvPr>
            <p:cNvSpPr/>
            <p:nvPr/>
          </p:nvSpPr>
          <p:spPr>
            <a:xfrm>
              <a:off x="7926242" y="3733785"/>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2" name="Oval 61">
              <a:extLst>
                <a:ext uri="{FF2B5EF4-FFF2-40B4-BE49-F238E27FC236}">
                  <a16:creationId xmlns:a16="http://schemas.microsoft.com/office/drawing/2014/main" id="{ACCE84CE-FD01-7B44-9F67-FB1B50C234A6}"/>
                </a:ext>
              </a:extLst>
            </p:cNvPr>
            <p:cNvSpPr/>
            <p:nvPr/>
          </p:nvSpPr>
          <p:spPr>
            <a:xfrm>
              <a:off x="8534578" y="3756804"/>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3" name="Oval 62">
              <a:extLst>
                <a:ext uri="{FF2B5EF4-FFF2-40B4-BE49-F238E27FC236}">
                  <a16:creationId xmlns:a16="http://schemas.microsoft.com/office/drawing/2014/main" id="{6EFC0CE6-7D8B-6243-A65C-4304FB1480A2}"/>
                </a:ext>
              </a:extLst>
            </p:cNvPr>
            <p:cNvSpPr/>
            <p:nvPr/>
          </p:nvSpPr>
          <p:spPr>
            <a:xfrm>
              <a:off x="7892718" y="4300614"/>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4" name="Oval 63">
              <a:extLst>
                <a:ext uri="{FF2B5EF4-FFF2-40B4-BE49-F238E27FC236}">
                  <a16:creationId xmlns:a16="http://schemas.microsoft.com/office/drawing/2014/main" id="{FF381489-61DE-0A4B-9B45-A7AAE375B2E1}"/>
                </a:ext>
              </a:extLst>
            </p:cNvPr>
            <p:cNvSpPr/>
            <p:nvPr/>
          </p:nvSpPr>
          <p:spPr>
            <a:xfrm>
              <a:off x="7926242" y="4941574"/>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5" name="Oval 64">
              <a:extLst>
                <a:ext uri="{FF2B5EF4-FFF2-40B4-BE49-F238E27FC236}">
                  <a16:creationId xmlns:a16="http://schemas.microsoft.com/office/drawing/2014/main" id="{11471394-D751-5044-A6B3-BB15A3626DBD}"/>
                </a:ext>
              </a:extLst>
            </p:cNvPr>
            <p:cNvSpPr/>
            <p:nvPr/>
          </p:nvSpPr>
          <p:spPr>
            <a:xfrm>
              <a:off x="8489126" y="4964593"/>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6" name="Oval 65">
              <a:extLst>
                <a:ext uri="{FF2B5EF4-FFF2-40B4-BE49-F238E27FC236}">
                  <a16:creationId xmlns:a16="http://schemas.microsoft.com/office/drawing/2014/main" id="{0394D123-548C-7B48-AAC0-8CC128B0CF91}"/>
                </a:ext>
              </a:extLst>
            </p:cNvPr>
            <p:cNvSpPr/>
            <p:nvPr/>
          </p:nvSpPr>
          <p:spPr>
            <a:xfrm>
              <a:off x="7880790" y="5522605"/>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7" name="Oval 66">
              <a:extLst>
                <a:ext uri="{FF2B5EF4-FFF2-40B4-BE49-F238E27FC236}">
                  <a16:creationId xmlns:a16="http://schemas.microsoft.com/office/drawing/2014/main" id="{4EC584DB-A7AF-EE4F-88CA-255476B343F0}"/>
                </a:ext>
              </a:extLst>
            </p:cNvPr>
            <p:cNvSpPr/>
            <p:nvPr/>
          </p:nvSpPr>
          <p:spPr>
            <a:xfrm>
              <a:off x="8489126" y="5545624"/>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8" name="Oval 67">
              <a:extLst>
                <a:ext uri="{FF2B5EF4-FFF2-40B4-BE49-F238E27FC236}">
                  <a16:creationId xmlns:a16="http://schemas.microsoft.com/office/drawing/2014/main" id="{6501B85F-14C8-B241-A4BA-45301DF72E85}"/>
                </a:ext>
              </a:extLst>
            </p:cNvPr>
            <p:cNvSpPr/>
            <p:nvPr/>
          </p:nvSpPr>
          <p:spPr>
            <a:xfrm>
              <a:off x="8501054" y="4300614"/>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9" name="Oval 68">
              <a:extLst>
                <a:ext uri="{FF2B5EF4-FFF2-40B4-BE49-F238E27FC236}">
                  <a16:creationId xmlns:a16="http://schemas.microsoft.com/office/drawing/2014/main" id="{C0A3A282-F91E-5747-A3BE-FC4C9E931E54}"/>
                </a:ext>
              </a:extLst>
            </p:cNvPr>
            <p:cNvSpPr/>
            <p:nvPr/>
          </p:nvSpPr>
          <p:spPr>
            <a:xfrm>
              <a:off x="7926911" y="6104174"/>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70" name="Oval 69">
              <a:extLst>
                <a:ext uri="{FF2B5EF4-FFF2-40B4-BE49-F238E27FC236}">
                  <a16:creationId xmlns:a16="http://schemas.microsoft.com/office/drawing/2014/main" id="{B28C1BB6-40ED-1541-90EA-89488BD01845}"/>
                </a:ext>
              </a:extLst>
            </p:cNvPr>
            <p:cNvSpPr/>
            <p:nvPr/>
          </p:nvSpPr>
          <p:spPr>
            <a:xfrm>
              <a:off x="7362078" y="6104174"/>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71" name="Oval 70">
              <a:extLst>
                <a:ext uri="{FF2B5EF4-FFF2-40B4-BE49-F238E27FC236}">
                  <a16:creationId xmlns:a16="http://schemas.microsoft.com/office/drawing/2014/main" id="{E1A8B90E-200D-1743-BB02-A7447D8A6A76}"/>
                </a:ext>
              </a:extLst>
            </p:cNvPr>
            <p:cNvSpPr/>
            <p:nvPr/>
          </p:nvSpPr>
          <p:spPr>
            <a:xfrm>
              <a:off x="8494186" y="6139666"/>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mc:AlternateContent xmlns:mc="http://schemas.openxmlformats.org/markup-compatibility/2006" xmlns:a14="http://schemas.microsoft.com/office/drawing/2010/main">
        <mc:Choice Requires="a14">
          <p:sp>
            <p:nvSpPr>
              <p:cNvPr id="74" name="TextBox 73">
                <a:extLst>
                  <a:ext uri="{FF2B5EF4-FFF2-40B4-BE49-F238E27FC236}">
                    <a16:creationId xmlns:a16="http://schemas.microsoft.com/office/drawing/2014/main" id="{310A195B-2963-894D-9741-0DB49A6D494A}"/>
                  </a:ext>
                </a:extLst>
              </p:cNvPr>
              <p:cNvSpPr txBox="1"/>
              <p:nvPr/>
            </p:nvSpPr>
            <p:spPr>
              <a:xfrm>
                <a:off x="2609199" y="2130207"/>
                <a:ext cx="4572000" cy="523220"/>
              </a:xfrm>
              <a:prstGeom prst="rect">
                <a:avLst/>
              </a:prstGeom>
              <a:noFill/>
            </p:spPr>
            <p:txBody>
              <a:bodyPr wrap="square">
                <a:spAutoFit/>
              </a:bodyPr>
              <a:lstStyle/>
              <a:p>
                <a:pPr algn="ctr"/>
                <a14:m>
                  <m:oMathPara xmlns:m="http://schemas.openxmlformats.org/officeDocument/2006/math">
                    <m:oMathParaPr>
                      <m:jc m:val="centerGroup"/>
                    </m:oMathParaPr>
                    <m:oMath xmlns:m="http://schemas.openxmlformats.org/officeDocument/2006/math">
                      <m:r>
                        <a:rPr lang="en-AU" sz="2800" i="1" smtClean="0">
                          <a:latin typeface="Cambria Math" panose="02040503050406030204" pitchFamily="18" charset="0"/>
                        </a:rPr>
                        <m:t>𝐶</m:t>
                      </m:r>
                      <m:r>
                        <a:rPr lang="en-AU" sz="2800" i="1">
                          <a:latin typeface="Cambria Math" panose="02040503050406030204" pitchFamily="18" charset="0"/>
                        </a:rPr>
                        <m:t> =</m:t>
                      </m:r>
                      <m:r>
                        <a:rPr lang="en-AU" sz="2800" i="1" smtClean="0">
                          <a:latin typeface="Cambria Math" panose="02040503050406030204" pitchFamily="18" charset="0"/>
                        </a:rPr>
                        <m:t>2</m:t>
                      </m:r>
                      <m:r>
                        <a:rPr lang="en-AU" sz="2800" b="0" i="1" smtClean="0">
                          <a:latin typeface="Cambria Math" panose="02040503050406030204" pitchFamily="18" charset="0"/>
                        </a:rPr>
                        <m:t>4</m:t>
                      </m:r>
                    </m:oMath>
                  </m:oMathPara>
                </a14:m>
                <a:endParaRPr lang="en-AU" sz="2800" b="1" dirty="0"/>
              </a:p>
            </p:txBody>
          </p:sp>
        </mc:Choice>
        <mc:Fallback xmlns="">
          <p:sp>
            <p:nvSpPr>
              <p:cNvPr id="74" name="TextBox 73">
                <a:extLst>
                  <a:ext uri="{FF2B5EF4-FFF2-40B4-BE49-F238E27FC236}">
                    <a16:creationId xmlns:a16="http://schemas.microsoft.com/office/drawing/2014/main" id="{310A195B-2963-894D-9741-0DB49A6D494A}"/>
                  </a:ext>
                </a:extLst>
              </p:cNvPr>
              <p:cNvSpPr txBox="1">
                <a:spLocks noRot="1" noChangeAspect="1" noMove="1" noResize="1" noEditPoints="1" noAdjustHandles="1" noChangeArrowheads="1" noChangeShapeType="1" noTextEdit="1"/>
              </p:cNvSpPr>
              <p:nvPr/>
            </p:nvSpPr>
            <p:spPr>
              <a:xfrm>
                <a:off x="2609199" y="2130207"/>
                <a:ext cx="4572000" cy="523220"/>
              </a:xfrm>
              <a:prstGeom prst="rect">
                <a:avLst/>
              </a:prstGeom>
              <a:blipFill>
                <a:blip r:embed="rId6"/>
                <a:stretch>
                  <a:fillRect/>
                </a:stretch>
              </a:blipFill>
            </p:spPr>
            <p:txBody>
              <a:bodyPr/>
              <a:lstStyle/>
              <a:p>
                <a:r>
                  <a:rPr lang="en-AU">
                    <a:noFill/>
                  </a:rPr>
                  <a:t> </a:t>
                </a:r>
              </a:p>
            </p:txBody>
          </p:sp>
        </mc:Fallback>
      </mc:AlternateContent>
      <p:grpSp>
        <p:nvGrpSpPr>
          <p:cNvPr id="3" name="Group 2">
            <a:extLst>
              <a:ext uri="{FF2B5EF4-FFF2-40B4-BE49-F238E27FC236}">
                <a16:creationId xmlns:a16="http://schemas.microsoft.com/office/drawing/2014/main" id="{D4C148FE-DD0E-A95F-F671-190934A89BAF}"/>
              </a:ext>
              <a:ext uri="{C183D7F6-B498-43B3-948B-1728B52AA6E4}">
                <adec:decorative xmlns:adec="http://schemas.microsoft.com/office/drawing/2017/decorative" val="1"/>
              </a:ext>
            </a:extLst>
          </p:cNvPr>
          <p:cNvGrpSpPr/>
          <p:nvPr/>
        </p:nvGrpSpPr>
        <p:grpSpPr>
          <a:xfrm>
            <a:off x="162415" y="1412776"/>
            <a:ext cx="8640960" cy="4668937"/>
            <a:chOff x="531969" y="1772816"/>
            <a:chExt cx="8229600" cy="4351695"/>
          </a:xfrm>
        </p:grpSpPr>
        <p:sp>
          <p:nvSpPr>
            <p:cNvPr id="4" name="Rectangle 3">
              <a:extLst>
                <a:ext uri="{FF2B5EF4-FFF2-40B4-BE49-F238E27FC236}">
                  <a16:creationId xmlns:a16="http://schemas.microsoft.com/office/drawing/2014/main" id="{38F48B9E-8A65-9213-8D98-4011CD8C972D}"/>
                </a:ext>
              </a:extLst>
            </p:cNvPr>
            <p:cNvSpPr/>
            <p:nvPr/>
          </p:nvSpPr>
          <p:spPr>
            <a:xfrm>
              <a:off x="531969" y="1772816"/>
              <a:ext cx="8229600" cy="43516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grpSp>
          <p:nvGrpSpPr>
            <p:cNvPr id="2" name="Group 1">
              <a:extLst>
                <a:ext uri="{FF2B5EF4-FFF2-40B4-BE49-F238E27FC236}">
                  <a16:creationId xmlns:a16="http://schemas.microsoft.com/office/drawing/2014/main" id="{B88F79D3-501E-5522-4B26-18953C9F1AC8}"/>
                </a:ext>
              </a:extLst>
            </p:cNvPr>
            <p:cNvGrpSpPr/>
            <p:nvPr/>
          </p:nvGrpSpPr>
          <p:grpSpPr>
            <a:xfrm>
              <a:off x="4596871" y="3156968"/>
              <a:ext cx="799819" cy="2875956"/>
              <a:chOff x="4596871" y="3156968"/>
              <a:chExt cx="799819" cy="2875956"/>
            </a:xfrm>
          </p:grpSpPr>
          <p:cxnSp>
            <p:nvCxnSpPr>
              <p:cNvPr id="31" name="Straight Connector 30">
                <a:extLst>
                  <a:ext uri="{FF2B5EF4-FFF2-40B4-BE49-F238E27FC236}">
                    <a16:creationId xmlns:a16="http://schemas.microsoft.com/office/drawing/2014/main" id="{261A6C9C-6C16-A4FB-95DA-C1F3926C1DC7}"/>
                  </a:ext>
                </a:extLst>
              </p:cNvPr>
              <p:cNvCxnSpPr>
                <a:cxnSpLocks/>
              </p:cNvCxnSpPr>
              <p:nvPr/>
            </p:nvCxnSpPr>
            <p:spPr>
              <a:xfrm>
                <a:off x="4954501" y="3156968"/>
                <a:ext cx="15861" cy="2875956"/>
              </a:xfrm>
              <a:prstGeom prst="line">
                <a:avLst/>
              </a:prstGeom>
              <a:ln w="28575">
                <a:prstDash val="dash"/>
              </a:ln>
            </p:spPr>
            <p:style>
              <a:lnRef idx="1">
                <a:schemeClr val="dk1"/>
              </a:lnRef>
              <a:fillRef idx="0">
                <a:schemeClr val="dk1"/>
              </a:fillRef>
              <a:effectRef idx="0">
                <a:schemeClr val="dk1"/>
              </a:effectRef>
              <a:fontRef idx="minor">
                <a:schemeClr val="tx1"/>
              </a:fontRef>
            </p:style>
          </p:cxnSp>
          <p:sp>
            <p:nvSpPr>
              <p:cNvPr id="32" name="Equals 31">
                <a:extLst>
                  <a:ext uri="{FF2B5EF4-FFF2-40B4-BE49-F238E27FC236}">
                    <a16:creationId xmlns:a16="http://schemas.microsoft.com/office/drawing/2014/main" id="{CE54EF24-5D6D-9D32-B159-148D5D8C127E}"/>
                  </a:ext>
                </a:extLst>
              </p:cNvPr>
              <p:cNvSpPr/>
              <p:nvPr/>
            </p:nvSpPr>
            <p:spPr>
              <a:xfrm>
                <a:off x="4596871" y="3700542"/>
                <a:ext cx="799819" cy="1003323"/>
              </a:xfrm>
              <a:prstGeom prst="mathEqual">
                <a:avLst/>
              </a:prstGeom>
              <a:solidFill>
                <a:schemeClr val="tx1">
                  <a:lumMod val="65000"/>
                  <a:lumOff val="35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AU">
                  <a:solidFill>
                    <a:schemeClr val="tx1"/>
                  </a:solidFill>
                </a:endParaRPr>
              </a:p>
            </p:txBody>
          </p:sp>
        </p:grpSp>
      </p:grpSp>
      <p:grpSp>
        <p:nvGrpSpPr>
          <p:cNvPr id="38" name="Group 37">
            <a:extLst>
              <a:ext uri="{FF2B5EF4-FFF2-40B4-BE49-F238E27FC236}">
                <a16:creationId xmlns:a16="http://schemas.microsoft.com/office/drawing/2014/main" id="{BBE8356A-E846-E665-DFDB-93C0D14F168B}"/>
              </a:ext>
              <a:ext uri="{C183D7F6-B498-43B3-948B-1728B52AA6E4}">
                <adec:decorative xmlns:adec="http://schemas.microsoft.com/office/drawing/2017/decorative" val="1"/>
              </a:ext>
            </a:extLst>
          </p:cNvPr>
          <p:cNvGrpSpPr/>
          <p:nvPr/>
        </p:nvGrpSpPr>
        <p:grpSpPr>
          <a:xfrm>
            <a:off x="2425094" y="2986604"/>
            <a:ext cx="1792787" cy="2761931"/>
            <a:chOff x="322515" y="2918189"/>
            <a:chExt cx="1792787" cy="2761931"/>
          </a:xfrm>
        </p:grpSpPr>
        <p:sp>
          <p:nvSpPr>
            <p:cNvPr id="46" name="Oval 45">
              <a:extLst>
                <a:ext uri="{FF2B5EF4-FFF2-40B4-BE49-F238E27FC236}">
                  <a16:creationId xmlns:a16="http://schemas.microsoft.com/office/drawing/2014/main" id="{10498E64-C67D-A644-82E7-9972B2916707}"/>
                </a:ext>
              </a:extLst>
            </p:cNvPr>
            <p:cNvSpPr/>
            <p:nvPr/>
          </p:nvSpPr>
          <p:spPr>
            <a:xfrm>
              <a:off x="350295" y="2938882"/>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47" name="Oval 46">
              <a:extLst>
                <a:ext uri="{FF2B5EF4-FFF2-40B4-BE49-F238E27FC236}">
                  <a16:creationId xmlns:a16="http://schemas.microsoft.com/office/drawing/2014/main" id="{804EE3DF-A219-D14E-9B0E-782911F9C763}"/>
                </a:ext>
              </a:extLst>
            </p:cNvPr>
            <p:cNvSpPr/>
            <p:nvPr/>
          </p:nvSpPr>
          <p:spPr>
            <a:xfrm>
              <a:off x="1632247" y="2941691"/>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48" name="Oval 47">
              <a:extLst>
                <a:ext uri="{FF2B5EF4-FFF2-40B4-BE49-F238E27FC236}">
                  <a16:creationId xmlns:a16="http://schemas.microsoft.com/office/drawing/2014/main" id="{1337A69F-2EFE-0441-AE36-29BC1AA831BF}"/>
                </a:ext>
              </a:extLst>
            </p:cNvPr>
            <p:cNvSpPr/>
            <p:nvPr/>
          </p:nvSpPr>
          <p:spPr>
            <a:xfrm>
              <a:off x="1000684" y="3499220"/>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49" name="Oval 48">
              <a:extLst>
                <a:ext uri="{FF2B5EF4-FFF2-40B4-BE49-F238E27FC236}">
                  <a16:creationId xmlns:a16="http://schemas.microsoft.com/office/drawing/2014/main" id="{AE5D2F8D-BD2C-1E48-9E9E-3385EA666A00}"/>
                </a:ext>
              </a:extLst>
            </p:cNvPr>
            <p:cNvSpPr/>
            <p:nvPr/>
          </p:nvSpPr>
          <p:spPr>
            <a:xfrm>
              <a:off x="1021758" y="2918189"/>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50" name="Oval 49">
              <a:extLst>
                <a:ext uri="{FF2B5EF4-FFF2-40B4-BE49-F238E27FC236}">
                  <a16:creationId xmlns:a16="http://schemas.microsoft.com/office/drawing/2014/main" id="{72C65F51-83E9-6642-96DC-3CBDFDC8CEF3}"/>
                </a:ext>
              </a:extLst>
            </p:cNvPr>
            <p:cNvSpPr/>
            <p:nvPr/>
          </p:nvSpPr>
          <p:spPr>
            <a:xfrm>
              <a:off x="1628740" y="3515978"/>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51" name="Oval 50">
              <a:extLst>
                <a:ext uri="{FF2B5EF4-FFF2-40B4-BE49-F238E27FC236}">
                  <a16:creationId xmlns:a16="http://schemas.microsoft.com/office/drawing/2014/main" id="{D6A9957B-91D1-9643-8948-E47660576E2A}"/>
                </a:ext>
              </a:extLst>
            </p:cNvPr>
            <p:cNvSpPr/>
            <p:nvPr/>
          </p:nvSpPr>
          <p:spPr>
            <a:xfrm>
              <a:off x="329802" y="4130544"/>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52" name="Oval 51">
              <a:extLst>
                <a:ext uri="{FF2B5EF4-FFF2-40B4-BE49-F238E27FC236}">
                  <a16:creationId xmlns:a16="http://schemas.microsoft.com/office/drawing/2014/main" id="{8FF7BCEB-E71A-A641-9CFB-89B6FAF098CA}"/>
                </a:ext>
              </a:extLst>
            </p:cNvPr>
            <p:cNvSpPr/>
            <p:nvPr/>
          </p:nvSpPr>
          <p:spPr>
            <a:xfrm>
              <a:off x="995255" y="4659179"/>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53" name="Oval 52">
              <a:extLst>
                <a:ext uri="{FF2B5EF4-FFF2-40B4-BE49-F238E27FC236}">
                  <a16:creationId xmlns:a16="http://schemas.microsoft.com/office/drawing/2014/main" id="{9DB097F6-D792-2A44-83AA-6B104CD5DB35}"/>
                </a:ext>
              </a:extLst>
            </p:cNvPr>
            <p:cNvSpPr/>
            <p:nvPr/>
          </p:nvSpPr>
          <p:spPr>
            <a:xfrm>
              <a:off x="350295" y="3519913"/>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54" name="Oval 53">
              <a:extLst>
                <a:ext uri="{FF2B5EF4-FFF2-40B4-BE49-F238E27FC236}">
                  <a16:creationId xmlns:a16="http://schemas.microsoft.com/office/drawing/2014/main" id="{EC6B7ED9-9CE6-6043-B96E-CEBB0442116D}"/>
                </a:ext>
              </a:extLst>
            </p:cNvPr>
            <p:cNvSpPr/>
            <p:nvPr/>
          </p:nvSpPr>
          <p:spPr>
            <a:xfrm>
              <a:off x="1614768" y="4657605"/>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55" name="Oval 54">
              <a:extLst>
                <a:ext uri="{FF2B5EF4-FFF2-40B4-BE49-F238E27FC236}">
                  <a16:creationId xmlns:a16="http://schemas.microsoft.com/office/drawing/2014/main" id="{DE170CA5-D3CD-A04C-9EC2-5C5653325C9F}"/>
                </a:ext>
              </a:extLst>
            </p:cNvPr>
            <p:cNvSpPr/>
            <p:nvPr/>
          </p:nvSpPr>
          <p:spPr>
            <a:xfrm>
              <a:off x="322515" y="4662131"/>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56" name="Oval 55">
              <a:extLst>
                <a:ext uri="{FF2B5EF4-FFF2-40B4-BE49-F238E27FC236}">
                  <a16:creationId xmlns:a16="http://schemas.microsoft.com/office/drawing/2014/main" id="{14CF5B2D-1928-5143-8A26-1A3784F28A80}"/>
                </a:ext>
              </a:extLst>
            </p:cNvPr>
            <p:cNvSpPr/>
            <p:nvPr/>
          </p:nvSpPr>
          <p:spPr>
            <a:xfrm>
              <a:off x="1582741" y="5218455"/>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57" name="Oval 56">
              <a:extLst>
                <a:ext uri="{FF2B5EF4-FFF2-40B4-BE49-F238E27FC236}">
                  <a16:creationId xmlns:a16="http://schemas.microsoft.com/office/drawing/2014/main" id="{5DF28C20-22B2-7649-B5FB-A2FAB523E74A}"/>
                </a:ext>
              </a:extLst>
            </p:cNvPr>
            <p:cNvSpPr/>
            <p:nvPr/>
          </p:nvSpPr>
          <p:spPr>
            <a:xfrm>
              <a:off x="1001599" y="4066333"/>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58" name="Oval 57">
              <a:extLst>
                <a:ext uri="{FF2B5EF4-FFF2-40B4-BE49-F238E27FC236}">
                  <a16:creationId xmlns:a16="http://schemas.microsoft.com/office/drawing/2014/main" id="{EF52C622-4554-D044-85FC-C068303ACF7A}"/>
                </a:ext>
              </a:extLst>
            </p:cNvPr>
            <p:cNvSpPr/>
            <p:nvPr/>
          </p:nvSpPr>
          <p:spPr>
            <a:xfrm>
              <a:off x="1645085" y="4096755"/>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grpSp>
        <p:nvGrpSpPr>
          <p:cNvPr id="5" name="Group 4">
            <a:extLst>
              <a:ext uri="{FF2B5EF4-FFF2-40B4-BE49-F238E27FC236}">
                <a16:creationId xmlns:a16="http://schemas.microsoft.com/office/drawing/2014/main" id="{EC7A4826-77B1-02EF-38C2-A09974B1CC07}"/>
              </a:ext>
              <a:ext uri="{C183D7F6-B498-43B3-948B-1728B52AA6E4}">
                <adec:decorative xmlns:adec="http://schemas.microsoft.com/office/drawing/2017/decorative" val="1"/>
              </a:ext>
            </a:extLst>
          </p:cNvPr>
          <p:cNvGrpSpPr/>
          <p:nvPr/>
        </p:nvGrpSpPr>
        <p:grpSpPr>
          <a:xfrm>
            <a:off x="-532911" y="6487931"/>
            <a:ext cx="5787390" cy="338455"/>
            <a:chOff x="-494064" y="6701343"/>
            <a:chExt cx="5787390" cy="338455"/>
          </a:xfrm>
        </p:grpSpPr>
        <p:pic>
          <p:nvPicPr>
            <p:cNvPr id="30" name="Picture 29" descr="Creative Commons attribution">
              <a:extLst>
                <a:ext uri="{FF2B5EF4-FFF2-40B4-BE49-F238E27FC236}">
                  <a16:creationId xmlns:a16="http://schemas.microsoft.com/office/drawing/2014/main" id="{FC1846A1-D87E-E93A-D1D8-82B9F7EAA34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33891" y="6726743"/>
              <a:ext cx="559435" cy="198755"/>
            </a:xfrm>
            <a:prstGeom prst="rect">
              <a:avLst/>
            </a:prstGeom>
          </p:spPr>
        </p:pic>
        <p:sp>
          <p:nvSpPr>
            <p:cNvPr id="35" name="Text Box 2">
              <a:extLst>
                <a:ext uri="{FF2B5EF4-FFF2-40B4-BE49-F238E27FC236}">
                  <a16:creationId xmlns:a16="http://schemas.microsoft.com/office/drawing/2014/main" id="{5D23C817-CA6F-D06E-6BEA-BB9485C5C602}"/>
                </a:ext>
              </a:extLst>
            </p:cNvPr>
            <p:cNvSpPr txBox="1"/>
            <p:nvPr/>
          </p:nvSpPr>
          <p:spPr>
            <a:xfrm>
              <a:off x="-494064" y="6701343"/>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grpSp>
      <p:pic>
        <p:nvPicPr>
          <p:cNvPr id="36" name="Picture 35">
            <a:hlinkClick r:id="rId8"/>
            <a:extLst>
              <a:ext uri="{FF2B5EF4-FFF2-40B4-BE49-F238E27FC236}">
                <a16:creationId xmlns:a16="http://schemas.microsoft.com/office/drawing/2014/main" id="{416DFD91-E39E-BAE6-BAAC-071C9189C1CC}"/>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585" y="186142"/>
            <a:ext cx="1409307" cy="830062"/>
          </a:xfrm>
          <a:prstGeom prst="rect">
            <a:avLst/>
          </a:prstGeom>
        </p:spPr>
      </p:pic>
    </p:spTree>
    <p:extLst>
      <p:ext uri="{BB962C8B-B14F-4D97-AF65-F5344CB8AC3E}">
        <p14:creationId xmlns:p14="http://schemas.microsoft.com/office/powerpoint/2010/main" val="3363431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72" grpId="0"/>
      <p:bldP spid="40" grpId="0" animBg="1"/>
      <p:bldP spid="7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40EA9-865A-3B49-8B57-4FF05CC0F861}"/>
              </a:ext>
            </a:extLst>
          </p:cNvPr>
          <p:cNvSpPr>
            <a:spLocks noGrp="1"/>
          </p:cNvSpPr>
          <p:nvPr>
            <p:ph type="title"/>
          </p:nvPr>
        </p:nvSpPr>
        <p:spPr>
          <a:xfrm>
            <a:off x="457200" y="731837"/>
            <a:ext cx="8229600" cy="1143000"/>
          </a:xfrm>
        </p:spPr>
        <p:txBody>
          <a:bodyPr>
            <a:normAutofit fontScale="90000"/>
          </a:bodyPr>
          <a:lstStyle/>
          <a:p>
            <a:r>
              <a:rPr lang="en-US" dirty="0">
                <a:solidFill>
                  <a:schemeClr val="accent6">
                    <a:lumMod val="50000"/>
                  </a:schemeClr>
                </a:solidFill>
              </a:rPr>
              <a:t>Let’s reflect on what you know now!</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E75751C-2486-1D46-A716-D80DD79B0F46}"/>
                  </a:ext>
                </a:extLst>
              </p:cNvPr>
              <p:cNvSpPr>
                <a:spLocks noGrp="1"/>
              </p:cNvSpPr>
              <p:nvPr>
                <p:ph idx="1"/>
              </p:nvPr>
            </p:nvSpPr>
            <p:spPr/>
            <p:txBody>
              <a:bodyPr/>
              <a:lstStyle/>
              <a:p>
                <a:pPr marL="0" indent="0">
                  <a:buNone/>
                </a:pPr>
                <a:r>
                  <a:rPr lang="en-US" dirty="0">
                    <a:solidFill>
                      <a:schemeClr val="tx2"/>
                    </a:solidFill>
                  </a:rPr>
                  <a:t>What you do on the left, you </a:t>
                </a:r>
                <a:r>
                  <a:rPr lang="en-US" b="1" dirty="0">
                    <a:solidFill>
                      <a:schemeClr val="tx2"/>
                    </a:solidFill>
                  </a:rPr>
                  <a:t>must</a:t>
                </a:r>
                <a:r>
                  <a:rPr lang="en-US" dirty="0">
                    <a:solidFill>
                      <a:schemeClr val="tx2"/>
                    </a:solidFill>
                  </a:rPr>
                  <a:t> also do on the right. </a:t>
                </a:r>
              </a:p>
              <a:p>
                <a:pPr marL="0" indent="0">
                  <a:buNone/>
                </a:pPr>
                <a:endParaRPr lang="en-US" dirty="0"/>
              </a:p>
              <a:p>
                <a:pPr marL="0" indent="0">
                  <a:buNone/>
                </a:pPr>
                <a14:m>
                  <m:oMathPara xmlns:m="http://schemas.openxmlformats.org/officeDocument/2006/math">
                    <m:oMathParaPr>
                      <m:jc m:val="centerGroup"/>
                    </m:oMathParaPr>
                    <m:oMath xmlns:m="http://schemas.openxmlformats.org/officeDocument/2006/math">
                      <m:r>
                        <a:rPr lang="en-AU" b="0" i="1" smtClean="0">
                          <a:latin typeface="Cambria Math" panose="02040503050406030204" pitchFamily="18" charset="0"/>
                        </a:rPr>
                        <m:t>𝑥</m:t>
                      </m:r>
                      <m:r>
                        <a:rPr lang="en-AU" b="0" i="1" smtClean="0">
                          <a:latin typeface="Cambria Math" panose="02040503050406030204" pitchFamily="18" charset="0"/>
                        </a:rPr>
                        <m:t>+2=10</m:t>
                      </m:r>
                    </m:oMath>
                  </m:oMathPara>
                </a14:m>
                <a:endParaRPr lang="en-AU" b="0" dirty="0"/>
              </a:p>
              <a:p>
                <a:pPr marL="0" indent="0">
                  <a:buNone/>
                </a:pPr>
                <a14:m>
                  <m:oMathPara xmlns:m="http://schemas.openxmlformats.org/officeDocument/2006/math">
                    <m:oMathParaPr>
                      <m:jc m:val="centerGroup"/>
                    </m:oMathParaPr>
                    <m:oMath xmlns:m="http://schemas.openxmlformats.org/officeDocument/2006/math">
                      <m:r>
                        <a:rPr lang="en-AU" b="0" i="1" smtClean="0">
                          <a:latin typeface="Cambria Math" panose="02040503050406030204" pitchFamily="18" charset="0"/>
                        </a:rPr>
                        <m:t>𝑥</m:t>
                      </m:r>
                      <m:r>
                        <a:rPr lang="en-AU" b="0" i="1" smtClean="0">
                          <a:latin typeface="Cambria Math" panose="02040503050406030204" pitchFamily="18" charset="0"/>
                        </a:rPr>
                        <m:t>+2−2=10−2</m:t>
                      </m:r>
                    </m:oMath>
                  </m:oMathPara>
                </a14:m>
                <a:endParaRPr lang="en-US" dirty="0"/>
              </a:p>
              <a:p>
                <a:pPr marL="0" indent="0">
                  <a:buNone/>
                </a:pPr>
                <a:r>
                  <a:rPr lang="en-AU" b="0" dirty="0"/>
                  <a:t>   				  </a:t>
                </a:r>
                <a14:m>
                  <m:oMath xmlns:m="http://schemas.openxmlformats.org/officeDocument/2006/math">
                    <m:r>
                      <a:rPr lang="en-AU" b="0" i="1" smtClean="0">
                        <a:latin typeface="Cambria Math" panose="02040503050406030204" pitchFamily="18" charset="0"/>
                      </a:rPr>
                      <m:t>𝑥</m:t>
                    </m:r>
                    <m:r>
                      <a:rPr lang="en-AU" b="0" i="1" smtClean="0">
                        <a:latin typeface="Cambria Math" panose="02040503050406030204" pitchFamily="18" charset="0"/>
                      </a:rPr>
                      <m:t>=8</m:t>
                    </m:r>
                  </m:oMath>
                </a14:m>
                <a:endParaRPr lang="en-US" dirty="0"/>
              </a:p>
            </p:txBody>
          </p:sp>
        </mc:Choice>
        <mc:Fallback xmlns="">
          <p:sp>
            <p:nvSpPr>
              <p:cNvPr id="3" name="Content Placeholder 2">
                <a:extLst>
                  <a:ext uri="{FF2B5EF4-FFF2-40B4-BE49-F238E27FC236}">
                    <a16:creationId xmlns:a16="http://schemas.microsoft.com/office/drawing/2014/main" xmlns:a14="http://schemas.microsoft.com/office/drawing/2010/main" xmlns="" id="{9E75751C-2486-1D46-A716-D80DD79B0F46}"/>
                  </a:ext>
                </a:extLst>
              </p:cNvPr>
              <p:cNvSpPr>
                <a:spLocks noGrp="1" noRot="1" noChangeAspect="1" noMove="1" noResize="1" noEditPoints="1" noAdjustHandles="1" noChangeArrowheads="1" noChangeShapeType="1" noTextEdit="1"/>
              </p:cNvSpPr>
              <p:nvPr>
                <p:ph idx="1"/>
              </p:nvPr>
            </p:nvSpPr>
            <p:spPr>
              <a:blipFill rotWithShape="0">
                <a:blip r:embed="rId3"/>
                <a:stretch>
                  <a:fillRect l="-1852" t="-1752"/>
                </a:stretch>
              </a:blipFill>
            </p:spPr>
            <p:txBody>
              <a:bodyPr/>
              <a:lstStyle/>
              <a:p>
                <a:r>
                  <a:rPr lang="en-AU">
                    <a:noFill/>
                  </a:rPr>
                  <a:t> </a:t>
                </a:r>
              </a:p>
            </p:txBody>
          </p:sp>
        </mc:Fallback>
      </mc:AlternateContent>
      <p:grpSp>
        <p:nvGrpSpPr>
          <p:cNvPr id="4" name="Group 3">
            <a:extLst>
              <a:ext uri="{FF2B5EF4-FFF2-40B4-BE49-F238E27FC236}">
                <a16:creationId xmlns:a16="http://schemas.microsoft.com/office/drawing/2014/main" id="{7EE30C8A-C146-1BBE-A0B0-9AD6FD5529F6}"/>
              </a:ext>
              <a:ext uri="{C183D7F6-B498-43B3-948B-1728B52AA6E4}">
                <adec:decorative xmlns:adec="http://schemas.microsoft.com/office/drawing/2017/decorative" val="1"/>
              </a:ext>
            </a:extLst>
          </p:cNvPr>
          <p:cNvGrpSpPr/>
          <p:nvPr/>
        </p:nvGrpSpPr>
        <p:grpSpPr>
          <a:xfrm>
            <a:off x="-468560" y="6586310"/>
            <a:ext cx="5787390" cy="338455"/>
            <a:chOff x="-494064" y="6701343"/>
            <a:chExt cx="5787390" cy="338455"/>
          </a:xfrm>
        </p:grpSpPr>
        <p:pic>
          <p:nvPicPr>
            <p:cNvPr id="5" name="Picture 4" descr="Creative Commons attribution">
              <a:extLst>
                <a:ext uri="{FF2B5EF4-FFF2-40B4-BE49-F238E27FC236}">
                  <a16:creationId xmlns:a16="http://schemas.microsoft.com/office/drawing/2014/main" id="{C025814B-89C3-8123-399C-C5A5FD912D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33891" y="6726743"/>
              <a:ext cx="559435" cy="198755"/>
            </a:xfrm>
            <a:prstGeom prst="rect">
              <a:avLst/>
            </a:prstGeom>
          </p:spPr>
        </p:pic>
        <p:sp>
          <p:nvSpPr>
            <p:cNvPr id="6" name="Text Box 2">
              <a:extLst>
                <a:ext uri="{FF2B5EF4-FFF2-40B4-BE49-F238E27FC236}">
                  <a16:creationId xmlns:a16="http://schemas.microsoft.com/office/drawing/2014/main" id="{9FB66099-DE08-42FA-AD34-FFA130152C58}"/>
                </a:ext>
              </a:extLst>
            </p:cNvPr>
            <p:cNvSpPr txBox="1"/>
            <p:nvPr/>
          </p:nvSpPr>
          <p:spPr>
            <a:xfrm>
              <a:off x="-494064" y="6701343"/>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grpSp>
      <p:pic>
        <p:nvPicPr>
          <p:cNvPr id="7" name="Picture 6">
            <a:hlinkClick r:id="rId5"/>
            <a:extLst>
              <a:ext uri="{FF2B5EF4-FFF2-40B4-BE49-F238E27FC236}">
                <a16:creationId xmlns:a16="http://schemas.microsoft.com/office/drawing/2014/main" id="{068DB424-A74A-9692-C8E4-CE2D88BECC00}"/>
              </a:ext>
              <a:ext uri="{C183D7F6-B498-43B3-948B-1728B52AA6E4}">
                <adec:decorative xmlns:adec="http://schemas.microsoft.com/office/drawing/2017/decorative" val="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585" y="186142"/>
            <a:ext cx="1409307" cy="830062"/>
          </a:xfrm>
          <a:prstGeom prst="rect">
            <a:avLst/>
          </a:prstGeom>
        </p:spPr>
      </p:pic>
    </p:spTree>
    <p:extLst>
      <p:ext uri="{BB962C8B-B14F-4D97-AF65-F5344CB8AC3E}">
        <p14:creationId xmlns:p14="http://schemas.microsoft.com/office/powerpoint/2010/main" val="3154468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40EA9-865A-3B49-8B57-4FF05CC0F861}"/>
              </a:ext>
            </a:extLst>
          </p:cNvPr>
          <p:cNvSpPr>
            <a:spLocks noGrp="1"/>
          </p:cNvSpPr>
          <p:nvPr>
            <p:ph type="title"/>
          </p:nvPr>
        </p:nvSpPr>
        <p:spPr>
          <a:xfrm>
            <a:off x="457200" y="601173"/>
            <a:ext cx="8229600" cy="1143000"/>
          </a:xfrm>
        </p:spPr>
        <p:txBody>
          <a:bodyPr>
            <a:normAutofit/>
          </a:bodyPr>
          <a:lstStyle/>
          <a:p>
            <a:r>
              <a:rPr lang="en-US" dirty="0">
                <a:solidFill>
                  <a:schemeClr val="accent6">
                    <a:lumMod val="50000"/>
                  </a:schemeClr>
                </a:solidFill>
              </a:rPr>
              <a:t>What do you do to both sides?</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E75751C-2486-1D46-A716-D80DD79B0F46}"/>
                  </a:ext>
                </a:extLst>
              </p:cNvPr>
              <p:cNvSpPr>
                <a:spLocks noGrp="1"/>
              </p:cNvSpPr>
              <p:nvPr>
                <p:ph idx="1"/>
              </p:nvPr>
            </p:nvSpPr>
            <p:spPr/>
            <p:txBody>
              <a:bodyPr/>
              <a:lstStyle/>
              <a:p>
                <a:pPr marL="0" indent="0">
                  <a:buNone/>
                </a:pPr>
                <a:r>
                  <a:rPr lang="en-US" dirty="0"/>
                  <a:t>What you do on the left, you </a:t>
                </a:r>
                <a:r>
                  <a:rPr lang="en-US" b="1" dirty="0"/>
                  <a:t>must </a:t>
                </a:r>
                <a:r>
                  <a:rPr lang="en-US" dirty="0"/>
                  <a:t>also do</a:t>
                </a:r>
                <a:r>
                  <a:rPr lang="en-US" b="1" dirty="0"/>
                  <a:t> </a:t>
                </a:r>
                <a:r>
                  <a:rPr lang="en-US" dirty="0"/>
                  <a:t>on the right. </a:t>
                </a:r>
              </a:p>
              <a:p>
                <a:pPr marL="0" indent="0">
                  <a:buNone/>
                </a:pPr>
                <a:endParaRPr lang="en-US" dirty="0"/>
              </a:p>
              <a:p>
                <a:pPr marL="0" indent="0">
                  <a:buNone/>
                </a:pPr>
                <a14:m>
                  <m:oMathPara xmlns:m="http://schemas.openxmlformats.org/officeDocument/2006/math">
                    <m:oMathParaPr>
                      <m:jc m:val="centerGroup"/>
                    </m:oMathParaPr>
                    <m:oMath xmlns:m="http://schemas.openxmlformats.org/officeDocument/2006/math">
                      <m:r>
                        <a:rPr lang="en-AU" b="0" i="1" smtClean="0">
                          <a:latin typeface="Cambria Math" panose="02040503050406030204" pitchFamily="18" charset="0"/>
                        </a:rPr>
                        <m:t>2=10+</m:t>
                      </m:r>
                      <m:r>
                        <a:rPr lang="en-AU" b="0" i="1" smtClean="0">
                          <a:latin typeface="Cambria Math" panose="02040503050406030204" pitchFamily="18" charset="0"/>
                        </a:rPr>
                        <m:t>𝑥</m:t>
                      </m:r>
                    </m:oMath>
                  </m:oMathPara>
                </a14:m>
                <a:endParaRPr lang="en-AU" b="0" dirty="0"/>
              </a:p>
              <a:p>
                <a:pPr marL="0" indent="0">
                  <a:buNone/>
                </a:pPr>
                <a14:m>
                  <m:oMathPara xmlns:m="http://schemas.openxmlformats.org/officeDocument/2006/math">
                    <m:oMathParaPr>
                      <m:jc m:val="centerGroup"/>
                    </m:oMathParaPr>
                    <m:oMath xmlns:m="http://schemas.openxmlformats.org/officeDocument/2006/math">
                      <m:r>
                        <a:rPr lang="en-AU" b="0" i="1" smtClean="0">
                          <a:latin typeface="Cambria Math" panose="02040503050406030204" pitchFamily="18" charset="0"/>
                        </a:rPr>
                        <m:t>2</m:t>
                      </m:r>
                      <m:r>
                        <a:rPr lang="en-AU" b="0" i="1" smtClean="0">
                          <a:solidFill>
                            <a:srgbClr val="FF0000"/>
                          </a:solidFill>
                          <a:latin typeface="Cambria Math" panose="02040503050406030204" pitchFamily="18" charset="0"/>
                        </a:rPr>
                        <m:t>−10</m:t>
                      </m:r>
                      <m:r>
                        <a:rPr lang="en-AU" b="0" i="1" smtClean="0">
                          <a:latin typeface="Cambria Math" panose="02040503050406030204" pitchFamily="18" charset="0"/>
                        </a:rPr>
                        <m:t>=10+</m:t>
                      </m:r>
                      <m:r>
                        <a:rPr lang="en-AU" b="0" i="1" smtClean="0">
                          <a:latin typeface="Cambria Math" panose="02040503050406030204" pitchFamily="18" charset="0"/>
                        </a:rPr>
                        <m:t>𝑥</m:t>
                      </m:r>
                      <m:r>
                        <a:rPr lang="en-AU" b="0" i="1" smtClean="0">
                          <a:solidFill>
                            <a:srgbClr val="FF0000"/>
                          </a:solidFill>
                          <a:latin typeface="Cambria Math" panose="02040503050406030204" pitchFamily="18" charset="0"/>
                        </a:rPr>
                        <m:t>−10</m:t>
                      </m:r>
                    </m:oMath>
                  </m:oMathPara>
                </a14:m>
                <a:br>
                  <a:rPr lang="en-AU" b="0" i="1" dirty="0">
                    <a:solidFill>
                      <a:srgbClr val="FF0000"/>
                    </a:solidFill>
                    <a:latin typeface="Cambria Math" panose="02040503050406030204" pitchFamily="18" charset="0"/>
                  </a:rPr>
                </a:br>
                <a:r>
                  <a:rPr lang="en-AU" b="0" i="1" dirty="0">
                    <a:solidFill>
                      <a:srgbClr val="FF0000"/>
                    </a:solidFill>
                    <a:latin typeface="Cambria Math" panose="02040503050406030204" pitchFamily="18" charset="0"/>
                  </a:rPr>
                  <a:t>                               </a:t>
                </a:r>
                <a14:m>
                  <m:oMath xmlns:m="http://schemas.openxmlformats.org/officeDocument/2006/math">
                    <m:r>
                      <a:rPr lang="en-AU" b="0" i="1" smtClean="0">
                        <a:latin typeface="Cambria Math" panose="02040503050406030204" pitchFamily="18" charset="0"/>
                      </a:rPr>
                      <m:t>−8=</m:t>
                    </m:r>
                    <m:r>
                      <a:rPr lang="en-AU" b="0" i="1" smtClean="0">
                        <a:latin typeface="Cambria Math" panose="02040503050406030204" pitchFamily="18" charset="0"/>
                      </a:rPr>
                      <m:t>𝑥</m:t>
                    </m:r>
                  </m:oMath>
                </a14:m>
                <a:endParaRPr lang="en-US" dirty="0"/>
              </a:p>
            </p:txBody>
          </p:sp>
        </mc:Choice>
        <mc:Fallback xmlns="">
          <p:sp>
            <p:nvSpPr>
              <p:cNvPr id="3" name="Content Placeholder 2">
                <a:extLst>
                  <a:ext uri="{FF2B5EF4-FFF2-40B4-BE49-F238E27FC236}">
                    <a16:creationId xmlns:a16="http://schemas.microsoft.com/office/drawing/2014/main" xmlns:a14="http://schemas.microsoft.com/office/drawing/2010/main" xmlns="" id="{9E75751C-2486-1D46-A716-D80DD79B0F46}"/>
                  </a:ext>
                </a:extLst>
              </p:cNvPr>
              <p:cNvSpPr>
                <a:spLocks noGrp="1" noRot="1" noChangeAspect="1" noMove="1" noResize="1" noEditPoints="1" noAdjustHandles="1" noChangeArrowheads="1" noChangeShapeType="1" noTextEdit="1"/>
              </p:cNvSpPr>
              <p:nvPr>
                <p:ph idx="1"/>
              </p:nvPr>
            </p:nvSpPr>
            <p:spPr>
              <a:blipFill rotWithShape="0">
                <a:blip r:embed="rId3"/>
                <a:stretch>
                  <a:fillRect l="-1852" t="-1752"/>
                </a:stretch>
              </a:blipFill>
            </p:spPr>
            <p:txBody>
              <a:bodyPr/>
              <a:lstStyle/>
              <a:p>
                <a:r>
                  <a:rPr lang="en-AU">
                    <a:noFill/>
                  </a:rPr>
                  <a:t> </a:t>
                </a:r>
              </a:p>
            </p:txBody>
          </p:sp>
        </mc:Fallback>
      </mc:AlternateContent>
      <p:grpSp>
        <p:nvGrpSpPr>
          <p:cNvPr id="4" name="Group 3">
            <a:extLst>
              <a:ext uri="{FF2B5EF4-FFF2-40B4-BE49-F238E27FC236}">
                <a16:creationId xmlns:a16="http://schemas.microsoft.com/office/drawing/2014/main" id="{0B421618-E96A-501F-2956-68BCFFEA04AF}"/>
              </a:ext>
              <a:ext uri="{C183D7F6-B498-43B3-948B-1728B52AA6E4}">
                <adec:decorative xmlns:adec="http://schemas.microsoft.com/office/drawing/2017/decorative" val="1"/>
              </a:ext>
            </a:extLst>
          </p:cNvPr>
          <p:cNvGrpSpPr/>
          <p:nvPr/>
        </p:nvGrpSpPr>
        <p:grpSpPr>
          <a:xfrm>
            <a:off x="-540568" y="6569981"/>
            <a:ext cx="5787390" cy="338455"/>
            <a:chOff x="-494064" y="6701343"/>
            <a:chExt cx="5787390" cy="338455"/>
          </a:xfrm>
        </p:grpSpPr>
        <p:pic>
          <p:nvPicPr>
            <p:cNvPr id="5" name="Picture 4" descr="Creative Commons attribution">
              <a:extLst>
                <a:ext uri="{FF2B5EF4-FFF2-40B4-BE49-F238E27FC236}">
                  <a16:creationId xmlns:a16="http://schemas.microsoft.com/office/drawing/2014/main" id="{E6FE4BA3-6E87-1454-B9BC-96C326BAF33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33891" y="6726743"/>
              <a:ext cx="559435" cy="198755"/>
            </a:xfrm>
            <a:prstGeom prst="rect">
              <a:avLst/>
            </a:prstGeom>
          </p:spPr>
        </p:pic>
        <p:sp>
          <p:nvSpPr>
            <p:cNvPr id="6" name="Text Box 2">
              <a:extLst>
                <a:ext uri="{FF2B5EF4-FFF2-40B4-BE49-F238E27FC236}">
                  <a16:creationId xmlns:a16="http://schemas.microsoft.com/office/drawing/2014/main" id="{3872BF1C-6181-A975-FBE8-95B2D04228F6}"/>
                </a:ext>
              </a:extLst>
            </p:cNvPr>
            <p:cNvSpPr txBox="1"/>
            <p:nvPr/>
          </p:nvSpPr>
          <p:spPr>
            <a:xfrm>
              <a:off x="-494064" y="6701343"/>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grpSp>
      <p:pic>
        <p:nvPicPr>
          <p:cNvPr id="7" name="Picture 6">
            <a:hlinkClick r:id="rId5"/>
            <a:extLst>
              <a:ext uri="{FF2B5EF4-FFF2-40B4-BE49-F238E27FC236}">
                <a16:creationId xmlns:a16="http://schemas.microsoft.com/office/drawing/2014/main" id="{ADC0B1F8-FBA9-DEB9-635A-B48D504F1EA1}"/>
              </a:ext>
              <a:ext uri="{C183D7F6-B498-43B3-948B-1728B52AA6E4}">
                <adec:decorative xmlns:adec="http://schemas.microsoft.com/office/drawing/2017/decorative" val="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585" y="186142"/>
            <a:ext cx="1409307" cy="830062"/>
          </a:xfrm>
          <a:prstGeom prst="rect">
            <a:avLst/>
          </a:prstGeom>
        </p:spPr>
      </p:pic>
    </p:spTree>
    <p:extLst>
      <p:ext uri="{BB962C8B-B14F-4D97-AF65-F5344CB8AC3E}">
        <p14:creationId xmlns:p14="http://schemas.microsoft.com/office/powerpoint/2010/main" val="4002419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810856600FD2D4391AFDDFCF33A69BD" ma:contentTypeVersion="19" ma:contentTypeDescription="Create a new document." ma:contentTypeScope="" ma:versionID="e39b5eb3708ccab1ed6e63c44a6ae965">
  <xsd:schema xmlns:xsd="http://www.w3.org/2001/XMLSchema" xmlns:xs="http://www.w3.org/2001/XMLSchema" xmlns:p="http://schemas.microsoft.com/office/2006/metadata/properties" xmlns:ns2="64eff3df-e3d6-48ed-978f-45ff25640900" xmlns:ns3="ff236c08-9611-4854-a4bb-16d44b7327b6" targetNamespace="http://schemas.microsoft.com/office/2006/metadata/properties" ma:root="true" ma:fieldsID="c02f4a560dbdabc0115429e529d2fd1b" ns2:_="" ns3:_="">
    <xsd:import namespace="64eff3df-e3d6-48ed-978f-45ff25640900"/>
    <xsd:import namespace="ff236c08-9611-4854-a4bb-16d44b7327b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Comments"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eff3df-e3d6-48ed-978f-45ff2564090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7267be2-ffe6-46cd-94d9-2cfd9b1e6422}" ma:internalName="TaxCatchAll" ma:showField="CatchAllData" ma:web="64eff3df-e3d6-48ed-978f-45ff256409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f236c08-9611-4854-a4bb-16d44b7327b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Comments" ma:index="20" nillable="true" ma:displayName="Comments" ma:format="Dropdown" ma:internalName="Comments">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7212af-5298-4b34-9fde-95afa33fa15c"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omments xmlns="ff236c08-9611-4854-a4bb-16d44b7327b6" xsi:nil="true"/>
    <lcf76f155ced4ddcb4097134ff3c332f xmlns="ff236c08-9611-4854-a4bb-16d44b7327b6">
      <Terms xmlns="http://schemas.microsoft.com/office/infopath/2007/PartnerControls"/>
    </lcf76f155ced4ddcb4097134ff3c332f>
    <TaxCatchAll xmlns="64eff3df-e3d6-48ed-978f-45ff25640900" xsi:nil="true"/>
  </documentManagement>
</p:properties>
</file>

<file path=customXml/itemProps1.xml><?xml version="1.0" encoding="utf-8"?>
<ds:datastoreItem xmlns:ds="http://schemas.openxmlformats.org/officeDocument/2006/customXml" ds:itemID="{D7F22918-980F-479A-A99C-976BAFA48ECE}"/>
</file>

<file path=customXml/itemProps2.xml><?xml version="1.0" encoding="utf-8"?>
<ds:datastoreItem xmlns:ds="http://schemas.openxmlformats.org/officeDocument/2006/customXml" ds:itemID="{D96E3C69-A3DC-463E-BBC1-FAB906FAF12A}"/>
</file>

<file path=customXml/itemProps3.xml><?xml version="1.0" encoding="utf-8"?>
<ds:datastoreItem xmlns:ds="http://schemas.openxmlformats.org/officeDocument/2006/customXml" ds:itemID="{602F28F5-6636-448E-ABFE-6DE7F0A63B9A}"/>
</file>

<file path=docProps/app.xml><?xml version="1.0" encoding="utf-8"?>
<Properties xmlns="http://schemas.openxmlformats.org/officeDocument/2006/extended-properties" xmlns:vt="http://schemas.openxmlformats.org/officeDocument/2006/docPropsVTypes">
  <TotalTime>15339</TotalTime>
  <Words>1859</Words>
  <Application>Microsoft Office PowerPoint</Application>
  <PresentationFormat>On-screen Show (4:3)</PresentationFormat>
  <Paragraphs>173</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Cambria Math</vt:lpstr>
      <vt:lpstr>Roboto</vt:lpstr>
      <vt:lpstr>Symbol</vt:lpstr>
      <vt:lpstr>Office Theme</vt:lpstr>
      <vt:lpstr>Solving equations with algebra mats</vt:lpstr>
      <vt:lpstr>Learning intention</vt:lpstr>
      <vt:lpstr>Solving equations</vt:lpstr>
      <vt:lpstr>Balancing equations</vt:lpstr>
      <vt:lpstr>Showing equations</vt:lpstr>
      <vt:lpstr>Solving the next equation</vt:lpstr>
      <vt:lpstr>Jack was gifted a small box of footy cards.  He gave 13 cards to his friend Rhea and was left with 11 cards.  How many cards did the box contain?  </vt:lpstr>
      <vt:lpstr>Let’s reflect on what you know now!</vt:lpstr>
      <vt:lpstr>What do you do to both sides?</vt:lpstr>
      <vt:lpstr>Have you balanced it?</vt:lpstr>
      <vt:lpstr>Class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Felicity Clissold</cp:lastModifiedBy>
  <cp:revision>28</cp:revision>
  <dcterms:created xsi:type="dcterms:W3CDTF">2021-03-16T22:56:28Z</dcterms:created>
  <dcterms:modified xsi:type="dcterms:W3CDTF">2023-12-08T04:40:27Z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0x0101000810856600FD2D4391AFDDFCF33A69BD</vt:lpwstr>
  </property>
  <property fmtid="{D5CDD505-2E9C-101B-9397-08002B2CF9AE}" pid="3" name="Order">
    <vt:r8>44814200</vt:r8>
  </property>
  <property fmtid="{D5CDD505-2E9C-101B-9397-08002B2CF9AE}" pid="4" name="MediaServiceImageTags">
    <vt:lpwstr/>
  </property>
</Properties>
</file>