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60" r:id="rId3"/>
    <p:sldId id="258" r:id="rId4"/>
    <p:sldId id="262" r:id="rId5"/>
    <p:sldId id="263" r:id="rId6"/>
    <p:sldId id="261" r:id="rId7"/>
    <p:sldId id="269" r:id="rId8"/>
    <p:sldId id="270"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F87EAE-6CC1-99D4-8E31-202EF7FA06F2}" name="Trish Wilson" initials="TW" userId="1a8d7cc3620296f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2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FE013-95D9-4A94-90F3-CD8CEC390506}" v="21" dt="2024-02-01T03:40:00.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56174" autoAdjust="0"/>
  </p:normalViewPr>
  <p:slideViewPr>
    <p:cSldViewPr>
      <p:cViewPr varScale="1">
        <p:scale>
          <a:sx n="62" d="100"/>
          <a:sy n="62" d="100"/>
        </p:scale>
        <p:origin x="2622"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Wilson" userId="1a8d7cc3620296f7" providerId="LiveId" clId="{2C1FE013-95D9-4A94-90F3-CD8CEC390506}"/>
    <pc:docChg chg="custSel modSld">
      <pc:chgData name="Trish Wilson" userId="1a8d7cc3620296f7" providerId="LiveId" clId="{2C1FE013-95D9-4A94-90F3-CD8CEC390506}" dt="2024-02-01T03:58:08.490" v="89"/>
      <pc:docMkLst>
        <pc:docMk/>
      </pc:docMkLst>
      <pc:sldChg chg="modSp mod">
        <pc:chgData name="Trish Wilson" userId="1a8d7cc3620296f7" providerId="LiveId" clId="{2C1FE013-95D9-4A94-90F3-CD8CEC390506}" dt="2024-02-01T03:40:08.740" v="38" actId="1076"/>
        <pc:sldMkLst>
          <pc:docMk/>
          <pc:sldMk cId="4005511372" sldId="262"/>
        </pc:sldMkLst>
        <pc:spChg chg="mod">
          <ac:chgData name="Trish Wilson" userId="1a8d7cc3620296f7" providerId="LiveId" clId="{2C1FE013-95D9-4A94-90F3-CD8CEC390506}" dt="2024-02-01T03:40:00.102" v="37" actId="20577"/>
          <ac:spMkLst>
            <pc:docMk/>
            <pc:sldMk cId="4005511372" sldId="262"/>
            <ac:spMk id="11" creationId="{2BB53640-745B-F890-40D3-4EA58AA5D481}"/>
          </ac:spMkLst>
        </pc:spChg>
        <pc:spChg chg="mod">
          <ac:chgData name="Trish Wilson" userId="1a8d7cc3620296f7" providerId="LiveId" clId="{2C1FE013-95D9-4A94-90F3-CD8CEC390506}" dt="2024-02-01T03:40:08.740" v="38" actId="1076"/>
          <ac:spMkLst>
            <pc:docMk/>
            <pc:sldMk cId="4005511372" sldId="262"/>
            <ac:spMk id="21" creationId="{5AE6AE76-F895-9EB8-9ADF-E53ABA9F6BE1}"/>
          </ac:spMkLst>
        </pc:spChg>
      </pc:sldChg>
      <pc:sldChg chg="modSp mod addCm">
        <pc:chgData name="Trish Wilson" userId="1a8d7cc3620296f7" providerId="LiveId" clId="{2C1FE013-95D9-4A94-90F3-CD8CEC390506}" dt="2024-02-01T03:44:36.288" v="49"/>
        <pc:sldMkLst>
          <pc:docMk/>
          <pc:sldMk cId="2737551136" sldId="263"/>
        </pc:sldMkLst>
        <pc:spChg chg="mod">
          <ac:chgData name="Trish Wilson" userId="1a8d7cc3620296f7" providerId="LiveId" clId="{2C1FE013-95D9-4A94-90F3-CD8CEC390506}" dt="2024-02-01T03:42:35.400" v="48" actId="20577"/>
          <ac:spMkLst>
            <pc:docMk/>
            <pc:sldMk cId="2737551136" sldId="263"/>
            <ac:spMk id="3" creationId="{64C4174F-66F6-2F9B-C3C2-B93A37F07FED}"/>
          </ac:spMkLst>
        </pc:spChg>
      </pc:sldChg>
      <pc:sldChg chg="addCm modCm modNotesTx">
        <pc:chgData name="Trish Wilson" userId="1a8d7cc3620296f7" providerId="LiveId" clId="{2C1FE013-95D9-4A94-90F3-CD8CEC390506}" dt="2024-02-01T03:58:08.490" v="89"/>
        <pc:sldMkLst>
          <pc:docMk/>
          <pc:sldMk cId="3655751067" sldId="268"/>
        </pc:sldMkLst>
      </pc:sldChg>
      <pc:sldChg chg="modSp mod">
        <pc:chgData name="Trish Wilson" userId="1a8d7cc3620296f7" providerId="LiveId" clId="{2C1FE013-95D9-4A94-90F3-CD8CEC390506}" dt="2024-02-01T03:50:31.434" v="50" actId="20577"/>
        <pc:sldMkLst>
          <pc:docMk/>
          <pc:sldMk cId="1408726364" sldId="271"/>
        </pc:sldMkLst>
        <pc:spChg chg="mod">
          <ac:chgData name="Trish Wilson" userId="1a8d7cc3620296f7" providerId="LiveId" clId="{2C1FE013-95D9-4A94-90F3-CD8CEC390506}" dt="2024-02-01T03:50:31.434" v="50" actId="20577"/>
          <ac:spMkLst>
            <pc:docMk/>
            <pc:sldMk cId="1408726364" sldId="271"/>
            <ac:spMk id="6" creationId="{C5BCCE99-7C49-2C2F-19FC-521B59C736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256A4-61FE-4A76-BB28-6B79A6931F6F}" type="datetimeFigureOut">
              <a:rPr lang="en-AU" smtClean="0"/>
              <a:t>6/02/2024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04A82-F77A-4F2F-A04D-9E9D63F3DBDF}" type="slidenum">
              <a:rPr lang="en-AU" smtClean="0"/>
              <a:t>‹#›</a:t>
            </a:fld>
            <a:endParaRPr lang="en-AU"/>
          </a:p>
        </p:txBody>
      </p:sp>
    </p:spTree>
    <p:extLst>
      <p:ext uri="{BB962C8B-B14F-4D97-AF65-F5344CB8AC3E}">
        <p14:creationId xmlns:p14="http://schemas.microsoft.com/office/powerpoint/2010/main" val="31026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9.australiancurriculum.edu.au/f-10-curriculum/learning-areas/mathematics/year-10/content-description?subject-identifier=MATMATY10&amp;content-description-code=AC9M10SP02&amp;load-extra-subject=MATMATY10&amp;detailed-content-descriptions=0&amp;hide-ccp=0&amp;hide-gc=0&amp;achievement-standard=df3909a9-764f-470a-a778-1a6cb1be8983&amp;side-by-side=1&amp;strands-start-index=3&amp;subjects-start-index=0&amp;view=quic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v9.australiancurriculum.edu.au/f-10-curriculum/learning-areas/mathematics/year-10/content-description?subject-identifier=MATMATY10&amp;content-description-code=AC9M10A04&amp;load-extra-subject=MATMATY10&amp;detailed-content-descriptions=0&amp;hide-ccp=0&amp;hide-gc=0&amp;achievement-standard=df3909a9-764f-470a-a778-1a6cb1be8983&amp;side-by-side=1&amp;strands-start-index=1&amp;subjects-start-index=0&amp;view=quic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athematicshub.edu.au/plan-teach-and-assess/teaching/teaching-strategies/question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Free download via </a:t>
            </a:r>
            <a:r>
              <a:rPr lang="en-AU" dirty="0" err="1"/>
              <a:t>Pexels</a:t>
            </a:r>
            <a:r>
              <a:rPr lang="en-AU" dirty="0"/>
              <a:t>: CCO</a:t>
            </a:r>
          </a:p>
          <a:p>
            <a:endParaRPr lang="en-AU" dirty="0"/>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Year 10</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Space/Algebra</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60 mins</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r>
              <a:rPr lang="en-AU" sz="1800" u="sng" dirty="0">
                <a:solidFill>
                  <a:srgbClr val="000000"/>
                </a:solidFill>
                <a:effectLst/>
                <a:latin typeface="Calibri" panose="020F0502020204030204" pitchFamily="34" charset="0"/>
                <a:ea typeface="Arial" panose="020B0604020202020204" pitchFamily="34" charset="0"/>
                <a:cs typeface="Calibri" panose="020F0502020204030204" pitchFamily="34" charset="0"/>
                <a:hlinkClick r:id="rId3"/>
              </a:rPr>
              <a:t>AC9M10SP02</a:t>
            </a:r>
            <a:r>
              <a:rPr lang="en-AU" sz="1800" u="sng" dirty="0">
                <a:solidFill>
                  <a:srgbClr val="0000FF"/>
                </a:solidFill>
                <a:effectLst/>
                <a:latin typeface="Calibri" panose="020F0502020204030204" pitchFamily="34" charset="0"/>
                <a:ea typeface="Arial" panose="020B0604020202020204" pitchFamily="34" charset="0"/>
              </a:rPr>
              <a:t>, </a:t>
            </a:r>
            <a:r>
              <a:rPr lang="en-AU" sz="1800" dirty="0">
                <a:solidFill>
                  <a:srgbClr val="000000"/>
                </a:solidFill>
                <a:effectLst/>
                <a:latin typeface="Calibri" panose="020F0502020204030204" pitchFamily="34" charset="0"/>
                <a:ea typeface="Arial" panose="020B0604020202020204" pitchFamily="34" charset="0"/>
              </a:rPr>
              <a:t> </a:t>
            </a:r>
            <a:r>
              <a:rPr lang="en-AU" sz="1800" u="sng" dirty="0">
                <a:solidFill>
                  <a:srgbClr val="000000"/>
                </a:solidFill>
                <a:effectLst/>
                <a:latin typeface="Calibri" panose="020F0502020204030204" pitchFamily="34" charset="0"/>
                <a:ea typeface="Arial" panose="020B0604020202020204" pitchFamily="34" charset="0"/>
                <a:cs typeface="Calibri" panose="020F0502020204030204" pitchFamily="34" charset="0"/>
                <a:hlinkClick r:id="rId4"/>
              </a:rPr>
              <a:t>AC9M10A04</a:t>
            </a:r>
            <a:endParaRPr lang="en-AU" sz="1800" u="sng"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a:p>
            <a:endParaRPr lang="en-AU" sz="1800" u="sng" dirty="0">
              <a:solidFill>
                <a:srgbClr val="000000"/>
              </a:solidFill>
              <a:effectLst/>
              <a:latin typeface="Calibri" panose="020F0502020204030204" pitchFamily="34" charset="0"/>
              <a:cs typeface="Calibri" panose="020F0502020204030204" pitchFamily="34" charset="0"/>
            </a:endParaRPr>
          </a:p>
          <a:p>
            <a:r>
              <a:rPr lang="en-AU" sz="1800" b="1" u="none" dirty="0">
                <a:solidFill>
                  <a:srgbClr val="000000"/>
                </a:solidFill>
                <a:effectLst/>
                <a:latin typeface="Calibri" panose="020F0502020204030204" pitchFamily="34" charset="0"/>
                <a:cs typeface="Calibri" panose="020F0502020204030204" pitchFamily="34" charset="0"/>
              </a:rPr>
              <a:t>Lesson summary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This is the first of two lessons in the Capital Airways series. Students are introduced to the concept of a network through an airline route map. The task extends into a detailed mathematical modelling activity with students exploring in teams how to re-design the network map to improve the airline’s profitability.</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r>
              <a:rPr lang="en-AU" sz="1800" b="1" u="none" dirty="0">
                <a:solidFill>
                  <a:srgbClr val="000000"/>
                </a:solidFill>
                <a:effectLst/>
                <a:latin typeface="Calibri" panose="020F0502020204030204" pitchFamily="34" charset="0"/>
                <a:cs typeface="Calibri" panose="020F0502020204030204" pitchFamily="34" charset="0"/>
              </a:rPr>
              <a:t>Learning intention</a:t>
            </a:r>
          </a:p>
          <a:p>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We are learning the key language associated with networks.</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We are learning to understand how to create and interpret network diagrams. </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r>
              <a:rPr lang="en-AU" sz="1800" dirty="0">
                <a:solidFill>
                  <a:srgbClr val="000000"/>
                </a:solidFill>
                <a:effectLst/>
                <a:latin typeface="Calibri" panose="020F0502020204030204" pitchFamily="34" charset="0"/>
                <a:ea typeface="Calibri" panose="020F0502020204030204" pitchFamily="34" charset="0"/>
              </a:rPr>
              <a:t>We will learn the complexities in building mathematical models and begin to tackle a modelling problem. </a:t>
            </a:r>
          </a:p>
          <a:p>
            <a:r>
              <a:rPr lang="en-AU" sz="1800" b="1" dirty="0">
                <a:solidFill>
                  <a:srgbClr val="000000"/>
                </a:solidFill>
                <a:effectLst/>
                <a:latin typeface="Calibri" panose="020F0502020204030204" pitchFamily="34" charset="0"/>
                <a:ea typeface="Calibri" panose="020F0502020204030204" pitchFamily="34" charset="0"/>
              </a:rPr>
              <a:t>Success criteria</a:t>
            </a:r>
          </a:p>
          <a:p>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By the end of this lesson, students can:</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name and describe the key features of a network diagram</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interpret a network diagram to answer practical problems</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amend/create a network diagram to meet specific criteria</a:t>
            </a:r>
          </a:p>
          <a:p>
            <a:pPr marL="342900" lvl="0" indent="-342900">
              <a:lnSpc>
                <a:spcPct val="120000"/>
              </a:lnSpc>
              <a:buFont typeface="Symbol" panose="05050102010706020507" pitchFamily="18" charset="2"/>
              <a:buChar char=""/>
            </a:pPr>
            <a:r>
              <a:rPr lang="en-AU" sz="1800" dirty="0">
                <a:solidFill>
                  <a:srgbClr val="000000"/>
                </a:solidFill>
                <a:effectLst/>
                <a:latin typeface="Calibri" panose="020F0502020204030204" pitchFamily="34" charset="0"/>
                <a:ea typeface="Calibri" panose="020F0502020204030204" pitchFamily="34" charset="0"/>
              </a:rPr>
              <a:t>use or build a mathematical model in a spreadsheet to optimise financial outcomes.</a:t>
            </a:r>
          </a:p>
          <a:p>
            <a:r>
              <a:rPr lang="en-AU" sz="1800" b="1" dirty="0">
                <a:solidFill>
                  <a:srgbClr val="000000"/>
                </a:solidFill>
                <a:effectLst/>
                <a:latin typeface="Calibri" panose="020F0502020204030204" pitchFamily="34" charset="0"/>
                <a:ea typeface="Calibri" panose="020F0502020204030204" pitchFamily="34" charset="0"/>
              </a:rPr>
              <a:t>Why are learning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In today's lesson, we're learning to create, interpret, and manipulate network diagrams—a skill set applicable in logistics, computer science, and social sciences. Additionally, we're delving into the complexities of mathematical modelling, equipping you to use or build a spreadsheet model to optimise financial outcomes, providing practical problem-solving tools for real-world scenarios with many business applications.</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endParaRPr lang="en-AU" dirty="0"/>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1</a:t>
            </a:fld>
            <a:endParaRPr lang="en-AU"/>
          </a:p>
        </p:txBody>
      </p:sp>
    </p:spTree>
    <p:extLst>
      <p:ext uri="{BB962C8B-B14F-4D97-AF65-F5344CB8AC3E}">
        <p14:creationId xmlns:p14="http://schemas.microsoft.com/office/powerpoint/2010/main" val="120741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Images created in Canva.com</a:t>
            </a:r>
          </a:p>
          <a:p>
            <a:endParaRPr lang="en-AU" b="1" dirty="0"/>
          </a:p>
          <a:p>
            <a:r>
              <a:rPr lang="en-AU" b="1" dirty="0"/>
              <a:t>Prerequisite student knowledge and language</a:t>
            </a: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Preferred: Some understanding of basic spreadsheet functionality including cell referencing and performing calculations using symbols such as = * and /</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Students will draw on their personal experience/understanding of the airline business, although no specialist knowledge is assumed.</a:t>
            </a:r>
          </a:p>
          <a:p>
            <a:pPr marL="342900" lvl="0" indent="-342900">
              <a:lnSpc>
                <a:spcPct val="120000"/>
              </a:lnSpc>
              <a:buFont typeface="Symbol" panose="05050102010706020507" pitchFamily="18" charset="2"/>
              <a:buChar char=""/>
            </a:pPr>
            <a:r>
              <a:rPr lang="en-AU" sz="1800" dirty="0">
                <a:solidFill>
                  <a:srgbClr val="000000"/>
                </a:solidFill>
                <a:effectLst/>
                <a:latin typeface="Calibri" panose="020F0502020204030204" pitchFamily="34" charset="0"/>
                <a:ea typeface="Calibri" panose="020F0502020204030204" pitchFamily="34" charset="0"/>
              </a:rPr>
              <a:t>Language important for this lesson includes: node, vertex, edge, connected network, degree.</a:t>
            </a:r>
          </a:p>
          <a:p>
            <a:pPr marL="342900" lvl="0" indent="-342900">
              <a:lnSpc>
                <a:spcPct val="120000"/>
              </a:lnSpc>
              <a:buFont typeface="Symbol" panose="05050102010706020507" pitchFamily="18" charset="2"/>
              <a:buChar char=""/>
            </a:pPr>
            <a:endParaRPr lang="en-AU" sz="1800" dirty="0">
              <a:solidFill>
                <a:srgbClr val="000000"/>
              </a:solidFill>
              <a:effectLst/>
              <a:latin typeface="Calibri" panose="020F0502020204030204" pitchFamily="34" charset="0"/>
              <a:ea typeface="Calibri" panose="020F0502020204030204" pitchFamily="34" charset="0"/>
            </a:endParaRPr>
          </a:p>
          <a:p>
            <a:pPr>
              <a:lnSpc>
                <a:spcPct val="120000"/>
              </a:lnSpc>
              <a:spcBef>
                <a:spcPts val="400"/>
              </a:spcBef>
            </a:pPr>
            <a:r>
              <a:rPr lang="en-US" sz="1800" b="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Learning hook </a:t>
            </a:r>
          </a:p>
          <a:p>
            <a:pPr>
              <a:lnSpc>
                <a:spcPct val="120000"/>
              </a:lnSpc>
              <a:spcBef>
                <a:spcPts val="400"/>
              </a:spcBef>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Begin by asking students to identify the diagram that doesn’t belong; ask students to justify their answers.</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20320" indent="-215900">
              <a:lnSpc>
                <a:spcPct val="120000"/>
              </a:lnSpc>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Review students’ responses as a class. (If students have already been introduced to networks encourage students to use the formal language of vertex/node, edge and connected network.) Possible responses include:</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 because there are only four lines (edges) while the others have five OR because it doesn’t have an enclosed shape, while the others do OR because it is the only diagram where it is not possible to travel along all the edges without repeating an edge.</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B, because the dots (vertices) are not arranged in a square / rectangular shape, while the others are.</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gn="just">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C, because one of the vertices is not connected to the others.</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D, because there are only four vertices while the others have five OR because the edges do not directly connect the vertices with some edges meeting other edges (hence this is not a simplified network diagram).</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342900" lvl="0" indent="-342900">
              <a:lnSpc>
                <a:spcPct val="120000"/>
              </a:lnSpc>
              <a:buFont typeface="Symbol" panose="05050102010706020507" pitchFamily="18" charset="2"/>
              <a:buChar char=""/>
            </a:pPr>
            <a:r>
              <a:rPr lang="en-US" sz="18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Other answers are possible.</a:t>
            </a:r>
            <a:endParaRPr lang="en-AU" sz="18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0" lvl="0" indent="0">
              <a:lnSpc>
                <a:spcPct val="120000"/>
              </a:lnSpc>
              <a:buFont typeface="Symbol" panose="05050102010706020507" pitchFamily="18" charset="2"/>
              <a:buNone/>
            </a:pPr>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2</a:t>
            </a:fld>
            <a:endParaRPr lang="en-AU"/>
          </a:p>
        </p:txBody>
      </p:sp>
    </p:spTree>
    <p:extLst>
      <p:ext uri="{BB962C8B-B14F-4D97-AF65-F5344CB8AC3E}">
        <p14:creationId xmlns:p14="http://schemas.microsoft.com/office/powerpoint/2010/main" val="347199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Images: </a:t>
            </a:r>
          </a:p>
          <a:p>
            <a:r>
              <a:rPr lang="en-US" dirty="0"/>
              <a:t>Metro subway map by </a:t>
            </a:r>
            <a:r>
              <a:rPr lang="en-US" dirty="0" err="1"/>
              <a:t>macrovector</a:t>
            </a:r>
            <a:r>
              <a:rPr lang="en-US" dirty="0"/>
              <a:t> on </a:t>
            </a:r>
            <a:r>
              <a:rPr lang="en-US" dirty="0" err="1"/>
              <a:t>Freepik</a:t>
            </a:r>
            <a:endParaRPr lang="en-US" dirty="0"/>
          </a:p>
          <a:p>
            <a:r>
              <a:rPr lang="en-US" dirty="0"/>
              <a:t>Social network and  people by Giuseppe Ramos J on Canva</a:t>
            </a:r>
          </a:p>
          <a:p>
            <a:r>
              <a:rPr lang="en-US" dirty="0"/>
              <a:t>Electric circuit icon by JM graphics on Canva</a:t>
            </a:r>
          </a:p>
          <a:p>
            <a:r>
              <a:rPr lang="en-US" dirty="0"/>
              <a:t>Cloud computing icon by </a:t>
            </a:r>
            <a:r>
              <a:rPr lang="en-US" dirty="0" err="1"/>
              <a:t>SatawatFoto</a:t>
            </a:r>
            <a:r>
              <a:rPr lang="en-US" dirty="0"/>
              <a:t> on Canva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Please note that this slide is animated. Pictures appear on the click of the mouse for a slow reveal of different types of networks.</a:t>
            </a:r>
          </a:p>
          <a:p>
            <a:endParaRPr lang="en-US" dirty="0"/>
          </a:p>
          <a:p>
            <a:pPr marL="18415" indent="-215900">
              <a:lnSpc>
                <a:spcPct val="120000"/>
              </a:lnSpc>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If this is the class’s first lesson exploring the concept of networks, refer to slides 3 and 4. Use the </a:t>
            </a:r>
            <a:r>
              <a:rPr lang="en-US" sz="1100" u="sng" dirty="0">
                <a:solidFill>
                  <a:srgbClr val="000000"/>
                </a:solidFill>
                <a:effectLst/>
                <a:latin typeface="Calibri" panose="020F0502020204030204" pitchFamily="34" charset="0"/>
                <a:ea typeface="DengXian" panose="02010600030101010101" pitchFamily="2" charset="-122"/>
                <a:cs typeface="Calibri" panose="020F0502020204030204" pitchFamily="34" charset="0"/>
                <a:hlinkClick r:id="rId3"/>
              </a:rPr>
              <a:t>questioning</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strategy to get students thinking deeply about the content. </a:t>
            </a:r>
          </a:p>
          <a:p>
            <a:pPr marL="18415" indent="-215900">
              <a:lnSpc>
                <a:spcPct val="120000"/>
              </a:lnSpc>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For instance: </a:t>
            </a:r>
            <a:endParaRPr lang="en-AU" sz="9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742950" lvl="1" indent="-285750">
              <a:lnSpc>
                <a:spcPct val="120000"/>
              </a:lnSpc>
              <a:buFont typeface="Symbol" panose="05050102010706020507" pitchFamily="18" charset="2"/>
              <a:buChar char=""/>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ask ‘what could these diagrams represent?’ to elicit the concept of </a:t>
            </a:r>
            <a:r>
              <a:rPr lang="en-US" sz="1100" b="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network diagrams </a:t>
            </a: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being a simplified visual way of representing connections between people, places and objects. Also refer to the slide examples: a circuit diagram, train map, basic IT network and social network. </a:t>
            </a:r>
            <a:endParaRPr lang="en-AU" sz="11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pPr marL="742950" lvl="1" indent="-285750">
              <a:lnSpc>
                <a:spcPct val="120000"/>
              </a:lnSpc>
              <a:buFont typeface="Symbol" panose="05050102010706020507" pitchFamily="18" charset="2"/>
              <a:buChar char=""/>
            </a:pPr>
            <a:r>
              <a:rPr lang="en-US" sz="11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ask questions about scale and accuracy, for instance, ‘does the train map exactly follow the train lines? If not, why not?’ to elicit the understanding that network diagrams do not need to be drawn perfectly to scale and to show the exact position of items, rather to just show the relationships. </a:t>
            </a:r>
            <a:endParaRPr lang="en-AU" sz="11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3</a:t>
            </a:fld>
            <a:endParaRPr lang="en-AU"/>
          </a:p>
        </p:txBody>
      </p:sp>
    </p:spTree>
    <p:extLst>
      <p:ext uri="{BB962C8B-B14F-4D97-AF65-F5344CB8AC3E}">
        <p14:creationId xmlns:p14="http://schemas.microsoft.com/office/powerpoint/2010/main" val="283481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000000"/>
                </a:solidFill>
                <a:effectLst/>
                <a:latin typeface="Calibri" panose="020F0502020204030204" pitchFamily="34" charset="0"/>
                <a:ea typeface="Calibri" panose="020F0502020204030204" pitchFamily="34" charset="0"/>
              </a:rPr>
              <a:t>Image created in Canva</a:t>
            </a:r>
          </a:p>
          <a:p>
            <a:r>
              <a:rPr lang="en-AU" sz="1800" dirty="0">
                <a:solidFill>
                  <a:srgbClr val="000000"/>
                </a:solidFill>
                <a:effectLst/>
                <a:latin typeface="Calibri" panose="020F0502020204030204" pitchFamily="34" charset="0"/>
                <a:ea typeface="Calibri" panose="020F0502020204030204" pitchFamily="34" charset="0"/>
              </a:rPr>
              <a:t>Please note that this is an animated slide to reveal the components of a network diagram one after another.</a:t>
            </a:r>
          </a:p>
          <a:p>
            <a:endParaRPr lang="en-AU" sz="1800" dirty="0">
              <a:solidFill>
                <a:srgbClr val="000000"/>
              </a:solidFill>
              <a:effectLst/>
              <a:latin typeface="Calibri" panose="020F0502020204030204" pitchFamily="34" charset="0"/>
              <a:ea typeface="Calibri" panose="020F0502020204030204" pitchFamily="34" charset="0"/>
            </a:endParaRPr>
          </a:p>
          <a:p>
            <a:r>
              <a:rPr lang="en-AU" sz="1800" dirty="0">
                <a:solidFill>
                  <a:srgbClr val="000000"/>
                </a:solidFill>
                <a:effectLst/>
                <a:latin typeface="Calibri" panose="020F0502020204030204" pitchFamily="34" charset="0"/>
                <a:ea typeface="Calibri" panose="020F0502020204030204" pitchFamily="34" charset="0"/>
              </a:rPr>
              <a:t>Introduce the metalanguage of networks, defining the terms </a:t>
            </a:r>
            <a:r>
              <a:rPr lang="en-AU" sz="1800" b="1" dirty="0">
                <a:solidFill>
                  <a:srgbClr val="000000"/>
                </a:solidFill>
                <a:effectLst/>
                <a:latin typeface="Calibri" panose="020F0502020204030204" pitchFamily="34" charset="0"/>
                <a:ea typeface="Calibri" panose="020F0502020204030204" pitchFamily="34" charset="0"/>
              </a:rPr>
              <a:t>vertex</a:t>
            </a:r>
            <a:r>
              <a:rPr lang="en-AU" sz="1800" dirty="0">
                <a:solidFill>
                  <a:srgbClr val="000000"/>
                </a:solidFill>
                <a:effectLst/>
                <a:latin typeface="Calibri" panose="020F0502020204030204" pitchFamily="34" charset="0"/>
                <a:ea typeface="Calibri" panose="020F0502020204030204" pitchFamily="34" charset="0"/>
              </a:rPr>
              <a:t>/</a:t>
            </a:r>
            <a:r>
              <a:rPr lang="en-AU" sz="1800" b="1" dirty="0">
                <a:solidFill>
                  <a:srgbClr val="000000"/>
                </a:solidFill>
                <a:effectLst/>
                <a:latin typeface="Calibri" panose="020F0502020204030204" pitchFamily="34" charset="0"/>
                <a:ea typeface="Calibri" panose="020F0502020204030204" pitchFamily="34" charset="0"/>
              </a:rPr>
              <a:t>node</a:t>
            </a:r>
            <a:r>
              <a:rPr lang="en-AU" sz="1800" dirty="0">
                <a:solidFill>
                  <a:srgbClr val="000000"/>
                </a:solidFill>
                <a:effectLst/>
                <a:latin typeface="Calibri" panose="020F0502020204030204" pitchFamily="34" charset="0"/>
                <a:ea typeface="Calibri" panose="020F0502020204030204" pitchFamily="34" charset="0"/>
              </a:rPr>
              <a:t>, </a:t>
            </a:r>
            <a:r>
              <a:rPr lang="en-AU" sz="1800" b="1" dirty="0">
                <a:solidFill>
                  <a:srgbClr val="000000"/>
                </a:solidFill>
                <a:effectLst/>
                <a:latin typeface="Calibri" panose="020F0502020204030204" pitchFamily="34" charset="0"/>
                <a:ea typeface="Calibri" panose="020F0502020204030204" pitchFamily="34" charset="0"/>
              </a:rPr>
              <a:t>edge </a:t>
            </a:r>
            <a:r>
              <a:rPr lang="en-AU" sz="1800" dirty="0">
                <a:solidFill>
                  <a:srgbClr val="000000"/>
                </a:solidFill>
                <a:effectLst/>
                <a:latin typeface="Calibri" panose="020F0502020204030204" pitchFamily="34" charset="0"/>
                <a:ea typeface="Calibri" panose="020F0502020204030204" pitchFamily="34" charset="0"/>
              </a:rPr>
              <a:t>and </a:t>
            </a:r>
            <a:r>
              <a:rPr lang="en-AU" sz="1800" b="1" dirty="0">
                <a:solidFill>
                  <a:srgbClr val="000000"/>
                </a:solidFill>
                <a:effectLst/>
                <a:latin typeface="Calibri" panose="020F0502020204030204" pitchFamily="34" charset="0"/>
                <a:ea typeface="Calibri" panose="020F0502020204030204" pitchFamily="34" charset="0"/>
              </a:rPr>
              <a:t>degree</a:t>
            </a:r>
            <a:r>
              <a:rPr lang="en-AU" sz="1800" dirty="0">
                <a:solidFill>
                  <a:srgbClr val="000000"/>
                </a:solidFill>
                <a:effectLst/>
                <a:latin typeface="Calibri" panose="020F0502020204030204" pitchFamily="34" charset="0"/>
                <a:ea typeface="Calibri" panose="020F0502020204030204" pitchFamily="34" charset="0"/>
              </a:rPr>
              <a:t>. </a:t>
            </a:r>
          </a:p>
          <a:p>
            <a:endPar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5D904A82-F77A-4F2F-A04D-9E9D63F3DBDF}" type="slidenum">
              <a:rPr lang="en-AU" smtClean="0"/>
              <a:t>4</a:t>
            </a:fld>
            <a:endParaRPr lang="en-AU"/>
          </a:p>
        </p:txBody>
      </p:sp>
    </p:spTree>
    <p:extLst>
      <p:ext uri="{BB962C8B-B14F-4D97-AF65-F5344CB8AC3E}">
        <p14:creationId xmlns:p14="http://schemas.microsoft.com/office/powerpoint/2010/main" val="779631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created in Canva.com using Map of Australia with borders of states care of KVASVECTOR.</a:t>
            </a:r>
          </a:p>
          <a:p>
            <a:endParaRPr lang="en-AU" dirty="0"/>
          </a:p>
          <a:p>
            <a:r>
              <a:rPr lang="en-US" sz="1200" b="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Interpreting network diagrams</a:t>
            </a:r>
          </a:p>
          <a:p>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Introduce Activity 1: Exploring the Capital Airways network using slide 5. </a:t>
            </a:r>
          </a:p>
          <a:p>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Explain the scenario: </a:t>
            </a:r>
          </a:p>
          <a:p>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‘You are the new CEO (Chief Executive Officer) of Capital airways, a small airline whose proud boast is that </a:t>
            </a:r>
            <a:r>
              <a:rPr lang="en-US" sz="1200" i="1"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we can fly you to every Australian capital</a:t>
            </a:r>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 You want to get to know the airline and understand where the company flies and so you have been given the network (route) map for Capital airways.’ </a:t>
            </a:r>
          </a:p>
          <a:p>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The task is to use the network map to answer the questions in the worksheet. Students work in pairs or individually.</a:t>
            </a:r>
          </a:p>
          <a:p>
            <a:r>
              <a:rPr lang="en-US" sz="1200" dirty="0">
                <a:solidFill>
                  <a:srgbClr val="000000"/>
                </a:solidFill>
                <a:effectLst/>
                <a:latin typeface="Calibri" panose="020F0502020204030204" pitchFamily="34" charset="0"/>
                <a:ea typeface="DengXian" panose="02010600030101010101" pitchFamily="2" charset="-122"/>
                <a:cs typeface="Calibri" panose="020F0502020204030204" pitchFamily="34" charset="0"/>
              </a:rPr>
              <a:t>Monitor student’s progress and review answers as a class. </a:t>
            </a:r>
            <a:endParaRPr lang="en-AU" sz="1200" dirty="0">
              <a:solidFill>
                <a:srgbClr val="000000"/>
              </a:solidFill>
              <a:effectLst/>
              <a:latin typeface="Calibri" panose="020F0502020204030204" pitchFamily="34" charset="0"/>
              <a:ea typeface="DengXian" panose="02010600030101010101" pitchFamily="2" charset="-122"/>
              <a:cs typeface="Cordia New" panose="020B0304020202020204" pitchFamily="34" charset="-34"/>
            </a:endParaRPr>
          </a:p>
          <a:p>
            <a:r>
              <a:rPr lang="en-AU" sz="1200" b="1" dirty="0">
                <a:solidFill>
                  <a:srgbClr val="000000"/>
                </a:solidFill>
                <a:effectLst/>
                <a:latin typeface="Calibri" panose="020F0502020204030204" pitchFamily="34" charset="0"/>
                <a:ea typeface="Calibri" panose="020F0502020204030204" pitchFamily="34" charset="0"/>
              </a:rPr>
              <a:t>Differentiation (extend)</a:t>
            </a:r>
            <a:r>
              <a:rPr lang="en-AU" sz="1200" dirty="0">
                <a:solidFill>
                  <a:srgbClr val="000000"/>
                </a:solidFill>
                <a:effectLst/>
                <a:latin typeface="Calibri" panose="020F0502020204030204" pitchFamily="34" charset="0"/>
                <a:ea typeface="Calibri" panose="020F0502020204030204" pitchFamily="34" charset="0"/>
              </a:rPr>
              <a:t>: question 14 provides an (optional) opportunity to explore the concept of Eulerian walks.</a:t>
            </a:r>
            <a:endParaRPr lang="en-AU" dirty="0"/>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5</a:t>
            </a:fld>
            <a:endParaRPr lang="en-AU"/>
          </a:p>
        </p:txBody>
      </p:sp>
    </p:spTree>
    <p:extLst>
      <p:ext uri="{BB962C8B-B14F-4D97-AF65-F5344CB8AC3E}">
        <p14:creationId xmlns:p14="http://schemas.microsoft.com/office/powerpoint/2010/main" val="120686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created in Canva.com</a:t>
            </a:r>
          </a:p>
        </p:txBody>
      </p:sp>
      <p:sp>
        <p:nvSpPr>
          <p:cNvPr id="4" name="Slide Number Placeholder 3"/>
          <p:cNvSpPr>
            <a:spLocks noGrp="1"/>
          </p:cNvSpPr>
          <p:nvPr>
            <p:ph type="sldNum" sz="quarter" idx="10"/>
          </p:nvPr>
        </p:nvSpPr>
        <p:spPr/>
        <p:txBody>
          <a:bodyPr/>
          <a:lstStyle/>
          <a:p>
            <a:fld id="{5D904A82-F77A-4F2F-A04D-9E9D63F3DBDF}" type="slidenum">
              <a:rPr lang="en-AU" smtClean="0"/>
              <a:t>6</a:t>
            </a:fld>
            <a:endParaRPr lang="en-AU"/>
          </a:p>
        </p:txBody>
      </p:sp>
    </p:spTree>
    <p:extLst>
      <p:ext uri="{BB962C8B-B14F-4D97-AF65-F5344CB8AC3E}">
        <p14:creationId xmlns:p14="http://schemas.microsoft.com/office/powerpoint/2010/main" val="61921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created in Canva.com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a:p>
            <a:r>
              <a:rPr lang="en-AU" dirty="0"/>
              <a:t>An interactive version of this three-part quiz can be accessed here: https://take.quiz-maker.com/QBNUR1KSA</a:t>
            </a:r>
          </a:p>
        </p:txBody>
      </p:sp>
      <p:sp>
        <p:nvSpPr>
          <p:cNvPr id="4" name="Slide Number Placeholder 3"/>
          <p:cNvSpPr>
            <a:spLocks noGrp="1"/>
          </p:cNvSpPr>
          <p:nvPr>
            <p:ph type="sldNum" sz="quarter" idx="10"/>
          </p:nvPr>
        </p:nvSpPr>
        <p:spPr/>
        <p:txBody>
          <a:bodyPr/>
          <a:lstStyle/>
          <a:p>
            <a:fld id="{5D904A82-F77A-4F2F-A04D-9E9D63F3DBDF}" type="slidenum">
              <a:rPr lang="en-AU" smtClean="0"/>
              <a:t>7</a:t>
            </a:fld>
            <a:endParaRPr lang="en-AU"/>
          </a:p>
        </p:txBody>
      </p:sp>
    </p:spTree>
    <p:extLst>
      <p:ext uri="{BB962C8B-B14F-4D97-AF65-F5344CB8AC3E}">
        <p14:creationId xmlns:p14="http://schemas.microsoft.com/office/powerpoint/2010/main" val="207852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created in Canva.com</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8</a:t>
            </a:fld>
            <a:endParaRPr lang="en-AU"/>
          </a:p>
        </p:txBody>
      </p:sp>
    </p:spTree>
    <p:extLst>
      <p:ext uri="{BB962C8B-B14F-4D97-AF65-F5344CB8AC3E}">
        <p14:creationId xmlns:p14="http://schemas.microsoft.com/office/powerpoint/2010/main" val="577398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created in Canva.com</a:t>
            </a:r>
          </a:p>
          <a:p>
            <a:endParaRPr lang="en-AU" dirty="0"/>
          </a:p>
        </p:txBody>
      </p:sp>
      <p:sp>
        <p:nvSpPr>
          <p:cNvPr id="4" name="Slide Number Placeholder 3"/>
          <p:cNvSpPr>
            <a:spLocks noGrp="1"/>
          </p:cNvSpPr>
          <p:nvPr>
            <p:ph type="sldNum" sz="quarter" idx="10"/>
          </p:nvPr>
        </p:nvSpPr>
        <p:spPr/>
        <p:txBody>
          <a:bodyPr/>
          <a:lstStyle/>
          <a:p>
            <a:fld id="{5D904A82-F77A-4F2F-A04D-9E9D63F3DBDF}" type="slidenum">
              <a:rPr lang="en-AU" smtClean="0"/>
              <a:t>9</a:t>
            </a:fld>
            <a:endParaRPr lang="en-AU"/>
          </a:p>
        </p:txBody>
      </p:sp>
    </p:spTree>
    <p:extLst>
      <p:ext uri="{BB962C8B-B14F-4D97-AF65-F5344CB8AC3E}">
        <p14:creationId xmlns:p14="http://schemas.microsoft.com/office/powerpoint/2010/main" val="170150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6/02/2024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2189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6/02/2024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57094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6/02/2024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18588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A3CC2A7-6B72-40F1-BA15-CE4E09321D37}" type="datetimeFigureOut">
              <a:rPr lang="en-AU" smtClean="0"/>
              <a:t>6/02/2024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4290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3CC2A7-6B72-40F1-BA15-CE4E09321D37}" type="datetimeFigureOut">
              <a:rPr lang="en-AU" smtClean="0"/>
              <a:t>6/02/2024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382924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A3CC2A7-6B72-40F1-BA15-CE4E09321D37}" type="datetimeFigureOut">
              <a:rPr lang="en-AU" smtClean="0"/>
              <a:t>6/02/2024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0506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A3CC2A7-6B72-40F1-BA15-CE4E09321D37}" type="datetimeFigureOut">
              <a:rPr lang="en-AU" smtClean="0"/>
              <a:t>6/02/2024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366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A3CC2A7-6B72-40F1-BA15-CE4E09321D37}" type="datetimeFigureOut">
              <a:rPr lang="en-AU" smtClean="0"/>
              <a:t>6/02/2024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9245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CC2A7-6B72-40F1-BA15-CE4E09321D37}" type="datetimeFigureOut">
              <a:rPr lang="en-AU" smtClean="0"/>
              <a:t>6/02/2024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406916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6/02/2024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2111738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3CC2A7-6B72-40F1-BA15-CE4E09321D37}" type="datetimeFigureOut">
              <a:rPr lang="en-AU" smtClean="0"/>
              <a:t>6/02/2024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9ABC576-B878-448C-BD9F-E8E656A57717}" type="slidenum">
              <a:rPr lang="en-AU" smtClean="0"/>
              <a:t>‹#›</a:t>
            </a:fld>
            <a:endParaRPr lang="en-AU"/>
          </a:p>
        </p:txBody>
      </p:sp>
    </p:spTree>
    <p:extLst>
      <p:ext uri="{BB962C8B-B14F-4D97-AF65-F5344CB8AC3E}">
        <p14:creationId xmlns:p14="http://schemas.microsoft.com/office/powerpoint/2010/main" val="103506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CC2A7-6B72-40F1-BA15-CE4E09321D37}" type="datetimeFigureOut">
              <a:rPr lang="en-AU" smtClean="0"/>
              <a:t>6/02/2024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ABC576-B878-448C-BD9F-E8E656A57717}" type="slidenum">
              <a:rPr lang="en-AU" smtClean="0"/>
              <a:t>‹#›</a:t>
            </a:fld>
            <a:endParaRPr lang="en-AU"/>
          </a:p>
        </p:txBody>
      </p:sp>
    </p:spTree>
    <p:extLst>
      <p:ext uri="{BB962C8B-B14F-4D97-AF65-F5344CB8AC3E}">
        <p14:creationId xmlns:p14="http://schemas.microsoft.com/office/powerpoint/2010/main" val="4110430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www.mathematicshub.edu.au/"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jpe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athematicshub.edu.au/" TargetMode="External"/><Relationship Id="rId5" Type="http://schemas.openxmlformats.org/officeDocument/2006/relationships/image" Target="../media/image12.png"/><Relationship Id="rId15" Type="http://schemas.openxmlformats.org/officeDocument/2006/relationships/image" Target="../media/image1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2.png"/><Relationship Id="rId15" Type="http://schemas.openxmlformats.org/officeDocument/2006/relationships/image" Target="../media/image20.png"/><Relationship Id="rId10" Type="http://schemas.openxmlformats.org/officeDocument/2006/relationships/hyperlink" Target="https://www.mathematicshub.edu.au/" TargetMode="External"/><Relationship Id="rId4" Type="http://schemas.openxmlformats.org/officeDocument/2006/relationships/image" Target="../media/image11.png"/><Relationship Id="rId9" Type="http://schemas.openxmlformats.org/officeDocument/2006/relationships/image" Target="../media/image1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jpe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mathematicshub.edu.au/" TargetMode="External"/><Relationship Id="rId5" Type="http://schemas.openxmlformats.org/officeDocument/2006/relationships/image" Target="../media/image12.png"/><Relationship Id="rId10"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hyperlink" Target="https://www.mathematicshub.edu.au/" TargetMode="External"/><Relationship Id="rId4" Type="http://schemas.openxmlformats.org/officeDocument/2006/relationships/image" Target="../media/image11.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hyperlink" Target="https://www.mathematicshub.edu.au/" TargetMode="External"/><Relationship Id="rId4" Type="http://schemas.openxmlformats.org/officeDocument/2006/relationships/image" Target="../media/image11.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hyperlink" Target="https://www.mathematicshub.edu.au/"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hyperlink" Target="https://www.mathematicshub.edu.au/"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hyperlink" Target="https://www.mathematicshub.edu.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EA804A7-72E1-6EB1-42EE-A68C798E8691}"/>
              </a:ext>
              <a:ext uri="{C183D7F6-B498-43B3-948B-1728B52AA6E4}">
                <adec:decorative xmlns:adec="http://schemas.microsoft.com/office/drawing/2017/decorative" val="1"/>
              </a:ext>
            </a:extLst>
          </p:cNvPr>
          <p:cNvGrpSpPr/>
          <p:nvPr/>
        </p:nvGrpSpPr>
        <p:grpSpPr>
          <a:xfrm>
            <a:off x="0" y="839552"/>
            <a:ext cx="9145016" cy="6093296"/>
            <a:chOff x="0" y="839552"/>
            <a:chExt cx="9145016" cy="6093296"/>
          </a:xfrm>
        </p:grpSpPr>
        <p:pic>
          <p:nvPicPr>
            <p:cNvPr id="11" name="Picture 2">
              <a:extLst>
                <a:ext uri="{FF2B5EF4-FFF2-40B4-BE49-F238E27FC236}">
                  <a16:creationId xmlns:a16="http://schemas.microsoft.com/office/drawing/2014/main" id="{3B02FFA8-B4DD-A659-847C-40D9461084A4}"/>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63" r="504"/>
            <a:stretch/>
          </p:blipFill>
          <p:spPr bwMode="auto">
            <a:xfrm>
              <a:off x="0" y="839552"/>
              <a:ext cx="9145016"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12">
              <a:extLst>
                <a:ext uri="{FF2B5EF4-FFF2-40B4-BE49-F238E27FC236}">
                  <a16:creationId xmlns:a16="http://schemas.microsoft.com/office/drawing/2014/main" id="{9DCF8F58-C60D-901F-35B3-D3E3317351AB}"/>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78224" y="6321883"/>
              <a:ext cx="826992" cy="541175"/>
            </a:xfrm>
            <a:prstGeom prst="rect">
              <a:avLst/>
            </a:prstGeom>
          </p:spPr>
        </p:pic>
        <p:pic>
          <p:nvPicPr>
            <p:cNvPr id="14" name="Picture 13">
              <a:extLst>
                <a:ext uri="{FF2B5EF4-FFF2-40B4-BE49-F238E27FC236}">
                  <a16:creationId xmlns:a16="http://schemas.microsoft.com/office/drawing/2014/main" id="{C6CAEB35-3FA9-E5F5-E1FB-19C117DF53F5}"/>
                </a:ext>
                <a:ext uri="{C183D7F6-B498-43B3-948B-1728B52AA6E4}">
                  <adec:decorative xmlns:adec="http://schemas.microsoft.com/office/drawing/2017/decorative" val="1"/>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5195" y="5728619"/>
              <a:ext cx="556021" cy="566359"/>
            </a:xfrm>
            <a:prstGeom prst="rect">
              <a:avLst/>
            </a:prstGeom>
          </p:spPr>
        </p:pic>
        <p:pic>
          <p:nvPicPr>
            <p:cNvPr id="15" name="Picture 14">
              <a:extLst>
                <a:ext uri="{FF2B5EF4-FFF2-40B4-BE49-F238E27FC236}">
                  <a16:creationId xmlns:a16="http://schemas.microsoft.com/office/drawing/2014/main" id="{3DA1EFB8-9C6B-504E-9053-5A6D4DAD5F43}"/>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45463" y="5876935"/>
              <a:ext cx="546257" cy="562567"/>
            </a:xfrm>
            <a:prstGeom prst="rect">
              <a:avLst/>
            </a:prstGeom>
          </p:spPr>
        </p:pic>
        <p:pic>
          <p:nvPicPr>
            <p:cNvPr id="16" name="Picture 15">
              <a:extLst>
                <a:ext uri="{FF2B5EF4-FFF2-40B4-BE49-F238E27FC236}">
                  <a16:creationId xmlns:a16="http://schemas.microsoft.com/office/drawing/2014/main" id="{CBBC9B71-3753-FCC0-23B1-BD79FCBEE49C}"/>
                </a:ext>
              </a:extLst>
            </p:cNvPr>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88903" y="6158218"/>
              <a:ext cx="856560" cy="555469"/>
            </a:xfrm>
            <a:prstGeom prst="rect">
              <a:avLst/>
            </a:prstGeom>
          </p:spPr>
        </p:pic>
        <p:pic>
          <p:nvPicPr>
            <p:cNvPr id="17" name="Picture 16">
              <a:extLst>
                <a:ext uri="{FF2B5EF4-FFF2-40B4-BE49-F238E27FC236}">
                  <a16:creationId xmlns:a16="http://schemas.microsoft.com/office/drawing/2014/main" id="{F35613ED-5998-B6F6-5767-AEC151A193B5}"/>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49800" y="6075762"/>
              <a:ext cx="554625" cy="727479"/>
            </a:xfrm>
            <a:prstGeom prst="rect">
              <a:avLst/>
            </a:prstGeom>
          </p:spPr>
        </p:pic>
      </p:grpSp>
      <p:grpSp>
        <p:nvGrpSpPr>
          <p:cNvPr id="12" name="Group 11">
            <a:extLst>
              <a:ext uri="{FF2B5EF4-FFF2-40B4-BE49-F238E27FC236}">
                <a16:creationId xmlns:a16="http://schemas.microsoft.com/office/drawing/2014/main" id="{E86B8A94-CC1C-123A-52BA-66D076BF05A9}"/>
              </a:ext>
              <a:ext uri="{C183D7F6-B498-43B3-948B-1728B52AA6E4}">
                <adec:decorative xmlns:adec="http://schemas.microsoft.com/office/drawing/2017/decorative" val="1"/>
              </a:ext>
            </a:extLst>
          </p:cNvPr>
          <p:cNvGrpSpPr/>
          <p:nvPr/>
        </p:nvGrpSpPr>
        <p:grpSpPr>
          <a:xfrm>
            <a:off x="5438976" y="5733256"/>
            <a:ext cx="2661416" cy="1101548"/>
            <a:chOff x="5438976" y="5733256"/>
            <a:chExt cx="2661416" cy="1101548"/>
          </a:xfrm>
        </p:grpSpPr>
        <p:pic>
          <p:nvPicPr>
            <p:cNvPr id="6" name="Content Placeholder 12"/>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7067400" y="6309319"/>
              <a:ext cx="826992" cy="525485"/>
            </a:xfrm>
            <a:prstGeom prst="rect">
              <a:avLst/>
            </a:prstGeom>
          </p:spPr>
        </p:pic>
        <p:pic>
          <p:nvPicPr>
            <p:cNvPr id="5" name="Picture 4"/>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44371" y="5733256"/>
              <a:ext cx="556021" cy="549939"/>
            </a:xfrm>
            <a:prstGeom prst="rect">
              <a:avLst/>
            </a:prstGeom>
          </p:spPr>
        </p:pic>
        <p:pic>
          <p:nvPicPr>
            <p:cNvPr id="8" name="Picture 7"/>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934639" y="5877272"/>
              <a:ext cx="546257" cy="546257"/>
            </a:xfrm>
            <a:prstGeom prst="rect">
              <a:avLst/>
            </a:prstGeom>
          </p:spPr>
        </p:pic>
        <p:pic>
          <p:nvPicPr>
            <p:cNvPr id="7" name="Picture 6"/>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78079" y="6150399"/>
              <a:ext cx="856560" cy="539365"/>
            </a:xfrm>
            <a:prstGeom prst="rect">
              <a:avLst/>
            </a:prstGeom>
          </p:spPr>
        </p:pic>
        <p:pic>
          <p:nvPicPr>
            <p:cNvPr id="10" name="Picture 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637115">
              <a:off x="5438976" y="6070334"/>
              <a:ext cx="554625" cy="706388"/>
            </a:xfrm>
            <a:prstGeom prst="rect">
              <a:avLst/>
            </a:prstGeom>
          </p:spPr>
        </p:pic>
      </p:grpSp>
      <p:pic>
        <p:nvPicPr>
          <p:cNvPr id="18" name="Picture 17">
            <a:hlinkClick r:id="rId9"/>
            <a:extLst>
              <a:ext uri="{FF2B5EF4-FFF2-40B4-BE49-F238E27FC236}">
                <a16:creationId xmlns:a16="http://schemas.microsoft.com/office/drawing/2014/main" id="{21603C69-507F-5BCD-B704-ED0EB4A96C2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9" name="Footer Placeholder 12">
            <a:extLst>
              <a:ext uri="{FF2B5EF4-FFF2-40B4-BE49-F238E27FC236}">
                <a16:creationId xmlns:a16="http://schemas.microsoft.com/office/drawing/2014/main" id="{985946D7-FAE3-79D8-3E2C-C4D8FEA243F9}"/>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0" name="Picture 19">
            <a:extLst>
              <a:ext uri="{FF2B5EF4-FFF2-40B4-BE49-F238E27FC236}">
                <a16:creationId xmlns:a16="http://schemas.microsoft.com/office/drawing/2014/main" id="{16F4A165-DE2B-1F2B-9D3B-83A4DCFAF5AE}"/>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
        <p:nvSpPr>
          <p:cNvPr id="23" name="Title 22">
            <a:extLst>
              <a:ext uri="{FF2B5EF4-FFF2-40B4-BE49-F238E27FC236}">
                <a16:creationId xmlns:a16="http://schemas.microsoft.com/office/drawing/2014/main" id="{47DCFF94-4FCF-109B-7CF6-58BAEE1432C4}"/>
              </a:ext>
            </a:extLst>
          </p:cNvPr>
          <p:cNvSpPr>
            <a:spLocks noGrp="1"/>
          </p:cNvSpPr>
          <p:nvPr>
            <p:ph type="ctrTitle"/>
          </p:nvPr>
        </p:nvSpPr>
        <p:spPr>
          <a:xfrm>
            <a:off x="611560" y="1102956"/>
            <a:ext cx="7772400" cy="1470025"/>
          </a:xfrm>
        </p:spPr>
        <p:txBody>
          <a:bodyPr/>
          <a:lstStyle/>
          <a:p>
            <a:r>
              <a:rPr lang="en-AU" dirty="0">
                <a:solidFill>
                  <a:schemeClr val="tx2"/>
                </a:solidFill>
              </a:rPr>
              <a:t>Capital Airways: Part 1</a:t>
            </a:r>
            <a:endParaRPr lang="en-GB" dirty="0">
              <a:solidFill>
                <a:schemeClr val="tx2"/>
              </a:solidFill>
            </a:endParaRPr>
          </a:p>
        </p:txBody>
      </p:sp>
      <p:pic>
        <p:nvPicPr>
          <p:cNvPr id="4" name="Picture 3">
            <a:extLst>
              <a:ext uri="{FF2B5EF4-FFF2-40B4-BE49-F238E27FC236}">
                <a16:creationId xmlns:a16="http://schemas.microsoft.com/office/drawing/2014/main" id="{417E4F1F-9897-9AEF-1948-93C37CF768F9}"/>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870010" y="2326305"/>
            <a:ext cx="5403979" cy="3274011"/>
          </a:xfrm>
          <a:prstGeom prst="rect">
            <a:avLst/>
          </a:prstGeom>
        </p:spPr>
      </p:pic>
    </p:spTree>
    <p:extLst>
      <p:ext uri="{BB962C8B-B14F-4D97-AF65-F5344CB8AC3E}">
        <p14:creationId xmlns:p14="http://schemas.microsoft.com/office/powerpoint/2010/main" val="365575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43608" y="24560"/>
            <a:ext cx="8229600" cy="1143000"/>
          </a:xfrm>
        </p:spPr>
        <p:txBody>
          <a:bodyPr/>
          <a:lstStyle/>
          <a:p>
            <a:r>
              <a:rPr lang="en-AU" dirty="0">
                <a:solidFill>
                  <a:schemeClr val="tx2"/>
                </a:solidFill>
              </a:rPr>
              <a:t>Which one doesn’t belong?</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grpSp>
        <p:nvGrpSpPr>
          <p:cNvPr id="19" name="Group 18" descr="A: five dots including one central dots. Four outside dots join central dot.">
            <a:extLst>
              <a:ext uri="{FF2B5EF4-FFF2-40B4-BE49-F238E27FC236}">
                <a16:creationId xmlns:a16="http://schemas.microsoft.com/office/drawing/2014/main" id="{B5CF5C1D-247E-52AE-5BB0-7F7B903E48F3}"/>
              </a:ext>
            </a:extLst>
          </p:cNvPr>
          <p:cNvGrpSpPr/>
          <p:nvPr/>
        </p:nvGrpSpPr>
        <p:grpSpPr>
          <a:xfrm>
            <a:off x="648483" y="1659862"/>
            <a:ext cx="2626476" cy="1821862"/>
            <a:chOff x="648483" y="1659862"/>
            <a:chExt cx="2626476" cy="1821862"/>
          </a:xfrm>
        </p:grpSpPr>
        <p:pic>
          <p:nvPicPr>
            <p:cNvPr id="3" name="Picture 2" descr="Diagram A forms an X shape with five nodes.">
              <a:extLst>
                <a:ext uri="{FF2B5EF4-FFF2-40B4-BE49-F238E27FC236}">
                  <a16:creationId xmlns:a16="http://schemas.microsoft.com/office/drawing/2014/main" id="{0DF32B0E-0F5D-2648-BE5A-7751A1DDC0A8}"/>
                </a:ext>
              </a:extLst>
            </p:cNvPr>
            <p:cNvPicPr>
              <a:picLocks noChangeAspect="1"/>
            </p:cNvPicPr>
            <p:nvPr/>
          </p:nvPicPr>
          <p:blipFill>
            <a:blip r:embed="rId9"/>
            <a:stretch>
              <a:fillRect/>
            </a:stretch>
          </p:blipFill>
          <p:spPr>
            <a:xfrm>
              <a:off x="1331640" y="1659862"/>
              <a:ext cx="1943319" cy="1821862"/>
            </a:xfrm>
            <a:prstGeom prst="rect">
              <a:avLst/>
            </a:prstGeom>
          </p:spPr>
        </p:pic>
        <p:sp>
          <p:nvSpPr>
            <p:cNvPr id="7" name="TextBox 6">
              <a:extLst>
                <a:ext uri="{FF2B5EF4-FFF2-40B4-BE49-F238E27FC236}">
                  <a16:creationId xmlns:a16="http://schemas.microsoft.com/office/drawing/2014/main" id="{953584F0-8959-E731-0FC1-25FED2D53EE6}"/>
                </a:ext>
              </a:extLst>
            </p:cNvPr>
            <p:cNvSpPr txBox="1"/>
            <p:nvPr/>
          </p:nvSpPr>
          <p:spPr>
            <a:xfrm>
              <a:off x="648483" y="2060848"/>
              <a:ext cx="656157" cy="830997"/>
            </a:xfrm>
            <a:prstGeom prst="rect">
              <a:avLst/>
            </a:prstGeom>
            <a:noFill/>
          </p:spPr>
          <p:txBody>
            <a:bodyPr wrap="square" rtlCol="0">
              <a:spAutoFit/>
            </a:bodyPr>
            <a:lstStyle/>
            <a:p>
              <a:r>
                <a:rPr lang="en-US" sz="4800" b="1" dirty="0"/>
                <a:t>A</a:t>
              </a:r>
            </a:p>
          </p:txBody>
        </p:sp>
      </p:grpSp>
      <p:grpSp>
        <p:nvGrpSpPr>
          <p:cNvPr id="20" name="Group 19" descr="B: Five dots, three vertically aligned and joined by lines. Two horizontal dots joined by lines to the top vertical dot and the middle vertical dot. These dots are joined.">
            <a:extLst>
              <a:ext uri="{FF2B5EF4-FFF2-40B4-BE49-F238E27FC236}">
                <a16:creationId xmlns:a16="http://schemas.microsoft.com/office/drawing/2014/main" id="{152497AD-A6E3-2E5D-2786-9CAD41F5DA56}"/>
              </a:ext>
            </a:extLst>
          </p:cNvPr>
          <p:cNvGrpSpPr/>
          <p:nvPr/>
        </p:nvGrpSpPr>
        <p:grpSpPr>
          <a:xfrm>
            <a:off x="4714381" y="1686429"/>
            <a:ext cx="2830108" cy="1821861"/>
            <a:chOff x="4714381" y="1686429"/>
            <a:chExt cx="2830108" cy="1821861"/>
          </a:xfrm>
        </p:grpSpPr>
        <p:pic>
          <p:nvPicPr>
            <p:cNvPr id="4" name="Picture 3" descr="Diagram B forms A P shape with five nodes.">
              <a:extLst>
                <a:ext uri="{FF2B5EF4-FFF2-40B4-BE49-F238E27FC236}">
                  <a16:creationId xmlns:a16="http://schemas.microsoft.com/office/drawing/2014/main" id="{7AD624F1-2227-6219-5755-B160FBEB3D42}"/>
                </a:ext>
              </a:extLst>
            </p:cNvPr>
            <p:cNvPicPr>
              <a:picLocks noChangeAspect="1"/>
            </p:cNvPicPr>
            <p:nvPr/>
          </p:nvPicPr>
          <p:blipFill>
            <a:blip r:embed="rId10"/>
            <a:stretch>
              <a:fillRect/>
            </a:stretch>
          </p:blipFill>
          <p:spPr>
            <a:xfrm>
              <a:off x="5606954" y="1686429"/>
              <a:ext cx="1937535" cy="1821861"/>
            </a:xfrm>
            <a:prstGeom prst="rect">
              <a:avLst/>
            </a:prstGeom>
          </p:spPr>
        </p:pic>
        <p:sp>
          <p:nvSpPr>
            <p:cNvPr id="8" name="TextBox 7">
              <a:extLst>
                <a:ext uri="{FF2B5EF4-FFF2-40B4-BE49-F238E27FC236}">
                  <a16:creationId xmlns:a16="http://schemas.microsoft.com/office/drawing/2014/main" id="{5BFB6D27-A456-E813-5A15-62741C75A9D1}"/>
                </a:ext>
              </a:extLst>
            </p:cNvPr>
            <p:cNvSpPr txBox="1"/>
            <p:nvPr/>
          </p:nvSpPr>
          <p:spPr>
            <a:xfrm>
              <a:off x="4714381" y="2018897"/>
              <a:ext cx="656157" cy="830997"/>
            </a:xfrm>
            <a:prstGeom prst="rect">
              <a:avLst/>
            </a:prstGeom>
            <a:noFill/>
          </p:spPr>
          <p:txBody>
            <a:bodyPr wrap="square" rtlCol="0">
              <a:spAutoFit/>
            </a:bodyPr>
            <a:lstStyle/>
            <a:p>
              <a:r>
                <a:rPr lang="en-US" sz="4800" b="1" dirty="0"/>
                <a:t>B</a:t>
              </a:r>
            </a:p>
          </p:txBody>
        </p:sp>
      </p:grpSp>
      <p:pic>
        <p:nvPicPr>
          <p:cNvPr id="6" name="Picture 5">
            <a:hlinkClick r:id="rId11"/>
            <a:extLst>
              <a:ext uri="{FF2B5EF4-FFF2-40B4-BE49-F238E27FC236}">
                <a16:creationId xmlns:a16="http://schemas.microsoft.com/office/drawing/2014/main" id="{3AAE55ED-F562-18C2-B395-5DFB138B158B}"/>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0" name="Footer Placeholder 12">
            <a:extLst>
              <a:ext uri="{FF2B5EF4-FFF2-40B4-BE49-F238E27FC236}">
                <a16:creationId xmlns:a16="http://schemas.microsoft.com/office/drawing/2014/main" id="{1819CDDC-7359-F293-ECBF-F3593A6DEA76}"/>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1" name="Picture 10">
            <a:extLst>
              <a:ext uri="{FF2B5EF4-FFF2-40B4-BE49-F238E27FC236}">
                <a16:creationId xmlns:a16="http://schemas.microsoft.com/office/drawing/2014/main" id="{91CA76D8-1F1B-1CF1-C6BB-D9643479A7A1}"/>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grpSp>
        <p:nvGrpSpPr>
          <p:cNvPr id="21" name="Group 20" descr="Five dots in the shape of an X. The top three dots are joined. The central dot and bottom left are joined by two lines. ">
            <a:extLst>
              <a:ext uri="{FF2B5EF4-FFF2-40B4-BE49-F238E27FC236}">
                <a16:creationId xmlns:a16="http://schemas.microsoft.com/office/drawing/2014/main" id="{AB403298-2B78-FD51-0166-9F2622BF343E}"/>
              </a:ext>
            </a:extLst>
          </p:cNvPr>
          <p:cNvGrpSpPr/>
          <p:nvPr/>
        </p:nvGrpSpPr>
        <p:grpSpPr>
          <a:xfrm>
            <a:off x="648483" y="3902163"/>
            <a:ext cx="2596796" cy="1763887"/>
            <a:chOff x="648483" y="3902163"/>
            <a:chExt cx="2596796" cy="1763887"/>
          </a:xfrm>
        </p:grpSpPr>
        <p:pic>
          <p:nvPicPr>
            <p:cNvPr id="5" name="Picture 4" descr="Diagram C forms two triangles with four nodes, and one node remains unconnected.">
              <a:extLst>
                <a:ext uri="{FF2B5EF4-FFF2-40B4-BE49-F238E27FC236}">
                  <a16:creationId xmlns:a16="http://schemas.microsoft.com/office/drawing/2014/main" id="{BD85EF05-4321-94DA-2EB8-C88FCAFDF5C7}"/>
                </a:ext>
              </a:extLst>
            </p:cNvPr>
            <p:cNvPicPr>
              <a:picLocks noChangeAspect="1"/>
            </p:cNvPicPr>
            <p:nvPr/>
          </p:nvPicPr>
          <p:blipFill>
            <a:blip r:embed="rId14"/>
            <a:stretch>
              <a:fillRect/>
            </a:stretch>
          </p:blipFill>
          <p:spPr>
            <a:xfrm>
              <a:off x="1446464" y="3902163"/>
              <a:ext cx="1798815" cy="1763887"/>
            </a:xfrm>
            <a:prstGeom prst="rect">
              <a:avLst/>
            </a:prstGeom>
          </p:spPr>
        </p:pic>
        <p:sp>
          <p:nvSpPr>
            <p:cNvPr id="12" name="TextBox 11">
              <a:extLst>
                <a:ext uri="{FF2B5EF4-FFF2-40B4-BE49-F238E27FC236}">
                  <a16:creationId xmlns:a16="http://schemas.microsoft.com/office/drawing/2014/main" id="{C6ED43BC-B26A-AA97-99CD-35621C78EAED}"/>
                </a:ext>
              </a:extLst>
            </p:cNvPr>
            <p:cNvSpPr txBox="1"/>
            <p:nvPr/>
          </p:nvSpPr>
          <p:spPr>
            <a:xfrm>
              <a:off x="648483" y="4279338"/>
              <a:ext cx="656157" cy="830997"/>
            </a:xfrm>
            <a:prstGeom prst="rect">
              <a:avLst/>
            </a:prstGeom>
            <a:noFill/>
          </p:spPr>
          <p:txBody>
            <a:bodyPr wrap="square" rtlCol="0">
              <a:spAutoFit/>
            </a:bodyPr>
            <a:lstStyle/>
            <a:p>
              <a:r>
                <a:rPr lang="en-US" sz="4800" b="1" dirty="0"/>
                <a:t>C</a:t>
              </a:r>
            </a:p>
          </p:txBody>
        </p:sp>
      </p:grpSp>
      <p:grpSp>
        <p:nvGrpSpPr>
          <p:cNvPr id="22" name="Group 21" descr="D: four dots. Two are joined by one lined. Another two are joined by one line. The second pair are joined to the centre of the first pair. ">
            <a:extLst>
              <a:ext uri="{FF2B5EF4-FFF2-40B4-BE49-F238E27FC236}">
                <a16:creationId xmlns:a16="http://schemas.microsoft.com/office/drawing/2014/main" id="{4128066C-BC6B-CAA0-B55B-B278B563038E}"/>
              </a:ext>
            </a:extLst>
          </p:cNvPr>
          <p:cNvGrpSpPr/>
          <p:nvPr/>
        </p:nvGrpSpPr>
        <p:grpSpPr>
          <a:xfrm>
            <a:off x="4830329" y="3802343"/>
            <a:ext cx="2261950" cy="1774265"/>
            <a:chOff x="4830329" y="3802343"/>
            <a:chExt cx="2261950" cy="1774265"/>
          </a:xfrm>
        </p:grpSpPr>
        <p:pic>
          <p:nvPicPr>
            <p:cNvPr id="9" name="Picture 8" descr="Diagram D forms and I and then a triangle. There are four nodes. One of the edges of the diagram connects halfway between I.">
              <a:extLst>
                <a:ext uri="{FF2B5EF4-FFF2-40B4-BE49-F238E27FC236}">
                  <a16:creationId xmlns:a16="http://schemas.microsoft.com/office/drawing/2014/main" id="{6D5C7FC9-7508-8C9F-CF4F-190FF67ACAB6}"/>
                </a:ext>
              </a:extLst>
            </p:cNvPr>
            <p:cNvPicPr>
              <a:picLocks noChangeAspect="1"/>
            </p:cNvPicPr>
            <p:nvPr/>
          </p:nvPicPr>
          <p:blipFill>
            <a:blip r:embed="rId15"/>
            <a:stretch>
              <a:fillRect/>
            </a:stretch>
          </p:blipFill>
          <p:spPr>
            <a:xfrm>
              <a:off x="5582598" y="3802343"/>
              <a:ext cx="1509681" cy="1774265"/>
            </a:xfrm>
            <a:prstGeom prst="rect">
              <a:avLst/>
            </a:prstGeom>
          </p:spPr>
        </p:pic>
        <p:sp>
          <p:nvSpPr>
            <p:cNvPr id="18" name="TextBox 17">
              <a:extLst>
                <a:ext uri="{FF2B5EF4-FFF2-40B4-BE49-F238E27FC236}">
                  <a16:creationId xmlns:a16="http://schemas.microsoft.com/office/drawing/2014/main" id="{BA3E7985-C389-516F-54D2-CF0F40CE3A08}"/>
                </a:ext>
              </a:extLst>
            </p:cNvPr>
            <p:cNvSpPr txBox="1"/>
            <p:nvPr/>
          </p:nvSpPr>
          <p:spPr>
            <a:xfrm>
              <a:off x="4830329" y="4279338"/>
              <a:ext cx="656157" cy="830997"/>
            </a:xfrm>
            <a:prstGeom prst="rect">
              <a:avLst/>
            </a:prstGeom>
            <a:noFill/>
          </p:spPr>
          <p:txBody>
            <a:bodyPr wrap="square" rtlCol="0">
              <a:spAutoFit/>
            </a:bodyPr>
            <a:lstStyle/>
            <a:p>
              <a:r>
                <a:rPr lang="en-US" sz="4800" b="1" dirty="0"/>
                <a:t>D</a:t>
              </a:r>
            </a:p>
          </p:txBody>
        </p:sp>
      </p:grpSp>
    </p:spTree>
    <p:extLst>
      <p:ext uri="{BB962C8B-B14F-4D97-AF65-F5344CB8AC3E}">
        <p14:creationId xmlns:p14="http://schemas.microsoft.com/office/powerpoint/2010/main" val="30322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93894" y="-19223"/>
            <a:ext cx="8229600" cy="1143000"/>
          </a:xfrm>
        </p:spPr>
        <p:txBody>
          <a:bodyPr/>
          <a:lstStyle/>
          <a:p>
            <a:r>
              <a:rPr lang="en-AU" dirty="0">
                <a:solidFill>
                  <a:schemeClr val="tx2"/>
                </a:solidFill>
              </a:rPr>
              <a:t>Introducing networks</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3" name="TextBox 2">
            <a:extLst>
              <a:ext uri="{FF2B5EF4-FFF2-40B4-BE49-F238E27FC236}">
                <a16:creationId xmlns:a16="http://schemas.microsoft.com/office/drawing/2014/main" id="{E3FBB5C3-00F4-B287-7623-BA678C0CC30E}"/>
              </a:ext>
            </a:extLst>
          </p:cNvPr>
          <p:cNvSpPr txBox="1"/>
          <p:nvPr/>
        </p:nvSpPr>
        <p:spPr>
          <a:xfrm>
            <a:off x="179512" y="827366"/>
            <a:ext cx="8363272" cy="707886"/>
          </a:xfrm>
          <a:prstGeom prst="rect">
            <a:avLst/>
          </a:prstGeom>
          <a:noFill/>
        </p:spPr>
        <p:txBody>
          <a:bodyPr wrap="square" rtlCol="0">
            <a:spAutoFit/>
          </a:bodyPr>
          <a:lstStyle/>
          <a:p>
            <a:r>
              <a:rPr lang="en-US" sz="2000" b="1" dirty="0">
                <a:solidFill>
                  <a:schemeClr val="tx2"/>
                </a:solidFill>
              </a:rPr>
              <a:t>Network diagrams </a:t>
            </a:r>
            <a:r>
              <a:rPr lang="en-US" sz="2000" dirty="0">
                <a:solidFill>
                  <a:schemeClr val="tx2"/>
                </a:solidFill>
              </a:rPr>
              <a:t>are a simplified visual way of representing connections between people, places and objects.</a:t>
            </a:r>
          </a:p>
        </p:txBody>
      </p:sp>
      <p:pic>
        <p:nvPicPr>
          <p:cNvPr id="7" name="Picture 6" descr="Social network and  people ">
            <a:extLst>
              <a:ext uri="{FF2B5EF4-FFF2-40B4-BE49-F238E27FC236}">
                <a16:creationId xmlns:a16="http://schemas.microsoft.com/office/drawing/2014/main" id="{5764E311-E694-3759-F366-E362A35EB492}"/>
              </a:ext>
            </a:extLst>
          </p:cNvPr>
          <p:cNvPicPr>
            <a:picLocks noChangeAspect="1"/>
          </p:cNvPicPr>
          <p:nvPr/>
        </p:nvPicPr>
        <p:blipFill>
          <a:blip r:embed="rId9"/>
          <a:stretch>
            <a:fillRect/>
          </a:stretch>
        </p:blipFill>
        <p:spPr>
          <a:xfrm>
            <a:off x="3956889" y="1731928"/>
            <a:ext cx="4370537" cy="2412042"/>
          </a:xfrm>
          <a:prstGeom prst="rect">
            <a:avLst/>
          </a:prstGeom>
        </p:spPr>
      </p:pic>
      <p:pic>
        <p:nvPicPr>
          <p:cNvPr id="5" name="Picture 4">
            <a:hlinkClick r:id="rId10"/>
            <a:extLst>
              <a:ext uri="{FF2B5EF4-FFF2-40B4-BE49-F238E27FC236}">
                <a16:creationId xmlns:a16="http://schemas.microsoft.com/office/drawing/2014/main" id="{384DB1BA-1BC7-7A9C-84C1-C4E0F16D9191}"/>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9" name="Footer Placeholder 12">
            <a:extLst>
              <a:ext uri="{FF2B5EF4-FFF2-40B4-BE49-F238E27FC236}">
                <a16:creationId xmlns:a16="http://schemas.microsoft.com/office/drawing/2014/main" id="{F95CA3DE-8268-6FC0-2744-5B22ADA04255}"/>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10" name="Picture 9">
            <a:extLst>
              <a:ext uri="{FF2B5EF4-FFF2-40B4-BE49-F238E27FC236}">
                <a16:creationId xmlns:a16="http://schemas.microsoft.com/office/drawing/2014/main" id="{780B4151-8788-679B-18F9-016598D89C96}"/>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12" name="Picture 11" descr="Electric circuit icon ">
            <a:extLst>
              <a:ext uri="{FF2B5EF4-FFF2-40B4-BE49-F238E27FC236}">
                <a16:creationId xmlns:a16="http://schemas.microsoft.com/office/drawing/2014/main" id="{CC3D3641-C51C-08FE-3F55-DA383D9CC35A}"/>
              </a:ext>
            </a:extLst>
          </p:cNvPr>
          <p:cNvPicPr>
            <a:picLocks noChangeAspect="1"/>
          </p:cNvPicPr>
          <p:nvPr/>
        </p:nvPicPr>
        <p:blipFill>
          <a:blip r:embed="rId13"/>
          <a:stretch>
            <a:fillRect/>
          </a:stretch>
        </p:blipFill>
        <p:spPr>
          <a:xfrm>
            <a:off x="2142869" y="4569848"/>
            <a:ext cx="1652618" cy="1423233"/>
          </a:xfrm>
          <a:prstGeom prst="rect">
            <a:avLst/>
          </a:prstGeom>
        </p:spPr>
      </p:pic>
      <p:pic>
        <p:nvPicPr>
          <p:cNvPr id="19" name="Picture 18" descr="Cloud computing icon ">
            <a:extLst>
              <a:ext uri="{FF2B5EF4-FFF2-40B4-BE49-F238E27FC236}">
                <a16:creationId xmlns:a16="http://schemas.microsoft.com/office/drawing/2014/main" id="{117F0978-EE35-9FBF-E9BE-C7A8EADDC8F0}"/>
              </a:ext>
            </a:extLst>
          </p:cNvPr>
          <p:cNvPicPr>
            <a:picLocks noChangeAspect="1"/>
          </p:cNvPicPr>
          <p:nvPr/>
        </p:nvPicPr>
        <p:blipFill>
          <a:blip r:embed="rId14"/>
          <a:stretch>
            <a:fillRect/>
          </a:stretch>
        </p:blipFill>
        <p:spPr>
          <a:xfrm>
            <a:off x="5590129" y="4175378"/>
            <a:ext cx="1708838" cy="1800769"/>
          </a:xfrm>
          <a:prstGeom prst="rect">
            <a:avLst/>
          </a:prstGeom>
        </p:spPr>
      </p:pic>
      <p:pic>
        <p:nvPicPr>
          <p:cNvPr id="21" name="Picture 20" descr="Metro subway map ">
            <a:extLst>
              <a:ext uri="{FF2B5EF4-FFF2-40B4-BE49-F238E27FC236}">
                <a16:creationId xmlns:a16="http://schemas.microsoft.com/office/drawing/2014/main" id="{886806FB-D9B6-17DA-CE3D-5E321E7A3989}"/>
              </a:ext>
            </a:extLst>
          </p:cNvPr>
          <p:cNvPicPr>
            <a:picLocks noChangeAspect="1"/>
          </p:cNvPicPr>
          <p:nvPr/>
        </p:nvPicPr>
        <p:blipFill>
          <a:blip r:embed="rId15"/>
          <a:stretch>
            <a:fillRect/>
          </a:stretch>
        </p:blipFill>
        <p:spPr>
          <a:xfrm>
            <a:off x="816574" y="1699308"/>
            <a:ext cx="2574627" cy="2681486"/>
          </a:xfrm>
          <a:prstGeom prst="rect">
            <a:avLst/>
          </a:prstGeom>
        </p:spPr>
      </p:pic>
    </p:spTree>
    <p:extLst>
      <p:ext uri="{BB962C8B-B14F-4D97-AF65-F5344CB8AC3E}">
        <p14:creationId xmlns:p14="http://schemas.microsoft.com/office/powerpoint/2010/main" val="1108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66852" y="-78937"/>
            <a:ext cx="8229600" cy="1143000"/>
          </a:xfrm>
        </p:spPr>
        <p:txBody>
          <a:bodyPr/>
          <a:lstStyle/>
          <a:p>
            <a:r>
              <a:rPr lang="en-AU" dirty="0">
                <a:solidFill>
                  <a:schemeClr val="tx2"/>
                </a:solidFill>
              </a:rPr>
              <a:t>The language of networks</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21" name="TextBox 20">
            <a:extLst>
              <a:ext uri="{FF2B5EF4-FFF2-40B4-BE49-F238E27FC236}">
                <a16:creationId xmlns:a16="http://schemas.microsoft.com/office/drawing/2014/main" id="{5AE6AE76-F895-9EB8-9ADF-E53ABA9F6BE1}"/>
              </a:ext>
            </a:extLst>
          </p:cNvPr>
          <p:cNvSpPr txBox="1"/>
          <p:nvPr/>
        </p:nvSpPr>
        <p:spPr>
          <a:xfrm>
            <a:off x="6814171" y="1666438"/>
            <a:ext cx="1910509" cy="3693319"/>
          </a:xfrm>
          <a:prstGeom prst="rect">
            <a:avLst/>
          </a:prstGeom>
          <a:noFill/>
        </p:spPr>
        <p:txBody>
          <a:bodyPr wrap="square">
            <a:spAutoFit/>
          </a:bodyPr>
          <a:lstStyle/>
          <a:p>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An </a:t>
            </a:r>
            <a:r>
              <a:rPr lang="en-AU" sz="1800" b="1" dirty="0">
                <a:solidFill>
                  <a:schemeClr val="tx2"/>
                </a:solidFill>
                <a:effectLst/>
                <a:latin typeface="Calibri" panose="020F0502020204030204" pitchFamily="34" charset="0"/>
                <a:ea typeface="SimSun" panose="02010600030101010101" pitchFamily="2" charset="-122"/>
                <a:cs typeface="Calibri" panose="020F0502020204030204" pitchFamily="34" charset="0"/>
              </a:rPr>
              <a:t>edge</a:t>
            </a:r>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 is the line segment that joins two vertices. </a:t>
            </a:r>
          </a:p>
          <a:p>
            <a:endParaRPr lang="en-AU" dirty="0">
              <a:solidFill>
                <a:schemeClr val="tx2"/>
              </a:solidFill>
              <a:latin typeface="Calibri" panose="020F0502020204030204" pitchFamily="34" charset="0"/>
              <a:ea typeface="SimSun" panose="02010600030101010101" pitchFamily="2" charset="-122"/>
              <a:cs typeface="Calibri" panose="020F0502020204030204" pitchFamily="34" charset="0"/>
            </a:endParaRPr>
          </a:p>
          <a:p>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Edges are often given a </a:t>
            </a:r>
            <a:r>
              <a:rPr lang="en-AU" sz="1800" b="1" dirty="0">
                <a:solidFill>
                  <a:schemeClr val="tx2"/>
                </a:solidFill>
                <a:effectLst/>
                <a:latin typeface="Calibri" panose="020F0502020204030204" pitchFamily="34" charset="0"/>
                <a:ea typeface="SimSun" panose="02010600030101010101" pitchFamily="2" charset="-122"/>
                <a:cs typeface="Calibri" panose="020F0502020204030204" pitchFamily="34" charset="0"/>
              </a:rPr>
              <a:t>weight</a:t>
            </a:r>
            <a:r>
              <a:rPr lang="en-AU" b="1" dirty="0">
                <a:solidFill>
                  <a:schemeClr val="tx2"/>
                </a:solidFill>
                <a:latin typeface="Calibri" panose="020F0502020204030204" pitchFamily="34" charset="0"/>
                <a:ea typeface="SimSun" panose="02010600030101010101" pitchFamily="2" charset="-122"/>
                <a:cs typeface="Calibri" panose="020F0502020204030204" pitchFamily="34" charset="0"/>
              </a:rPr>
              <a:t>, </a:t>
            </a:r>
            <a:r>
              <a:rPr lang="en-AU" dirty="0">
                <a:solidFill>
                  <a:schemeClr val="tx2"/>
                </a:solidFill>
                <a:latin typeface="Calibri" panose="020F0502020204030204" pitchFamily="34" charset="0"/>
                <a:ea typeface="SimSun" panose="02010600030101010101" pitchFamily="2" charset="-122"/>
                <a:cs typeface="Calibri" panose="020F0502020204030204" pitchFamily="34" charset="0"/>
              </a:rPr>
              <a:t>which is </a:t>
            </a:r>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a number that represents the relationship between two vertices, such as a distance, travel time or cost.</a:t>
            </a:r>
            <a:endParaRPr lang="en-US" dirty="0">
              <a:solidFill>
                <a:schemeClr val="tx2"/>
              </a:solidFill>
              <a:latin typeface="Calibri" panose="020F0502020204030204" pitchFamily="34" charset="0"/>
              <a:cs typeface="Calibri" panose="020F0502020204030204" pitchFamily="34" charset="0"/>
            </a:endParaRPr>
          </a:p>
        </p:txBody>
      </p:sp>
      <p:grpSp>
        <p:nvGrpSpPr>
          <p:cNvPr id="27" name="Group 26" descr="Network diagrams showing dots or vertices, also known as nodes, joined by lines, or edges">
            <a:extLst>
              <a:ext uri="{FF2B5EF4-FFF2-40B4-BE49-F238E27FC236}">
                <a16:creationId xmlns:a16="http://schemas.microsoft.com/office/drawing/2014/main" id="{CB527D13-9954-DB0B-EE82-9F3EB6977E6E}"/>
              </a:ext>
            </a:extLst>
          </p:cNvPr>
          <p:cNvGrpSpPr/>
          <p:nvPr/>
        </p:nvGrpSpPr>
        <p:grpSpPr>
          <a:xfrm>
            <a:off x="2733209" y="1504109"/>
            <a:ext cx="3499335" cy="3655508"/>
            <a:chOff x="2768134" y="1508913"/>
            <a:chExt cx="3499335" cy="3655508"/>
          </a:xfrm>
        </p:grpSpPr>
        <p:pic>
          <p:nvPicPr>
            <p:cNvPr id="5" name="Picture 4" descr="Network icon of five dots or vertices where each vertex is joined by a line, known as an edge.">
              <a:extLst>
                <a:ext uri="{FF2B5EF4-FFF2-40B4-BE49-F238E27FC236}">
                  <a16:creationId xmlns:a16="http://schemas.microsoft.com/office/drawing/2014/main" id="{B9D29A32-02CF-8059-C1C4-2740F7B71928}"/>
                </a:ext>
              </a:extLst>
            </p:cNvPr>
            <p:cNvPicPr>
              <a:picLocks noChangeAspect="1"/>
            </p:cNvPicPr>
            <p:nvPr/>
          </p:nvPicPr>
          <p:blipFill>
            <a:blip r:embed="rId9"/>
            <a:stretch>
              <a:fillRect/>
            </a:stretch>
          </p:blipFill>
          <p:spPr>
            <a:xfrm>
              <a:off x="2768134" y="1768475"/>
              <a:ext cx="1971402" cy="2033657"/>
            </a:xfrm>
            <a:prstGeom prst="rect">
              <a:avLst/>
            </a:prstGeom>
          </p:spPr>
        </p:pic>
        <p:pic>
          <p:nvPicPr>
            <p:cNvPr id="8" name="Picture 7" descr="Four vertices including one central vertex.  Each vertices is joined by an edge to the central vertex.">
              <a:extLst>
                <a:ext uri="{FF2B5EF4-FFF2-40B4-BE49-F238E27FC236}">
                  <a16:creationId xmlns:a16="http://schemas.microsoft.com/office/drawing/2014/main" id="{A9B9F999-55A3-EE28-B1B0-17CEF562F638}"/>
                </a:ext>
              </a:extLst>
            </p:cNvPr>
            <p:cNvPicPr>
              <a:picLocks noChangeAspect="1"/>
            </p:cNvPicPr>
            <p:nvPr/>
          </p:nvPicPr>
          <p:blipFill>
            <a:blip r:embed="rId10"/>
            <a:stretch>
              <a:fillRect/>
            </a:stretch>
          </p:blipFill>
          <p:spPr>
            <a:xfrm>
              <a:off x="4350052" y="3353527"/>
              <a:ext cx="1917417" cy="1810894"/>
            </a:xfrm>
            <a:prstGeom prst="rect">
              <a:avLst/>
            </a:prstGeom>
          </p:spPr>
        </p:pic>
        <p:sp>
          <p:nvSpPr>
            <p:cNvPr id="53" name="TextBox 52">
              <a:extLst>
                <a:ext uri="{FF2B5EF4-FFF2-40B4-BE49-F238E27FC236}">
                  <a16:creationId xmlns:a16="http://schemas.microsoft.com/office/drawing/2014/main" id="{D3139A11-E20A-2B57-2AA8-8EF9AF660384}"/>
                </a:ext>
              </a:extLst>
            </p:cNvPr>
            <p:cNvSpPr txBox="1"/>
            <p:nvPr/>
          </p:nvSpPr>
          <p:spPr>
            <a:xfrm>
              <a:off x="3367017" y="1508913"/>
              <a:ext cx="2492145" cy="369332"/>
            </a:xfrm>
            <a:prstGeom prst="rect">
              <a:avLst/>
            </a:prstGeom>
            <a:noFill/>
          </p:spPr>
          <p:txBody>
            <a:bodyPr wrap="square" rtlCol="0">
              <a:spAutoFit/>
            </a:bodyPr>
            <a:lstStyle/>
            <a:p>
              <a:r>
                <a:rPr lang="en-US" b="1" dirty="0">
                  <a:solidFill>
                    <a:schemeClr val="tx2"/>
                  </a:solidFill>
                </a:rPr>
                <a:t>NETWORK DIAGRAMS</a:t>
              </a:r>
            </a:p>
          </p:txBody>
        </p:sp>
      </p:grpSp>
      <p:sp>
        <p:nvSpPr>
          <p:cNvPr id="11" name="TextBox 10">
            <a:extLst>
              <a:ext uri="{FF2B5EF4-FFF2-40B4-BE49-F238E27FC236}">
                <a16:creationId xmlns:a16="http://schemas.microsoft.com/office/drawing/2014/main" id="{2BB53640-745B-F890-40D3-4EA58AA5D481}"/>
              </a:ext>
            </a:extLst>
          </p:cNvPr>
          <p:cNvSpPr txBox="1"/>
          <p:nvPr/>
        </p:nvSpPr>
        <p:spPr>
          <a:xfrm>
            <a:off x="250248" y="1532253"/>
            <a:ext cx="2664585" cy="3416320"/>
          </a:xfrm>
          <a:prstGeom prst="rect">
            <a:avLst/>
          </a:prstGeom>
          <a:noFill/>
        </p:spPr>
        <p:txBody>
          <a:bodyPr wrap="square">
            <a:spAutoFit/>
          </a:bodyPr>
          <a:lstStyle/>
          <a:p>
            <a:r>
              <a:rPr lang="en-AU" sz="1800" dirty="0">
                <a:solidFill>
                  <a:schemeClr val="tx2"/>
                </a:solidFill>
                <a:effectLst/>
                <a:latin typeface="+mj-lt"/>
                <a:ea typeface="SimSun" panose="02010600030101010101" pitchFamily="2" charset="-122"/>
                <a:cs typeface="Times New Roman" panose="02020603050405020304" pitchFamily="18" charset="0"/>
              </a:rPr>
              <a:t>A </a:t>
            </a:r>
            <a:r>
              <a:rPr lang="en-AU" sz="1800" b="1" dirty="0">
                <a:solidFill>
                  <a:schemeClr val="tx2"/>
                </a:solidFill>
                <a:effectLst/>
                <a:latin typeface="+mj-lt"/>
                <a:ea typeface="SimSun" panose="02010600030101010101" pitchFamily="2" charset="-122"/>
                <a:cs typeface="Times New Roman" panose="02020603050405020304" pitchFamily="18" charset="0"/>
              </a:rPr>
              <a:t>vertex </a:t>
            </a:r>
            <a:r>
              <a:rPr lang="en-AU" sz="1800" dirty="0">
                <a:solidFill>
                  <a:schemeClr val="tx2"/>
                </a:solidFill>
                <a:effectLst/>
                <a:latin typeface="+mj-lt"/>
                <a:ea typeface="SimSun" panose="02010600030101010101" pitchFamily="2" charset="-122"/>
                <a:cs typeface="Times New Roman" panose="02020603050405020304" pitchFamily="18" charset="0"/>
              </a:rPr>
              <a:t>(plural ‘vertices’) is represented by a circle or dot in a network diagram. It may also be called a </a:t>
            </a:r>
            <a:r>
              <a:rPr lang="en-AU" sz="1800" b="1" dirty="0">
                <a:solidFill>
                  <a:schemeClr val="tx2"/>
                </a:solidFill>
                <a:effectLst/>
                <a:latin typeface="+mj-lt"/>
                <a:ea typeface="SimSun" panose="02010600030101010101" pitchFamily="2" charset="-122"/>
                <a:cs typeface="Times New Roman" panose="02020603050405020304" pitchFamily="18" charset="0"/>
              </a:rPr>
              <a:t>node</a:t>
            </a:r>
            <a:r>
              <a:rPr lang="en-AU" sz="1800" dirty="0">
                <a:solidFill>
                  <a:schemeClr val="tx2"/>
                </a:solidFill>
                <a:effectLst/>
                <a:latin typeface="+mj-lt"/>
                <a:ea typeface="SimSun" panose="02010600030101010101" pitchFamily="2" charset="-122"/>
                <a:cs typeface="Times New Roman" panose="02020603050405020304" pitchFamily="18" charset="0"/>
              </a:rPr>
              <a:t>. </a:t>
            </a:r>
          </a:p>
          <a:p>
            <a:endParaRPr lang="en-AU" b="1" dirty="0">
              <a:solidFill>
                <a:schemeClr val="tx2"/>
              </a:solidFill>
              <a:latin typeface="+mj-lt"/>
              <a:ea typeface="SimSun" panose="02010600030101010101" pitchFamily="2" charset="-122"/>
              <a:cs typeface="Times New Roman" panose="02020603050405020304" pitchFamily="18" charset="0"/>
            </a:endParaRPr>
          </a:p>
          <a:p>
            <a:r>
              <a:rPr lang="en-AU" sz="1800" b="1" dirty="0">
                <a:solidFill>
                  <a:schemeClr val="tx2"/>
                </a:solidFill>
                <a:effectLst/>
                <a:latin typeface="+mj-lt"/>
                <a:ea typeface="SimSun" panose="02010600030101010101" pitchFamily="2" charset="-122"/>
                <a:cs typeface="Times New Roman" panose="02020603050405020304" pitchFamily="18" charset="0"/>
              </a:rPr>
              <a:t>Vertices</a:t>
            </a:r>
            <a:r>
              <a:rPr lang="en-AU" sz="1800" dirty="0">
                <a:solidFill>
                  <a:schemeClr val="tx2"/>
                </a:solidFill>
                <a:effectLst/>
                <a:latin typeface="+mj-lt"/>
                <a:ea typeface="SimSun" panose="02010600030101010101" pitchFamily="2" charset="-122"/>
                <a:cs typeface="Times New Roman" panose="02020603050405020304" pitchFamily="18" charset="0"/>
              </a:rPr>
              <a:t> are often given labels to indicate what is being represented</a:t>
            </a:r>
            <a:r>
              <a:rPr lang="en-AU" dirty="0">
                <a:solidFill>
                  <a:schemeClr val="tx2"/>
                </a:solidFill>
                <a:effectLst/>
                <a:latin typeface="+mj-lt"/>
              </a:rPr>
              <a:t>, for example, the name of a person, place or computer.</a:t>
            </a:r>
            <a:endParaRPr lang="en-US" dirty="0">
              <a:solidFill>
                <a:schemeClr val="tx2"/>
              </a:solidFill>
              <a:latin typeface="+mj-lt"/>
            </a:endParaRPr>
          </a:p>
        </p:txBody>
      </p:sp>
      <p:grpSp>
        <p:nvGrpSpPr>
          <p:cNvPr id="10" name="Group 9">
            <a:extLst>
              <a:ext uri="{FF2B5EF4-FFF2-40B4-BE49-F238E27FC236}">
                <a16:creationId xmlns:a16="http://schemas.microsoft.com/office/drawing/2014/main" id="{DA7096DC-323E-C03E-AC9C-C716523CAA4E}"/>
              </a:ext>
              <a:ext uri="{C183D7F6-B498-43B3-948B-1728B52AA6E4}">
                <adec:decorative xmlns:adec="http://schemas.microsoft.com/office/drawing/2017/decorative" val="1"/>
              </a:ext>
            </a:extLst>
          </p:cNvPr>
          <p:cNvGrpSpPr/>
          <p:nvPr/>
        </p:nvGrpSpPr>
        <p:grpSpPr>
          <a:xfrm>
            <a:off x="723583" y="3636042"/>
            <a:ext cx="5683447" cy="2631463"/>
            <a:chOff x="723583" y="3636042"/>
            <a:chExt cx="5683447" cy="2631463"/>
          </a:xfrm>
        </p:grpSpPr>
        <p:sp>
          <p:nvSpPr>
            <p:cNvPr id="3" name="TextBox 2">
              <a:extLst>
                <a:ext uri="{FF2B5EF4-FFF2-40B4-BE49-F238E27FC236}">
                  <a16:creationId xmlns:a16="http://schemas.microsoft.com/office/drawing/2014/main" id="{871D9EAE-1C1B-B466-1A25-E835B2BEE334}"/>
                </a:ext>
              </a:extLst>
            </p:cNvPr>
            <p:cNvSpPr txBox="1"/>
            <p:nvPr/>
          </p:nvSpPr>
          <p:spPr>
            <a:xfrm>
              <a:off x="723583" y="5344175"/>
              <a:ext cx="5683447" cy="923330"/>
            </a:xfrm>
            <a:prstGeom prst="rect">
              <a:avLst/>
            </a:prstGeom>
            <a:noFill/>
          </p:spPr>
          <p:txBody>
            <a:bodyPr wrap="square">
              <a:spAutoFit/>
            </a:bodyPr>
            <a:lstStyle/>
            <a:p>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The </a:t>
              </a:r>
              <a:r>
                <a:rPr lang="en-AU" sz="1800" b="1" dirty="0">
                  <a:solidFill>
                    <a:schemeClr val="tx2"/>
                  </a:solidFill>
                  <a:effectLst/>
                  <a:latin typeface="Calibri" panose="020F0502020204030204" pitchFamily="34" charset="0"/>
                  <a:ea typeface="SimSun" panose="02010600030101010101" pitchFamily="2" charset="-122"/>
                  <a:cs typeface="Calibri" panose="020F0502020204030204" pitchFamily="34" charset="0"/>
                </a:rPr>
                <a:t>degree of a vertex </a:t>
              </a:r>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is a number indicating how many edges are connected to it. </a:t>
              </a:r>
              <a:r>
                <a:rPr lang="en-AU" dirty="0">
                  <a:solidFill>
                    <a:schemeClr val="tx2"/>
                  </a:solidFill>
                  <a:latin typeface="Calibri" panose="020F0502020204030204" pitchFamily="34" charset="0"/>
                  <a:ea typeface="SimSun" panose="02010600030101010101" pitchFamily="2" charset="-122"/>
                  <a:cs typeface="Calibri" panose="020F0502020204030204" pitchFamily="34" charset="0"/>
                </a:rPr>
                <a:t>This vertex has </a:t>
              </a:r>
              <a:r>
                <a:rPr lang="en-AU" b="1" dirty="0">
                  <a:solidFill>
                    <a:schemeClr val="tx2"/>
                  </a:solidFill>
                  <a:latin typeface="Calibri" panose="020F0502020204030204" pitchFamily="34" charset="0"/>
                  <a:ea typeface="SimSun" panose="02010600030101010101" pitchFamily="2" charset="-122"/>
                  <a:cs typeface="Calibri" panose="020F0502020204030204" pitchFamily="34" charset="0"/>
                </a:rPr>
                <a:t>degree 3.</a:t>
              </a:r>
              <a:endParaRPr lang="en-US" b="1" dirty="0">
                <a:solidFill>
                  <a:schemeClr val="tx2"/>
                </a:solidFill>
                <a:latin typeface="Calibri" panose="020F0502020204030204" pitchFamily="34" charset="0"/>
                <a:cs typeface="Calibri" panose="020F0502020204030204" pitchFamily="34" charset="0"/>
              </a:endParaRPr>
            </a:p>
            <a:p>
              <a:r>
                <a:rPr lang="en-AU" sz="1800" dirty="0">
                  <a:solidFill>
                    <a:schemeClr val="tx2"/>
                  </a:solidFill>
                  <a:effectLst/>
                  <a:latin typeface="Calibri" panose="020F0502020204030204" pitchFamily="34" charset="0"/>
                  <a:ea typeface="SimSun" panose="02010600030101010101" pitchFamily="2" charset="-122"/>
                  <a:cs typeface="Calibri" panose="020F0502020204030204" pitchFamily="34" charset="0"/>
                </a:rPr>
                <a:t> </a:t>
              </a:r>
            </a:p>
          </p:txBody>
        </p:sp>
        <p:cxnSp>
          <p:nvCxnSpPr>
            <p:cNvPr id="19" name="Straight Arrow Connector 18">
              <a:extLst>
                <a:ext uri="{FF2B5EF4-FFF2-40B4-BE49-F238E27FC236}">
                  <a16:creationId xmlns:a16="http://schemas.microsoft.com/office/drawing/2014/main" id="{CEE73539-6083-00F9-F54D-E27C69CC075D}"/>
                </a:ext>
                <a:ext uri="{C183D7F6-B498-43B3-948B-1728B52AA6E4}">
                  <adec:decorative xmlns:adec="http://schemas.microsoft.com/office/drawing/2017/decorative" val="1"/>
                </a:ext>
              </a:extLst>
            </p:cNvPr>
            <p:cNvCxnSpPr>
              <a:cxnSpLocks/>
            </p:cNvCxnSpPr>
            <p:nvPr/>
          </p:nvCxnSpPr>
          <p:spPr>
            <a:xfrm flipV="1">
              <a:off x="3176162" y="3636042"/>
              <a:ext cx="122164" cy="178457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pic>
        <p:nvPicPr>
          <p:cNvPr id="4" name="Picture 3">
            <a:hlinkClick r:id="rId11"/>
            <a:extLst>
              <a:ext uri="{FF2B5EF4-FFF2-40B4-BE49-F238E27FC236}">
                <a16:creationId xmlns:a16="http://schemas.microsoft.com/office/drawing/2014/main" id="{12185887-C4F0-CBFD-646B-83BA29935AD6}"/>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6" name="Footer Placeholder 12">
            <a:extLst>
              <a:ext uri="{FF2B5EF4-FFF2-40B4-BE49-F238E27FC236}">
                <a16:creationId xmlns:a16="http://schemas.microsoft.com/office/drawing/2014/main" id="{568FFAD3-5746-C739-8ED0-CF518CD0B3B7}"/>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7" name="Picture 6">
            <a:extLst>
              <a:ext uri="{FF2B5EF4-FFF2-40B4-BE49-F238E27FC236}">
                <a16:creationId xmlns:a16="http://schemas.microsoft.com/office/drawing/2014/main" id="{32CD4968-0DE9-A4F5-773F-0045EC03A1E7}"/>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grpSp>
        <p:nvGrpSpPr>
          <p:cNvPr id="25" name="Group 24">
            <a:extLst>
              <a:ext uri="{FF2B5EF4-FFF2-40B4-BE49-F238E27FC236}">
                <a16:creationId xmlns:a16="http://schemas.microsoft.com/office/drawing/2014/main" id="{A9D00427-8093-C62A-3AB8-A08BF1FD67C8}"/>
              </a:ext>
              <a:ext uri="{C183D7F6-B498-43B3-948B-1728B52AA6E4}">
                <adec:decorative xmlns:adec="http://schemas.microsoft.com/office/drawing/2017/decorative" val="1"/>
              </a:ext>
            </a:extLst>
          </p:cNvPr>
          <p:cNvGrpSpPr/>
          <p:nvPr/>
        </p:nvGrpSpPr>
        <p:grpSpPr>
          <a:xfrm>
            <a:off x="4350052" y="2745990"/>
            <a:ext cx="2311343" cy="1781567"/>
            <a:chOff x="4350052" y="2745990"/>
            <a:chExt cx="2311343" cy="1781567"/>
          </a:xfrm>
        </p:grpSpPr>
        <p:cxnSp>
          <p:nvCxnSpPr>
            <p:cNvPr id="45" name="Straight Arrow Connector 44">
              <a:extLst>
                <a:ext uri="{FF2B5EF4-FFF2-40B4-BE49-F238E27FC236}">
                  <a16:creationId xmlns:a16="http://schemas.microsoft.com/office/drawing/2014/main" id="{2C01C4E7-EFB4-F9FC-978A-A9E5495EA466}"/>
                </a:ext>
                <a:ext uri="{C183D7F6-B498-43B3-948B-1728B52AA6E4}">
                  <adec:decorative xmlns:adec="http://schemas.microsoft.com/office/drawing/2017/decorative" val="1"/>
                </a:ext>
              </a:extLst>
            </p:cNvPr>
            <p:cNvCxnSpPr>
              <a:cxnSpLocks/>
            </p:cNvCxnSpPr>
            <p:nvPr/>
          </p:nvCxnSpPr>
          <p:spPr>
            <a:xfrm flipH="1">
              <a:off x="5703859" y="3068580"/>
              <a:ext cx="339694" cy="145897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nvGrpSpPr>
            <p:cNvPr id="23" name="Group 22">
              <a:extLst>
                <a:ext uri="{FF2B5EF4-FFF2-40B4-BE49-F238E27FC236}">
                  <a16:creationId xmlns:a16="http://schemas.microsoft.com/office/drawing/2014/main" id="{48EFE858-D776-73DA-A1DB-8F123CF14DD0}"/>
                </a:ext>
              </a:extLst>
            </p:cNvPr>
            <p:cNvGrpSpPr/>
            <p:nvPr/>
          </p:nvGrpSpPr>
          <p:grpSpPr>
            <a:xfrm>
              <a:off x="4350052" y="2745990"/>
              <a:ext cx="2311343" cy="369332"/>
              <a:chOff x="4350052" y="2745990"/>
              <a:chExt cx="2311343" cy="369332"/>
            </a:xfrm>
          </p:grpSpPr>
          <p:sp>
            <p:nvSpPr>
              <p:cNvPr id="37" name="TextBox 36">
                <a:extLst>
                  <a:ext uri="{FF2B5EF4-FFF2-40B4-BE49-F238E27FC236}">
                    <a16:creationId xmlns:a16="http://schemas.microsoft.com/office/drawing/2014/main" id="{F4F7D5A8-A4DC-FEBE-75BB-2973488FA02B}"/>
                  </a:ext>
                </a:extLst>
              </p:cNvPr>
              <p:cNvSpPr txBox="1"/>
              <p:nvPr/>
            </p:nvSpPr>
            <p:spPr>
              <a:xfrm>
                <a:off x="5718223" y="2745990"/>
                <a:ext cx="943172" cy="369332"/>
              </a:xfrm>
              <a:prstGeom prst="rect">
                <a:avLst/>
              </a:prstGeom>
              <a:noFill/>
            </p:spPr>
            <p:txBody>
              <a:bodyPr wrap="square" rtlCol="0">
                <a:spAutoFit/>
              </a:bodyPr>
              <a:lstStyle/>
              <a:p>
                <a:r>
                  <a:rPr lang="en-US" b="1" dirty="0">
                    <a:solidFill>
                      <a:schemeClr val="tx2"/>
                    </a:solidFill>
                  </a:rPr>
                  <a:t>EDGE</a:t>
                </a:r>
              </a:p>
            </p:txBody>
          </p:sp>
          <p:cxnSp>
            <p:nvCxnSpPr>
              <p:cNvPr id="44" name="Straight Arrow Connector 43">
                <a:extLst>
                  <a:ext uri="{FF2B5EF4-FFF2-40B4-BE49-F238E27FC236}">
                    <a16:creationId xmlns:a16="http://schemas.microsoft.com/office/drawing/2014/main" id="{D5441F0D-A464-C6ED-7FD5-DF4E8DABB354}"/>
                  </a:ext>
                  <a:ext uri="{C183D7F6-B498-43B3-948B-1728B52AA6E4}">
                    <adec:decorative xmlns:adec="http://schemas.microsoft.com/office/drawing/2017/decorative" val="1"/>
                  </a:ext>
                </a:extLst>
              </p:cNvPr>
              <p:cNvCxnSpPr>
                <a:cxnSpLocks/>
              </p:cNvCxnSpPr>
              <p:nvPr/>
            </p:nvCxnSpPr>
            <p:spPr>
              <a:xfrm flipH="1">
                <a:off x="4350052" y="2953130"/>
                <a:ext cx="1315614"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grpSp>
      <p:grpSp>
        <p:nvGrpSpPr>
          <p:cNvPr id="28" name="Group 27">
            <a:extLst>
              <a:ext uri="{FF2B5EF4-FFF2-40B4-BE49-F238E27FC236}">
                <a16:creationId xmlns:a16="http://schemas.microsoft.com/office/drawing/2014/main" id="{49F966C3-2374-F611-FBF8-983489184C9D}"/>
              </a:ext>
              <a:ext uri="{C183D7F6-B498-43B3-948B-1728B52AA6E4}">
                <adec:decorative xmlns:adec="http://schemas.microsoft.com/office/drawing/2017/decorative" val="1"/>
              </a:ext>
            </a:extLst>
          </p:cNvPr>
          <p:cNvGrpSpPr/>
          <p:nvPr/>
        </p:nvGrpSpPr>
        <p:grpSpPr>
          <a:xfrm>
            <a:off x="3725275" y="3636042"/>
            <a:ext cx="1457480" cy="886259"/>
            <a:chOff x="3725275" y="3636042"/>
            <a:chExt cx="1457480" cy="886259"/>
          </a:xfrm>
        </p:grpSpPr>
        <p:grpSp>
          <p:nvGrpSpPr>
            <p:cNvPr id="24" name="Group 23">
              <a:extLst>
                <a:ext uri="{FF2B5EF4-FFF2-40B4-BE49-F238E27FC236}">
                  <a16:creationId xmlns:a16="http://schemas.microsoft.com/office/drawing/2014/main" id="{D8C5F688-2B03-7F08-6E60-F717D39BDD32}"/>
                </a:ext>
              </a:extLst>
            </p:cNvPr>
            <p:cNvGrpSpPr/>
            <p:nvPr/>
          </p:nvGrpSpPr>
          <p:grpSpPr>
            <a:xfrm>
              <a:off x="3725275" y="3636042"/>
              <a:ext cx="943172" cy="886259"/>
              <a:chOff x="3725275" y="3636042"/>
              <a:chExt cx="943172" cy="886259"/>
            </a:xfrm>
          </p:grpSpPr>
          <p:sp>
            <p:nvSpPr>
              <p:cNvPr id="48" name="TextBox 47">
                <a:extLst>
                  <a:ext uri="{FF2B5EF4-FFF2-40B4-BE49-F238E27FC236}">
                    <a16:creationId xmlns:a16="http://schemas.microsoft.com/office/drawing/2014/main" id="{94610529-7C47-D774-9867-BF075B5F1610}"/>
                  </a:ext>
                </a:extLst>
              </p:cNvPr>
              <p:cNvSpPr txBox="1"/>
              <p:nvPr/>
            </p:nvSpPr>
            <p:spPr>
              <a:xfrm>
                <a:off x="3725275" y="4152969"/>
                <a:ext cx="943172" cy="369332"/>
              </a:xfrm>
              <a:prstGeom prst="rect">
                <a:avLst/>
              </a:prstGeom>
              <a:noFill/>
            </p:spPr>
            <p:txBody>
              <a:bodyPr wrap="square" rtlCol="0">
                <a:spAutoFit/>
              </a:bodyPr>
              <a:lstStyle/>
              <a:p>
                <a:r>
                  <a:rPr lang="en-US" b="1" dirty="0">
                    <a:solidFill>
                      <a:schemeClr val="tx2"/>
                    </a:solidFill>
                  </a:rPr>
                  <a:t>VERTEX</a:t>
                </a:r>
              </a:p>
            </p:txBody>
          </p:sp>
          <p:cxnSp>
            <p:nvCxnSpPr>
              <p:cNvPr id="49" name="Straight Arrow Connector 48">
                <a:extLst>
                  <a:ext uri="{FF2B5EF4-FFF2-40B4-BE49-F238E27FC236}">
                    <a16:creationId xmlns:a16="http://schemas.microsoft.com/office/drawing/2014/main" id="{BE6D2CA0-CF45-EA52-D09C-36BF68527D56}"/>
                  </a:ext>
                  <a:ext uri="{C183D7F6-B498-43B3-948B-1728B52AA6E4}">
                    <adec:decorative xmlns:adec="http://schemas.microsoft.com/office/drawing/2017/decorative" val="1"/>
                  </a:ext>
                </a:extLst>
              </p:cNvPr>
              <p:cNvCxnSpPr>
                <a:cxnSpLocks/>
              </p:cNvCxnSpPr>
              <p:nvPr/>
            </p:nvCxnSpPr>
            <p:spPr>
              <a:xfrm flipV="1">
                <a:off x="4034460" y="3636042"/>
                <a:ext cx="7649" cy="5169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cxnSp>
          <p:nvCxnSpPr>
            <p:cNvPr id="51" name="Straight Arrow Connector 50">
              <a:extLst>
                <a:ext uri="{FF2B5EF4-FFF2-40B4-BE49-F238E27FC236}">
                  <a16:creationId xmlns:a16="http://schemas.microsoft.com/office/drawing/2014/main" id="{F5845576-0ED0-82D4-C2DF-31D97C26B8A3}"/>
                </a:ext>
                <a:ext uri="{C183D7F6-B498-43B3-948B-1728B52AA6E4}">
                  <adec:decorative xmlns:adec="http://schemas.microsoft.com/office/drawing/2017/decorative" val="1"/>
                </a:ext>
              </a:extLst>
            </p:cNvPr>
            <p:cNvCxnSpPr>
              <a:cxnSpLocks/>
            </p:cNvCxnSpPr>
            <p:nvPr/>
          </p:nvCxnSpPr>
          <p:spPr>
            <a:xfrm flipV="1">
              <a:off x="4546338" y="3730230"/>
              <a:ext cx="636417" cy="59763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400551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69209" y="-13481"/>
            <a:ext cx="8229600" cy="1143000"/>
          </a:xfrm>
        </p:spPr>
        <p:txBody>
          <a:bodyPr>
            <a:normAutofit/>
          </a:bodyPr>
          <a:lstStyle/>
          <a:p>
            <a:r>
              <a:rPr lang="en-AU" sz="2800" dirty="0">
                <a:solidFill>
                  <a:schemeClr val="tx2"/>
                </a:solidFill>
              </a:rPr>
              <a:t>Activity 1 </a:t>
            </a:r>
            <a:r>
              <a:rPr lang="en-AU" sz="1800" dirty="0">
                <a:solidFill>
                  <a:schemeClr val="tx2"/>
                </a:solidFill>
                <a:effectLst/>
                <a:latin typeface="Calibri" panose="020F0502020204030204" pitchFamily="34" charset="0"/>
                <a:ea typeface="Calibri" panose="020F0502020204030204" pitchFamily="34" charset="0"/>
              </a:rPr>
              <a:t>–</a:t>
            </a:r>
            <a:r>
              <a:rPr lang="en-AU" sz="2800" dirty="0">
                <a:solidFill>
                  <a:schemeClr val="tx2"/>
                </a:solidFill>
              </a:rPr>
              <a:t> </a:t>
            </a:r>
            <a:r>
              <a:rPr lang="en-AU"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Exploring the Capital Airways network</a:t>
            </a:r>
            <a:r>
              <a:rPr lang="en-AU" sz="2800" dirty="0">
                <a:solidFill>
                  <a:schemeClr val="tx2"/>
                </a:solidFill>
                <a:effectLst/>
              </a:rPr>
              <a:t> </a:t>
            </a:r>
            <a:endParaRPr lang="en-AU" sz="2800" dirty="0">
              <a:solidFill>
                <a:schemeClr val="tx2"/>
              </a:solidFill>
            </a:endParaRP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3" name="TextBox 2">
            <a:extLst>
              <a:ext uri="{FF2B5EF4-FFF2-40B4-BE49-F238E27FC236}">
                <a16:creationId xmlns:a16="http://schemas.microsoft.com/office/drawing/2014/main" id="{64C4174F-66F6-2F9B-C3C2-B93A37F07FED}"/>
              </a:ext>
            </a:extLst>
          </p:cNvPr>
          <p:cNvSpPr txBox="1"/>
          <p:nvPr/>
        </p:nvSpPr>
        <p:spPr>
          <a:xfrm>
            <a:off x="173842" y="1351508"/>
            <a:ext cx="4948920" cy="3816429"/>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tx2"/>
                </a:solidFill>
              </a:rPr>
              <a:t>You are the new CEO (Chief Executive Officer) of Capital Airways, a small airline whose </a:t>
            </a:r>
            <a:r>
              <a:rPr lang="en-AU" sz="2200" dirty="0">
                <a:solidFill>
                  <a:schemeClr val="tx2"/>
                </a:solidFill>
                <a:effectLst/>
                <a:latin typeface="Calibri" panose="020F0502020204030204" pitchFamily="34" charset="0"/>
                <a:ea typeface="Times New Roman" panose="02020603050405020304" pitchFamily="18" charset="0"/>
              </a:rPr>
              <a:t>proud boast is: ‘We can fly you to every Australian capital.’ </a:t>
            </a:r>
          </a:p>
          <a:p>
            <a:pPr marL="285750" indent="-285750">
              <a:buFont typeface="Arial" panose="020B0604020202020204" pitchFamily="34" charset="0"/>
              <a:buChar char="•"/>
            </a:pPr>
            <a:r>
              <a:rPr lang="en-AU" sz="2200" dirty="0">
                <a:solidFill>
                  <a:schemeClr val="tx2"/>
                </a:solidFill>
                <a:latin typeface="Calibri" panose="020F0502020204030204" pitchFamily="34" charset="0"/>
              </a:rPr>
              <a:t>You’ve been given the network (route) map for Capital Airways and want to get to know the airline a bit better and understand where you fly.</a:t>
            </a:r>
          </a:p>
          <a:p>
            <a:pPr marL="285750" indent="-285750">
              <a:buFont typeface="Arial" panose="020B0604020202020204" pitchFamily="34" charset="0"/>
              <a:buChar char="•"/>
            </a:pPr>
            <a:r>
              <a:rPr lang="en-AU" sz="2200" dirty="0">
                <a:solidFill>
                  <a:schemeClr val="tx2"/>
                </a:solidFill>
                <a:latin typeface="Calibri" panose="020F0502020204030204" pitchFamily="34" charset="0"/>
              </a:rPr>
              <a:t>Use the network map to answer the questions, working with a partner if necessary.</a:t>
            </a:r>
            <a:endParaRPr lang="en-US" sz="2200" dirty="0">
              <a:solidFill>
                <a:schemeClr val="tx2"/>
              </a:solidFill>
            </a:endParaRPr>
          </a:p>
        </p:txBody>
      </p:sp>
      <p:pic>
        <p:nvPicPr>
          <p:cNvPr id="4" name="Picture 3" descr="A map of Australia where dots have been placed on capital cities to represent nodes or vertices; and lines have been drawn between capital cities to represent edges and distance between cities.">
            <a:extLst>
              <a:ext uri="{FF2B5EF4-FFF2-40B4-BE49-F238E27FC236}">
                <a16:creationId xmlns:a16="http://schemas.microsoft.com/office/drawing/2014/main" id="{F570F444-3BD2-D16A-C083-1E260EE0C5C4}"/>
              </a:ext>
            </a:extLst>
          </p:cNvPr>
          <p:cNvPicPr>
            <a:picLocks noChangeAspect="1"/>
          </p:cNvPicPr>
          <p:nvPr/>
        </p:nvPicPr>
        <p:blipFill>
          <a:blip r:embed="rId9"/>
          <a:stretch>
            <a:fillRect/>
          </a:stretch>
        </p:blipFill>
        <p:spPr>
          <a:xfrm>
            <a:off x="4979533" y="1680163"/>
            <a:ext cx="3990625" cy="2971854"/>
          </a:xfrm>
          <a:prstGeom prst="rect">
            <a:avLst/>
          </a:prstGeom>
        </p:spPr>
      </p:pic>
      <p:pic>
        <p:nvPicPr>
          <p:cNvPr id="5" name="Picture 4">
            <a:hlinkClick r:id="rId10"/>
            <a:extLst>
              <a:ext uri="{FF2B5EF4-FFF2-40B4-BE49-F238E27FC236}">
                <a16:creationId xmlns:a16="http://schemas.microsoft.com/office/drawing/2014/main" id="{C4A5A9A8-4535-4DF4-F23B-102B4DCBFD49}"/>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6" name="Footer Placeholder 12">
            <a:extLst>
              <a:ext uri="{FF2B5EF4-FFF2-40B4-BE49-F238E27FC236}">
                <a16:creationId xmlns:a16="http://schemas.microsoft.com/office/drawing/2014/main" id="{E5867574-C4A6-A030-C5B8-DBFA03D154E0}"/>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7" name="Picture 6">
            <a:extLst>
              <a:ext uri="{FF2B5EF4-FFF2-40B4-BE49-F238E27FC236}">
                <a16:creationId xmlns:a16="http://schemas.microsoft.com/office/drawing/2014/main" id="{82D6516C-5AD5-8C08-17E4-C9EF4FAFCC5E}"/>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273755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solidFill>
                  <a:schemeClr val="tx2"/>
                </a:solidFill>
              </a:rPr>
              <a:t>Summary</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pic>
        <p:nvPicPr>
          <p:cNvPr id="5" name="Picture 4" descr="Network diagram with five vertices. ">
            <a:extLst>
              <a:ext uri="{FF2B5EF4-FFF2-40B4-BE49-F238E27FC236}">
                <a16:creationId xmlns:a16="http://schemas.microsoft.com/office/drawing/2014/main" id="{B49E5849-FA70-48EC-BBB9-1C38DA60EF00}"/>
              </a:ext>
            </a:extLst>
          </p:cNvPr>
          <p:cNvPicPr>
            <a:picLocks noChangeAspect="1"/>
          </p:cNvPicPr>
          <p:nvPr/>
        </p:nvPicPr>
        <p:blipFill>
          <a:blip r:embed="rId9"/>
          <a:stretch>
            <a:fillRect/>
          </a:stretch>
        </p:blipFill>
        <p:spPr>
          <a:xfrm>
            <a:off x="1613269" y="2231187"/>
            <a:ext cx="2731562" cy="2588868"/>
          </a:xfrm>
          <a:prstGeom prst="rect">
            <a:avLst/>
          </a:prstGeom>
        </p:spPr>
      </p:pic>
      <p:sp>
        <p:nvSpPr>
          <p:cNvPr id="6" name="Rounded Rectangle 5" descr="Network diagram label">
            <a:extLst>
              <a:ext uri="{FF2B5EF4-FFF2-40B4-BE49-F238E27FC236}">
                <a16:creationId xmlns:a16="http://schemas.microsoft.com/office/drawing/2014/main" id="{4507EAAF-AC16-0ED0-94A2-3425EB444656}"/>
              </a:ext>
            </a:extLst>
          </p:cNvPr>
          <p:cNvSpPr/>
          <p:nvPr/>
        </p:nvSpPr>
        <p:spPr>
          <a:xfrm>
            <a:off x="5628481" y="1536052"/>
            <a:ext cx="2529841" cy="418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Network diagram</a:t>
            </a:r>
          </a:p>
        </p:txBody>
      </p:sp>
      <p:sp>
        <p:nvSpPr>
          <p:cNvPr id="7" name="Rounded Rectangle 6" descr="Edge label">
            <a:extLst>
              <a:ext uri="{FF2B5EF4-FFF2-40B4-BE49-F238E27FC236}">
                <a16:creationId xmlns:a16="http://schemas.microsoft.com/office/drawing/2014/main" id="{030EED96-CEE5-C069-9772-51991A70AB07}"/>
              </a:ext>
            </a:extLst>
          </p:cNvPr>
          <p:cNvSpPr/>
          <p:nvPr/>
        </p:nvSpPr>
        <p:spPr>
          <a:xfrm>
            <a:off x="5642558" y="2231596"/>
            <a:ext cx="1161689" cy="418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Edge</a:t>
            </a:r>
          </a:p>
        </p:txBody>
      </p:sp>
      <p:sp>
        <p:nvSpPr>
          <p:cNvPr id="8" name="Rounded Rectangle 7" descr="Node label">
            <a:extLst>
              <a:ext uri="{FF2B5EF4-FFF2-40B4-BE49-F238E27FC236}">
                <a16:creationId xmlns:a16="http://schemas.microsoft.com/office/drawing/2014/main" id="{C4AE9C97-997B-719B-EC6C-8D1D24A1C09E}"/>
              </a:ext>
            </a:extLst>
          </p:cNvPr>
          <p:cNvSpPr/>
          <p:nvPr/>
        </p:nvSpPr>
        <p:spPr>
          <a:xfrm>
            <a:off x="7009649" y="2231187"/>
            <a:ext cx="1056073" cy="418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Node</a:t>
            </a:r>
          </a:p>
        </p:txBody>
      </p:sp>
      <p:sp>
        <p:nvSpPr>
          <p:cNvPr id="9" name="Rounded Rectangle 8" descr="Vertex label">
            <a:extLst>
              <a:ext uri="{FF2B5EF4-FFF2-40B4-BE49-F238E27FC236}">
                <a16:creationId xmlns:a16="http://schemas.microsoft.com/office/drawing/2014/main" id="{BB03B214-93B7-006A-1F15-F75AE95EB2E0}"/>
              </a:ext>
            </a:extLst>
          </p:cNvPr>
          <p:cNvSpPr/>
          <p:nvPr/>
        </p:nvSpPr>
        <p:spPr>
          <a:xfrm>
            <a:off x="5626913" y="2907206"/>
            <a:ext cx="2529841" cy="418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Vertex</a:t>
            </a:r>
          </a:p>
        </p:txBody>
      </p:sp>
      <p:sp>
        <p:nvSpPr>
          <p:cNvPr id="10" name="Rounded Rectangle 9" descr="Vertices label">
            <a:extLst>
              <a:ext uri="{FF2B5EF4-FFF2-40B4-BE49-F238E27FC236}">
                <a16:creationId xmlns:a16="http://schemas.microsoft.com/office/drawing/2014/main" id="{B143CF14-336D-A2D6-5E41-A888184EF9FA}"/>
              </a:ext>
            </a:extLst>
          </p:cNvPr>
          <p:cNvSpPr/>
          <p:nvPr/>
        </p:nvSpPr>
        <p:spPr>
          <a:xfrm>
            <a:off x="5626912" y="3634314"/>
            <a:ext cx="2529841" cy="418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Vertices</a:t>
            </a:r>
          </a:p>
        </p:txBody>
      </p:sp>
      <p:sp>
        <p:nvSpPr>
          <p:cNvPr id="11" name="Rounded Rectangle 10" descr="Degree label">
            <a:extLst>
              <a:ext uri="{FF2B5EF4-FFF2-40B4-BE49-F238E27FC236}">
                <a16:creationId xmlns:a16="http://schemas.microsoft.com/office/drawing/2014/main" id="{D1CF6AE0-12E9-145F-EB13-B5AA93E212D1}"/>
              </a:ext>
            </a:extLst>
          </p:cNvPr>
          <p:cNvSpPr/>
          <p:nvPr/>
        </p:nvSpPr>
        <p:spPr>
          <a:xfrm>
            <a:off x="5626912" y="4336765"/>
            <a:ext cx="2529841" cy="4186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Degree</a:t>
            </a:r>
          </a:p>
        </p:txBody>
      </p:sp>
      <p:cxnSp>
        <p:nvCxnSpPr>
          <p:cNvPr id="18" name="Straight Arrow Connector 17">
            <a:extLst>
              <a:ext uri="{FF2B5EF4-FFF2-40B4-BE49-F238E27FC236}">
                <a16:creationId xmlns:a16="http://schemas.microsoft.com/office/drawing/2014/main" id="{A3FC9307-B6E9-24B8-DBA7-CB4AB967386E}"/>
              </a:ext>
              <a:ext uri="{C183D7F6-B498-43B3-948B-1728B52AA6E4}">
                <adec:decorative xmlns:adec="http://schemas.microsoft.com/office/drawing/2017/decorative" val="1"/>
              </a:ext>
            </a:extLst>
          </p:cNvPr>
          <p:cNvCxnSpPr/>
          <p:nvPr/>
        </p:nvCxnSpPr>
        <p:spPr>
          <a:xfrm>
            <a:off x="8532440" y="1745392"/>
            <a:ext cx="0" cy="90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605B7B2-E88F-6476-C8E1-E1EE79F435F7}"/>
              </a:ext>
              <a:ext uri="{C183D7F6-B498-43B3-948B-1728B52AA6E4}">
                <adec:decorative xmlns:adec="http://schemas.microsoft.com/office/drawing/2017/decorative" val="1"/>
              </a:ext>
            </a:extLst>
          </p:cNvPr>
          <p:cNvCxnSpPr/>
          <p:nvPr/>
        </p:nvCxnSpPr>
        <p:spPr>
          <a:xfrm>
            <a:off x="8532440" y="2897727"/>
            <a:ext cx="0" cy="90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5579903-6565-B36C-426B-8F99A6AB3714}"/>
              </a:ext>
              <a:ext uri="{C183D7F6-B498-43B3-948B-1728B52AA6E4}">
                <adec:decorative xmlns:adec="http://schemas.microsoft.com/office/drawing/2017/decorative" val="1"/>
              </a:ext>
            </a:extLst>
          </p:cNvPr>
          <p:cNvCxnSpPr/>
          <p:nvPr/>
        </p:nvCxnSpPr>
        <p:spPr>
          <a:xfrm>
            <a:off x="8729472" y="1745391"/>
            <a:ext cx="0" cy="90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D7CD4F-EB12-9362-2CF8-2292A053571C}"/>
              </a:ext>
              <a:ext uri="{C183D7F6-B498-43B3-948B-1728B52AA6E4}">
                <adec:decorative xmlns:adec="http://schemas.microsoft.com/office/drawing/2017/decorative" val="1"/>
              </a:ext>
            </a:extLst>
          </p:cNvPr>
          <p:cNvCxnSpPr/>
          <p:nvPr/>
        </p:nvCxnSpPr>
        <p:spPr>
          <a:xfrm>
            <a:off x="8729472" y="2897726"/>
            <a:ext cx="0" cy="90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4174F8-B7D6-02EA-BB69-B13155620B5C}"/>
              </a:ext>
              <a:ext uri="{C183D7F6-B498-43B3-948B-1728B52AA6E4}">
                <adec:decorative xmlns:adec="http://schemas.microsoft.com/office/drawing/2017/decorative" val="1"/>
              </a:ext>
            </a:extLst>
          </p:cNvPr>
          <p:cNvCxnSpPr/>
          <p:nvPr/>
        </p:nvCxnSpPr>
        <p:spPr>
          <a:xfrm>
            <a:off x="8892480" y="1745390"/>
            <a:ext cx="0" cy="90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F71F68B-A6A2-1093-7267-E2B6DD18683B}"/>
              </a:ext>
              <a:ext uri="{C183D7F6-B498-43B3-948B-1728B52AA6E4}">
                <adec:decorative xmlns:adec="http://schemas.microsoft.com/office/drawing/2017/decorative" val="1"/>
              </a:ext>
            </a:extLst>
          </p:cNvPr>
          <p:cNvCxnSpPr/>
          <p:nvPr/>
        </p:nvCxnSpPr>
        <p:spPr>
          <a:xfrm>
            <a:off x="8892480" y="2897725"/>
            <a:ext cx="0" cy="904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hlinkClick r:id="rId10"/>
            <a:extLst>
              <a:ext uri="{FF2B5EF4-FFF2-40B4-BE49-F238E27FC236}">
                <a16:creationId xmlns:a16="http://schemas.microsoft.com/office/drawing/2014/main" id="{7F600E49-6255-1394-1CB3-6111085A690F}"/>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12" name="Footer Placeholder 12">
            <a:extLst>
              <a:ext uri="{FF2B5EF4-FFF2-40B4-BE49-F238E27FC236}">
                <a16:creationId xmlns:a16="http://schemas.microsoft.com/office/drawing/2014/main" id="{AA635A26-FE79-7ECB-FE41-CB636C63645A}"/>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24" name="Picture 23">
            <a:extLst>
              <a:ext uri="{FF2B5EF4-FFF2-40B4-BE49-F238E27FC236}">
                <a16:creationId xmlns:a16="http://schemas.microsoft.com/office/drawing/2014/main" id="{1341B556-21B7-BF6C-72CC-14C5C7422D3B}"/>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spTree>
    <p:extLst>
      <p:ext uri="{BB962C8B-B14F-4D97-AF65-F5344CB8AC3E}">
        <p14:creationId xmlns:p14="http://schemas.microsoft.com/office/powerpoint/2010/main" val="2169138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9989" y="14856"/>
            <a:ext cx="8229600" cy="1143000"/>
          </a:xfrm>
        </p:spPr>
        <p:txBody>
          <a:bodyPr>
            <a:normAutofit/>
          </a:bodyPr>
          <a:lstStyle/>
          <a:p>
            <a:r>
              <a:rPr lang="en-AU" sz="3200" dirty="0">
                <a:solidFill>
                  <a:schemeClr val="tx2"/>
                </a:solidFill>
              </a:rPr>
              <a:t>Quiz: Question 1 </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6" name="TextBox 5">
            <a:extLst>
              <a:ext uri="{FF2B5EF4-FFF2-40B4-BE49-F238E27FC236}">
                <a16:creationId xmlns:a16="http://schemas.microsoft.com/office/drawing/2014/main" id="{C5BCCE99-7C49-2C2F-19FC-521B59C7368B}"/>
              </a:ext>
            </a:extLst>
          </p:cNvPr>
          <p:cNvSpPr txBox="1"/>
          <p:nvPr/>
        </p:nvSpPr>
        <p:spPr>
          <a:xfrm>
            <a:off x="457199" y="1309324"/>
            <a:ext cx="8402389" cy="2554545"/>
          </a:xfrm>
          <a:prstGeom prst="rect">
            <a:avLst/>
          </a:prstGeom>
          <a:noFill/>
        </p:spPr>
        <p:txBody>
          <a:bodyPr wrap="square">
            <a:spAutoFit/>
          </a:bodyPr>
          <a:lstStyle/>
          <a:p>
            <a:pPr marL="457200" indent="-457200">
              <a:buAutoNum type="arabicPeriod"/>
            </a:pPr>
            <a:r>
              <a:rPr lang="en-AU" sz="2000" dirty="0">
                <a:solidFill>
                  <a:schemeClr val="tx2"/>
                </a:solidFill>
                <a:latin typeface="Calibri" panose="020F0502020204030204" pitchFamily="34" charset="0"/>
                <a:ea typeface="Times New Roman" panose="02020603050405020304" pitchFamily="18" charset="0"/>
              </a:rPr>
              <a:t>How many edges are there in this network diagram?</a:t>
            </a:r>
          </a:p>
          <a:p>
            <a:endParaRPr lang="en-AU" sz="2000" dirty="0">
              <a:solidFill>
                <a:schemeClr val="tx2"/>
              </a:solidFill>
              <a:latin typeface="Calibri" panose="020F0502020204030204" pitchFamily="34" charset="0"/>
              <a:ea typeface="Times New Roman" panose="02020603050405020304" pitchFamily="18" charset="0"/>
            </a:endParaRP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I’m not sure</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6</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4</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5</a:t>
            </a:r>
          </a:p>
          <a:p>
            <a:pPr marL="914400" lvl="1" indent="-457200">
              <a:buFont typeface="+mj-lt"/>
              <a:buAutoNum type="alphaLcPeriod"/>
            </a:pPr>
            <a:endParaRPr lang="en-AU" sz="2000" dirty="0">
              <a:latin typeface="Calibri" panose="020F0502020204030204" pitchFamily="34" charset="0"/>
              <a:ea typeface="Times New Roman" panose="02020603050405020304" pitchFamily="18" charset="0"/>
            </a:endParaRPr>
          </a:p>
          <a:p>
            <a:pPr marL="914400" lvl="1" indent="-457200">
              <a:buFont typeface="+mj-lt"/>
              <a:buAutoNum type="alphaLcPeriod"/>
            </a:pPr>
            <a:endParaRPr lang="en-AU" sz="2000" dirty="0">
              <a:latin typeface="Calibri" panose="020F0502020204030204" pitchFamily="34" charset="0"/>
              <a:ea typeface="Times New Roman" panose="02020603050405020304" pitchFamily="18" charset="0"/>
            </a:endParaRPr>
          </a:p>
        </p:txBody>
      </p:sp>
      <p:pic>
        <p:nvPicPr>
          <p:cNvPr id="3" name="Picture 2">
            <a:hlinkClick r:id="rId9"/>
            <a:extLst>
              <a:ext uri="{FF2B5EF4-FFF2-40B4-BE49-F238E27FC236}">
                <a16:creationId xmlns:a16="http://schemas.microsoft.com/office/drawing/2014/main" id="{E6894083-CE6D-7FCE-6011-4E8C886EDF1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4" name="Footer Placeholder 12">
            <a:extLst>
              <a:ext uri="{FF2B5EF4-FFF2-40B4-BE49-F238E27FC236}">
                <a16:creationId xmlns:a16="http://schemas.microsoft.com/office/drawing/2014/main" id="{80C857B1-97F1-A4C8-F0FD-91C0EA56E4C4}"/>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5" name="Picture 4">
            <a:extLst>
              <a:ext uri="{FF2B5EF4-FFF2-40B4-BE49-F238E27FC236}">
                <a16:creationId xmlns:a16="http://schemas.microsoft.com/office/drawing/2014/main" id="{08F55355-E5DE-B73D-21A5-57C5287EB19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8" name="Picture 7" descr="Four dot network diagram. One central dot with three surrounding it. Lines link all dots together. ">
            <a:extLst>
              <a:ext uri="{FF2B5EF4-FFF2-40B4-BE49-F238E27FC236}">
                <a16:creationId xmlns:a16="http://schemas.microsoft.com/office/drawing/2014/main" id="{1F604E2B-1E4B-ADC3-99B7-CFFE02E12B1A}"/>
              </a:ext>
            </a:extLst>
          </p:cNvPr>
          <p:cNvPicPr>
            <a:picLocks noChangeAspect="1"/>
          </p:cNvPicPr>
          <p:nvPr/>
        </p:nvPicPr>
        <p:blipFill rotWithShape="1">
          <a:blip r:embed="rId12"/>
          <a:srcRect l="8975" t="8734"/>
          <a:stretch/>
        </p:blipFill>
        <p:spPr>
          <a:xfrm>
            <a:off x="2746182" y="2478290"/>
            <a:ext cx="3199745" cy="3051720"/>
          </a:xfrm>
          <a:prstGeom prst="rect">
            <a:avLst/>
          </a:prstGeom>
        </p:spPr>
      </p:pic>
    </p:spTree>
    <p:extLst>
      <p:ext uri="{BB962C8B-B14F-4D97-AF65-F5344CB8AC3E}">
        <p14:creationId xmlns:p14="http://schemas.microsoft.com/office/powerpoint/2010/main" val="263916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9989" y="14856"/>
            <a:ext cx="8229600" cy="1143000"/>
          </a:xfrm>
        </p:spPr>
        <p:txBody>
          <a:bodyPr>
            <a:normAutofit/>
          </a:bodyPr>
          <a:lstStyle/>
          <a:p>
            <a:r>
              <a:rPr lang="en-AU" sz="3200" dirty="0">
                <a:solidFill>
                  <a:schemeClr val="tx2"/>
                </a:solidFill>
              </a:rPr>
              <a:t>Quiz: Question 2</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6" name="TextBox 5">
            <a:extLst>
              <a:ext uri="{FF2B5EF4-FFF2-40B4-BE49-F238E27FC236}">
                <a16:creationId xmlns:a16="http://schemas.microsoft.com/office/drawing/2014/main" id="{C5BCCE99-7C49-2C2F-19FC-521B59C7368B}"/>
              </a:ext>
            </a:extLst>
          </p:cNvPr>
          <p:cNvSpPr txBox="1"/>
          <p:nvPr/>
        </p:nvSpPr>
        <p:spPr>
          <a:xfrm>
            <a:off x="457199" y="1309324"/>
            <a:ext cx="8402389" cy="2554545"/>
          </a:xfrm>
          <a:prstGeom prst="rect">
            <a:avLst/>
          </a:prstGeom>
          <a:noFill/>
        </p:spPr>
        <p:txBody>
          <a:bodyPr wrap="square">
            <a:spAutoFit/>
          </a:bodyPr>
          <a:lstStyle/>
          <a:p>
            <a:pPr marL="457200" indent="-457200">
              <a:buAutoNum type="arabicPeriod"/>
            </a:pPr>
            <a:r>
              <a:rPr lang="en-AU" sz="2000" dirty="0">
                <a:solidFill>
                  <a:schemeClr val="tx2"/>
                </a:solidFill>
                <a:latin typeface="Calibri" panose="020F0502020204030204" pitchFamily="34" charset="0"/>
                <a:ea typeface="Times New Roman" panose="02020603050405020304" pitchFamily="18" charset="0"/>
              </a:rPr>
              <a:t>What are the names of the blue dots in this network diagram? Select all that apply.</a:t>
            </a:r>
          </a:p>
          <a:p>
            <a:endParaRPr lang="en-AU" sz="2000" dirty="0">
              <a:solidFill>
                <a:schemeClr val="tx2"/>
              </a:solidFill>
              <a:latin typeface="Calibri" panose="020F0502020204030204" pitchFamily="34" charset="0"/>
              <a:ea typeface="Times New Roman" panose="02020603050405020304" pitchFamily="18" charset="0"/>
            </a:endParaRP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Vertices</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Paths</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Edges</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Nodes</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I’m not sure.</a:t>
            </a:r>
          </a:p>
        </p:txBody>
      </p:sp>
      <p:pic>
        <p:nvPicPr>
          <p:cNvPr id="3" name="Picture 2">
            <a:hlinkClick r:id="rId9"/>
            <a:extLst>
              <a:ext uri="{FF2B5EF4-FFF2-40B4-BE49-F238E27FC236}">
                <a16:creationId xmlns:a16="http://schemas.microsoft.com/office/drawing/2014/main" id="{E6894083-CE6D-7FCE-6011-4E8C886EDF1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4" name="Footer Placeholder 12">
            <a:extLst>
              <a:ext uri="{FF2B5EF4-FFF2-40B4-BE49-F238E27FC236}">
                <a16:creationId xmlns:a16="http://schemas.microsoft.com/office/drawing/2014/main" id="{80C857B1-97F1-A4C8-F0FD-91C0EA56E4C4}"/>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5" name="Picture 4">
            <a:extLst>
              <a:ext uri="{FF2B5EF4-FFF2-40B4-BE49-F238E27FC236}">
                <a16:creationId xmlns:a16="http://schemas.microsoft.com/office/drawing/2014/main" id="{08F55355-E5DE-B73D-21A5-57C5287EB19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9" name="Picture 8" descr="Four dot network diagram. One central dot with three surrounding it. Lines link all dots together. ">
            <a:extLst>
              <a:ext uri="{FF2B5EF4-FFF2-40B4-BE49-F238E27FC236}">
                <a16:creationId xmlns:a16="http://schemas.microsoft.com/office/drawing/2014/main" id="{994D6252-67ED-371C-D87E-A1669E0C6870}"/>
              </a:ext>
            </a:extLst>
          </p:cNvPr>
          <p:cNvPicPr>
            <a:picLocks noChangeAspect="1"/>
          </p:cNvPicPr>
          <p:nvPr/>
        </p:nvPicPr>
        <p:blipFill>
          <a:blip r:embed="rId12"/>
          <a:stretch>
            <a:fillRect/>
          </a:stretch>
        </p:blipFill>
        <p:spPr>
          <a:xfrm>
            <a:off x="2976340" y="2014340"/>
            <a:ext cx="3191320" cy="2829320"/>
          </a:xfrm>
          <a:prstGeom prst="rect">
            <a:avLst/>
          </a:prstGeom>
        </p:spPr>
      </p:pic>
    </p:spTree>
    <p:extLst>
      <p:ext uri="{BB962C8B-B14F-4D97-AF65-F5344CB8AC3E}">
        <p14:creationId xmlns:p14="http://schemas.microsoft.com/office/powerpoint/2010/main" val="174642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200" y="-29915"/>
            <a:ext cx="9214399" cy="694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9989" y="14856"/>
            <a:ext cx="8229600" cy="1143000"/>
          </a:xfrm>
        </p:spPr>
        <p:txBody>
          <a:bodyPr>
            <a:normAutofit/>
          </a:bodyPr>
          <a:lstStyle/>
          <a:p>
            <a:r>
              <a:rPr lang="en-AU" sz="3200" dirty="0">
                <a:solidFill>
                  <a:schemeClr val="tx2"/>
                </a:solidFill>
              </a:rPr>
              <a:t>Quiz: Question 3</a:t>
            </a:r>
          </a:p>
        </p:txBody>
      </p:sp>
      <p:pic>
        <p:nvPicPr>
          <p:cNvPr id="13" name="Content Placeholder 12">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ph idx="1"/>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6804248" y="6408712"/>
            <a:ext cx="808483" cy="548680"/>
          </a:xfr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09649" y="5832648"/>
            <a:ext cx="586688" cy="619755"/>
          </a:xfrm>
          <a:prstGeom prst="rect">
            <a:avLst/>
          </a:prstGeom>
        </p:spPr>
      </p:pic>
      <p:pic>
        <p:nvPicPr>
          <p:cNvPr id="14" name="Picture 13">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63391" y="6105776"/>
            <a:ext cx="511455" cy="546257"/>
          </a:xfrm>
          <a:prstGeom prst="rect">
            <a:avLst/>
          </a:prstGeom>
        </p:spPr>
      </p:pic>
      <p:pic>
        <p:nvPicPr>
          <p:cNvPr id="17" name="Picture 1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642559" y="6372750"/>
            <a:ext cx="801989" cy="539365"/>
          </a:xfrm>
          <a:prstGeom prst="rect">
            <a:avLst/>
          </a:prstGeom>
        </p:spPr>
      </p:pic>
      <p:pic>
        <p:nvPicPr>
          <p:cNvPr id="16" name="Picture 15">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222758">
            <a:off x="5014998" y="6036976"/>
            <a:ext cx="519289" cy="706388"/>
          </a:xfrm>
          <a:prstGeom prst="rect">
            <a:avLst/>
          </a:prstGeom>
        </p:spPr>
      </p:pic>
      <p:sp>
        <p:nvSpPr>
          <p:cNvPr id="6" name="TextBox 5">
            <a:extLst>
              <a:ext uri="{FF2B5EF4-FFF2-40B4-BE49-F238E27FC236}">
                <a16:creationId xmlns:a16="http://schemas.microsoft.com/office/drawing/2014/main" id="{C5BCCE99-7C49-2C2F-19FC-521B59C7368B}"/>
              </a:ext>
            </a:extLst>
          </p:cNvPr>
          <p:cNvSpPr txBox="1"/>
          <p:nvPr/>
        </p:nvSpPr>
        <p:spPr>
          <a:xfrm>
            <a:off x="457199" y="1309324"/>
            <a:ext cx="8402389" cy="3170099"/>
          </a:xfrm>
          <a:prstGeom prst="rect">
            <a:avLst/>
          </a:prstGeom>
          <a:noFill/>
        </p:spPr>
        <p:txBody>
          <a:bodyPr wrap="square">
            <a:spAutoFit/>
          </a:bodyPr>
          <a:lstStyle/>
          <a:p>
            <a:pPr marL="457200" indent="-457200">
              <a:buAutoNum type="arabicPeriod"/>
            </a:pPr>
            <a:r>
              <a:rPr lang="en-AU" sz="2000" dirty="0">
                <a:solidFill>
                  <a:schemeClr val="tx2"/>
                </a:solidFill>
                <a:latin typeface="Calibri" panose="020F0502020204030204" pitchFamily="34" charset="0"/>
                <a:ea typeface="Times New Roman" panose="02020603050405020304" pitchFamily="18" charset="0"/>
              </a:rPr>
              <a:t>There is no direct flight from Auckland to Ballina. The different possible routes and ticket prices are shown in the network diagram below. What is the cheapest cost to travel from Auckland to Ballina?</a:t>
            </a:r>
          </a:p>
          <a:p>
            <a:endParaRPr lang="en-AU" sz="2000" dirty="0">
              <a:solidFill>
                <a:schemeClr val="tx2"/>
              </a:solidFill>
              <a:latin typeface="Calibri" panose="020F0502020204030204" pitchFamily="34" charset="0"/>
              <a:ea typeface="Times New Roman" panose="02020603050405020304" pitchFamily="18" charset="0"/>
            </a:endParaRP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$500</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$550</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$650</a:t>
            </a:r>
          </a:p>
          <a:p>
            <a:pPr marL="457200" indent="-457200">
              <a:buAutoNum type="alphaLcPeriod"/>
            </a:pPr>
            <a:r>
              <a:rPr lang="en-AU" sz="2000" dirty="0">
                <a:solidFill>
                  <a:schemeClr val="tx2"/>
                </a:solidFill>
                <a:latin typeface="Calibri" panose="020F0502020204030204" pitchFamily="34" charset="0"/>
                <a:ea typeface="Times New Roman" panose="02020603050405020304" pitchFamily="18" charset="0"/>
              </a:rPr>
              <a:t>$700</a:t>
            </a:r>
          </a:p>
          <a:p>
            <a:pPr marL="914400" lvl="1" indent="-457200">
              <a:buFont typeface="+mj-lt"/>
              <a:buAutoNum type="alphaLcPeriod"/>
            </a:pPr>
            <a:endParaRPr lang="en-AU" sz="2000" dirty="0">
              <a:latin typeface="Calibri" panose="020F0502020204030204" pitchFamily="34" charset="0"/>
              <a:ea typeface="Times New Roman" panose="02020603050405020304" pitchFamily="18" charset="0"/>
            </a:endParaRPr>
          </a:p>
          <a:p>
            <a:pPr marL="914400" lvl="1" indent="-457200">
              <a:buFont typeface="+mj-lt"/>
              <a:buAutoNum type="alphaLcPeriod"/>
            </a:pPr>
            <a:endParaRPr lang="en-AU" sz="2000" dirty="0">
              <a:latin typeface="Calibri" panose="020F0502020204030204" pitchFamily="34" charset="0"/>
              <a:ea typeface="Times New Roman" panose="02020603050405020304" pitchFamily="18" charset="0"/>
            </a:endParaRPr>
          </a:p>
        </p:txBody>
      </p:sp>
      <p:pic>
        <p:nvPicPr>
          <p:cNvPr id="3" name="Picture 2">
            <a:hlinkClick r:id="rId9"/>
            <a:extLst>
              <a:ext uri="{FF2B5EF4-FFF2-40B4-BE49-F238E27FC236}">
                <a16:creationId xmlns:a16="http://schemas.microsoft.com/office/drawing/2014/main" id="{E6894083-CE6D-7FCE-6011-4E8C886EDF15}"/>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1205"/>
            <a:ext cx="1409307" cy="830062"/>
          </a:xfrm>
          <a:prstGeom prst="rect">
            <a:avLst/>
          </a:prstGeom>
        </p:spPr>
      </p:pic>
      <p:sp>
        <p:nvSpPr>
          <p:cNvPr id="4" name="Footer Placeholder 12">
            <a:extLst>
              <a:ext uri="{FF2B5EF4-FFF2-40B4-BE49-F238E27FC236}">
                <a16:creationId xmlns:a16="http://schemas.microsoft.com/office/drawing/2014/main" id="{80C857B1-97F1-A4C8-F0FD-91C0EA56E4C4}"/>
              </a:ext>
              <a:ext uri="{C183D7F6-B498-43B3-948B-1728B52AA6E4}">
                <adec:decorative xmlns:adec="http://schemas.microsoft.com/office/drawing/2017/decorative" val="1"/>
              </a:ext>
            </a:extLst>
          </p:cNvPr>
          <p:cNvSpPr>
            <a:spLocks noGrp="1"/>
          </p:cNvSpPr>
          <p:nvPr>
            <p:ph type="ftr" sz="quarter" idx="11"/>
          </p:nvPr>
        </p:nvSpPr>
        <p:spPr>
          <a:xfrm>
            <a:off x="0" y="6264701"/>
            <a:ext cx="2333704" cy="559607"/>
          </a:xfrm>
        </p:spPr>
        <p:txBody>
          <a:bodyPr/>
          <a:lstStyle/>
          <a:p>
            <a:pPr algn="l"/>
            <a:r>
              <a:rPr lang="en-US" sz="900" dirty="0"/>
              <a:t>mathematicshub.edu.au</a:t>
            </a:r>
          </a:p>
          <a:p>
            <a:pPr algn="l"/>
            <a:r>
              <a:rPr lang="en-US" sz="900" dirty="0"/>
              <a:t>© 2023 Commonwealth of Australia, unless otherwise indicated. Creative Commons Attribution 4.0, unless otherwise indicated. </a:t>
            </a:r>
            <a:endParaRPr lang="en-AU" sz="900" dirty="0"/>
          </a:p>
        </p:txBody>
      </p:sp>
      <p:pic>
        <p:nvPicPr>
          <p:cNvPr id="5" name="Picture 4">
            <a:extLst>
              <a:ext uri="{FF2B5EF4-FFF2-40B4-BE49-F238E27FC236}">
                <a16:creationId xmlns:a16="http://schemas.microsoft.com/office/drawing/2014/main" id="{08F55355-E5DE-B73D-21A5-57C5287EB19B}"/>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86747" y="6650654"/>
            <a:ext cx="559435" cy="198755"/>
          </a:xfrm>
          <a:prstGeom prst="rect">
            <a:avLst/>
          </a:prstGeom>
        </p:spPr>
      </p:pic>
      <p:pic>
        <p:nvPicPr>
          <p:cNvPr id="9" name="Picture 8" descr="Network diagram showing pathways from Auckland to Ballina. &#10;From top to bottom.&#10;Two top dots are joined and labelled $200&#10;Middle dot is joined with top left and labelled $500&#10;Middle dot is also joined with top right dot and is labelled $150&#10;Bottom dot is joined twoice by middle dot. One line is labelled $200 and another (which has a corner in it) is labelled $150.">
            <a:extLst>
              <a:ext uri="{FF2B5EF4-FFF2-40B4-BE49-F238E27FC236}">
                <a16:creationId xmlns:a16="http://schemas.microsoft.com/office/drawing/2014/main" id="{1844EB05-57A6-0B4D-FAFE-B0EB2EAFF607}"/>
              </a:ext>
            </a:extLst>
          </p:cNvPr>
          <p:cNvPicPr>
            <a:picLocks noChangeAspect="1"/>
          </p:cNvPicPr>
          <p:nvPr/>
        </p:nvPicPr>
        <p:blipFill>
          <a:blip r:embed="rId12"/>
          <a:stretch>
            <a:fillRect/>
          </a:stretch>
        </p:blipFill>
        <p:spPr>
          <a:xfrm>
            <a:off x="2520330" y="2691026"/>
            <a:ext cx="3943061" cy="2124447"/>
          </a:xfrm>
          <a:prstGeom prst="rect">
            <a:avLst/>
          </a:prstGeom>
        </p:spPr>
      </p:pic>
    </p:spTree>
    <p:extLst>
      <p:ext uri="{BB962C8B-B14F-4D97-AF65-F5344CB8AC3E}">
        <p14:creationId xmlns:p14="http://schemas.microsoft.com/office/powerpoint/2010/main" val="1408726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TotalTime>
  <Words>1525</Words>
  <Application>Microsoft Office PowerPoint</Application>
  <PresentationFormat>On-screen Show (4:3)</PresentationFormat>
  <Paragraphs>148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Symbol</vt:lpstr>
      <vt:lpstr>Office Theme</vt:lpstr>
      <vt:lpstr>Capital Airways: Part 1</vt:lpstr>
      <vt:lpstr>Which one doesn’t belong?</vt:lpstr>
      <vt:lpstr>Introducing networks</vt:lpstr>
      <vt:lpstr>The language of networks</vt:lpstr>
      <vt:lpstr>Activity 1 – Exploring the Capital Airways network </vt:lpstr>
      <vt:lpstr>Summary</vt:lpstr>
      <vt:lpstr>Quiz: Question 1 </vt:lpstr>
      <vt:lpstr>Quiz: Question 2</vt:lpstr>
      <vt:lpstr>Quiz: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Felicity Clissold</cp:lastModifiedBy>
  <cp:revision>25</cp:revision>
  <dcterms:created xsi:type="dcterms:W3CDTF">2021-03-16T22:56:28Z</dcterms:created>
  <dcterms:modified xsi:type="dcterms:W3CDTF">2024-02-06T00:43:26Z</dcterms:modified>
</cp:coreProperties>
</file>