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5" r:id="rId3"/>
    <p:sldId id="277" r:id="rId4"/>
    <p:sldId id="268" r:id="rId5"/>
    <p:sldId id="269" r:id="rId6"/>
    <p:sldId id="270" r:id="rId7"/>
    <p:sldId id="272" r:id="rId8"/>
    <p:sldId id="271" r:id="rId9"/>
    <p:sldId id="265"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2" autoAdjust="0"/>
    <p:restoredTop sz="69524" autoAdjust="0"/>
  </p:normalViewPr>
  <p:slideViewPr>
    <p:cSldViewPr>
      <p:cViewPr varScale="1">
        <p:scale>
          <a:sx n="93" d="100"/>
          <a:sy n="93" d="100"/>
        </p:scale>
        <p:origin x="1722"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29/01/2024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20741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74151"/>
              </a:solidFill>
              <a:effectLst/>
              <a:latin typeface="Söhne"/>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170725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13576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F2F2F"/>
                </a:solidFill>
                <a:effectLst/>
                <a:latin typeface="-apple-system"/>
              </a:rPr>
              <a:t>The image is released free of copyrights under </a:t>
            </a:r>
            <a:r>
              <a:rPr lang="en-US" b="0" i="0" cap="all" dirty="0">
                <a:solidFill>
                  <a:srgbClr val="000000"/>
                </a:solidFill>
                <a:effectLst/>
                <a:latin typeface="roboto condensed" panose="020F0502020204030204" pitchFamily="2" charset="0"/>
              </a:rPr>
              <a:t>CC0 1.0 DEED </a:t>
            </a:r>
            <a:r>
              <a:rPr lang="en-US" b="0" i="0" dirty="0">
                <a:solidFill>
                  <a:srgbClr val="000000"/>
                </a:solidFill>
                <a:effectLst/>
                <a:latin typeface="roboto condensed" panose="020F0502020204030204" pitchFamily="2" charset="0"/>
              </a:rPr>
              <a:t>CC0 1.0 Universal </a:t>
            </a:r>
          </a:p>
          <a:p>
            <a:pPr algn="l"/>
            <a:r>
              <a:rPr lang="en-US" b="0" i="0" dirty="0">
                <a:solidFill>
                  <a:srgbClr val="000000"/>
                </a:solidFill>
                <a:effectLst/>
                <a:latin typeface="roboto condensed" panose="020F0502020204030204" pitchFamily="2" charset="0"/>
              </a:rPr>
              <a:t>Finger lime: Citrus </a:t>
            </a:r>
            <a:r>
              <a:rPr lang="en-US" b="0" i="0" dirty="0" err="1">
                <a:solidFill>
                  <a:srgbClr val="000000"/>
                </a:solidFill>
                <a:effectLst/>
                <a:latin typeface="roboto condensed" panose="020F0502020204030204" pitchFamily="2" charset="0"/>
              </a:rPr>
              <a:t>australasica</a:t>
            </a:r>
            <a:r>
              <a:rPr lang="en-US" b="0" i="0" dirty="0">
                <a:solidFill>
                  <a:srgbClr val="000000"/>
                </a:solidFill>
                <a:effectLst/>
                <a:latin typeface="roboto condensed" panose="020F0502020204030204" pitchFamily="2" charset="0"/>
              </a:rPr>
              <a:t> Australian finger lime Amada44, CC BY-SA 3.0  via Wikimedia Commons</a:t>
            </a:r>
          </a:p>
          <a:p>
            <a:endParaRPr lang="en-GB" b="0" i="0" dirty="0">
              <a:solidFill>
                <a:srgbClr val="444444"/>
              </a:solidFill>
              <a:effectLst/>
              <a:latin typeface="Calibri" panose="020F0502020204030204" pitchFamily="34" charset="0"/>
            </a:endParaRPr>
          </a:p>
          <a:p>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283481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359065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15967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94543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downloadable version (PDF) is available to print out for your class. </a:t>
            </a:r>
          </a:p>
        </p:txBody>
      </p:sp>
      <p:sp>
        <p:nvSpPr>
          <p:cNvPr id="4" name="Slide Number Placeholder 3"/>
          <p:cNvSpPr>
            <a:spLocks noGrp="1"/>
          </p:cNvSpPr>
          <p:nvPr>
            <p:ph type="sldNum" sz="quarter" idx="10"/>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284532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263695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the teacher</a:t>
            </a:r>
          </a:p>
          <a:p>
            <a:pPr marL="514350" indent="-514350">
              <a:lnSpc>
                <a:spcPct val="107000"/>
              </a:lnSpc>
              <a:spcAft>
                <a:spcPts val="800"/>
              </a:spcAft>
              <a:buAutoNum type="arabicPeriod"/>
            </a:pPr>
            <a:r>
              <a:rPr lang="en-AU" sz="1200" kern="0" dirty="0">
                <a:effectLst/>
                <a:ea typeface="Times New Roman" panose="02020603050405020304" pitchFamily="18" charset="0"/>
                <a:cs typeface="Times New Roman" panose="02020603050405020304" pitchFamily="18" charset="0"/>
              </a:rPr>
              <a:t>Ask students to stand behind their desks and stand on tip-toes with arms spread out</a:t>
            </a:r>
            <a:r>
              <a:rPr lang="en-AU" sz="1200" kern="0" dirty="0">
                <a:ea typeface="Times New Roman" panose="02020603050405020304" pitchFamily="18" charset="0"/>
                <a:cs typeface="Times New Roman" panose="02020603050405020304" pitchFamily="18" charset="0"/>
              </a:rPr>
              <a:t>,</a:t>
            </a:r>
            <a:r>
              <a:rPr lang="en-AU" sz="1200" kern="0" dirty="0">
                <a:effectLst/>
                <a:ea typeface="Times New Roman" panose="02020603050405020304" pitchFamily="18" charset="0"/>
                <a:cs typeface="Times New Roman" panose="02020603050405020304" pitchFamily="18" charset="0"/>
              </a:rPr>
              <a:t> to represent them as a ‘whole plant’.</a:t>
            </a:r>
          </a:p>
          <a:p>
            <a:pPr marL="514350" indent="-514350">
              <a:lnSpc>
                <a:spcPct val="107000"/>
              </a:lnSpc>
              <a:spcAft>
                <a:spcPts val="800"/>
              </a:spcAft>
              <a:buAutoNum type="arabicPeriod"/>
            </a:pPr>
            <a:r>
              <a:rPr lang="en-AU" sz="1200" kern="0" dirty="0">
                <a:ea typeface="Times New Roman" panose="02020603050405020304" pitchFamily="18" charset="0"/>
                <a:cs typeface="Times New Roman" panose="02020603050405020304" pitchFamily="18" charset="0"/>
              </a:rPr>
              <a:t>T</a:t>
            </a:r>
            <a:r>
              <a:rPr lang="en-AU" sz="1200" kern="0" dirty="0">
                <a:effectLst/>
                <a:ea typeface="Times New Roman" panose="02020603050405020304" pitchFamily="18" charset="0"/>
                <a:cs typeface="Times New Roman" panose="02020603050405020304" pitchFamily="18" charset="0"/>
              </a:rPr>
              <a:t>hen they curl up in a little ball on the floor to represent a seed.</a:t>
            </a:r>
          </a:p>
          <a:p>
            <a:pPr marL="514350" indent="-514350">
              <a:lnSpc>
                <a:spcPct val="107000"/>
              </a:lnSpc>
              <a:spcAft>
                <a:spcPts val="800"/>
              </a:spcAft>
              <a:buAutoNum type="arabicPeriod"/>
            </a:pPr>
            <a:r>
              <a:rPr lang="en-AU" sz="1200" kern="0" dirty="0">
                <a:ea typeface="Times New Roman" panose="02020603050405020304" pitchFamily="18" charset="0"/>
                <a:cs typeface="Times New Roman" panose="02020603050405020304" pitchFamily="18" charset="0"/>
              </a:rPr>
              <a:t>T</a:t>
            </a:r>
            <a:r>
              <a:rPr lang="en-AU" sz="1200" kern="0" dirty="0">
                <a:effectLst/>
                <a:ea typeface="Times New Roman" panose="02020603050405020304" pitchFamily="18" charset="0"/>
                <a:cs typeface="Times New Roman" panose="02020603050405020304" pitchFamily="18" charset="0"/>
              </a:rPr>
              <a:t>he teacher then gives increments of fractions. </a:t>
            </a:r>
          </a:p>
          <a:p>
            <a:pPr marL="514350" indent="-514350">
              <a:lnSpc>
                <a:spcPct val="107000"/>
              </a:lnSpc>
              <a:spcAft>
                <a:spcPts val="800"/>
              </a:spcAft>
              <a:buAutoNum type="arabicPeriod"/>
            </a:pPr>
            <a:r>
              <a:rPr lang="en-AU" sz="1200" kern="0" dirty="0">
                <a:ea typeface="Times New Roman" panose="02020603050405020304" pitchFamily="18" charset="0"/>
                <a:cs typeface="Times New Roman" panose="02020603050405020304" pitchFamily="18" charset="0"/>
              </a:rPr>
              <a:t>T</a:t>
            </a:r>
            <a:r>
              <a:rPr lang="en-AU" sz="1200" kern="0" dirty="0">
                <a:effectLst/>
                <a:ea typeface="Times New Roman" panose="02020603050405020304" pitchFamily="18" charset="0"/>
                <a:cs typeface="Times New Roman" panose="02020603050405020304" pitchFamily="18" charset="0"/>
              </a:rPr>
              <a:t>he students follow these increments by ‘growing’ until they are finally a ‘whole’ plant</a:t>
            </a: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108608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2189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709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18588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4290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CC2A7-6B72-40F1-BA15-CE4E09321D37}" type="datetimeFigureOut">
              <a:rPr lang="en-AU" smtClean="0"/>
              <a:t>29/01/2024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2924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0506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A3CC2A7-6B72-40F1-BA15-CE4E09321D37}" type="datetimeFigureOut">
              <a:rPr lang="en-AU" smtClean="0"/>
              <a:t>29/01/2024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366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A3CC2A7-6B72-40F1-BA15-CE4E09321D37}" type="datetimeFigureOut">
              <a:rPr lang="en-AU" smtClean="0"/>
              <a:t>29/01/2024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9245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C2A7-6B72-40F1-BA15-CE4E09321D37}" type="datetimeFigureOut">
              <a:rPr lang="en-AU" smtClean="0"/>
              <a:t>29/01/2024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406916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11173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29/01/2024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03506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CC2A7-6B72-40F1-BA15-CE4E09321D37}" type="datetimeFigureOut">
              <a:rPr lang="en-AU" smtClean="0"/>
              <a:t>29/01/2024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C576-B878-448C-BD9F-E8E656A57717}" type="slidenum">
              <a:rPr lang="en-AU" smtClean="0"/>
              <a:t>‹#›</a:t>
            </a:fld>
            <a:endParaRPr lang="en-AU"/>
          </a:p>
        </p:txBody>
      </p:sp>
    </p:spTree>
    <p:extLst>
      <p:ext uri="{BB962C8B-B14F-4D97-AF65-F5344CB8AC3E}">
        <p14:creationId xmlns:p14="http://schemas.microsoft.com/office/powerpoint/2010/main" val="411043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mathematicshub.edu.a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mathematicshub.edu.au/" TargetMode="External"/><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10.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jpeg"/><Relationship Id="rId5" Type="http://schemas.openxmlformats.org/officeDocument/2006/relationships/image" Target="../media/image11.png"/><Relationship Id="rId1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10.png"/><Relationship Id="rId9" Type="http://schemas.openxmlformats.org/officeDocument/2006/relationships/image" Target="../media/image13.jpeg"/><Relationship Id="rId14" Type="http://schemas.openxmlformats.org/officeDocument/2006/relationships/hyperlink" Target="https://www.mathematicshub.edu.a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mathematicshub.edu.au/" TargetMode="External"/><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10.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mathematicshub.edu.au/" TargetMode="External"/><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10.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mathematicshub.edu.au/" TargetMode="External"/><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10.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10.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image" Target="../media/image10.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EA804A7-72E1-6EB1-42EE-A68C798E8691}"/>
              </a:ext>
              <a:ext uri="{C183D7F6-B498-43B3-948B-1728B52AA6E4}">
                <adec:decorative xmlns:adec="http://schemas.microsoft.com/office/drawing/2017/decorative" val="1"/>
              </a:ext>
            </a:extLst>
          </p:cNvPr>
          <p:cNvGrpSpPr/>
          <p:nvPr/>
        </p:nvGrpSpPr>
        <p:grpSpPr>
          <a:xfrm>
            <a:off x="0" y="839552"/>
            <a:ext cx="9145016" cy="6093296"/>
            <a:chOff x="0" y="839552"/>
            <a:chExt cx="9145016" cy="6093296"/>
          </a:xfrm>
        </p:grpSpPr>
        <p:pic>
          <p:nvPicPr>
            <p:cNvPr id="11" name="Picture 2">
              <a:extLst>
                <a:ext uri="{FF2B5EF4-FFF2-40B4-BE49-F238E27FC236}">
                  <a16:creationId xmlns:a16="http://schemas.microsoft.com/office/drawing/2014/main" id="{3B02FFA8-B4DD-A659-847C-40D9461084A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FF2B5EF4-FFF2-40B4-BE49-F238E27FC236}">
                  <a16:creationId xmlns:a16="http://schemas.microsoft.com/office/drawing/2014/main" id="{9DCF8F58-C60D-901F-35B3-D3E3317351AB}"/>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8224" y="6321883"/>
              <a:ext cx="826992" cy="541175"/>
            </a:xfrm>
            <a:prstGeom prst="rect">
              <a:avLst/>
            </a:prstGeom>
          </p:spPr>
        </p:pic>
        <p:pic>
          <p:nvPicPr>
            <p:cNvPr id="14" name="Picture 13">
              <a:extLst>
                <a:ext uri="{FF2B5EF4-FFF2-40B4-BE49-F238E27FC236}">
                  <a16:creationId xmlns:a16="http://schemas.microsoft.com/office/drawing/2014/main" id="{C6CAEB35-3FA9-E5F5-E1FB-19C117DF53F5}"/>
                </a:ex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55195" y="5728619"/>
              <a:ext cx="556021" cy="566359"/>
            </a:xfrm>
            <a:prstGeom prst="rect">
              <a:avLst/>
            </a:prstGeom>
          </p:spPr>
        </p:pic>
        <p:pic>
          <p:nvPicPr>
            <p:cNvPr id="15" name="Picture 14">
              <a:extLst>
                <a:ext uri="{FF2B5EF4-FFF2-40B4-BE49-F238E27FC236}">
                  <a16:creationId xmlns:a16="http://schemas.microsoft.com/office/drawing/2014/main" id="{3DA1EFB8-9C6B-504E-9053-5A6D4DAD5F43}"/>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5463" y="5876935"/>
              <a:ext cx="546257" cy="562567"/>
            </a:xfrm>
            <a:prstGeom prst="rect">
              <a:avLst/>
            </a:prstGeom>
          </p:spPr>
        </p:pic>
        <p:pic>
          <p:nvPicPr>
            <p:cNvPr id="16" name="Picture 15">
              <a:extLst>
                <a:ext uri="{FF2B5EF4-FFF2-40B4-BE49-F238E27FC236}">
                  <a16:creationId xmlns:a16="http://schemas.microsoft.com/office/drawing/2014/main" id="{CBBC9B71-3753-FCC0-23B1-BD79FCBEE49C}"/>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88903" y="6158218"/>
              <a:ext cx="856560" cy="555469"/>
            </a:xfrm>
            <a:prstGeom prst="rect">
              <a:avLst/>
            </a:prstGeom>
          </p:spPr>
        </p:pic>
        <p:pic>
          <p:nvPicPr>
            <p:cNvPr id="17" name="Picture 16">
              <a:extLst>
                <a:ext uri="{FF2B5EF4-FFF2-40B4-BE49-F238E27FC236}">
                  <a16:creationId xmlns:a16="http://schemas.microsoft.com/office/drawing/2014/main" id="{F35613ED-5998-B6F6-5767-AEC151A193B5}"/>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49800" y="6075762"/>
              <a:ext cx="554625" cy="727479"/>
            </a:xfrm>
            <a:prstGeom prst="rect">
              <a:avLst/>
            </a:prstGeom>
          </p:spPr>
        </p:pic>
      </p:grpSp>
      <p:grpSp>
        <p:nvGrpSpPr>
          <p:cNvPr id="12" name="Group 11">
            <a:extLst>
              <a:ext uri="{FF2B5EF4-FFF2-40B4-BE49-F238E27FC236}">
                <a16:creationId xmlns:a16="http://schemas.microsoft.com/office/drawing/2014/main" id="{E86B8A94-CC1C-123A-52BA-66D076BF05A9}"/>
              </a:ext>
              <a:ext uri="{C183D7F6-B498-43B3-948B-1728B52AA6E4}">
                <adec:decorative xmlns:adec="http://schemas.microsoft.com/office/drawing/2017/decorative" val="1"/>
              </a:ext>
            </a:extLst>
          </p:cNvPr>
          <p:cNvGrpSpPr/>
          <p:nvPr/>
        </p:nvGrpSpPr>
        <p:grpSpPr>
          <a:xfrm>
            <a:off x="5438976" y="5733256"/>
            <a:ext cx="2661416" cy="1101548"/>
            <a:chOff x="5438976" y="5733256"/>
            <a:chExt cx="2661416" cy="1101548"/>
          </a:xfrm>
        </p:grpSpPr>
        <p:pic>
          <p:nvPicPr>
            <p:cNvPr id="6" name="Content Placeholder 12"/>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67400" y="6309319"/>
              <a:ext cx="826992" cy="525485"/>
            </a:xfrm>
            <a:prstGeom prst="rect">
              <a:avLst/>
            </a:prstGeom>
          </p:spPr>
        </p:pic>
        <p:pic>
          <p:nvPicPr>
            <p:cNvPr id="5" name="Picture 4"/>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44371" y="5733256"/>
              <a:ext cx="556021" cy="549939"/>
            </a:xfrm>
            <a:prstGeom prst="rect">
              <a:avLst/>
            </a:prstGeom>
          </p:spPr>
        </p:pic>
        <p:pic>
          <p:nvPicPr>
            <p:cNvPr id="8" name="Picture 7"/>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34639" y="5877272"/>
              <a:ext cx="546257" cy="546257"/>
            </a:xfrm>
            <a:prstGeom prst="rect">
              <a:avLst/>
            </a:prstGeom>
          </p:spPr>
        </p:pic>
        <p:pic>
          <p:nvPicPr>
            <p:cNvPr id="7" name="Picture 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78079" y="6150399"/>
              <a:ext cx="856560" cy="539365"/>
            </a:xfrm>
            <a:prstGeom prst="rect">
              <a:avLst/>
            </a:prstGeom>
          </p:spPr>
        </p:pic>
        <p:pic>
          <p:nvPicPr>
            <p:cNvPr id="10" name="Picture 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38976" y="6070334"/>
              <a:ext cx="554625" cy="706388"/>
            </a:xfrm>
            <a:prstGeom prst="rect">
              <a:avLst/>
            </a:prstGeom>
          </p:spPr>
        </p:pic>
      </p:grpSp>
      <p:pic>
        <p:nvPicPr>
          <p:cNvPr id="18" name="Picture 17">
            <a:hlinkClick r:id="rId9"/>
            <a:extLst>
              <a:ext uri="{FF2B5EF4-FFF2-40B4-BE49-F238E27FC236}">
                <a16:creationId xmlns:a16="http://schemas.microsoft.com/office/drawing/2014/main" id="{21603C69-507F-5BCD-B704-ED0EB4A96C2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9" name="Footer Placeholder 12">
            <a:extLst>
              <a:ext uri="{FF2B5EF4-FFF2-40B4-BE49-F238E27FC236}">
                <a16:creationId xmlns:a16="http://schemas.microsoft.com/office/drawing/2014/main" id="{985946D7-FAE3-79D8-3E2C-C4D8FEA243F9}"/>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0" name="Picture 19">
            <a:extLst>
              <a:ext uri="{FF2B5EF4-FFF2-40B4-BE49-F238E27FC236}">
                <a16:creationId xmlns:a16="http://schemas.microsoft.com/office/drawing/2014/main" id="{16F4A165-DE2B-1F2B-9D3B-83A4DCFAF5AE}"/>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23" name="Title 22">
            <a:extLst>
              <a:ext uri="{FF2B5EF4-FFF2-40B4-BE49-F238E27FC236}">
                <a16:creationId xmlns:a16="http://schemas.microsoft.com/office/drawing/2014/main" id="{47DCFF94-4FCF-109B-7CF6-58BAEE1432C4}"/>
              </a:ext>
            </a:extLst>
          </p:cNvPr>
          <p:cNvSpPr>
            <a:spLocks noGrp="1"/>
          </p:cNvSpPr>
          <p:nvPr>
            <p:ph type="ctrTitle"/>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schemeClr val="tx2"/>
                </a:solidFill>
                <a:effectLst/>
                <a:uLnTx/>
                <a:uFillTx/>
                <a:latin typeface="+mn-lt"/>
                <a:ea typeface="+mn-ea"/>
                <a:cs typeface="+mn-cs"/>
              </a:rPr>
              <a:t>Fruit fractions:</a:t>
            </a:r>
            <a:br>
              <a:rPr kumimoji="0" lang="en-AU" sz="4400" b="0" i="0" u="none" strike="noStrike" kern="1200" cap="none" spc="0" normalizeH="0" baseline="0" noProof="0" dirty="0">
                <a:ln>
                  <a:noFill/>
                </a:ln>
                <a:solidFill>
                  <a:schemeClr val="tx2"/>
                </a:solidFill>
                <a:effectLst/>
                <a:uLnTx/>
                <a:uFillTx/>
                <a:latin typeface="+mn-lt"/>
                <a:ea typeface="+mn-ea"/>
                <a:cs typeface="+mn-cs"/>
              </a:rPr>
            </a:br>
            <a:r>
              <a:rPr kumimoji="0" lang="en-AU" sz="4400" b="0" i="0" u="none" strike="noStrike" kern="1200" cap="none" spc="0" normalizeH="0" baseline="0" noProof="0" dirty="0">
                <a:ln>
                  <a:noFill/>
                </a:ln>
                <a:solidFill>
                  <a:schemeClr val="tx2"/>
                </a:solidFill>
                <a:effectLst/>
                <a:uLnTx/>
                <a:uFillTx/>
                <a:latin typeface="+mn-lt"/>
                <a:ea typeface="+mn-ea"/>
                <a:cs typeface="+mn-cs"/>
              </a:rPr>
              <a:t>Growing with fruit</a:t>
            </a:r>
            <a:endParaRPr lang="en-GB" dirty="0"/>
          </a:p>
        </p:txBody>
      </p:sp>
    </p:spTree>
    <p:extLst>
      <p:ext uri="{BB962C8B-B14F-4D97-AF65-F5344CB8AC3E}">
        <p14:creationId xmlns:p14="http://schemas.microsoft.com/office/powerpoint/2010/main" val="352623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 y="-8403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251520" y="332656"/>
            <a:ext cx="340612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Teachers’ notes</a:t>
            </a:r>
          </a:p>
        </p:txBody>
      </p:sp>
      <p:sp>
        <p:nvSpPr>
          <p:cNvPr id="3" name="TextBox 2">
            <a:extLst>
              <a:ext uri="{FF2B5EF4-FFF2-40B4-BE49-F238E27FC236}">
                <a16:creationId xmlns:a16="http://schemas.microsoft.com/office/drawing/2014/main" id="{736FAA13-3E6F-7271-A8D6-25A59F39EBBA}"/>
              </a:ext>
            </a:extLst>
          </p:cNvPr>
          <p:cNvSpPr txBox="1"/>
          <p:nvPr/>
        </p:nvSpPr>
        <p:spPr>
          <a:xfrm>
            <a:off x="216320" y="826701"/>
            <a:ext cx="8640960" cy="4708981"/>
          </a:xfrm>
          <a:prstGeom prst="rect">
            <a:avLst/>
          </a:prstGeom>
          <a:noFill/>
        </p:spPr>
        <p:txBody>
          <a:bodyPr wrap="square">
            <a:spAutoFit/>
          </a:bodyPr>
          <a:lstStyle/>
          <a:p>
            <a:r>
              <a:rPr lang="en-US" sz="1500" b="0" i="0" dirty="0">
                <a:solidFill>
                  <a:srgbClr val="374151"/>
                </a:solidFill>
                <a:effectLst/>
                <a:latin typeface="Söhne"/>
              </a:rPr>
              <a:t>Sullivan and Lilburn (2015) state that ‘good’ questions are those:</a:t>
            </a:r>
          </a:p>
          <a:p>
            <a:pPr marL="285750" indent="-285750">
              <a:buFont typeface="Arial" panose="020B0604020202020204" pitchFamily="34" charset="0"/>
              <a:buChar char="•"/>
            </a:pPr>
            <a:r>
              <a:rPr lang="en-US" sz="1500" dirty="0">
                <a:solidFill>
                  <a:srgbClr val="374151"/>
                </a:solidFill>
                <a:latin typeface="Söhne"/>
              </a:rPr>
              <a:t>that r</a:t>
            </a:r>
            <a:r>
              <a:rPr lang="en-US" sz="1500" b="0" i="0" dirty="0">
                <a:solidFill>
                  <a:srgbClr val="374151"/>
                </a:solidFill>
                <a:effectLst/>
                <a:latin typeface="Söhne"/>
              </a:rPr>
              <a:t>equire more than remembering a fact or reproducing a skill</a:t>
            </a:r>
          </a:p>
          <a:p>
            <a:pPr marL="285750" indent="-285750">
              <a:buFont typeface="Arial" panose="020B0604020202020204" pitchFamily="34" charset="0"/>
              <a:buChar char="•"/>
            </a:pPr>
            <a:r>
              <a:rPr lang="en-US" sz="1500" dirty="0">
                <a:solidFill>
                  <a:srgbClr val="374151"/>
                </a:solidFill>
                <a:latin typeface="Söhne"/>
              </a:rPr>
              <a:t>where s</a:t>
            </a:r>
            <a:r>
              <a:rPr lang="en-US" sz="1500" b="0" i="0" dirty="0">
                <a:solidFill>
                  <a:srgbClr val="374151"/>
                </a:solidFill>
                <a:effectLst/>
                <a:latin typeface="Söhne"/>
              </a:rPr>
              <a:t>tudents can learn by answering the questions, and the teacher learns about each student from the attempt</a:t>
            </a:r>
          </a:p>
          <a:p>
            <a:pPr marL="285750" indent="-285750">
              <a:buFont typeface="Arial" panose="020B0604020202020204" pitchFamily="34" charset="0"/>
              <a:buChar char="•"/>
            </a:pPr>
            <a:r>
              <a:rPr lang="en-US" sz="1500" dirty="0">
                <a:solidFill>
                  <a:srgbClr val="374151"/>
                </a:solidFill>
                <a:latin typeface="Söhne"/>
              </a:rPr>
              <a:t>where t</a:t>
            </a:r>
            <a:r>
              <a:rPr lang="en-US" sz="1500" b="0" i="0" dirty="0">
                <a:solidFill>
                  <a:srgbClr val="374151"/>
                </a:solidFill>
                <a:effectLst/>
                <a:latin typeface="Söhne"/>
              </a:rPr>
              <a:t>here may be several acceptable answers.</a:t>
            </a:r>
          </a:p>
          <a:p>
            <a:r>
              <a:rPr lang="en-US" sz="1500" b="0" i="0" dirty="0">
                <a:solidFill>
                  <a:srgbClr val="374151"/>
                </a:solidFill>
                <a:effectLst/>
                <a:latin typeface="Söhne"/>
              </a:rPr>
              <a:t>Sullivan, P. &amp; Lilburn, P. (2015). </a:t>
            </a:r>
            <a:r>
              <a:rPr lang="en-US" sz="1500" b="0" i="1" dirty="0">
                <a:solidFill>
                  <a:srgbClr val="374151"/>
                </a:solidFill>
                <a:effectLst/>
                <a:latin typeface="Söhne"/>
              </a:rPr>
              <a:t>Open-ended </a:t>
            </a:r>
            <a:r>
              <a:rPr lang="en-US" sz="1500" i="1" dirty="0" err="1">
                <a:solidFill>
                  <a:srgbClr val="374151"/>
                </a:solidFill>
                <a:latin typeface="Söhne"/>
              </a:rPr>
              <a:t>m</a:t>
            </a:r>
            <a:r>
              <a:rPr lang="en-US" sz="1500" b="0" i="1" dirty="0" err="1">
                <a:solidFill>
                  <a:srgbClr val="374151"/>
                </a:solidFill>
                <a:effectLst/>
                <a:latin typeface="Söhne"/>
              </a:rPr>
              <a:t>aths</a:t>
            </a:r>
            <a:r>
              <a:rPr lang="en-US" sz="1500" b="0" i="1" dirty="0">
                <a:solidFill>
                  <a:srgbClr val="374151"/>
                </a:solidFill>
                <a:effectLst/>
                <a:latin typeface="Söhne"/>
              </a:rPr>
              <a:t> activities </a:t>
            </a:r>
            <a:r>
              <a:rPr lang="en-US" sz="1500" b="0" i="0" dirty="0">
                <a:solidFill>
                  <a:srgbClr val="374151"/>
                </a:solidFill>
                <a:effectLst/>
                <a:latin typeface="Söhne"/>
              </a:rPr>
              <a:t>(2nd Ed.). Oxford University Press.</a:t>
            </a:r>
          </a:p>
          <a:p>
            <a:pPr marL="0" indent="0">
              <a:buNone/>
            </a:pPr>
            <a:endParaRPr lang="en-US" sz="1500" b="0" i="0" dirty="0">
              <a:solidFill>
                <a:srgbClr val="374151"/>
              </a:solidFill>
              <a:effectLst/>
              <a:latin typeface="Söhne"/>
            </a:endParaRPr>
          </a:p>
          <a:p>
            <a:pPr marL="0" indent="0">
              <a:buNone/>
            </a:pPr>
            <a:r>
              <a:rPr lang="en-US" sz="1500" b="0" i="0" dirty="0">
                <a:solidFill>
                  <a:srgbClr val="374151"/>
                </a:solidFill>
                <a:effectLst/>
                <a:latin typeface="Söhne"/>
              </a:rPr>
              <a:t>Dan Meyer (2010) gives the following advice:</a:t>
            </a:r>
          </a:p>
          <a:p>
            <a:pPr marL="228600" indent="-228600">
              <a:buAutoNum type="arabicPeriod"/>
            </a:pPr>
            <a:r>
              <a:rPr lang="en-US" sz="1500" b="0" i="0" dirty="0">
                <a:solidFill>
                  <a:srgbClr val="374151"/>
                </a:solidFill>
                <a:effectLst/>
                <a:latin typeface="Söhne"/>
              </a:rPr>
              <a:t>Use multimedia.</a:t>
            </a:r>
          </a:p>
          <a:p>
            <a:pPr marL="228600" indent="-228600">
              <a:buAutoNum type="arabicPeriod"/>
            </a:pPr>
            <a:r>
              <a:rPr lang="en-US" sz="1500" b="0" i="0" dirty="0">
                <a:solidFill>
                  <a:srgbClr val="374151"/>
                </a:solidFill>
                <a:effectLst/>
                <a:latin typeface="Söhne"/>
              </a:rPr>
              <a:t>Encourage student intuition.</a:t>
            </a:r>
          </a:p>
          <a:p>
            <a:pPr marL="228600" indent="-228600">
              <a:buAutoNum type="arabicPeriod"/>
            </a:pPr>
            <a:r>
              <a:rPr lang="en-US" sz="1500" b="0" i="0" dirty="0">
                <a:solidFill>
                  <a:srgbClr val="374151"/>
                </a:solidFill>
                <a:effectLst/>
                <a:latin typeface="Söhne"/>
              </a:rPr>
              <a:t>Ask the shortest question you can.</a:t>
            </a:r>
          </a:p>
          <a:p>
            <a:pPr marL="228600" indent="-228600">
              <a:buAutoNum type="arabicPeriod"/>
            </a:pPr>
            <a:r>
              <a:rPr lang="en-US" sz="1500" b="0" i="0" dirty="0">
                <a:solidFill>
                  <a:srgbClr val="374151"/>
                </a:solidFill>
                <a:effectLst/>
                <a:latin typeface="Söhne"/>
              </a:rPr>
              <a:t>Let students build the problem.</a:t>
            </a:r>
          </a:p>
          <a:p>
            <a:pPr marL="228600" indent="-228600">
              <a:buAutoNum type="arabicPeriod"/>
            </a:pPr>
            <a:r>
              <a:rPr lang="en-US" sz="1500" b="0" i="0" dirty="0">
                <a:solidFill>
                  <a:srgbClr val="374151"/>
                </a:solidFill>
                <a:effectLst/>
                <a:latin typeface="Söhne"/>
              </a:rPr>
              <a:t>Be less helpful.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374151"/>
                </a:solidFill>
                <a:effectLst/>
                <a:latin typeface="Söhne"/>
              </a:rPr>
              <a:t>This time should be a safe </a:t>
            </a:r>
            <a:r>
              <a:rPr lang="en-US" sz="1500" b="0" i="0" dirty="0" err="1">
                <a:solidFill>
                  <a:srgbClr val="374151"/>
                </a:solidFill>
                <a:effectLst/>
                <a:latin typeface="Söhne"/>
              </a:rPr>
              <a:t>maths</a:t>
            </a:r>
            <a:r>
              <a:rPr lang="en-US" sz="1500" b="0" i="0" dirty="0">
                <a:solidFill>
                  <a:srgbClr val="374151"/>
                </a:solidFill>
                <a:effectLst/>
                <a:latin typeface="Söhne"/>
              </a:rPr>
              <a:t> space for </a:t>
            </a:r>
            <a:r>
              <a:rPr lang="en-US" sz="1500" dirty="0">
                <a:solidFill>
                  <a:srgbClr val="374151"/>
                </a:solidFill>
                <a:latin typeface="Söhne"/>
              </a:rPr>
              <a:t>students</a:t>
            </a:r>
            <a:r>
              <a:rPr lang="en-US" sz="1500" b="0" i="0" dirty="0">
                <a:solidFill>
                  <a:srgbClr val="374151"/>
                </a:solidFill>
                <a:effectLst/>
                <a:latin typeface="Söhne"/>
              </a:rPr>
              <a:t> to share potential thoughts/answers without judgement. </a:t>
            </a:r>
          </a:p>
          <a:p>
            <a:pPr marL="0" indent="0">
              <a:buNone/>
            </a:pPr>
            <a:r>
              <a:rPr lang="en-US" sz="1500" b="0" i="0" dirty="0">
                <a:solidFill>
                  <a:srgbClr val="374151"/>
                </a:solidFill>
                <a:effectLst/>
                <a:latin typeface="Söhne"/>
              </a:rPr>
              <a:t>Using this information as a general guide, pose this problem to your class and take on the role of facilitating/ posing questions, giving students wait and pause time, allowing students to share their thoughts with others, and differentiating as required for all students to be challenged within their zone of proximal development. Take time at the end of the activity to </a:t>
            </a:r>
            <a:r>
              <a:rPr lang="en-US" sz="1500" b="0" i="0" dirty="0" err="1">
                <a:solidFill>
                  <a:srgbClr val="374151"/>
                </a:solidFill>
                <a:effectLst/>
                <a:latin typeface="Söhne"/>
              </a:rPr>
              <a:t>summarise</a:t>
            </a:r>
            <a:r>
              <a:rPr lang="en-US" sz="1500" b="0" i="0" dirty="0">
                <a:solidFill>
                  <a:srgbClr val="374151"/>
                </a:solidFill>
                <a:effectLst/>
                <a:latin typeface="Söhne"/>
              </a:rPr>
              <a:t> students’ thoughts, their progress in thinking, and clarify any misconceptions. </a:t>
            </a:r>
          </a:p>
          <a:p>
            <a:pPr marL="0" indent="0">
              <a:buNone/>
            </a:pPr>
            <a:r>
              <a:rPr lang="en-US" sz="1500" b="0" i="0" dirty="0">
                <a:solidFill>
                  <a:srgbClr val="374151"/>
                </a:solidFill>
                <a:effectLst/>
                <a:latin typeface="Söhne"/>
              </a:rPr>
              <a:t>Meyer, D. (2010, March). </a:t>
            </a:r>
            <a:r>
              <a:rPr lang="en-US" sz="1500" b="0" i="1" dirty="0">
                <a:solidFill>
                  <a:srgbClr val="374151"/>
                </a:solidFill>
                <a:effectLst/>
                <a:latin typeface="Söhne"/>
              </a:rPr>
              <a:t>Math class </a:t>
            </a:r>
            <a:r>
              <a:rPr lang="en-US" sz="1500" i="1" dirty="0">
                <a:solidFill>
                  <a:srgbClr val="374151"/>
                </a:solidFill>
                <a:latin typeface="Söhne"/>
              </a:rPr>
              <a:t>n</a:t>
            </a:r>
            <a:r>
              <a:rPr lang="en-US" sz="1500" b="0" i="1" dirty="0">
                <a:solidFill>
                  <a:srgbClr val="374151"/>
                </a:solidFill>
                <a:effectLst/>
                <a:latin typeface="Söhne"/>
              </a:rPr>
              <a:t>eeds a makeover </a:t>
            </a:r>
            <a:r>
              <a:rPr lang="en-US" sz="1500" b="0" i="0" dirty="0">
                <a:solidFill>
                  <a:srgbClr val="374151"/>
                </a:solidFill>
                <a:effectLst/>
                <a:latin typeface="Söhne"/>
              </a:rPr>
              <a:t>[Video]. </a:t>
            </a:r>
          </a:p>
        </p:txBody>
      </p:sp>
      <p:pic>
        <p:nvPicPr>
          <p:cNvPr id="6" name="Picture 5">
            <a:extLst>
              <a:ext uri="{FF2B5EF4-FFF2-40B4-BE49-F238E27FC236}">
                <a16:creationId xmlns:a16="http://schemas.microsoft.com/office/drawing/2014/main" id="{8E3ABF6B-0C76-2A59-E34B-2064A042C698}"/>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7" name="Text Box 2">
            <a:extLst>
              <a:ext uri="{FF2B5EF4-FFF2-40B4-BE49-F238E27FC236}">
                <a16:creationId xmlns:a16="http://schemas.microsoft.com/office/drawing/2014/main" id="{B40851E6-015D-9FD2-9312-1FE9D165726F}"/>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pic>
        <p:nvPicPr>
          <p:cNvPr id="2" name="Picture 1">
            <a:hlinkClick r:id="rId10"/>
            <a:extLst>
              <a:ext uri="{FF2B5EF4-FFF2-40B4-BE49-F238E27FC236}">
                <a16:creationId xmlns:a16="http://schemas.microsoft.com/office/drawing/2014/main" id="{BFD8F52E-ED6E-8AA9-D83D-BC9B000CA0B9}"/>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2486" y="6073"/>
            <a:ext cx="1409307" cy="830062"/>
          </a:xfrm>
          <a:prstGeom prst="rect">
            <a:avLst/>
          </a:prstGeom>
        </p:spPr>
      </p:pic>
    </p:spTree>
    <p:extLst>
      <p:ext uri="{BB962C8B-B14F-4D97-AF65-F5344CB8AC3E}">
        <p14:creationId xmlns:p14="http://schemas.microsoft.com/office/powerpoint/2010/main" val="16080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6713688" y="205967"/>
            <a:ext cx="211295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Warm up</a:t>
            </a:r>
          </a:p>
        </p:txBody>
      </p:sp>
      <p:sp>
        <p:nvSpPr>
          <p:cNvPr id="21" name="TextBox 20">
            <a:extLst>
              <a:ext uri="{FF2B5EF4-FFF2-40B4-BE49-F238E27FC236}">
                <a16:creationId xmlns:a16="http://schemas.microsoft.com/office/drawing/2014/main" id="{A7F7FF8E-E4DF-3DA2-3441-8AE113F8F926}"/>
              </a:ext>
            </a:extLst>
          </p:cNvPr>
          <p:cNvSpPr txBox="1"/>
          <p:nvPr/>
        </p:nvSpPr>
        <p:spPr>
          <a:xfrm>
            <a:off x="2884325" y="1407792"/>
            <a:ext cx="3375348" cy="830997"/>
          </a:xfrm>
          <a:prstGeom prst="rect">
            <a:avLst/>
          </a:prstGeom>
          <a:noFill/>
        </p:spPr>
        <p:txBody>
          <a:bodyPr wrap="none" rtlCol="0">
            <a:spAutoFit/>
          </a:bodyPr>
          <a:lstStyle/>
          <a:p>
            <a:r>
              <a:rPr lang="en-AU" sz="4800" dirty="0">
                <a:solidFill>
                  <a:schemeClr val="accent6">
                    <a:lumMod val="50000"/>
                  </a:schemeClr>
                </a:solidFill>
              </a:rPr>
              <a:t>Maths battle</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DECB4FC-A69F-E161-04AA-6D8479A5D609}"/>
                  </a:ext>
                </a:extLst>
              </p:cNvPr>
              <p:cNvSpPr txBox="1"/>
              <p:nvPr/>
            </p:nvSpPr>
            <p:spPr>
              <a:xfrm>
                <a:off x="1242073" y="2308902"/>
                <a:ext cx="6714303" cy="1777025"/>
              </a:xfrm>
              <a:prstGeom prst="rect">
                <a:avLst/>
              </a:prstGeom>
              <a:noFill/>
            </p:spPr>
            <p:txBody>
              <a:bodyPr wrap="square" rtlCol="0">
                <a:spAutoFit/>
              </a:bodyPr>
              <a:lstStyle/>
              <a:p>
                <a:r>
                  <a:rPr lang="en-AU" sz="3200" kern="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Jordan believes that </a:t>
                </a:r>
                <a14:m>
                  <m:oMath xmlns:m="http://schemas.openxmlformats.org/officeDocument/2006/math">
                    <m:f>
                      <m:fPr>
                        <m:ctrlPr>
                          <a:rPr lang="en-AU" sz="3200" i="1" kern="0" dirty="0" smtClean="0">
                            <a:solidFill>
                              <a:schemeClr val="tx2"/>
                            </a:solidFill>
                            <a:effectLst/>
                            <a:latin typeface="Cambria Math" panose="02040503050406030204" pitchFamily="18" charset="0"/>
                            <a:ea typeface="Times New Roman" panose="02020603050405020304" pitchFamily="18" charset="0"/>
                          </a:rPr>
                        </m:ctrlPr>
                      </m:fPr>
                      <m:num>
                        <m:r>
                          <a:rPr lang="en-AU" sz="3200" i="1" kern="0" dirty="0" smtClean="0">
                            <a:solidFill>
                              <a:schemeClr val="tx2"/>
                            </a:solidFill>
                            <a:effectLst/>
                            <a:latin typeface="Cambria Math" panose="02040503050406030204" pitchFamily="18" charset="0"/>
                            <a:ea typeface="Times New Roman" panose="02020603050405020304" pitchFamily="18" charset="0"/>
                          </a:rPr>
                          <m:t>3</m:t>
                        </m:r>
                      </m:num>
                      <m:den>
                        <m:r>
                          <a:rPr lang="en-AU" sz="3200" i="1" kern="0" dirty="0" smtClean="0">
                            <a:solidFill>
                              <a:schemeClr val="tx2"/>
                            </a:solidFill>
                            <a:effectLst/>
                            <a:latin typeface="Cambria Math" panose="02040503050406030204" pitchFamily="18" charset="0"/>
                            <a:ea typeface="Times New Roman" panose="02020603050405020304" pitchFamily="18" charset="0"/>
                          </a:rPr>
                          <m:t>8</m:t>
                        </m:r>
                      </m:den>
                    </m:f>
                  </m:oMath>
                </a14:m>
                <a:r>
                  <a:rPr lang="en-AU" sz="3200" kern="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is bigger than </a:t>
                </a:r>
                <a14:m>
                  <m:oMath xmlns:m="http://schemas.openxmlformats.org/officeDocument/2006/math">
                    <m:f>
                      <m:fPr>
                        <m:ctrlPr>
                          <a:rPr lang="en-AU" sz="3200" i="1" kern="0" smtClean="0">
                            <a:solidFill>
                              <a:schemeClr val="tx2"/>
                            </a:solidFill>
                            <a:effectLst/>
                            <a:latin typeface="Cambria Math" panose="02040503050406030204" pitchFamily="18" charset="0"/>
                          </a:rPr>
                        </m:ctrlPr>
                      </m:fPr>
                      <m:num>
                        <m:r>
                          <a:rPr lang="en-AU" sz="3200" b="0" i="1" kern="0" smtClean="0">
                            <a:solidFill>
                              <a:schemeClr val="tx2"/>
                            </a:solidFill>
                            <a:effectLst/>
                            <a:latin typeface="Cambria Math" panose="02040503050406030204" pitchFamily="18" charset="0"/>
                          </a:rPr>
                          <m:t>1</m:t>
                        </m:r>
                      </m:num>
                      <m:den>
                        <m:r>
                          <a:rPr lang="en-AU" sz="3200" b="0" i="1" kern="0" smtClean="0">
                            <a:solidFill>
                              <a:schemeClr val="tx2"/>
                            </a:solidFill>
                            <a:effectLst/>
                            <a:latin typeface="Cambria Math" panose="02040503050406030204" pitchFamily="18" charset="0"/>
                          </a:rPr>
                          <m:t>2</m:t>
                        </m:r>
                      </m:den>
                    </m:f>
                    <m:r>
                      <a:rPr lang="en-US" sz="3200" b="0" i="0" kern="0" smtClean="0">
                        <a:solidFill>
                          <a:schemeClr val="tx2"/>
                        </a:solidFill>
                        <a:effectLst/>
                        <a:latin typeface="Cambria Math" panose="02040503050406030204" pitchFamily="18" charset="0"/>
                      </a:rPr>
                      <m:t>. </m:t>
                    </m:r>
                  </m:oMath>
                </a14:m>
                <a:endParaRPr lang="en-AU" sz="3200" kern="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r>
                  <a:rPr lang="en-AU" sz="3200" kern="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Taylor believes it is smaller. </a:t>
                </a:r>
              </a:p>
              <a:p>
                <a:endParaRPr lang="en-AU" sz="3200" kern="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p:sp>
            <p:nvSpPr>
              <p:cNvPr id="2" name="TextBox 1">
                <a:extLst>
                  <a:ext uri="{FF2B5EF4-FFF2-40B4-BE49-F238E27FC236}">
                    <a16:creationId xmlns:a16="http://schemas.microsoft.com/office/drawing/2014/main" id="{BDECB4FC-A69F-E161-04AA-6D8479A5D609}"/>
                  </a:ext>
                </a:extLst>
              </p:cNvPr>
              <p:cNvSpPr txBox="1">
                <a:spLocks noRot="1" noChangeAspect="1" noMove="1" noResize="1" noEditPoints="1" noAdjustHandles="1" noChangeArrowheads="1" noChangeShapeType="1" noTextEdit="1"/>
              </p:cNvSpPr>
              <p:nvPr/>
            </p:nvSpPr>
            <p:spPr>
              <a:xfrm>
                <a:off x="1242073" y="2308902"/>
                <a:ext cx="6714303" cy="1777025"/>
              </a:xfrm>
              <a:prstGeom prst="rect">
                <a:avLst/>
              </a:prstGeom>
              <a:blipFill>
                <a:blip r:embed="rId9"/>
                <a:stretch>
                  <a:fillRect l="-2361"/>
                </a:stretch>
              </a:blipFill>
            </p:spPr>
            <p:txBody>
              <a:bodyPr/>
              <a:lstStyle/>
              <a:p>
                <a:r>
                  <a:rPr lang="en-AU">
                    <a:noFill/>
                  </a:rPr>
                  <a:t> </a:t>
                </a:r>
              </a:p>
            </p:txBody>
          </p:sp>
        </mc:Fallback>
      </mc:AlternateContent>
      <p:sp>
        <p:nvSpPr>
          <p:cNvPr id="6" name="TextBox 5">
            <a:extLst>
              <a:ext uri="{FF2B5EF4-FFF2-40B4-BE49-F238E27FC236}">
                <a16:creationId xmlns:a16="http://schemas.microsoft.com/office/drawing/2014/main" id="{D45A0BCB-F8B1-1CDB-729C-B838E29A5A6A}"/>
              </a:ext>
            </a:extLst>
          </p:cNvPr>
          <p:cNvSpPr txBox="1"/>
          <p:nvPr/>
        </p:nvSpPr>
        <p:spPr>
          <a:xfrm>
            <a:off x="2909644" y="4085927"/>
            <a:ext cx="2825872" cy="584775"/>
          </a:xfrm>
          <a:prstGeom prst="rect">
            <a:avLst/>
          </a:prstGeom>
          <a:noFill/>
        </p:spPr>
        <p:txBody>
          <a:bodyPr wrap="square" rtlCol="0">
            <a:spAutoFit/>
          </a:bodyPr>
          <a:lstStyle/>
          <a:p>
            <a:r>
              <a:rPr lang="en-AU" sz="3200" kern="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Who is right?</a:t>
            </a:r>
            <a:endParaRPr lang="en-AU" sz="4400" dirty="0">
              <a:solidFill>
                <a:schemeClr val="accent6">
                  <a:lumMod val="50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29DCC30-7AEC-BD31-34EB-086269D7C051}"/>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8" name="Text Box 2">
            <a:extLst>
              <a:ext uri="{FF2B5EF4-FFF2-40B4-BE49-F238E27FC236}">
                <a16:creationId xmlns:a16="http://schemas.microsoft.com/office/drawing/2014/main" id="{8B99731D-C10F-D442-A19B-AC7890189CE2}"/>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pic>
        <p:nvPicPr>
          <p:cNvPr id="3" name="Picture 2">
            <a:hlinkClick r:id="rId11"/>
            <a:extLst>
              <a:ext uri="{FF2B5EF4-FFF2-40B4-BE49-F238E27FC236}">
                <a16:creationId xmlns:a16="http://schemas.microsoft.com/office/drawing/2014/main" id="{66F3FFFC-B3C4-9E3F-0934-8E838F4B45A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Tree>
    <p:extLst>
      <p:ext uri="{BB962C8B-B14F-4D97-AF65-F5344CB8AC3E}">
        <p14:creationId xmlns:p14="http://schemas.microsoft.com/office/powerpoint/2010/main" val="354006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5"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2" name="Title 1"/>
          <p:cNvSpPr>
            <a:spLocks noGrp="1"/>
          </p:cNvSpPr>
          <p:nvPr>
            <p:ph type="title"/>
          </p:nvPr>
        </p:nvSpPr>
        <p:spPr>
          <a:xfrm>
            <a:off x="394730" y="-221580"/>
            <a:ext cx="8229600" cy="1143000"/>
          </a:xfrm>
        </p:spPr>
        <p:txBody>
          <a:bodyPr/>
          <a:lstStyle/>
          <a:p>
            <a:r>
              <a:rPr lang="en-AU" dirty="0">
                <a:solidFill>
                  <a:schemeClr val="tx2"/>
                </a:solidFill>
              </a:rPr>
              <a:t>Example fruits </a:t>
            </a:r>
          </a:p>
        </p:txBody>
      </p:sp>
      <p:grpSp>
        <p:nvGrpSpPr>
          <p:cNvPr id="7" name="Group 6" descr="Two green apples, one red apple">
            <a:extLst>
              <a:ext uri="{FF2B5EF4-FFF2-40B4-BE49-F238E27FC236}">
                <a16:creationId xmlns:a16="http://schemas.microsoft.com/office/drawing/2014/main" id="{C75FCE13-B34A-A6B9-790D-641C3302C9D4}"/>
              </a:ext>
            </a:extLst>
          </p:cNvPr>
          <p:cNvGrpSpPr/>
          <p:nvPr/>
        </p:nvGrpSpPr>
        <p:grpSpPr>
          <a:xfrm>
            <a:off x="179512" y="606831"/>
            <a:ext cx="3347864" cy="2496958"/>
            <a:chOff x="179512" y="606831"/>
            <a:chExt cx="3347864" cy="2496958"/>
          </a:xfrm>
        </p:grpSpPr>
        <p:pic>
          <p:nvPicPr>
            <p:cNvPr id="1026" name="Picture 2" descr="three apples">
              <a:extLst>
                <a:ext uri="{FF2B5EF4-FFF2-40B4-BE49-F238E27FC236}">
                  <a16:creationId xmlns:a16="http://schemas.microsoft.com/office/drawing/2014/main" id="{06277322-426A-4FF3-FB50-500FDA06A2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606831"/>
              <a:ext cx="3347864" cy="2240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5BB4F2-5C93-69EF-65DD-0535BD64A9AE}"/>
                </a:ext>
              </a:extLst>
            </p:cNvPr>
            <p:cNvSpPr txBox="1"/>
            <p:nvPr/>
          </p:nvSpPr>
          <p:spPr>
            <a:xfrm>
              <a:off x="1286608" y="2734457"/>
              <a:ext cx="797013" cy="369332"/>
            </a:xfrm>
            <a:prstGeom prst="rect">
              <a:avLst/>
            </a:prstGeom>
            <a:noFill/>
          </p:spPr>
          <p:txBody>
            <a:bodyPr wrap="none" rtlCol="0">
              <a:spAutoFit/>
            </a:bodyPr>
            <a:lstStyle/>
            <a:p>
              <a:r>
                <a:rPr lang="en-AU" dirty="0"/>
                <a:t>apples</a:t>
              </a:r>
            </a:p>
          </p:txBody>
        </p:sp>
      </p:grpSp>
      <p:grpSp>
        <p:nvGrpSpPr>
          <p:cNvPr id="8" name="Group 7" descr="One yellow banana">
            <a:extLst>
              <a:ext uri="{FF2B5EF4-FFF2-40B4-BE49-F238E27FC236}">
                <a16:creationId xmlns:a16="http://schemas.microsoft.com/office/drawing/2014/main" id="{E35B23C5-1DCC-2E89-D3AB-5E72C5423E3B}"/>
              </a:ext>
            </a:extLst>
          </p:cNvPr>
          <p:cNvGrpSpPr/>
          <p:nvPr/>
        </p:nvGrpSpPr>
        <p:grpSpPr>
          <a:xfrm>
            <a:off x="5508103" y="810543"/>
            <a:ext cx="3456385" cy="1844737"/>
            <a:chOff x="5508103" y="810543"/>
            <a:chExt cx="3456385" cy="1844737"/>
          </a:xfrm>
        </p:grpSpPr>
        <p:pic>
          <p:nvPicPr>
            <p:cNvPr id="1028" name="Picture 4" descr="Banana">
              <a:extLst>
                <a:ext uri="{FF2B5EF4-FFF2-40B4-BE49-F238E27FC236}">
                  <a16:creationId xmlns:a16="http://schemas.microsoft.com/office/drawing/2014/main" id="{19D1E926-8A7C-F80C-222A-AF186DD64E4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109" t="23636" r="6409"/>
            <a:stretch/>
          </p:blipFill>
          <p:spPr bwMode="auto">
            <a:xfrm>
              <a:off x="5508103" y="810543"/>
              <a:ext cx="3456385" cy="1844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BB6E34-A874-05C3-2FB1-1F64FDAC6056}"/>
                </a:ext>
              </a:extLst>
            </p:cNvPr>
            <p:cNvSpPr txBox="1"/>
            <p:nvPr/>
          </p:nvSpPr>
          <p:spPr>
            <a:xfrm>
              <a:off x="7492815" y="2019591"/>
              <a:ext cx="881973" cy="369332"/>
            </a:xfrm>
            <a:prstGeom prst="rect">
              <a:avLst/>
            </a:prstGeom>
            <a:noFill/>
          </p:spPr>
          <p:txBody>
            <a:bodyPr wrap="none" rtlCol="0">
              <a:spAutoFit/>
            </a:bodyPr>
            <a:lstStyle/>
            <a:p>
              <a:r>
                <a:rPr lang="en-AU" dirty="0"/>
                <a:t>banana</a:t>
              </a:r>
            </a:p>
          </p:txBody>
        </p:sp>
      </p:grpSp>
      <p:grpSp>
        <p:nvGrpSpPr>
          <p:cNvPr id="12" name="Group 11" descr="Australian native fruit called Quandong, hanging in a tree">
            <a:extLst>
              <a:ext uri="{FF2B5EF4-FFF2-40B4-BE49-F238E27FC236}">
                <a16:creationId xmlns:a16="http://schemas.microsoft.com/office/drawing/2014/main" id="{69A6866A-020C-D0C5-CEDF-3A712E15DC6C}"/>
              </a:ext>
            </a:extLst>
          </p:cNvPr>
          <p:cNvGrpSpPr/>
          <p:nvPr/>
        </p:nvGrpSpPr>
        <p:grpSpPr>
          <a:xfrm>
            <a:off x="149158" y="3416279"/>
            <a:ext cx="2555776" cy="2381070"/>
            <a:chOff x="149158" y="3416279"/>
            <a:chExt cx="2555776" cy="2381070"/>
          </a:xfrm>
        </p:grpSpPr>
        <p:pic>
          <p:nvPicPr>
            <p:cNvPr id="1032" name="Picture 8" descr="Quandong hanging from tree. Australian native fruit. &#10;">
              <a:extLst>
                <a:ext uri="{FF2B5EF4-FFF2-40B4-BE49-F238E27FC236}">
                  <a16:creationId xmlns:a16="http://schemas.microsoft.com/office/drawing/2014/main" id="{DBB52062-7C41-35D7-7CCB-A6A1AB139E3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158" y="3416279"/>
              <a:ext cx="2555776" cy="19168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5AD00A-4177-4467-8F57-EA12F6A938CD}"/>
                </a:ext>
              </a:extLst>
            </p:cNvPr>
            <p:cNvSpPr txBox="1"/>
            <p:nvPr/>
          </p:nvSpPr>
          <p:spPr>
            <a:xfrm>
              <a:off x="1188511" y="5428017"/>
              <a:ext cx="1135247" cy="369332"/>
            </a:xfrm>
            <a:prstGeom prst="rect">
              <a:avLst/>
            </a:prstGeom>
            <a:noFill/>
          </p:spPr>
          <p:txBody>
            <a:bodyPr wrap="none" rtlCol="0">
              <a:spAutoFit/>
            </a:bodyPr>
            <a:lstStyle/>
            <a:p>
              <a:r>
                <a:rPr lang="en-AU" dirty="0"/>
                <a:t>quandong</a:t>
              </a:r>
            </a:p>
          </p:txBody>
        </p:sp>
      </p:grpSp>
      <p:grpSp>
        <p:nvGrpSpPr>
          <p:cNvPr id="10" name="Group 9" descr="Pineapple">
            <a:extLst>
              <a:ext uri="{FF2B5EF4-FFF2-40B4-BE49-F238E27FC236}">
                <a16:creationId xmlns:a16="http://schemas.microsoft.com/office/drawing/2014/main" id="{FBC6D26B-0B50-7820-B48C-3D4876586966}"/>
              </a:ext>
            </a:extLst>
          </p:cNvPr>
          <p:cNvGrpSpPr/>
          <p:nvPr/>
        </p:nvGrpSpPr>
        <p:grpSpPr>
          <a:xfrm>
            <a:off x="3597577" y="2919123"/>
            <a:ext cx="2371050" cy="3128334"/>
            <a:chOff x="3597577" y="2919123"/>
            <a:chExt cx="2371050" cy="3128334"/>
          </a:xfrm>
        </p:grpSpPr>
        <p:pic>
          <p:nvPicPr>
            <p:cNvPr id="1030" name="Picture 6" descr="Pineapple">
              <a:extLst>
                <a:ext uri="{FF2B5EF4-FFF2-40B4-BE49-F238E27FC236}">
                  <a16:creationId xmlns:a16="http://schemas.microsoft.com/office/drawing/2014/main" id="{603A12A9-4B5A-5DAA-1D9D-0B7B20CBAE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7577" y="2919123"/>
              <a:ext cx="1997968" cy="29969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A6629E-A22A-7C28-3B69-61F04F498B0F}"/>
                </a:ext>
              </a:extLst>
            </p:cNvPr>
            <p:cNvSpPr txBox="1"/>
            <p:nvPr/>
          </p:nvSpPr>
          <p:spPr>
            <a:xfrm>
              <a:off x="4849410" y="5678125"/>
              <a:ext cx="1119217" cy="369332"/>
            </a:xfrm>
            <a:prstGeom prst="rect">
              <a:avLst/>
            </a:prstGeom>
            <a:noFill/>
          </p:spPr>
          <p:txBody>
            <a:bodyPr wrap="none" rtlCol="0">
              <a:spAutoFit/>
            </a:bodyPr>
            <a:lstStyle/>
            <a:p>
              <a:r>
                <a:rPr lang="en-AU" dirty="0"/>
                <a:t>pineapple</a:t>
              </a:r>
            </a:p>
          </p:txBody>
        </p:sp>
      </p:grpSp>
      <p:grpSp>
        <p:nvGrpSpPr>
          <p:cNvPr id="9" name="Group 8" descr="Finger lime">
            <a:extLst>
              <a:ext uri="{FF2B5EF4-FFF2-40B4-BE49-F238E27FC236}">
                <a16:creationId xmlns:a16="http://schemas.microsoft.com/office/drawing/2014/main" id="{0042BA7C-610B-DB26-6EBE-AE1BA66B7D88}"/>
              </a:ext>
            </a:extLst>
          </p:cNvPr>
          <p:cNvGrpSpPr/>
          <p:nvPr/>
        </p:nvGrpSpPr>
        <p:grpSpPr>
          <a:xfrm>
            <a:off x="5813229" y="3221901"/>
            <a:ext cx="3131840" cy="1877662"/>
            <a:chOff x="5813229" y="3221901"/>
            <a:chExt cx="3131840" cy="1877662"/>
          </a:xfrm>
        </p:grpSpPr>
        <p:pic>
          <p:nvPicPr>
            <p:cNvPr id="24" name="Picture 23" descr="A close up of a food">
              <a:extLst>
                <a:ext uri="{FF2B5EF4-FFF2-40B4-BE49-F238E27FC236}">
                  <a16:creationId xmlns:a16="http://schemas.microsoft.com/office/drawing/2014/main" id="{839B6160-BD09-F303-4D20-CFF40B82087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13229" y="3221901"/>
              <a:ext cx="3131840" cy="1838522"/>
            </a:xfrm>
            <a:prstGeom prst="rect">
              <a:avLst/>
            </a:prstGeom>
          </p:spPr>
        </p:pic>
        <p:sp>
          <p:nvSpPr>
            <p:cNvPr id="25" name="TextBox 24">
              <a:extLst>
                <a:ext uri="{FF2B5EF4-FFF2-40B4-BE49-F238E27FC236}">
                  <a16:creationId xmlns:a16="http://schemas.microsoft.com/office/drawing/2014/main" id="{CF9857CA-C24F-E0CE-A9D2-03D742752184}"/>
                </a:ext>
              </a:extLst>
            </p:cNvPr>
            <p:cNvSpPr txBox="1"/>
            <p:nvPr/>
          </p:nvSpPr>
          <p:spPr>
            <a:xfrm>
              <a:off x="7139285" y="4730231"/>
              <a:ext cx="1226298" cy="369332"/>
            </a:xfrm>
            <a:prstGeom prst="rect">
              <a:avLst/>
            </a:prstGeom>
            <a:noFill/>
          </p:spPr>
          <p:txBody>
            <a:bodyPr wrap="none" rtlCol="0">
              <a:spAutoFit/>
            </a:bodyPr>
            <a:lstStyle/>
            <a:p>
              <a:r>
                <a:rPr lang="en-AU" dirty="0"/>
                <a:t>Finger lime</a:t>
              </a:r>
            </a:p>
          </p:txBody>
        </p:sp>
      </p:grpSp>
      <p:pic>
        <p:nvPicPr>
          <p:cNvPr id="18" name="Picture 17">
            <a:hlinkClick r:id="rId14"/>
            <a:extLst>
              <a:ext uri="{FF2B5EF4-FFF2-40B4-BE49-F238E27FC236}">
                <a16:creationId xmlns:a16="http://schemas.microsoft.com/office/drawing/2014/main" id="{90D02F04-16D3-2426-8147-B271DAB2983F}"/>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504" y="102624"/>
            <a:ext cx="1409307" cy="830062"/>
          </a:xfrm>
          <a:prstGeom prst="rect">
            <a:avLst/>
          </a:prstGeom>
        </p:spPr>
      </p:pic>
      <p:pic>
        <p:nvPicPr>
          <p:cNvPr id="21" name="Picture 20">
            <a:extLst>
              <a:ext uri="{FF2B5EF4-FFF2-40B4-BE49-F238E27FC236}">
                <a16:creationId xmlns:a16="http://schemas.microsoft.com/office/drawing/2014/main" id="{DAC2C840-3A43-FCE6-F67C-DA86FA35B45C}"/>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09286" y="6552655"/>
            <a:ext cx="559435" cy="198755"/>
          </a:xfrm>
          <a:prstGeom prst="rect">
            <a:avLst/>
          </a:prstGeom>
        </p:spPr>
      </p:pic>
      <p:sp>
        <p:nvSpPr>
          <p:cNvPr id="22" name="Text Box 2">
            <a:extLst>
              <a:ext uri="{FF2B5EF4-FFF2-40B4-BE49-F238E27FC236}">
                <a16:creationId xmlns:a16="http://schemas.microsoft.com/office/drawing/2014/main" id="{52969957-910D-1828-6513-ED110FD8C3EC}"/>
              </a:ext>
              <a:ext uri="{C183D7F6-B498-43B3-948B-1728B52AA6E4}">
                <adec:decorative xmlns:adec="http://schemas.microsoft.com/office/drawing/2017/decorative" val="1"/>
              </a:ext>
            </a:extLst>
          </p:cNvPr>
          <p:cNvSpPr txBox="1"/>
          <p:nvPr/>
        </p:nvSpPr>
        <p:spPr>
          <a:xfrm>
            <a:off x="-77913" y="6452403"/>
            <a:ext cx="3462258" cy="31980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sp>
        <p:nvSpPr>
          <p:cNvPr id="19" name="TextBox 18">
            <a:extLst>
              <a:ext uri="{FF2B5EF4-FFF2-40B4-BE49-F238E27FC236}">
                <a16:creationId xmlns:a16="http://schemas.microsoft.com/office/drawing/2014/main" id="{1F83257F-7882-461E-649A-7512DE4576BD}"/>
              </a:ext>
              <a:ext uri="{C183D7F6-B498-43B3-948B-1728B52AA6E4}">
                <adec:decorative xmlns:adec="http://schemas.microsoft.com/office/drawing/2017/decorative" val="1"/>
              </a:ext>
            </a:extLst>
          </p:cNvPr>
          <p:cNvSpPr txBox="1"/>
          <p:nvPr/>
        </p:nvSpPr>
        <p:spPr>
          <a:xfrm>
            <a:off x="-51645" y="6183003"/>
            <a:ext cx="3229729" cy="338554"/>
          </a:xfrm>
          <a:prstGeom prst="rect">
            <a:avLst/>
          </a:prstGeom>
          <a:noFill/>
        </p:spPr>
        <p:txBody>
          <a:bodyPr wrap="square" rtlCol="0">
            <a:spAutoFit/>
          </a:bodyPr>
          <a:lstStyle/>
          <a:p>
            <a:r>
              <a:rPr lang="en-AU" sz="800" dirty="0">
                <a:solidFill>
                  <a:schemeClr val="tx1">
                    <a:lumMod val="65000"/>
                    <a:lumOff val="35000"/>
                  </a:schemeClr>
                </a:solidFill>
              </a:rPr>
              <a:t>Images: </a:t>
            </a:r>
            <a:r>
              <a:rPr lang="en-US" sz="800" b="0" i="0" dirty="0">
                <a:solidFill>
                  <a:schemeClr val="tx1">
                    <a:lumMod val="65000"/>
                    <a:lumOff val="35000"/>
                  </a:schemeClr>
                </a:solidFill>
                <a:effectLst/>
                <a:latin typeface="-apple-system"/>
              </a:rPr>
              <a:t>under </a:t>
            </a:r>
            <a:r>
              <a:rPr lang="en-US" sz="800" b="0" i="0" cap="all" dirty="0">
                <a:solidFill>
                  <a:schemeClr val="tx1">
                    <a:lumMod val="65000"/>
                    <a:lumOff val="35000"/>
                  </a:schemeClr>
                </a:solidFill>
                <a:effectLst/>
                <a:latin typeface="roboto condensed" panose="020F0502020204030204" pitchFamily="2" charset="0"/>
              </a:rPr>
              <a:t>CC0 1.0 DEED </a:t>
            </a:r>
            <a:r>
              <a:rPr lang="en-US" sz="800" b="0" i="0" dirty="0">
                <a:solidFill>
                  <a:schemeClr val="tx1">
                    <a:lumMod val="65000"/>
                    <a:lumOff val="35000"/>
                  </a:schemeClr>
                </a:solidFill>
                <a:effectLst/>
                <a:latin typeface="roboto condensed" panose="020F0502020204030204" pitchFamily="2" charset="0"/>
              </a:rPr>
              <a:t>CC0 1.0 Universal</a:t>
            </a:r>
          </a:p>
          <a:p>
            <a:r>
              <a:rPr lang="en-US" sz="800" b="0" i="0" dirty="0">
                <a:solidFill>
                  <a:schemeClr val="tx1">
                    <a:lumMod val="65000"/>
                    <a:lumOff val="35000"/>
                  </a:schemeClr>
                </a:solidFill>
                <a:effectLst/>
                <a:latin typeface="roboto condensed" panose="020F0502020204030204" pitchFamily="2" charset="0"/>
              </a:rPr>
              <a:t>Finger lime: Amada44, CC BY-SA 3.0  via Wikimedia Commons</a:t>
            </a:r>
            <a:endParaRPr lang="en-AU" sz="800" dirty="0">
              <a:solidFill>
                <a:schemeClr val="tx1">
                  <a:lumMod val="65000"/>
                  <a:lumOff val="35000"/>
                </a:schemeClr>
              </a:solidFill>
            </a:endParaRPr>
          </a:p>
        </p:txBody>
      </p:sp>
    </p:spTree>
    <p:extLst>
      <p:ext uri="{BB962C8B-B14F-4D97-AF65-F5344CB8AC3E}">
        <p14:creationId xmlns:p14="http://schemas.microsoft.com/office/powerpoint/2010/main" val="356231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2552283" y="378121"/>
            <a:ext cx="6340197"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Where does fruit come from?</a:t>
            </a:r>
          </a:p>
        </p:txBody>
      </p:sp>
      <p:pic>
        <p:nvPicPr>
          <p:cNvPr id="7" name="Picture 6" descr="A plant growth stages from seed to plant">
            <a:extLst>
              <a:ext uri="{FF2B5EF4-FFF2-40B4-BE49-F238E27FC236}">
                <a16:creationId xmlns:a16="http://schemas.microsoft.com/office/drawing/2014/main" id="{4BC9EB99-5028-DC44-1829-CF039269C8FF}"/>
              </a:ext>
            </a:extLst>
          </p:cNvPr>
          <p:cNvPicPr>
            <a:picLocks noChangeAspect="1"/>
          </p:cNvPicPr>
          <p:nvPr/>
        </p:nvPicPr>
        <p:blipFill>
          <a:blip r:embed="rId9"/>
          <a:stretch>
            <a:fillRect/>
          </a:stretch>
        </p:blipFill>
        <p:spPr>
          <a:xfrm>
            <a:off x="251520" y="1086007"/>
            <a:ext cx="8892480" cy="4317571"/>
          </a:xfrm>
          <a:prstGeom prst="rect">
            <a:avLst/>
          </a:prstGeom>
        </p:spPr>
      </p:pic>
      <p:pic>
        <p:nvPicPr>
          <p:cNvPr id="5" name="Picture 4">
            <a:extLst>
              <a:ext uri="{FF2B5EF4-FFF2-40B4-BE49-F238E27FC236}">
                <a16:creationId xmlns:a16="http://schemas.microsoft.com/office/drawing/2014/main" id="{47E25423-A71B-F383-F1F3-192C849A8347}"/>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6" name="Text Box 2">
            <a:extLst>
              <a:ext uri="{FF2B5EF4-FFF2-40B4-BE49-F238E27FC236}">
                <a16:creationId xmlns:a16="http://schemas.microsoft.com/office/drawing/2014/main" id="{500D3FD5-660E-E4F2-419F-252E20AA1DD6}"/>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pic>
        <p:nvPicPr>
          <p:cNvPr id="2" name="Picture 1">
            <a:hlinkClick r:id="rId11"/>
            <a:extLst>
              <a:ext uri="{FF2B5EF4-FFF2-40B4-BE49-F238E27FC236}">
                <a16:creationId xmlns:a16="http://schemas.microsoft.com/office/drawing/2014/main" id="{9823BDE7-0621-E420-3E7E-B9D515F15143}"/>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3" name="TextBox 2">
            <a:extLst>
              <a:ext uri="{FF2B5EF4-FFF2-40B4-BE49-F238E27FC236}">
                <a16:creationId xmlns:a16="http://schemas.microsoft.com/office/drawing/2014/main" id="{421687B1-251F-2297-1A34-5F1A88CED2E6}"/>
              </a:ext>
              <a:ext uri="{C183D7F6-B498-43B3-948B-1728B52AA6E4}">
                <adec:decorative xmlns:adec="http://schemas.microsoft.com/office/drawing/2017/decorative" val="1"/>
              </a:ext>
            </a:extLst>
          </p:cNvPr>
          <p:cNvSpPr txBox="1"/>
          <p:nvPr/>
        </p:nvSpPr>
        <p:spPr>
          <a:xfrm>
            <a:off x="143507" y="6221571"/>
            <a:ext cx="2808312" cy="230832"/>
          </a:xfrm>
          <a:prstGeom prst="rect">
            <a:avLst/>
          </a:prstGeom>
          <a:noFill/>
        </p:spPr>
        <p:txBody>
          <a:bodyPr wrap="square" rtlCol="0">
            <a:spAutoFit/>
          </a:bodyPr>
          <a:lstStyle/>
          <a:p>
            <a:r>
              <a:rPr lang="en-US" sz="900" dirty="0"/>
              <a:t>Images source: Canva</a:t>
            </a:r>
          </a:p>
        </p:txBody>
      </p:sp>
    </p:spTree>
    <p:extLst>
      <p:ext uri="{BB962C8B-B14F-4D97-AF65-F5344CB8AC3E}">
        <p14:creationId xmlns:p14="http://schemas.microsoft.com/office/powerpoint/2010/main" val="316706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5841930" y="424453"/>
            <a:ext cx="3142207"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Plant life cycle</a:t>
            </a:r>
          </a:p>
        </p:txBody>
      </p:sp>
      <p:pic>
        <p:nvPicPr>
          <p:cNvPr id="8" name="Picture 7" descr="A plant growth stages from seed to plant">
            <a:extLst>
              <a:ext uri="{FF2B5EF4-FFF2-40B4-BE49-F238E27FC236}">
                <a16:creationId xmlns:a16="http://schemas.microsoft.com/office/drawing/2014/main" id="{504B8CD5-651A-ABC3-BB21-80B30D24A6FC}"/>
              </a:ext>
            </a:extLst>
          </p:cNvPr>
          <p:cNvPicPr>
            <a:picLocks noChangeAspect="1"/>
          </p:cNvPicPr>
          <p:nvPr/>
        </p:nvPicPr>
        <p:blipFill>
          <a:blip r:embed="rId9"/>
          <a:stretch>
            <a:fillRect/>
          </a:stretch>
        </p:blipFill>
        <p:spPr>
          <a:xfrm>
            <a:off x="269875" y="1556792"/>
            <a:ext cx="8714262" cy="3384376"/>
          </a:xfrm>
          <a:prstGeom prst="rect">
            <a:avLst/>
          </a:prstGeom>
        </p:spPr>
      </p:pic>
      <p:pic>
        <p:nvPicPr>
          <p:cNvPr id="5" name="Picture 4">
            <a:extLst>
              <a:ext uri="{FF2B5EF4-FFF2-40B4-BE49-F238E27FC236}">
                <a16:creationId xmlns:a16="http://schemas.microsoft.com/office/drawing/2014/main" id="{96C6945B-C8BA-F149-7C93-EA05F02E221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6" name="Text Box 2">
            <a:extLst>
              <a:ext uri="{FF2B5EF4-FFF2-40B4-BE49-F238E27FC236}">
                <a16:creationId xmlns:a16="http://schemas.microsoft.com/office/drawing/2014/main" id="{8C1EF596-6CEA-1B94-EA66-50508682D96C}"/>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pic>
        <p:nvPicPr>
          <p:cNvPr id="2" name="Picture 1">
            <a:hlinkClick r:id="rId11"/>
            <a:extLst>
              <a:ext uri="{FF2B5EF4-FFF2-40B4-BE49-F238E27FC236}">
                <a16:creationId xmlns:a16="http://schemas.microsoft.com/office/drawing/2014/main" id="{40B52265-98A1-751B-5912-A2903B935456}"/>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78658"/>
            <a:ext cx="1409307" cy="830062"/>
          </a:xfrm>
          <a:prstGeom prst="rect">
            <a:avLst/>
          </a:prstGeom>
        </p:spPr>
      </p:pic>
      <p:sp>
        <p:nvSpPr>
          <p:cNvPr id="3" name="TextBox 2">
            <a:extLst>
              <a:ext uri="{FF2B5EF4-FFF2-40B4-BE49-F238E27FC236}">
                <a16:creationId xmlns:a16="http://schemas.microsoft.com/office/drawing/2014/main" id="{247F85C9-EE48-DA3E-327D-62C627442463}"/>
              </a:ext>
              <a:ext uri="{C183D7F6-B498-43B3-948B-1728B52AA6E4}">
                <adec:decorative xmlns:adec="http://schemas.microsoft.com/office/drawing/2017/decorative" val="1"/>
              </a:ext>
            </a:extLst>
          </p:cNvPr>
          <p:cNvSpPr txBox="1"/>
          <p:nvPr/>
        </p:nvSpPr>
        <p:spPr>
          <a:xfrm>
            <a:off x="143507" y="6221571"/>
            <a:ext cx="2808312" cy="230832"/>
          </a:xfrm>
          <a:prstGeom prst="rect">
            <a:avLst/>
          </a:prstGeom>
          <a:noFill/>
        </p:spPr>
        <p:txBody>
          <a:bodyPr wrap="square" rtlCol="0">
            <a:spAutoFit/>
          </a:bodyPr>
          <a:lstStyle/>
          <a:p>
            <a:r>
              <a:rPr lang="en-US" sz="900" dirty="0"/>
              <a:t>Images source: Canva</a:t>
            </a:r>
          </a:p>
        </p:txBody>
      </p:sp>
    </p:spTree>
    <p:extLst>
      <p:ext uri="{BB962C8B-B14F-4D97-AF65-F5344CB8AC3E}">
        <p14:creationId xmlns:p14="http://schemas.microsoft.com/office/powerpoint/2010/main" val="212918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3066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4752436" y="341655"/>
            <a:ext cx="410362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From seed to plant</a:t>
            </a:r>
          </a:p>
        </p:txBody>
      </p:sp>
      <p:pic>
        <p:nvPicPr>
          <p:cNvPr id="2" name="Picture 1" descr="A plant growth stages from seed to plant">
            <a:extLst>
              <a:ext uri="{FF2B5EF4-FFF2-40B4-BE49-F238E27FC236}">
                <a16:creationId xmlns:a16="http://schemas.microsoft.com/office/drawing/2014/main" id="{CBF8876D-5DC4-0EDA-5339-BB0192D0D0D2}"/>
              </a:ext>
            </a:extLst>
          </p:cNvPr>
          <p:cNvPicPr>
            <a:picLocks noChangeAspect="1"/>
          </p:cNvPicPr>
          <p:nvPr/>
        </p:nvPicPr>
        <p:blipFill>
          <a:blip r:embed="rId9"/>
          <a:stretch>
            <a:fillRect/>
          </a:stretch>
        </p:blipFill>
        <p:spPr>
          <a:xfrm>
            <a:off x="205503" y="1484784"/>
            <a:ext cx="8732994" cy="3456384"/>
          </a:xfrm>
          <a:prstGeom prst="rect">
            <a:avLst/>
          </a:prstGeom>
        </p:spPr>
      </p:pic>
      <p:pic>
        <p:nvPicPr>
          <p:cNvPr id="6" name="Picture 5">
            <a:extLst>
              <a:ext uri="{FF2B5EF4-FFF2-40B4-BE49-F238E27FC236}">
                <a16:creationId xmlns:a16="http://schemas.microsoft.com/office/drawing/2014/main" id="{71B57CA7-2E62-494A-905D-F1BC1F3C661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7" name="Text Box 2">
            <a:extLst>
              <a:ext uri="{FF2B5EF4-FFF2-40B4-BE49-F238E27FC236}">
                <a16:creationId xmlns:a16="http://schemas.microsoft.com/office/drawing/2014/main" id="{41CD9188-C0D0-EA08-6C5C-9DDC8ABE7389}"/>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pic>
        <p:nvPicPr>
          <p:cNvPr id="3" name="Picture 2">
            <a:hlinkClick r:id="rId11"/>
            <a:extLst>
              <a:ext uri="{FF2B5EF4-FFF2-40B4-BE49-F238E27FC236}">
                <a16:creationId xmlns:a16="http://schemas.microsoft.com/office/drawing/2014/main" id="{717332D3-814D-7C7B-E233-873B5733ECD9}"/>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4" name="TextBox 3">
            <a:extLst>
              <a:ext uri="{FF2B5EF4-FFF2-40B4-BE49-F238E27FC236}">
                <a16:creationId xmlns:a16="http://schemas.microsoft.com/office/drawing/2014/main" id="{89E8BE5A-9844-144E-9798-F82A03DA9ABD}"/>
              </a:ext>
              <a:ext uri="{C183D7F6-B498-43B3-948B-1728B52AA6E4}">
                <adec:decorative xmlns:adec="http://schemas.microsoft.com/office/drawing/2017/decorative" val="1"/>
              </a:ext>
            </a:extLst>
          </p:cNvPr>
          <p:cNvSpPr txBox="1"/>
          <p:nvPr/>
        </p:nvSpPr>
        <p:spPr>
          <a:xfrm>
            <a:off x="143507" y="6221571"/>
            <a:ext cx="2808312" cy="230832"/>
          </a:xfrm>
          <a:prstGeom prst="rect">
            <a:avLst/>
          </a:prstGeom>
          <a:noFill/>
        </p:spPr>
        <p:txBody>
          <a:bodyPr wrap="square" rtlCol="0">
            <a:spAutoFit/>
          </a:bodyPr>
          <a:lstStyle/>
          <a:p>
            <a:r>
              <a:rPr lang="en-US" sz="900" dirty="0"/>
              <a:t>Images source: Canva</a:t>
            </a:r>
          </a:p>
        </p:txBody>
      </p:sp>
    </p:spTree>
    <p:extLst>
      <p:ext uri="{BB962C8B-B14F-4D97-AF65-F5344CB8AC3E}">
        <p14:creationId xmlns:p14="http://schemas.microsoft.com/office/powerpoint/2010/main" val="177659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67849"/>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251520" y="332656"/>
            <a:ext cx="861607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schemeClr val="tx2"/>
                </a:solidFill>
                <a:effectLst/>
                <a:uLnTx/>
                <a:uFillTx/>
                <a:latin typeface="+mn-lt"/>
                <a:ea typeface="+mn-ea"/>
                <a:cs typeface="+mn-cs"/>
              </a:rPr>
              <a:t>Equivalent fraction matching game – student cards</a:t>
            </a:r>
          </a:p>
        </p:txBody>
      </p:sp>
      <p:pic>
        <p:nvPicPr>
          <p:cNvPr id="7" name="Picture 6" descr="Equivalent fraction matching game. Five by five grid&#10;First line: three quarter slide of fruit, whole, quarter fruit, one quarter, two sixths fruit&#10;Second line: half fruit, half or five tenths fruit, half, whole or four quarters, one&#10;third line: blank, one third, one half, one third fruit, blank&#10;Fourth line, one third, blank, three quarters, blank, three quarters&#10;fifth line: two eights fruit, one quarter, blank, half fruit and quarter fruit, whole fruit or two halves">
            <a:extLst>
              <a:ext uri="{FF2B5EF4-FFF2-40B4-BE49-F238E27FC236}">
                <a16:creationId xmlns:a16="http://schemas.microsoft.com/office/drawing/2014/main" id="{752128DB-2BB2-DB16-2D52-F366CD0537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1080854"/>
            <a:ext cx="7772400" cy="4379083"/>
          </a:xfrm>
          <a:prstGeom prst="rect">
            <a:avLst/>
          </a:prstGeom>
        </p:spPr>
      </p:pic>
      <p:pic>
        <p:nvPicPr>
          <p:cNvPr id="5" name="Picture 4">
            <a:extLst>
              <a:ext uri="{FF2B5EF4-FFF2-40B4-BE49-F238E27FC236}">
                <a16:creationId xmlns:a16="http://schemas.microsoft.com/office/drawing/2014/main" id="{AB47E72C-7A31-8347-897A-0127EFAC44AE}"/>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6" name="Text Box 2">
            <a:extLst>
              <a:ext uri="{FF2B5EF4-FFF2-40B4-BE49-F238E27FC236}">
                <a16:creationId xmlns:a16="http://schemas.microsoft.com/office/drawing/2014/main" id="{A54366A6-1293-0DBF-A737-522B179CDF78}"/>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sp>
        <p:nvSpPr>
          <p:cNvPr id="2" name="TextBox 1">
            <a:extLst>
              <a:ext uri="{FF2B5EF4-FFF2-40B4-BE49-F238E27FC236}">
                <a16:creationId xmlns:a16="http://schemas.microsoft.com/office/drawing/2014/main" id="{37178D16-AFB4-435E-9542-5EAB530A6AC2}"/>
              </a:ext>
              <a:ext uri="{C183D7F6-B498-43B3-948B-1728B52AA6E4}">
                <adec:decorative xmlns:adec="http://schemas.microsoft.com/office/drawing/2017/decorative" val="1"/>
              </a:ext>
            </a:extLst>
          </p:cNvPr>
          <p:cNvSpPr txBox="1"/>
          <p:nvPr/>
        </p:nvSpPr>
        <p:spPr>
          <a:xfrm>
            <a:off x="143507" y="6221571"/>
            <a:ext cx="2808312" cy="230832"/>
          </a:xfrm>
          <a:prstGeom prst="rect">
            <a:avLst/>
          </a:prstGeom>
          <a:noFill/>
        </p:spPr>
        <p:txBody>
          <a:bodyPr wrap="square" rtlCol="0">
            <a:spAutoFit/>
          </a:bodyPr>
          <a:lstStyle/>
          <a:p>
            <a:r>
              <a:rPr lang="en-US" sz="900" dirty="0"/>
              <a:t>Images source: Canva</a:t>
            </a:r>
          </a:p>
        </p:txBody>
      </p:sp>
    </p:spTree>
    <p:extLst>
      <p:ext uri="{BB962C8B-B14F-4D97-AF65-F5344CB8AC3E}">
        <p14:creationId xmlns:p14="http://schemas.microsoft.com/office/powerpoint/2010/main" val="350967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1436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251520" y="332656"/>
            <a:ext cx="8631594"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chemeClr val="tx2"/>
                </a:solidFill>
                <a:effectLst/>
                <a:uLnTx/>
                <a:uFillTx/>
                <a:latin typeface="+mn-lt"/>
                <a:ea typeface="+mn-ea"/>
                <a:cs typeface="+mn-cs"/>
              </a:rPr>
              <a:t>Equivalent fraction matching game – solution</a:t>
            </a:r>
          </a:p>
        </p:txBody>
      </p:sp>
      <p:sp>
        <p:nvSpPr>
          <p:cNvPr id="6" name="TextBox 5">
            <a:extLst>
              <a:ext uri="{FF2B5EF4-FFF2-40B4-BE49-F238E27FC236}">
                <a16:creationId xmlns:a16="http://schemas.microsoft.com/office/drawing/2014/main" id="{C2F7C671-98B7-5FFA-1686-3F1944083B91}"/>
              </a:ext>
              <a:ext uri="{C183D7F6-B498-43B3-948B-1728B52AA6E4}">
                <adec:decorative xmlns:adec="http://schemas.microsoft.com/office/drawing/2017/decorative" val="1"/>
              </a:ext>
            </a:extLst>
          </p:cNvPr>
          <p:cNvSpPr txBox="1"/>
          <p:nvPr/>
        </p:nvSpPr>
        <p:spPr>
          <a:xfrm>
            <a:off x="143507" y="6221571"/>
            <a:ext cx="2808312" cy="230832"/>
          </a:xfrm>
          <a:prstGeom prst="rect">
            <a:avLst/>
          </a:prstGeom>
          <a:noFill/>
        </p:spPr>
        <p:txBody>
          <a:bodyPr wrap="square" rtlCol="0">
            <a:spAutoFit/>
          </a:bodyPr>
          <a:lstStyle/>
          <a:p>
            <a:r>
              <a:rPr lang="en-US" sz="900" dirty="0"/>
              <a:t>Images source: Canva</a:t>
            </a:r>
          </a:p>
        </p:txBody>
      </p:sp>
      <p:pic>
        <p:nvPicPr>
          <p:cNvPr id="2" name="Picture 1" descr="Second page of fractions game: five by five grid.&#10;First line: quarter fruit, one third fruit, one half fruit, three quarter fruit, whole or four quarter fruit.&#10;Second line, one quarter, one third, one half, three quarters, 1&#10;Third line: one quarter, one third, one half, three quarters, whole&#10;Fourth line, five blanks&#10;Fifth line: two eights fruit, two sixths fruit, five tenths fruit, half fruit plus quart fruit, one whole or two halves">
            <a:extLst>
              <a:ext uri="{FF2B5EF4-FFF2-40B4-BE49-F238E27FC236}">
                <a16:creationId xmlns:a16="http://schemas.microsoft.com/office/drawing/2014/main" id="{A2906DEA-072B-2662-A602-086BAFC2C0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1030930"/>
            <a:ext cx="7772400" cy="4379083"/>
          </a:xfrm>
          <a:prstGeom prst="rect">
            <a:avLst/>
          </a:prstGeom>
        </p:spPr>
      </p:pic>
      <p:pic>
        <p:nvPicPr>
          <p:cNvPr id="3" name="Picture 2">
            <a:extLst>
              <a:ext uri="{FF2B5EF4-FFF2-40B4-BE49-F238E27FC236}">
                <a16:creationId xmlns:a16="http://schemas.microsoft.com/office/drawing/2014/main" id="{A8155399-52A3-3B64-A579-9D81F7E82D8B}"/>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4" name="Text Box 2">
            <a:extLst>
              <a:ext uri="{FF2B5EF4-FFF2-40B4-BE49-F238E27FC236}">
                <a16:creationId xmlns:a16="http://schemas.microsoft.com/office/drawing/2014/main" id="{A1C2189A-7085-9869-6670-CE9EECE1FED7}"/>
              </a:ext>
              <a:ext uri="{C183D7F6-B498-43B3-948B-1728B52AA6E4}">
                <adec:decorative xmlns:adec="http://schemas.microsoft.com/office/drawing/2017/decorative" val="1"/>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spTree>
    <p:extLst>
      <p:ext uri="{BB962C8B-B14F-4D97-AF65-F5344CB8AC3E}">
        <p14:creationId xmlns:p14="http://schemas.microsoft.com/office/powerpoint/2010/main" val="149223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5"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9" name="Title 8">
            <a:extLst>
              <a:ext uri="{FF2B5EF4-FFF2-40B4-BE49-F238E27FC236}">
                <a16:creationId xmlns:a16="http://schemas.microsoft.com/office/drawing/2014/main" id="{A5F46C89-DF02-45D2-89E9-91AFD642C077}"/>
              </a:ext>
            </a:extLst>
          </p:cNvPr>
          <p:cNvSpPr txBox="1">
            <a:spLocks noGrp="1"/>
          </p:cNvSpPr>
          <p:nvPr>
            <p:ph type="title" idx="4294967295"/>
          </p:nvPr>
        </p:nvSpPr>
        <p:spPr>
          <a:xfrm>
            <a:off x="6699429" y="79089"/>
            <a:ext cx="2205989"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2"/>
                </a:solidFill>
                <a:effectLst/>
                <a:uLnTx/>
                <a:uFillTx/>
                <a:latin typeface="+mn-lt"/>
                <a:ea typeface="+mn-ea"/>
                <a:cs typeface="+mn-cs"/>
              </a:rPr>
              <a:t>Exit ticket</a:t>
            </a:r>
          </a:p>
        </p:txBody>
      </p:sp>
      <p:sp>
        <p:nvSpPr>
          <p:cNvPr id="21" name="TextBox 20">
            <a:extLst>
              <a:ext uri="{FF2B5EF4-FFF2-40B4-BE49-F238E27FC236}">
                <a16:creationId xmlns:a16="http://schemas.microsoft.com/office/drawing/2014/main" id="{A7F7FF8E-E4DF-3DA2-3441-8AE113F8F926}"/>
              </a:ext>
            </a:extLst>
          </p:cNvPr>
          <p:cNvSpPr txBox="1"/>
          <p:nvPr/>
        </p:nvSpPr>
        <p:spPr>
          <a:xfrm>
            <a:off x="3203848" y="736978"/>
            <a:ext cx="2299027" cy="769441"/>
          </a:xfrm>
          <a:prstGeom prst="rect">
            <a:avLst/>
          </a:prstGeom>
          <a:noFill/>
        </p:spPr>
        <p:txBody>
          <a:bodyPr wrap="none" rtlCol="0">
            <a:spAutoFit/>
          </a:bodyPr>
          <a:lstStyle/>
          <a:p>
            <a:r>
              <a:rPr lang="en-AU" sz="4400" dirty="0">
                <a:solidFill>
                  <a:schemeClr val="accent6">
                    <a:lumMod val="50000"/>
                  </a:schemeClr>
                </a:solidFill>
              </a:rPr>
              <a:t>Act it out</a:t>
            </a:r>
          </a:p>
        </p:txBody>
      </p:sp>
      <p:sp>
        <p:nvSpPr>
          <p:cNvPr id="2" name="TextBox 1">
            <a:extLst>
              <a:ext uri="{FF2B5EF4-FFF2-40B4-BE49-F238E27FC236}">
                <a16:creationId xmlns:a16="http://schemas.microsoft.com/office/drawing/2014/main" id="{BDECB4FC-A69F-E161-04AA-6D8479A5D609}"/>
              </a:ext>
            </a:extLst>
          </p:cNvPr>
          <p:cNvSpPr txBox="1"/>
          <p:nvPr/>
        </p:nvSpPr>
        <p:spPr>
          <a:xfrm>
            <a:off x="781254" y="1615965"/>
            <a:ext cx="7679178" cy="3043205"/>
          </a:xfrm>
          <a:prstGeom prst="rect">
            <a:avLst/>
          </a:prstGeom>
          <a:noFill/>
        </p:spPr>
        <p:txBody>
          <a:bodyPr wrap="square" rtlCol="0">
            <a:spAutoFit/>
          </a:bodyPr>
          <a:lstStyle/>
          <a:p>
            <a:pPr marL="514350" indent="-514350">
              <a:lnSpc>
                <a:spcPct val="107000"/>
              </a:lnSpc>
              <a:spcAft>
                <a:spcPts val="800"/>
              </a:spcAft>
              <a:buAutoNum type="arabicPeriod"/>
            </a:pPr>
            <a:r>
              <a:rPr lang="en-AU" sz="2800" kern="0" dirty="0">
                <a:solidFill>
                  <a:schemeClr val="tx2"/>
                </a:solidFill>
                <a:effectLst/>
                <a:ea typeface="Times New Roman" panose="02020603050405020304" pitchFamily="18" charset="0"/>
                <a:cs typeface="Times New Roman" panose="02020603050405020304" pitchFamily="18" charset="0"/>
              </a:rPr>
              <a:t>Stand behind your desks and stand on tip-toes with your arms spread out</a:t>
            </a:r>
            <a:r>
              <a:rPr lang="en-AU" sz="2800" kern="0" dirty="0">
                <a:solidFill>
                  <a:schemeClr val="tx2"/>
                </a:solidFill>
                <a:ea typeface="Times New Roman" panose="02020603050405020304" pitchFamily="18" charset="0"/>
                <a:cs typeface="Times New Roman" panose="02020603050405020304" pitchFamily="18" charset="0"/>
              </a:rPr>
              <a:t>,</a:t>
            </a:r>
            <a:r>
              <a:rPr lang="en-AU" sz="2800" kern="0" dirty="0">
                <a:solidFill>
                  <a:schemeClr val="tx2"/>
                </a:solidFill>
                <a:effectLst/>
                <a:ea typeface="Times New Roman" panose="02020603050405020304" pitchFamily="18" charset="0"/>
                <a:cs typeface="Times New Roman" panose="02020603050405020304" pitchFamily="18" charset="0"/>
              </a:rPr>
              <a:t> to represent the ‘whole plant’.</a:t>
            </a:r>
          </a:p>
          <a:p>
            <a:pPr marL="514350" indent="-514350">
              <a:lnSpc>
                <a:spcPct val="107000"/>
              </a:lnSpc>
              <a:spcAft>
                <a:spcPts val="800"/>
              </a:spcAft>
              <a:buAutoNum type="arabicPeriod"/>
            </a:pPr>
            <a:r>
              <a:rPr lang="en-AU" sz="2800" kern="0" dirty="0">
                <a:solidFill>
                  <a:schemeClr val="tx2"/>
                </a:solidFill>
                <a:effectLst/>
                <a:ea typeface="Times New Roman" panose="02020603050405020304" pitchFamily="18" charset="0"/>
                <a:cs typeface="Times New Roman" panose="02020603050405020304" pitchFamily="18" charset="0"/>
              </a:rPr>
              <a:t>Curl up in a little ball on the floor to represent a seed.</a:t>
            </a:r>
          </a:p>
          <a:p>
            <a:pPr marL="514350" indent="-514350">
              <a:lnSpc>
                <a:spcPct val="107000"/>
              </a:lnSpc>
              <a:spcAft>
                <a:spcPts val="800"/>
              </a:spcAft>
              <a:buAutoNum type="arabicPeriod"/>
            </a:pPr>
            <a:r>
              <a:rPr lang="en-AU" sz="2800" kern="0" dirty="0">
                <a:solidFill>
                  <a:schemeClr val="tx2"/>
                </a:solidFill>
                <a:ea typeface="Times New Roman" panose="02020603050405020304" pitchFamily="18" charset="0"/>
                <a:cs typeface="Times New Roman" panose="02020603050405020304" pitchFamily="18" charset="0"/>
              </a:rPr>
              <a:t>Now you will grow, bit by bit!</a:t>
            </a:r>
            <a:endParaRPr lang="en-AU" sz="2800" kern="0" dirty="0">
              <a:solidFill>
                <a:schemeClr val="tx2"/>
              </a:solidFill>
              <a:effectLs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CD4F437-3843-1294-1261-9F92BB2A3A2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8500" y="6591026"/>
            <a:ext cx="559435" cy="198755"/>
          </a:xfrm>
          <a:prstGeom prst="rect">
            <a:avLst/>
          </a:prstGeom>
        </p:spPr>
      </p:pic>
      <p:sp>
        <p:nvSpPr>
          <p:cNvPr id="7" name="Text Box 2">
            <a:extLst>
              <a:ext uri="{FF2B5EF4-FFF2-40B4-BE49-F238E27FC236}">
                <a16:creationId xmlns:a16="http://schemas.microsoft.com/office/drawing/2014/main" id="{4A081E40-230F-ADE9-05E5-7E2B00CBE518}"/>
              </a:ext>
            </a:extLst>
          </p:cNvPr>
          <p:cNvSpPr txBox="1"/>
          <p:nvPr/>
        </p:nvSpPr>
        <p:spPr>
          <a:xfrm>
            <a:off x="-29797" y="6555906"/>
            <a:ext cx="3623493" cy="33845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2020 Commonwealth of Australia, unless otherwise indicated. Creative Commons Attribution 4.0, unless otherwise indicated.</a:t>
            </a:r>
            <a:endParaRPr lang="en-GB" sz="650" dirty="0">
              <a:solidFill>
                <a:srgbClr val="595959"/>
              </a:solidFill>
              <a:effectLst/>
              <a:ea typeface="DengXian" panose="02010600030101010101" pitchFamily="2" charset="-122"/>
              <a:cs typeface="Calibri Light" panose="020F0302020204030204" pitchFamily="34" charset="0"/>
            </a:endParaRPr>
          </a:p>
          <a:p>
            <a:pPr algn="ctr">
              <a:lnSpc>
                <a:spcPct val="120000"/>
              </a:lnSpc>
              <a:spcBef>
                <a:spcPts val="400"/>
              </a:spcBef>
              <a:spcAft>
                <a:spcPts val="400"/>
              </a:spcAft>
            </a:pPr>
            <a:r>
              <a:rPr lang="en-AU" sz="650" dirty="0">
                <a:solidFill>
                  <a:srgbClr val="595959"/>
                </a:solidFill>
                <a:effectLst/>
                <a:ea typeface="DengXian" panose="02010600030101010101" pitchFamily="2" charset="-122"/>
                <a:cs typeface="Calibri Light" panose="020F0302020204030204" pitchFamily="34" charset="0"/>
              </a:rPr>
              <a:t> </a:t>
            </a:r>
            <a:endParaRPr lang="en-GB" sz="650" dirty="0">
              <a:solidFill>
                <a:srgbClr val="595959"/>
              </a:solidFill>
              <a:effectLst/>
              <a:ea typeface="DengXian" panose="02010600030101010101" pitchFamily="2" charset="-122"/>
              <a:cs typeface="Calibri Light" panose="020F0302020204030204" pitchFamily="34" charset="0"/>
            </a:endParaRPr>
          </a:p>
        </p:txBody>
      </p:sp>
      <p:pic>
        <p:nvPicPr>
          <p:cNvPr id="3" name="Picture 2">
            <a:hlinkClick r:id="rId10"/>
            <a:extLst>
              <a:ext uri="{FF2B5EF4-FFF2-40B4-BE49-F238E27FC236}">
                <a16:creationId xmlns:a16="http://schemas.microsoft.com/office/drawing/2014/main" id="{735E71B6-692C-9629-5F20-81BAB0AD96AC}"/>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Tree>
    <p:extLst>
      <p:ext uri="{BB962C8B-B14F-4D97-AF65-F5344CB8AC3E}">
        <p14:creationId xmlns:p14="http://schemas.microsoft.com/office/powerpoint/2010/main" val="483771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713</Words>
  <Application>Microsoft Office PowerPoint</Application>
  <PresentationFormat>On-screen Show (4:3)</PresentationFormat>
  <Paragraphs>83</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DengXian</vt:lpstr>
      <vt:lpstr>-apple-system</vt:lpstr>
      <vt:lpstr>Arial</vt:lpstr>
      <vt:lpstr>Calibri</vt:lpstr>
      <vt:lpstr>Cambria Math</vt:lpstr>
      <vt:lpstr>roboto condensed</vt:lpstr>
      <vt:lpstr>Söhne</vt:lpstr>
      <vt:lpstr>Times New Roman</vt:lpstr>
      <vt:lpstr>Office Theme</vt:lpstr>
      <vt:lpstr>Fruit fractions: Growing with fruit</vt:lpstr>
      <vt:lpstr>Warm up</vt:lpstr>
      <vt:lpstr>Example fruits </vt:lpstr>
      <vt:lpstr>Where does fruit come from?</vt:lpstr>
      <vt:lpstr>Plant life cycle</vt:lpstr>
      <vt:lpstr>From seed to plant</vt:lpstr>
      <vt:lpstr>Equivalent fraction matching game – student cards</vt:lpstr>
      <vt:lpstr>Equivalent fraction matching game – solution</vt:lpstr>
      <vt:lpstr>Exit ticket</vt:lpstr>
      <vt:lpstr>Teachers’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38</cp:revision>
  <dcterms:created xsi:type="dcterms:W3CDTF">2021-03-16T22:56:28Z</dcterms:created>
  <dcterms:modified xsi:type="dcterms:W3CDTF">2024-01-29T03:41:33Z</dcterms:modified>
</cp:coreProperties>
</file>